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OpenSans-regular.fntdata"/><Relationship Id="rId21" Type="http://schemas.openxmlformats.org/officeDocument/2006/relationships/font" Target="fonts/Lato-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 name="Shape 26"/>
        <p:cNvGrpSpPr/>
        <p:nvPr/>
      </p:nvGrpSpPr>
      <p:grpSpPr>
        <a:xfrm>
          <a:off x="0" y="0"/>
          <a:ext cx="0" cy="0"/>
          <a:chOff x="0" y="0"/>
          <a:chExt cx="0" cy="0"/>
        </a:xfrm>
      </p:grpSpPr>
      <p:sp>
        <p:nvSpPr>
          <p:cNvPr id="27" name="Google Shape;27;p4"/>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 name="Google Shape;28;p4"/>
          <p:cNvGrpSpPr/>
          <p:nvPr/>
        </p:nvGrpSpPr>
        <p:grpSpPr>
          <a:xfrm>
            <a:off x="830392" y="1191256"/>
            <a:ext cx="745763" cy="45826"/>
            <a:chOff x="4580561" y="2589004"/>
            <a:chExt cx="1064464" cy="25200"/>
          </a:xfrm>
        </p:grpSpPr>
        <p:sp>
          <p:nvSpPr>
            <p:cNvPr id="29" name="Google Shape;29;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4"/>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2" name="Google Shape;32;p4"/>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3" name="Google Shape;33;p4"/>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4" name="Google Shape;34;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5" name="Shape 35"/>
        <p:cNvGrpSpPr/>
        <p:nvPr/>
      </p:nvGrpSpPr>
      <p:grpSpPr>
        <a:xfrm>
          <a:off x="0" y="0"/>
          <a:ext cx="0" cy="0"/>
          <a:chOff x="0" y="0"/>
          <a:chExt cx="0" cy="0"/>
        </a:xfrm>
      </p:grpSpPr>
      <p:grpSp>
        <p:nvGrpSpPr>
          <p:cNvPr id="36" name="Google Shape;36;p5"/>
          <p:cNvGrpSpPr/>
          <p:nvPr/>
        </p:nvGrpSpPr>
        <p:grpSpPr>
          <a:xfrm>
            <a:off x="830392" y="1191256"/>
            <a:ext cx="745763" cy="45826"/>
            <a:chOff x="4580561" y="2589004"/>
            <a:chExt cx="1064464" cy="25200"/>
          </a:xfrm>
        </p:grpSpPr>
        <p:sp>
          <p:nvSpPr>
            <p:cNvPr id="37" name="Google Shape;37;p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0" name="Google Shape;40;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7" name="Google Shape;47;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8" name="Google Shape;48;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5" name="Google Shape;55;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8"/>
          <p:cNvGrpSpPr/>
          <p:nvPr/>
        </p:nvGrpSpPr>
        <p:grpSpPr>
          <a:xfrm>
            <a:off x="830392" y="1191256"/>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8"/>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2" name="Google Shape;62;p8"/>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4" name="Shape 64"/>
        <p:cNvGrpSpPr/>
        <p:nvPr/>
      </p:nvGrpSpPr>
      <p:grpSpPr>
        <a:xfrm>
          <a:off x="0" y="0"/>
          <a:ext cx="0" cy="0"/>
          <a:chOff x="0" y="0"/>
          <a:chExt cx="0" cy="0"/>
        </a:xfrm>
      </p:grpSpPr>
      <p:grpSp>
        <p:nvGrpSpPr>
          <p:cNvPr id="65" name="Google Shape;65;p9"/>
          <p:cNvGrpSpPr/>
          <p:nvPr/>
        </p:nvGrpSpPr>
        <p:grpSpPr>
          <a:xfrm>
            <a:off x="830392" y="4169130"/>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sz="3500"/>
              <a:t>National Parks Visitations:</a:t>
            </a:r>
            <a:endParaRPr sz="3500"/>
          </a:p>
          <a:p>
            <a:pPr indent="0" lvl="0" marL="0" rtl="0" algn="ctr">
              <a:lnSpc>
                <a:spcPct val="100000"/>
              </a:lnSpc>
              <a:spcBef>
                <a:spcPts val="0"/>
              </a:spcBef>
              <a:spcAft>
                <a:spcPts val="0"/>
              </a:spcAft>
              <a:buSzPts val="4200"/>
              <a:buNone/>
            </a:pPr>
            <a:r>
              <a:rPr lang="en" sz="2700">
                <a:solidFill>
                  <a:srgbClr val="FF9900"/>
                </a:solidFill>
              </a:rPr>
              <a:t>Feynman Method</a:t>
            </a:r>
            <a:endParaRPr sz="2700">
              <a:solidFill>
                <a:srgbClr val="FF9900"/>
              </a:solidFill>
              <a:latin typeface="Arial"/>
              <a:ea typeface="Arial"/>
              <a:cs typeface="Arial"/>
              <a:sym typeface="Arial"/>
            </a:endParaRPr>
          </a:p>
          <a:p>
            <a:pPr indent="0" lvl="0" marL="0" rtl="0" algn="l">
              <a:lnSpc>
                <a:spcPct val="100000"/>
              </a:lnSpc>
              <a:spcBef>
                <a:spcPts val="0"/>
              </a:spcBef>
              <a:spcAft>
                <a:spcPts val="0"/>
              </a:spcAft>
              <a:buSzPts val="4200"/>
              <a:buNone/>
            </a:pPr>
            <a:r>
              <a:t/>
            </a:r>
            <a:endParaRPr sz="3500"/>
          </a:p>
        </p:txBody>
      </p:sp>
      <p:sp>
        <p:nvSpPr>
          <p:cNvPr id="87" name="Google Shape;87;p1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Aubrey Smiley McAuliffe, Beau Findley, Jason Viehman</a:t>
            </a:r>
            <a:endParaRPr/>
          </a:p>
          <a:p>
            <a:pPr indent="0" lvl="0" marL="0" rtl="0" algn="ctr">
              <a:lnSpc>
                <a:spcPct val="100000"/>
              </a:lnSpc>
              <a:spcBef>
                <a:spcPts val="0"/>
              </a:spcBef>
              <a:spcAft>
                <a:spcPts val="0"/>
              </a:spcAft>
              <a:buSzPts val="1600"/>
              <a:buNone/>
            </a:pPr>
            <a:r>
              <a:rPr lang="en"/>
              <a:t>STAT 656, Fall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
              <a:t>Feynman Method Instructions</a:t>
            </a:r>
            <a:endParaRPr/>
          </a:p>
        </p:txBody>
      </p:sp>
      <p:sp>
        <p:nvSpPr>
          <p:cNvPr id="93" name="Google Shape;93;p14"/>
          <p:cNvSpPr txBox="1"/>
          <p:nvPr/>
        </p:nvSpPr>
        <p:spPr>
          <a:xfrm>
            <a:off x="549571" y="2007751"/>
            <a:ext cx="2861075" cy="2371375"/>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Open Sans"/>
              <a:buNone/>
            </a:pPr>
            <a:r>
              <a:rPr b="0" i="0" lang="en" sz="700" u="none" cap="none" strike="noStrike">
                <a:solidFill>
                  <a:schemeClr val="dk1"/>
                </a:solidFill>
                <a:latin typeface="Open Sans"/>
                <a:ea typeface="Open Sans"/>
                <a:cs typeface="Open Sans"/>
                <a:sym typeface="Open Sans"/>
              </a:rPr>
              <a:t>- Write down clearly and concisely what you are trying to learn.  Don't write down jargon and be as specific as is reasonable.</a:t>
            </a:r>
            <a:endParaRPr/>
          </a:p>
          <a:p>
            <a:pPr indent="0" lvl="0" marL="0" marR="0" rtl="0" algn="l">
              <a:lnSpc>
                <a:spcPct val="115000"/>
              </a:lnSpc>
              <a:spcBef>
                <a:spcPts val="0"/>
              </a:spcBef>
              <a:spcAft>
                <a:spcPts val="0"/>
              </a:spcAft>
              <a:buClr>
                <a:schemeClr val="dk1"/>
              </a:buClr>
              <a:buSzPts val="1800"/>
              <a:buFont typeface="Open Sans"/>
              <a:buNone/>
            </a:pPr>
            <a:r>
              <a:t/>
            </a:r>
            <a:endParaRPr b="1" i="0" sz="7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800"/>
              <a:buFont typeface="Open Sans"/>
              <a:buNone/>
            </a:pPr>
            <a:r>
              <a:rPr b="0" i="0" lang="en" sz="700" u="none" cap="none" strike="noStrike">
                <a:solidFill>
                  <a:schemeClr val="dk1"/>
                </a:solidFill>
                <a:latin typeface="Open Sans"/>
                <a:ea typeface="Open Sans"/>
                <a:cs typeface="Open Sans"/>
                <a:sym typeface="Open Sans"/>
              </a:rPr>
              <a:t>- Explain the concept in simple language.  Be on the lookout for moments in which you use terminology from this class.  Seek to use the definition instead.  Include a very simple example demonstrating the underlying idea.</a:t>
            </a:r>
            <a:endParaRPr/>
          </a:p>
          <a:p>
            <a:pPr indent="0" lvl="0" marL="0" marR="0" rtl="0" algn="l">
              <a:lnSpc>
                <a:spcPct val="115000"/>
              </a:lnSpc>
              <a:spcBef>
                <a:spcPts val="0"/>
              </a:spcBef>
              <a:spcAft>
                <a:spcPts val="0"/>
              </a:spcAft>
              <a:buClr>
                <a:schemeClr val="dk1"/>
              </a:buClr>
              <a:buSzPts val="1800"/>
              <a:buFont typeface="Open Sans"/>
              <a:buNone/>
            </a:pPr>
            <a:r>
              <a:t/>
            </a:r>
            <a:endParaRPr b="0" i="0" sz="7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800"/>
              <a:buFont typeface="Open Sans"/>
              <a:buNone/>
            </a:pPr>
            <a:r>
              <a:rPr b="0" i="0" lang="en" sz="700" u="none" cap="none" strike="noStrike">
                <a:solidFill>
                  <a:schemeClr val="dk1"/>
                </a:solidFill>
                <a:latin typeface="Open Sans"/>
                <a:ea typeface="Open Sans"/>
                <a:cs typeface="Open Sans"/>
                <a:sym typeface="Open Sans"/>
              </a:rPr>
              <a:t>- During the course of 2., you'll run into moments where your explanation is vague or there is something you don't understand or can't relay using non-technical language.  Identify these moments here, using a list.</a:t>
            </a:r>
            <a:endParaRPr/>
          </a:p>
          <a:p>
            <a:pPr indent="0" lvl="0" marL="0" marR="0" rtl="0" algn="l">
              <a:lnSpc>
                <a:spcPct val="115000"/>
              </a:lnSpc>
              <a:spcBef>
                <a:spcPts val="0"/>
              </a:spcBef>
              <a:spcAft>
                <a:spcPts val="0"/>
              </a:spcAft>
              <a:buClr>
                <a:schemeClr val="dk1"/>
              </a:buClr>
              <a:buSzPts val="1800"/>
              <a:buFont typeface="Open Sans"/>
              <a:buNone/>
            </a:pPr>
            <a:r>
              <a:rPr b="0" i="0" lang="en" sz="700" u="none" cap="none" strike="noStrike">
                <a:solidFill>
                  <a:schemeClr val="dk1"/>
                </a:solidFill>
                <a:latin typeface="Open Sans"/>
                <a:ea typeface="Open Sans"/>
                <a:cs typeface="Open Sans"/>
                <a:sym typeface="Open Sans"/>
              </a:rPr>
              <a:t>Seek to solidify these concepts. Go back to your notes or ask in a live session or post to the discussion board or...</a:t>
            </a:r>
            <a:endParaRPr/>
          </a:p>
        </p:txBody>
      </p:sp>
      <p:sp>
        <p:nvSpPr>
          <p:cNvPr id="94" name="Google Shape;94;p14"/>
          <p:cNvSpPr txBox="1"/>
          <p:nvPr/>
        </p:nvSpPr>
        <p:spPr>
          <a:xfrm>
            <a:off x="3550810" y="2007751"/>
            <a:ext cx="5146002" cy="2563800"/>
          </a:xfrm>
          <a:prstGeom prst="rect">
            <a:avLst/>
          </a:prstGeom>
          <a:noFill/>
          <a:ln>
            <a:noFill/>
          </a:ln>
        </p:spPr>
        <p:txBody>
          <a:bodyPr anchorCtr="0" anchor="t" bIns="91425" lIns="91425" spcFirstLastPara="1" rIns="91425" wrap="square" tIns="91425">
            <a:noAutofit/>
          </a:bodyPr>
          <a:lstStyle/>
          <a:p>
            <a:pPr indent="-182880" lvl="0" marL="182880" marR="0" rtl="0" algn="l">
              <a:lnSpc>
                <a:spcPct val="100000"/>
              </a:lnSpc>
              <a:spcBef>
                <a:spcPts val="0"/>
              </a:spcBef>
              <a:spcAft>
                <a:spcPts val="0"/>
              </a:spcAft>
              <a:buClr>
                <a:schemeClr val="dk1"/>
              </a:buClr>
              <a:buSzPts val="1800"/>
              <a:buFont typeface="Open Sans"/>
              <a:buChar char="-"/>
            </a:pPr>
            <a:r>
              <a:rPr b="0" i="0" lang="en" sz="1100" u="none" cap="none" strike="noStrike">
                <a:solidFill>
                  <a:schemeClr val="dk1"/>
                </a:solidFill>
                <a:latin typeface="Open Sans"/>
                <a:ea typeface="Open Sans"/>
                <a:cs typeface="Open Sans"/>
                <a:sym typeface="Open Sans"/>
              </a:rPr>
              <a:t>Each </a:t>
            </a:r>
            <a:r>
              <a:rPr b="1" i="0" lang="en" sz="1100" u="none" cap="none" strike="noStrike">
                <a:solidFill>
                  <a:schemeClr val="dk1"/>
                </a:solidFill>
                <a:latin typeface="Open Sans"/>
                <a:ea typeface="Open Sans"/>
                <a:cs typeface="Open Sans"/>
                <a:sym typeface="Open Sans"/>
              </a:rPr>
              <a:t>group</a:t>
            </a:r>
            <a:r>
              <a:rPr b="0" i="0" lang="en" sz="1100" u="none" cap="none" strike="noStrike">
                <a:solidFill>
                  <a:schemeClr val="dk1"/>
                </a:solidFill>
                <a:latin typeface="Open Sans"/>
                <a:ea typeface="Open Sans"/>
                <a:cs typeface="Open Sans"/>
                <a:sym typeface="Open Sans"/>
              </a:rPr>
              <a:t> must submit two videos:</a:t>
            </a:r>
            <a:endParaRPr/>
          </a:p>
          <a:p>
            <a:pPr indent="-68579" lvl="0" marL="182880" marR="0" rtl="0" algn="l">
              <a:lnSpc>
                <a:spcPct val="100000"/>
              </a:lnSpc>
              <a:spcBef>
                <a:spcPts val="0"/>
              </a:spcBef>
              <a:spcAft>
                <a:spcPts val="0"/>
              </a:spcAft>
              <a:buClr>
                <a:schemeClr val="dk1"/>
              </a:buClr>
              <a:buSzPts val="1800"/>
              <a:buFont typeface="Open Sans"/>
              <a:buNone/>
            </a:pPr>
            <a:r>
              <a:t/>
            </a:r>
            <a:endParaRPr b="0" i="0" sz="1100" u="none" cap="none" strike="noStrike">
              <a:solidFill>
                <a:schemeClr val="dk1"/>
              </a:solidFill>
              <a:latin typeface="Open Sans"/>
              <a:ea typeface="Open Sans"/>
              <a:cs typeface="Open Sans"/>
              <a:sym typeface="Open Sans"/>
            </a:endParaRPr>
          </a:p>
          <a:p>
            <a:pPr indent="-182880" lvl="1" marL="640080" marR="0" rtl="0" algn="l">
              <a:lnSpc>
                <a:spcPct val="100000"/>
              </a:lnSpc>
              <a:spcBef>
                <a:spcPts val="0"/>
              </a:spcBef>
              <a:spcAft>
                <a:spcPts val="0"/>
              </a:spcAft>
              <a:buClr>
                <a:schemeClr val="dk1"/>
              </a:buClr>
              <a:buSzPts val="1400"/>
              <a:buFont typeface="Open Sans"/>
              <a:buChar char="-"/>
            </a:pPr>
            <a:r>
              <a:rPr b="0" i="0" lang="en" sz="900" u="none" cap="none" strike="noStrike">
                <a:solidFill>
                  <a:schemeClr val="dk1"/>
                </a:solidFill>
                <a:latin typeface="Open Sans"/>
                <a:ea typeface="Open Sans"/>
                <a:cs typeface="Open Sans"/>
                <a:sym typeface="Open Sans"/>
              </a:rPr>
              <a:t>A 1 minute video with the same objective as Task 1. However, make a new video incorporating any relevant updates, such as new things you've learned in class or about the project (or even, that you've shifted your original project entirely).</a:t>
            </a:r>
            <a:endParaRPr/>
          </a:p>
          <a:p>
            <a:pPr indent="-93980" lvl="1" marL="640080" marR="0" rtl="0" algn="l">
              <a:lnSpc>
                <a:spcPct val="100000"/>
              </a:lnSpc>
              <a:spcBef>
                <a:spcPts val="0"/>
              </a:spcBef>
              <a:spcAft>
                <a:spcPts val="0"/>
              </a:spcAft>
              <a:buClr>
                <a:schemeClr val="dk1"/>
              </a:buClr>
              <a:buSzPts val="1400"/>
              <a:buFont typeface="Open Sans"/>
              <a:buNone/>
            </a:pPr>
            <a:r>
              <a:t/>
            </a:r>
            <a:endParaRPr b="0" i="0" sz="900" u="none" cap="none" strike="noStrike">
              <a:solidFill>
                <a:schemeClr val="dk1"/>
              </a:solidFill>
              <a:latin typeface="Open Sans"/>
              <a:ea typeface="Open Sans"/>
              <a:cs typeface="Open Sans"/>
              <a:sym typeface="Open Sans"/>
            </a:endParaRPr>
          </a:p>
          <a:p>
            <a:pPr indent="-182880" lvl="1" marL="640080" marR="0" rtl="0" algn="l">
              <a:lnSpc>
                <a:spcPct val="100000"/>
              </a:lnSpc>
              <a:spcBef>
                <a:spcPts val="0"/>
              </a:spcBef>
              <a:spcAft>
                <a:spcPts val="0"/>
              </a:spcAft>
              <a:buClr>
                <a:schemeClr val="dk1"/>
              </a:buClr>
              <a:buSzPts val="1400"/>
              <a:buFont typeface="Open Sans"/>
              <a:buChar char="-"/>
            </a:pPr>
            <a:r>
              <a:rPr b="0" i="0" lang="en" sz="900" u="none" cap="none" strike="noStrike">
                <a:solidFill>
                  <a:schemeClr val="dk1"/>
                </a:solidFill>
                <a:latin typeface="Open Sans"/>
                <a:ea typeface="Open Sans"/>
                <a:cs typeface="Open Sans"/>
                <a:sym typeface="Open Sans"/>
              </a:rPr>
              <a:t>A 5 minute video recording going through the Feynman method for a topic relevant to your project.  This could be about the underlying science for the project, things related to coding, or a method you are planning on using. I want you to step through the 4 part Feynman method. For part 3., identify two concepts from part 2.  that need to be addressed. Perform step 4. on these concepts and include your discussion on your new understanding of these concepts.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Introduction to the Business Problem</a:t>
            </a:r>
            <a:endParaRPr/>
          </a:p>
        </p:txBody>
      </p:sp>
      <p:sp>
        <p:nvSpPr>
          <p:cNvPr id="100" name="Google Shape;100;p1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National Parks provide an invaluable service to ecosystems and the public alike, but they are run on a tight budget. </a:t>
            </a:r>
            <a:endParaRPr/>
          </a:p>
          <a:p>
            <a:pPr indent="0" lvl="0" marL="0" rtl="0" algn="l">
              <a:lnSpc>
                <a:spcPct val="115000"/>
              </a:lnSpc>
              <a:spcBef>
                <a:spcPts val="1600"/>
              </a:spcBef>
              <a:spcAft>
                <a:spcPts val="0"/>
              </a:spcAft>
              <a:buSzPts val="1300"/>
              <a:buNone/>
            </a:pPr>
            <a:r>
              <a:rPr lang="en"/>
              <a:t>Parks must be monitored, protected, and maintained so that they may last for years to come. </a:t>
            </a:r>
            <a:endParaRPr/>
          </a:p>
          <a:p>
            <a:pPr indent="0" lvl="0" marL="0" rtl="0" algn="l">
              <a:lnSpc>
                <a:spcPct val="115000"/>
              </a:lnSpc>
              <a:spcBef>
                <a:spcPts val="1600"/>
              </a:spcBef>
              <a:spcAft>
                <a:spcPts val="1600"/>
              </a:spcAft>
              <a:buSzPts val="1300"/>
              <a:buNone/>
            </a:pPr>
            <a:r>
              <a:rPr lang="en"/>
              <a:t>Some of the funding comes from state governments and some comes from the federal government.</a:t>
            </a:r>
            <a:endParaRPr/>
          </a:p>
        </p:txBody>
      </p:sp>
      <p:sp>
        <p:nvSpPr>
          <p:cNvPr id="101" name="Google Shape;101;p1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What characteristics do the most visited parks have in common?</a:t>
            </a:r>
            <a:endParaRPr/>
          </a:p>
          <a:p>
            <a:pPr indent="-311150" lvl="0" marL="457200" rtl="0" algn="l">
              <a:lnSpc>
                <a:spcPct val="115000"/>
              </a:lnSpc>
              <a:spcBef>
                <a:spcPts val="0"/>
              </a:spcBef>
              <a:spcAft>
                <a:spcPts val="0"/>
              </a:spcAft>
              <a:buSzPts val="1300"/>
              <a:buChar char="●"/>
            </a:pPr>
            <a:r>
              <a:rPr lang="en"/>
              <a:t>Can we predict when the most people visit National Parks and Monuments and allocate funding and manning accordingly?</a:t>
            </a:r>
            <a:endParaRPr/>
          </a:p>
          <a:p>
            <a:pPr indent="-311150" lvl="0" marL="457200" rtl="0" algn="l">
              <a:lnSpc>
                <a:spcPct val="115000"/>
              </a:lnSpc>
              <a:spcBef>
                <a:spcPts val="0"/>
              </a:spcBef>
              <a:spcAft>
                <a:spcPts val="0"/>
              </a:spcAft>
              <a:buSzPts val="1300"/>
              <a:buChar char="●"/>
            </a:pPr>
            <a:r>
              <a:rPr lang="en"/>
              <a:t>How do climate and socio-economic factors relate to park visitation? Are certain parks at risk and in need of more funding in coming years?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000"/>
              <a:t>Steps in Analysis, Modeling, and Business Recommendations</a:t>
            </a:r>
            <a:endParaRPr sz="2000"/>
          </a:p>
        </p:txBody>
      </p:sp>
      <p:sp>
        <p:nvSpPr>
          <p:cNvPr id="107" name="Google Shape;107;p1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Exploratory Data Analysis</a:t>
            </a:r>
            <a:endParaRPr/>
          </a:p>
          <a:p>
            <a:pPr indent="-311150" lvl="0" marL="457200" rtl="0" algn="l">
              <a:lnSpc>
                <a:spcPct val="115000"/>
              </a:lnSpc>
              <a:spcBef>
                <a:spcPts val="0"/>
              </a:spcBef>
              <a:spcAft>
                <a:spcPts val="0"/>
              </a:spcAft>
              <a:buSzPts val="1300"/>
              <a:buChar char="●"/>
            </a:pPr>
            <a:r>
              <a:rPr lang="en"/>
              <a:t>Data Aggregation</a:t>
            </a:r>
            <a:endParaRPr/>
          </a:p>
          <a:p>
            <a:pPr indent="-298450" lvl="1" marL="914400" rtl="0" algn="l">
              <a:lnSpc>
                <a:spcPct val="115000"/>
              </a:lnSpc>
              <a:spcBef>
                <a:spcPts val="0"/>
              </a:spcBef>
              <a:spcAft>
                <a:spcPts val="0"/>
              </a:spcAft>
              <a:buSzPts val="1100"/>
              <a:buAutoNum type="alphaLcPeriod"/>
            </a:pPr>
            <a:r>
              <a:rPr lang="en"/>
              <a:t>National Parks API</a:t>
            </a:r>
            <a:endParaRPr/>
          </a:p>
          <a:p>
            <a:pPr indent="-298450" lvl="1" marL="914400" rtl="0" algn="l">
              <a:lnSpc>
                <a:spcPct val="115000"/>
              </a:lnSpc>
              <a:spcBef>
                <a:spcPts val="0"/>
              </a:spcBef>
              <a:spcAft>
                <a:spcPts val="0"/>
              </a:spcAft>
              <a:buSzPts val="1100"/>
              <a:buAutoNum type="alphaLcPeriod"/>
            </a:pPr>
            <a:r>
              <a:rPr lang="en"/>
              <a:t>Census Bureau Poverty Data</a:t>
            </a:r>
            <a:endParaRPr/>
          </a:p>
          <a:p>
            <a:pPr indent="-298450" lvl="1" marL="914400" rtl="0" algn="l">
              <a:lnSpc>
                <a:spcPct val="115000"/>
              </a:lnSpc>
              <a:spcBef>
                <a:spcPts val="0"/>
              </a:spcBef>
              <a:spcAft>
                <a:spcPts val="0"/>
              </a:spcAft>
              <a:buSzPts val="1100"/>
              <a:buAutoNum type="alphaLcPeriod"/>
            </a:pPr>
            <a:r>
              <a:rPr lang="en"/>
              <a:t>NOAA Climate Data </a:t>
            </a:r>
            <a:endParaRPr/>
          </a:p>
          <a:p>
            <a:pPr indent="-311150" lvl="0" marL="457200" rtl="0" algn="l">
              <a:lnSpc>
                <a:spcPct val="115000"/>
              </a:lnSpc>
              <a:spcBef>
                <a:spcPts val="0"/>
              </a:spcBef>
              <a:spcAft>
                <a:spcPts val="0"/>
              </a:spcAft>
              <a:buSzPts val="1300"/>
              <a:buChar char="●"/>
            </a:pPr>
            <a:r>
              <a:rPr lang="en"/>
              <a:t>Clustering to Examine Parks Traffic</a:t>
            </a:r>
            <a:endParaRPr/>
          </a:p>
          <a:p>
            <a:pPr indent="0" lvl="0" marL="914400" rtl="0" algn="l">
              <a:lnSpc>
                <a:spcPct val="115000"/>
              </a:lnSpc>
              <a:spcBef>
                <a:spcPts val="1600"/>
              </a:spcBef>
              <a:spcAft>
                <a:spcPts val="0"/>
              </a:spcAft>
              <a:buSzPts val="1300"/>
              <a:buNone/>
            </a:pPr>
            <a:r>
              <a:t/>
            </a:r>
            <a:endParaRPr/>
          </a:p>
          <a:p>
            <a:pPr indent="0" lvl="0" marL="914400" rtl="0" algn="l">
              <a:lnSpc>
                <a:spcPct val="115000"/>
              </a:lnSpc>
              <a:spcBef>
                <a:spcPts val="1600"/>
              </a:spcBef>
              <a:spcAft>
                <a:spcPts val="1600"/>
              </a:spcAft>
              <a:buSzPts val="1300"/>
              <a:buNone/>
            </a:pPr>
            <a:r>
              <a:t/>
            </a:r>
            <a:endParaRPr/>
          </a:p>
        </p:txBody>
      </p:sp>
      <p:sp>
        <p:nvSpPr>
          <p:cNvPr id="108" name="Google Shape;108;p16"/>
          <p:cNvSpPr txBox="1"/>
          <p:nvPr>
            <p:ph idx="2" type="body"/>
          </p:nvPr>
        </p:nvSpPr>
        <p:spPr>
          <a:xfrm>
            <a:off x="4643600" y="2078875"/>
            <a:ext cx="3774300" cy="2494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 (Potential) Seasonal ARIMA</a:t>
            </a:r>
            <a:endParaRPr/>
          </a:p>
          <a:p>
            <a:pPr indent="-298450" lvl="1" marL="914400" rtl="0" algn="l">
              <a:lnSpc>
                <a:spcPct val="115000"/>
              </a:lnSpc>
              <a:spcBef>
                <a:spcPts val="0"/>
              </a:spcBef>
              <a:spcAft>
                <a:spcPts val="0"/>
              </a:spcAft>
              <a:buSzPts val="1100"/>
              <a:buChar char="○"/>
            </a:pPr>
            <a:r>
              <a:rPr lang="en"/>
              <a:t>Exploration of temporal aspect of park visitation</a:t>
            </a:r>
            <a:endParaRPr/>
          </a:p>
          <a:p>
            <a:pPr indent="-311150" lvl="0" marL="457200" rtl="0" algn="l">
              <a:lnSpc>
                <a:spcPct val="115000"/>
              </a:lnSpc>
              <a:spcBef>
                <a:spcPts val="0"/>
              </a:spcBef>
              <a:spcAft>
                <a:spcPts val="0"/>
              </a:spcAft>
              <a:buSzPts val="1300"/>
              <a:buChar char="●"/>
            </a:pPr>
            <a:r>
              <a:rPr lang="en"/>
              <a:t>(Potential) SVM or MARS</a:t>
            </a:r>
            <a:endParaRPr/>
          </a:p>
          <a:p>
            <a:pPr indent="-298450" lvl="1" marL="914400" rtl="0" algn="l">
              <a:lnSpc>
                <a:spcPct val="115000"/>
              </a:lnSpc>
              <a:spcBef>
                <a:spcPts val="0"/>
              </a:spcBef>
              <a:spcAft>
                <a:spcPts val="0"/>
              </a:spcAft>
              <a:buSzPts val="1100"/>
              <a:buChar char="○"/>
            </a:pPr>
            <a:r>
              <a:rPr lang="en"/>
              <a:t>Explore non-linear relationships of features to park visitation</a:t>
            </a:r>
            <a:endParaRPr/>
          </a:p>
          <a:p>
            <a:pPr indent="-311150" lvl="0" marL="457200" rtl="0" algn="l">
              <a:lnSpc>
                <a:spcPct val="115000"/>
              </a:lnSpc>
              <a:spcBef>
                <a:spcPts val="0"/>
              </a:spcBef>
              <a:spcAft>
                <a:spcPts val="0"/>
              </a:spcAft>
              <a:buSzPts val="1300"/>
              <a:buChar char="●"/>
            </a:pPr>
            <a:r>
              <a:rPr lang="en"/>
              <a:t>Gradient Boosting Machine or Neural Network</a:t>
            </a:r>
            <a:endParaRPr/>
          </a:p>
          <a:p>
            <a:pPr indent="-298450" lvl="1" marL="914400" rtl="0" algn="l">
              <a:lnSpc>
                <a:spcPct val="115000"/>
              </a:lnSpc>
              <a:spcBef>
                <a:spcPts val="0"/>
              </a:spcBef>
              <a:spcAft>
                <a:spcPts val="0"/>
              </a:spcAft>
              <a:buSzPts val="1100"/>
              <a:buChar char="○"/>
            </a:pPr>
            <a:r>
              <a:rPr lang="en"/>
              <a:t>As our toolbox becomes more developed, use complex models to predict National Park traffic</a:t>
            </a:r>
            <a:endParaRPr/>
          </a:p>
          <a:p>
            <a:pPr indent="0" lvl="0" marL="914400" rtl="0" algn="l">
              <a:lnSpc>
                <a:spcPct val="115000"/>
              </a:lnSpc>
              <a:spcBef>
                <a:spcPts val="1600"/>
              </a:spcBef>
              <a:spcAft>
                <a:spcPts val="1600"/>
              </a:spcAft>
              <a:buSzPts val="13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Data Sources: An Overview</a:t>
            </a:r>
            <a:endParaRPr/>
          </a:p>
        </p:txBody>
      </p:sp>
      <p:sp>
        <p:nvSpPr>
          <p:cNvPr id="114" name="Google Shape;114;p17"/>
          <p:cNvSpPr txBox="1"/>
          <p:nvPr>
            <p:ph idx="1" type="body"/>
          </p:nvPr>
        </p:nvSpPr>
        <p:spPr>
          <a:xfrm>
            <a:off x="729325" y="2078875"/>
            <a:ext cx="25515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National Parks Service Data:</a:t>
            </a:r>
            <a:endParaRPr/>
          </a:p>
          <a:p>
            <a:pPr indent="-311150" lvl="0" marL="457200" rtl="0" algn="l">
              <a:lnSpc>
                <a:spcPct val="115000"/>
              </a:lnSpc>
              <a:spcBef>
                <a:spcPts val="1600"/>
              </a:spcBef>
              <a:spcAft>
                <a:spcPts val="0"/>
              </a:spcAft>
              <a:buSzPts val="1300"/>
              <a:buChar char="●"/>
            </a:pPr>
            <a:r>
              <a:rPr lang="en"/>
              <a:t>Which parks?</a:t>
            </a:r>
            <a:endParaRPr/>
          </a:p>
          <a:p>
            <a:pPr indent="-311150" lvl="0" marL="457200" rtl="0" algn="l">
              <a:lnSpc>
                <a:spcPct val="115000"/>
              </a:lnSpc>
              <a:spcBef>
                <a:spcPts val="0"/>
              </a:spcBef>
              <a:spcAft>
                <a:spcPts val="0"/>
              </a:spcAft>
              <a:buSzPts val="1300"/>
              <a:buChar char="●"/>
            </a:pPr>
            <a:r>
              <a:rPr lang="en"/>
              <a:t>Which state?</a:t>
            </a:r>
            <a:endParaRPr/>
          </a:p>
          <a:p>
            <a:pPr indent="-311150" lvl="0" marL="457200" rtl="0" algn="l">
              <a:lnSpc>
                <a:spcPct val="115000"/>
              </a:lnSpc>
              <a:spcBef>
                <a:spcPts val="0"/>
              </a:spcBef>
              <a:spcAft>
                <a:spcPts val="0"/>
              </a:spcAft>
              <a:buSzPts val="1300"/>
              <a:buChar char="●"/>
            </a:pPr>
            <a:r>
              <a:rPr lang="en"/>
              <a:t>How much traffic?</a:t>
            </a:r>
            <a:endParaRPr/>
          </a:p>
          <a:p>
            <a:pPr indent="-311150" lvl="0" marL="457200" rtl="0" algn="l">
              <a:lnSpc>
                <a:spcPct val="115000"/>
              </a:lnSpc>
              <a:spcBef>
                <a:spcPts val="0"/>
              </a:spcBef>
              <a:spcAft>
                <a:spcPts val="0"/>
              </a:spcAft>
              <a:buSzPts val="1300"/>
              <a:buChar char="●"/>
            </a:pPr>
            <a:r>
              <a:rPr lang="en"/>
              <a:t>How big?</a:t>
            </a:r>
            <a:endParaRPr/>
          </a:p>
          <a:p>
            <a:pPr indent="-311150" lvl="0" marL="457200" rtl="0" algn="l">
              <a:lnSpc>
                <a:spcPct val="115000"/>
              </a:lnSpc>
              <a:spcBef>
                <a:spcPts val="0"/>
              </a:spcBef>
              <a:spcAft>
                <a:spcPts val="0"/>
              </a:spcAft>
              <a:buSzPts val="1300"/>
              <a:buChar char="●"/>
            </a:pPr>
            <a:r>
              <a:rPr lang="en"/>
              <a:t>Run by states or federal government?</a:t>
            </a:r>
            <a:endParaRPr/>
          </a:p>
        </p:txBody>
      </p:sp>
      <p:sp>
        <p:nvSpPr>
          <p:cNvPr id="115" name="Google Shape;115;p17"/>
          <p:cNvSpPr txBox="1"/>
          <p:nvPr>
            <p:ph idx="2" type="body"/>
          </p:nvPr>
        </p:nvSpPr>
        <p:spPr>
          <a:xfrm>
            <a:off x="3382676" y="2078875"/>
            <a:ext cx="25515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Poverty Data:</a:t>
            </a:r>
            <a:endParaRPr/>
          </a:p>
          <a:p>
            <a:pPr indent="-311150" lvl="0" marL="457200" rtl="0" algn="l">
              <a:lnSpc>
                <a:spcPct val="115000"/>
              </a:lnSpc>
              <a:spcBef>
                <a:spcPts val="1600"/>
              </a:spcBef>
              <a:spcAft>
                <a:spcPts val="0"/>
              </a:spcAft>
              <a:buSzPts val="1300"/>
              <a:buChar char="●"/>
            </a:pPr>
            <a:r>
              <a:rPr lang="en"/>
              <a:t>How is each state’s economic well-being?</a:t>
            </a:r>
            <a:endParaRPr/>
          </a:p>
          <a:p>
            <a:pPr indent="-311150" lvl="0" marL="457200" rtl="0" algn="l">
              <a:lnSpc>
                <a:spcPct val="115000"/>
              </a:lnSpc>
              <a:spcBef>
                <a:spcPts val="0"/>
              </a:spcBef>
              <a:spcAft>
                <a:spcPts val="0"/>
              </a:spcAft>
              <a:buSzPts val="1300"/>
              <a:buChar char="●"/>
            </a:pPr>
            <a:r>
              <a:rPr lang="en"/>
              <a:t>Are there more families or solo-adults living in poverty?</a:t>
            </a:r>
            <a:endParaRPr/>
          </a:p>
          <a:p>
            <a:pPr indent="-311150" lvl="0" marL="457200" rtl="0" algn="l">
              <a:lnSpc>
                <a:spcPct val="115000"/>
              </a:lnSpc>
              <a:spcBef>
                <a:spcPts val="0"/>
              </a:spcBef>
              <a:spcAft>
                <a:spcPts val="0"/>
              </a:spcAft>
              <a:buSzPts val="1300"/>
              <a:buChar char="●"/>
            </a:pPr>
            <a:r>
              <a:rPr lang="en"/>
              <a:t>What proportion of families have disposable income?</a:t>
            </a:r>
            <a:endParaRPr/>
          </a:p>
        </p:txBody>
      </p:sp>
      <p:sp>
        <p:nvSpPr>
          <p:cNvPr id="116" name="Google Shape;116;p17"/>
          <p:cNvSpPr txBox="1"/>
          <p:nvPr>
            <p:ph idx="2" type="body"/>
          </p:nvPr>
        </p:nvSpPr>
        <p:spPr>
          <a:xfrm>
            <a:off x="5741801" y="2078875"/>
            <a:ext cx="25515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Climate Data:</a:t>
            </a:r>
            <a:endParaRPr/>
          </a:p>
          <a:p>
            <a:pPr indent="-311150" lvl="0" marL="457200" rtl="0" algn="l">
              <a:lnSpc>
                <a:spcPct val="115000"/>
              </a:lnSpc>
              <a:spcBef>
                <a:spcPts val="1600"/>
              </a:spcBef>
              <a:spcAft>
                <a:spcPts val="0"/>
              </a:spcAft>
              <a:buSzPts val="1300"/>
              <a:buChar char="●"/>
            </a:pPr>
            <a:r>
              <a:rPr lang="en"/>
              <a:t>Which county?</a:t>
            </a:r>
            <a:endParaRPr/>
          </a:p>
          <a:p>
            <a:pPr indent="-311150" lvl="0" marL="457200" rtl="0" algn="l">
              <a:lnSpc>
                <a:spcPct val="115000"/>
              </a:lnSpc>
              <a:spcBef>
                <a:spcPts val="0"/>
              </a:spcBef>
              <a:spcAft>
                <a:spcPts val="0"/>
              </a:spcAft>
              <a:buSzPts val="1300"/>
              <a:buChar char="●"/>
            </a:pPr>
            <a:r>
              <a:rPr lang="en"/>
              <a:t>How much precipitation?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Data from National Parks Service API</a:t>
            </a:r>
            <a:endParaRPr/>
          </a:p>
        </p:txBody>
      </p:sp>
      <p:sp>
        <p:nvSpPr>
          <p:cNvPr id="122" name="Google Shape;122;p18"/>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
        <p:nvSpPr>
          <p:cNvPr id="123" name="Google Shape;123;p18"/>
          <p:cNvSpPr txBox="1"/>
          <p:nvPr/>
        </p:nvSpPr>
        <p:spPr>
          <a:xfrm>
            <a:off x="524443" y="1982246"/>
            <a:ext cx="4119161" cy="226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1"/>
              </a:buClr>
              <a:buSzPts val="1300"/>
              <a:buFont typeface="Lato"/>
              <a:buNone/>
            </a:pPr>
            <a:r>
              <a:rPr b="1" i="0" lang="en" sz="1200" u="none" cap="none" strike="noStrike">
                <a:solidFill>
                  <a:schemeClr val="accent1"/>
                </a:solidFill>
                <a:latin typeface="Lato"/>
                <a:ea typeface="Lato"/>
                <a:cs typeface="Lato"/>
                <a:sym typeface="Lato"/>
              </a:rPr>
              <a:t>3 Data Sources:</a:t>
            </a:r>
            <a:endParaRPr/>
          </a:p>
          <a:p>
            <a:pPr indent="-171450" lvl="0" marL="171450" marR="0" rtl="0" algn="l">
              <a:lnSpc>
                <a:spcPct val="115000"/>
              </a:lnSpc>
              <a:spcBef>
                <a:spcPts val="0"/>
              </a:spcBef>
              <a:spcAft>
                <a:spcPts val="0"/>
              </a:spcAft>
              <a:buClr>
                <a:schemeClr val="accent1"/>
              </a:buClr>
              <a:buSzPts val="1300"/>
              <a:buFont typeface="Noto Sans Symbols"/>
              <a:buChar char="⮚"/>
            </a:pPr>
            <a:r>
              <a:rPr b="0" i="0" lang="en" sz="1200" u="none" cap="none" strike="noStrike">
                <a:solidFill>
                  <a:schemeClr val="accent1"/>
                </a:solidFill>
                <a:latin typeface="Lato"/>
                <a:ea typeface="Lato"/>
                <a:cs typeface="Lato"/>
                <a:sym typeface="Lato"/>
              </a:rPr>
              <a:t>National Parks Service REST API</a:t>
            </a:r>
            <a:endParaRPr/>
          </a:p>
          <a:p>
            <a:pPr indent="-171450" lvl="1" marL="628650" marR="0" rtl="0" algn="l">
              <a:lnSpc>
                <a:spcPct val="115000"/>
              </a:lnSpc>
              <a:spcBef>
                <a:spcPts val="0"/>
              </a:spcBef>
              <a:spcAft>
                <a:spcPts val="0"/>
              </a:spcAft>
              <a:buClr>
                <a:schemeClr val="accent1"/>
              </a:buClr>
              <a:buSzPts val="1100"/>
              <a:buFont typeface="Arial"/>
              <a:buChar char="•"/>
            </a:pPr>
            <a:r>
              <a:rPr b="0" i="0" lang="en" sz="1000" u="none" cap="none" strike="noStrike">
                <a:solidFill>
                  <a:schemeClr val="accent1"/>
                </a:solidFill>
                <a:latin typeface="Lato"/>
                <a:ea typeface="Lato"/>
                <a:cs typeface="Lato"/>
                <a:sym typeface="Lato"/>
              </a:rPr>
              <a:t>Parks</a:t>
            </a:r>
            <a:endParaRPr/>
          </a:p>
          <a:p>
            <a:pPr indent="-171450" lvl="1" marL="628650" marR="0" rtl="0" algn="l">
              <a:lnSpc>
                <a:spcPct val="115000"/>
              </a:lnSpc>
              <a:spcBef>
                <a:spcPts val="0"/>
              </a:spcBef>
              <a:spcAft>
                <a:spcPts val="0"/>
              </a:spcAft>
              <a:buClr>
                <a:schemeClr val="accent1"/>
              </a:buClr>
              <a:buSzPts val="1100"/>
              <a:buFont typeface="Arial"/>
              <a:buChar char="•"/>
            </a:pPr>
            <a:r>
              <a:rPr b="0" i="0" lang="en" sz="1000" u="none" cap="none" strike="noStrike">
                <a:solidFill>
                  <a:schemeClr val="accent1"/>
                </a:solidFill>
                <a:latin typeface="Lato"/>
                <a:ea typeface="Lato"/>
                <a:cs typeface="Lato"/>
                <a:sym typeface="Lato"/>
              </a:rPr>
              <a:t>Park Classifications</a:t>
            </a:r>
            <a:endParaRPr/>
          </a:p>
          <a:p>
            <a:pPr indent="-171450" lvl="1" marL="628650" marR="0" rtl="0" algn="l">
              <a:lnSpc>
                <a:spcPct val="115000"/>
              </a:lnSpc>
              <a:spcBef>
                <a:spcPts val="0"/>
              </a:spcBef>
              <a:spcAft>
                <a:spcPts val="0"/>
              </a:spcAft>
              <a:buClr>
                <a:schemeClr val="accent1"/>
              </a:buClr>
              <a:buSzPts val="1100"/>
              <a:buFont typeface="Arial"/>
              <a:buChar char="•"/>
            </a:pPr>
            <a:r>
              <a:rPr b="0" i="0" lang="en" sz="1000" u="none" cap="none" strike="noStrike">
                <a:solidFill>
                  <a:schemeClr val="accent1"/>
                </a:solidFill>
                <a:latin typeface="Lato"/>
                <a:ea typeface="Lato"/>
                <a:cs typeface="Lato"/>
                <a:sym typeface="Lato"/>
              </a:rPr>
              <a:t>Region</a:t>
            </a:r>
            <a:endParaRPr/>
          </a:p>
          <a:p>
            <a:pPr indent="-171450" lvl="1" marL="628650" marR="0" rtl="0" algn="l">
              <a:lnSpc>
                <a:spcPct val="115000"/>
              </a:lnSpc>
              <a:spcBef>
                <a:spcPts val="0"/>
              </a:spcBef>
              <a:spcAft>
                <a:spcPts val="0"/>
              </a:spcAft>
              <a:buClr>
                <a:schemeClr val="accent1"/>
              </a:buClr>
              <a:buSzPts val="1100"/>
              <a:buFont typeface="Arial"/>
              <a:buChar char="•"/>
            </a:pPr>
            <a:r>
              <a:rPr b="0" i="0" lang="en" sz="1000" u="none" cap="none" strike="noStrike">
                <a:solidFill>
                  <a:schemeClr val="accent1"/>
                </a:solidFill>
                <a:latin typeface="Lato"/>
                <a:ea typeface="Lato"/>
                <a:cs typeface="Lato"/>
                <a:sym typeface="Lato"/>
              </a:rPr>
              <a:t>Activities</a:t>
            </a:r>
            <a:endParaRPr/>
          </a:p>
          <a:p>
            <a:pPr indent="-171450" lvl="1" marL="628650" marR="0" rtl="0" algn="l">
              <a:lnSpc>
                <a:spcPct val="115000"/>
              </a:lnSpc>
              <a:spcBef>
                <a:spcPts val="0"/>
              </a:spcBef>
              <a:spcAft>
                <a:spcPts val="0"/>
              </a:spcAft>
              <a:buClr>
                <a:schemeClr val="accent1"/>
              </a:buClr>
              <a:buSzPts val="1100"/>
              <a:buFont typeface="Arial"/>
              <a:buChar char="•"/>
            </a:pPr>
            <a:r>
              <a:rPr b="0" i="0" lang="en" sz="1000" u="none" cap="none" strike="noStrike">
                <a:solidFill>
                  <a:schemeClr val="accent1"/>
                </a:solidFill>
                <a:latin typeface="Lato"/>
                <a:ea typeface="Lato"/>
                <a:cs typeface="Lato"/>
                <a:sym typeface="Lato"/>
              </a:rPr>
              <a:t>Topics (History, Geology, etc.)</a:t>
            </a:r>
            <a:endParaRPr/>
          </a:p>
          <a:p>
            <a:pPr indent="-171450" lvl="1" marL="628650" marR="0" rtl="0" algn="l">
              <a:lnSpc>
                <a:spcPct val="115000"/>
              </a:lnSpc>
              <a:spcBef>
                <a:spcPts val="0"/>
              </a:spcBef>
              <a:spcAft>
                <a:spcPts val="0"/>
              </a:spcAft>
              <a:buClr>
                <a:schemeClr val="accent1"/>
              </a:buClr>
              <a:buSzPts val="1100"/>
              <a:buFont typeface="Arial"/>
              <a:buChar char="•"/>
            </a:pPr>
            <a:r>
              <a:rPr b="0" i="0" lang="en" sz="1000" u="none" cap="none" strike="noStrike">
                <a:solidFill>
                  <a:schemeClr val="accent1"/>
                </a:solidFill>
                <a:latin typeface="Lato"/>
                <a:ea typeface="Lato"/>
                <a:cs typeface="Lato"/>
                <a:sym typeface="Lato"/>
              </a:rPr>
              <a:t>Entrance Fees</a:t>
            </a:r>
            <a:endParaRPr/>
          </a:p>
          <a:p>
            <a:pPr indent="-171450" lvl="0" marL="171450" marR="0" rtl="0" algn="l">
              <a:lnSpc>
                <a:spcPct val="115000"/>
              </a:lnSpc>
              <a:spcBef>
                <a:spcPts val="0"/>
              </a:spcBef>
              <a:spcAft>
                <a:spcPts val="0"/>
              </a:spcAft>
              <a:buClr>
                <a:schemeClr val="accent1"/>
              </a:buClr>
              <a:buSzPts val="1300"/>
              <a:buFont typeface="Noto Sans Symbols"/>
              <a:buChar char="⮚"/>
            </a:pPr>
            <a:r>
              <a:rPr b="0" i="0" lang="en" sz="1200" u="none" cap="none" strike="noStrike">
                <a:solidFill>
                  <a:schemeClr val="accent1"/>
                </a:solidFill>
                <a:latin typeface="Lato"/>
                <a:ea typeface="Lato"/>
                <a:cs typeface="Lato"/>
                <a:sym typeface="Lato"/>
              </a:rPr>
              <a:t>Integrated Resource Management Applications (IRMA)</a:t>
            </a:r>
            <a:endParaRPr/>
          </a:p>
          <a:p>
            <a:pPr indent="-171450" lvl="1" marL="628650" marR="0" rtl="0" algn="l">
              <a:lnSpc>
                <a:spcPct val="115000"/>
              </a:lnSpc>
              <a:spcBef>
                <a:spcPts val="0"/>
              </a:spcBef>
              <a:spcAft>
                <a:spcPts val="0"/>
              </a:spcAft>
              <a:buClr>
                <a:schemeClr val="accent1"/>
              </a:buClr>
              <a:buSzPts val="1100"/>
              <a:buFont typeface="Arial"/>
              <a:buChar char="•"/>
            </a:pPr>
            <a:r>
              <a:rPr b="0" i="0" lang="en" sz="1000" u="none" cap="none" strike="noStrike">
                <a:solidFill>
                  <a:schemeClr val="accent1"/>
                </a:solidFill>
                <a:latin typeface="Lato"/>
                <a:ea typeface="Lato"/>
                <a:cs typeface="Lato"/>
                <a:sym typeface="Lato"/>
              </a:rPr>
              <a:t>Acreages (Fee/Private/Gross Area)</a:t>
            </a:r>
            <a:endParaRPr/>
          </a:p>
          <a:p>
            <a:pPr indent="-171450" lvl="1" marL="628650" marR="0" rtl="0" algn="l">
              <a:lnSpc>
                <a:spcPct val="115000"/>
              </a:lnSpc>
              <a:spcBef>
                <a:spcPts val="0"/>
              </a:spcBef>
              <a:spcAft>
                <a:spcPts val="0"/>
              </a:spcAft>
              <a:buClr>
                <a:schemeClr val="accent1"/>
              </a:buClr>
              <a:buSzPts val="1100"/>
              <a:buFont typeface="Arial"/>
              <a:buChar char="•"/>
            </a:pPr>
            <a:r>
              <a:rPr b="0" i="0" lang="en" sz="1000" u="none" cap="none" strike="noStrike">
                <a:solidFill>
                  <a:schemeClr val="accent1"/>
                </a:solidFill>
                <a:latin typeface="Lato"/>
                <a:ea typeface="Lato"/>
                <a:cs typeface="Lato"/>
                <a:sym typeface="Lato"/>
              </a:rPr>
              <a:t>Monthly Visitation (by person)</a:t>
            </a:r>
            <a:endParaRPr/>
          </a:p>
          <a:p>
            <a:pPr indent="-171450" lvl="1" marL="628650" marR="0" rtl="0" algn="l">
              <a:lnSpc>
                <a:spcPct val="115000"/>
              </a:lnSpc>
              <a:spcBef>
                <a:spcPts val="0"/>
              </a:spcBef>
              <a:spcAft>
                <a:spcPts val="0"/>
              </a:spcAft>
              <a:buClr>
                <a:schemeClr val="accent1"/>
              </a:buClr>
              <a:buSzPts val="1100"/>
              <a:buFont typeface="Arial"/>
              <a:buChar char="•"/>
            </a:pPr>
            <a:r>
              <a:rPr b="0" i="0" lang="en" sz="1000" u="none" cap="none" strike="noStrike">
                <a:solidFill>
                  <a:schemeClr val="accent1"/>
                </a:solidFill>
                <a:latin typeface="Lato"/>
                <a:ea typeface="Lato"/>
                <a:cs typeface="Lato"/>
                <a:sym typeface="Lato"/>
              </a:rPr>
              <a:t>Monthly Visitation (by hours)</a:t>
            </a:r>
            <a:endParaRPr/>
          </a:p>
          <a:p>
            <a:pPr indent="-171450" lvl="0" marL="171450" marR="0" rtl="0" algn="l">
              <a:lnSpc>
                <a:spcPct val="115000"/>
              </a:lnSpc>
              <a:spcBef>
                <a:spcPts val="0"/>
              </a:spcBef>
              <a:spcAft>
                <a:spcPts val="0"/>
              </a:spcAft>
              <a:buClr>
                <a:schemeClr val="accent1"/>
              </a:buClr>
              <a:buSzPts val="1300"/>
              <a:buFont typeface="Noto Sans Symbols"/>
              <a:buChar char="⮚"/>
            </a:pPr>
            <a:r>
              <a:rPr b="0" i="0" lang="en" sz="1200" u="none" cap="none" strike="noStrike">
                <a:solidFill>
                  <a:schemeClr val="accent1"/>
                </a:solidFill>
                <a:latin typeface="Lato"/>
                <a:ea typeface="Lato"/>
                <a:cs typeface="Lato"/>
                <a:sym typeface="Lato"/>
              </a:rPr>
              <a:t>Park Anniversaries Page (NPS Website)</a:t>
            </a:r>
            <a:endParaRPr/>
          </a:p>
          <a:p>
            <a:pPr indent="-171450" lvl="1" marL="628650" marR="0" rtl="0" algn="l">
              <a:lnSpc>
                <a:spcPct val="115000"/>
              </a:lnSpc>
              <a:spcBef>
                <a:spcPts val="0"/>
              </a:spcBef>
              <a:spcAft>
                <a:spcPts val="0"/>
              </a:spcAft>
              <a:buClr>
                <a:schemeClr val="accent1"/>
              </a:buClr>
              <a:buSzPts val="1100"/>
              <a:buFont typeface="Arial"/>
              <a:buChar char="•"/>
            </a:pPr>
            <a:r>
              <a:rPr b="0" i="0" lang="en" sz="1000" u="none" cap="none" strike="noStrike">
                <a:solidFill>
                  <a:schemeClr val="accent1"/>
                </a:solidFill>
                <a:latin typeface="Lato"/>
                <a:ea typeface="Lato"/>
                <a:cs typeface="Lato"/>
                <a:sym typeface="Lato"/>
              </a:rPr>
              <a:t>Park Age</a:t>
            </a:r>
            <a:endParaRPr/>
          </a:p>
        </p:txBody>
      </p:sp>
      <p:sp>
        <p:nvSpPr>
          <p:cNvPr id="124" name="Google Shape;124;p18"/>
          <p:cNvSpPr txBox="1"/>
          <p:nvPr/>
        </p:nvSpPr>
        <p:spPr>
          <a:xfrm>
            <a:off x="4796004" y="2142561"/>
            <a:ext cx="3774300" cy="242243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1"/>
              </a:buClr>
              <a:buSzPts val="1300"/>
              <a:buFont typeface="Lato"/>
              <a:buNone/>
            </a:pPr>
            <a:r>
              <a:rPr b="0" i="0" lang="en" sz="1200" u="none" cap="none" strike="noStrike">
                <a:solidFill>
                  <a:schemeClr val="accent1"/>
                </a:solidFill>
                <a:latin typeface="Lato"/>
                <a:ea typeface="Lato"/>
                <a:cs typeface="Lato"/>
                <a:sym typeface="Lato"/>
              </a:rPr>
              <a:t>Initial data processing required:</a:t>
            </a:r>
            <a:endParaRPr/>
          </a:p>
          <a:p>
            <a:pPr indent="-171450" lvl="0" marL="171450" marR="0" rtl="0" algn="l">
              <a:lnSpc>
                <a:spcPct val="115000"/>
              </a:lnSpc>
              <a:spcBef>
                <a:spcPts val="0"/>
              </a:spcBef>
              <a:spcAft>
                <a:spcPts val="0"/>
              </a:spcAft>
              <a:buClr>
                <a:schemeClr val="accent1"/>
              </a:buClr>
              <a:buSzPts val="1300"/>
              <a:buFont typeface="Lato"/>
              <a:buChar char="●"/>
            </a:pPr>
            <a:r>
              <a:rPr b="0" i="0" lang="en" sz="1200" u="none" cap="none" strike="noStrike">
                <a:solidFill>
                  <a:schemeClr val="accent1"/>
                </a:solidFill>
                <a:latin typeface="Lato"/>
                <a:ea typeface="Lato"/>
                <a:cs typeface="Lato"/>
                <a:sym typeface="Lato"/>
              </a:rPr>
              <a:t>Accessing the API state-by-state</a:t>
            </a:r>
            <a:endParaRPr/>
          </a:p>
          <a:p>
            <a:pPr indent="-171450" lvl="0" marL="171450" marR="0" rtl="0" algn="l">
              <a:lnSpc>
                <a:spcPct val="115000"/>
              </a:lnSpc>
              <a:spcBef>
                <a:spcPts val="0"/>
              </a:spcBef>
              <a:spcAft>
                <a:spcPts val="0"/>
              </a:spcAft>
              <a:buClr>
                <a:schemeClr val="accent1"/>
              </a:buClr>
              <a:buSzPts val="1300"/>
              <a:buFont typeface="Lato"/>
              <a:buChar char="●"/>
            </a:pPr>
            <a:r>
              <a:rPr b="0" i="0" lang="en" sz="1200" u="none" cap="none" strike="noStrike">
                <a:solidFill>
                  <a:schemeClr val="accent1"/>
                </a:solidFill>
                <a:latin typeface="Lato"/>
                <a:ea typeface="Lato"/>
                <a:cs typeface="Lato"/>
                <a:sym typeface="Lato"/>
              </a:rPr>
              <a:t>Parsing JSON formatted data into R</a:t>
            </a:r>
            <a:endParaRPr/>
          </a:p>
          <a:p>
            <a:pPr indent="-171450" lvl="0" marL="171450" marR="0" rtl="0" algn="l">
              <a:lnSpc>
                <a:spcPct val="115000"/>
              </a:lnSpc>
              <a:spcBef>
                <a:spcPts val="0"/>
              </a:spcBef>
              <a:spcAft>
                <a:spcPts val="0"/>
              </a:spcAft>
              <a:buClr>
                <a:schemeClr val="accent1"/>
              </a:buClr>
              <a:buSzPts val="1300"/>
              <a:buFont typeface="Lato"/>
              <a:buChar char="●"/>
            </a:pPr>
            <a:r>
              <a:rPr b="0" i="0" lang="en" sz="1200" u="none" cap="none" strike="noStrike">
                <a:solidFill>
                  <a:schemeClr val="accent1"/>
                </a:solidFill>
                <a:latin typeface="Lato"/>
                <a:ea typeface="Lato"/>
                <a:cs typeface="Lato"/>
                <a:sym typeface="Lato"/>
              </a:rPr>
              <a:t>Stacking state level data on top of one another.</a:t>
            </a:r>
            <a:endParaRPr/>
          </a:p>
          <a:p>
            <a:pPr indent="0" lvl="0" marL="0" marR="0" rtl="0" algn="l">
              <a:lnSpc>
                <a:spcPct val="115000"/>
              </a:lnSpc>
              <a:spcBef>
                <a:spcPts val="1600"/>
              </a:spcBef>
              <a:spcAft>
                <a:spcPts val="0"/>
              </a:spcAft>
              <a:buClr>
                <a:schemeClr val="accent1"/>
              </a:buClr>
              <a:buSzPts val="1300"/>
              <a:buFont typeface="Lato"/>
              <a:buNone/>
            </a:pPr>
            <a:r>
              <a:rPr b="0" i="0" lang="en" sz="1300" u="none" cap="none" strike="noStrike">
                <a:solidFill>
                  <a:schemeClr val="accent1"/>
                </a:solidFill>
                <a:latin typeface="Lato"/>
                <a:ea typeface="Lato"/>
                <a:cs typeface="Lato"/>
                <a:sym typeface="Lato"/>
              </a:rPr>
              <a:t>Results in </a:t>
            </a:r>
            <a:r>
              <a:rPr b="1" i="1" lang="en" sz="1300" u="sng" cap="none" strike="noStrike">
                <a:solidFill>
                  <a:schemeClr val="accent1"/>
                </a:solidFill>
                <a:latin typeface="Lato"/>
                <a:ea typeface="Lato"/>
                <a:cs typeface="Lato"/>
                <a:sym typeface="Lato"/>
              </a:rPr>
              <a:t>one line per month per park </a:t>
            </a:r>
            <a:r>
              <a:rPr b="0" i="0" lang="en" sz="1300" u="none" cap="none" strike="noStrike">
                <a:solidFill>
                  <a:schemeClr val="accent1"/>
                </a:solidFill>
                <a:latin typeface="Lato"/>
                <a:ea typeface="Lato"/>
                <a:cs typeface="Lato"/>
                <a:sym typeface="Lato"/>
              </a:rPr>
              <a:t>on which the other data collected would be merged.</a:t>
            </a:r>
            <a:endParaRPr/>
          </a:p>
          <a:p>
            <a:pPr indent="0" lvl="0" marL="0" marR="0" rtl="0" algn="l">
              <a:lnSpc>
                <a:spcPct val="115000"/>
              </a:lnSpc>
              <a:spcBef>
                <a:spcPts val="160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0" lvl="0" marL="0" marR="0" rtl="0" algn="l">
              <a:lnSpc>
                <a:spcPct val="115000"/>
              </a:lnSpc>
              <a:spcBef>
                <a:spcPts val="1600"/>
              </a:spcBef>
              <a:spcAft>
                <a:spcPts val="160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Data from Census Bureau</a:t>
            </a:r>
            <a:endParaRPr/>
          </a:p>
        </p:txBody>
      </p:sp>
      <p:sp>
        <p:nvSpPr>
          <p:cNvPr id="130" name="Google Shape;130;p19"/>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200"/>
              <a:t>Small Area Income and Poverty Estimates (SAIPE)</a:t>
            </a:r>
            <a:endParaRPr sz="1200"/>
          </a:p>
          <a:p>
            <a:pPr indent="-304800" lvl="0" marL="457200" rtl="0" algn="l">
              <a:lnSpc>
                <a:spcPct val="115000"/>
              </a:lnSpc>
              <a:spcBef>
                <a:spcPts val="0"/>
              </a:spcBef>
              <a:spcAft>
                <a:spcPts val="0"/>
              </a:spcAft>
              <a:buSzPts val="1200"/>
              <a:buChar char="●"/>
            </a:pPr>
            <a:r>
              <a:rPr lang="en" sz="1200"/>
              <a:t>State, National, and County collection available</a:t>
            </a:r>
            <a:endParaRPr sz="1200"/>
          </a:p>
          <a:p>
            <a:pPr indent="-304800" lvl="0" marL="457200" rtl="0" algn="l">
              <a:lnSpc>
                <a:spcPct val="115000"/>
              </a:lnSpc>
              <a:spcBef>
                <a:spcPts val="0"/>
              </a:spcBef>
              <a:spcAft>
                <a:spcPts val="0"/>
              </a:spcAft>
              <a:buSzPts val="1200"/>
              <a:buChar char="●"/>
            </a:pPr>
            <a:r>
              <a:rPr lang="en" sz="1200"/>
              <a:t>1989-2018</a:t>
            </a:r>
            <a:endParaRPr sz="1200"/>
          </a:p>
          <a:p>
            <a:pPr indent="-304800" lvl="0" marL="457200" rtl="0" algn="l">
              <a:lnSpc>
                <a:spcPct val="115000"/>
              </a:lnSpc>
              <a:spcBef>
                <a:spcPts val="0"/>
              </a:spcBef>
              <a:spcAft>
                <a:spcPts val="0"/>
              </a:spcAft>
              <a:buSzPts val="1200"/>
              <a:buChar char="●"/>
            </a:pPr>
            <a:r>
              <a:rPr lang="en" sz="1200"/>
              <a:t>State-level data from 1995-2018 </a:t>
            </a:r>
            <a:endParaRPr sz="1200"/>
          </a:p>
          <a:p>
            <a:pPr indent="-304800" lvl="0" marL="457200" rtl="0" algn="l">
              <a:lnSpc>
                <a:spcPct val="115000"/>
              </a:lnSpc>
              <a:spcBef>
                <a:spcPts val="0"/>
              </a:spcBef>
              <a:spcAft>
                <a:spcPts val="0"/>
              </a:spcAft>
              <a:buSzPts val="1200"/>
              <a:buChar char="●"/>
            </a:pPr>
            <a:r>
              <a:rPr lang="en" sz="1200"/>
              <a:t>Varying formats (csv, excel, .dat)</a:t>
            </a:r>
            <a:endParaRPr sz="1200"/>
          </a:p>
          <a:p>
            <a:pPr indent="-304800" lvl="0" marL="457200" rtl="0" algn="l">
              <a:lnSpc>
                <a:spcPct val="115000"/>
              </a:lnSpc>
              <a:spcBef>
                <a:spcPts val="0"/>
              </a:spcBef>
              <a:spcAft>
                <a:spcPts val="0"/>
              </a:spcAft>
              <a:buSzPts val="1200"/>
              <a:buChar char="●"/>
            </a:pPr>
            <a:r>
              <a:rPr lang="en" sz="1200"/>
              <a:t>Removal of superfluous columns (confidence intervals)</a:t>
            </a:r>
            <a:endParaRPr sz="1200"/>
          </a:p>
          <a:p>
            <a:pPr indent="-304800" lvl="0" marL="457200" rtl="0" algn="l">
              <a:lnSpc>
                <a:spcPct val="115000"/>
              </a:lnSpc>
              <a:spcBef>
                <a:spcPts val="0"/>
              </a:spcBef>
              <a:spcAft>
                <a:spcPts val="0"/>
              </a:spcAft>
              <a:buSzPts val="1200"/>
              <a:buChar char="●"/>
            </a:pPr>
            <a:r>
              <a:rPr lang="en" sz="1200"/>
              <a:t>Rearrangement of column order for older SAIPE records</a:t>
            </a:r>
            <a:endParaRPr sz="1200"/>
          </a:p>
        </p:txBody>
      </p:sp>
      <p:sp>
        <p:nvSpPr>
          <p:cNvPr id="131" name="Google Shape;131;p19"/>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200"/>
              <a:t>Data Contents by Year:</a:t>
            </a:r>
            <a:endParaRPr sz="1200"/>
          </a:p>
          <a:p>
            <a:pPr indent="-304800" lvl="0" marL="457200" rtl="0" algn="l">
              <a:lnSpc>
                <a:spcPct val="115000"/>
              </a:lnSpc>
              <a:spcBef>
                <a:spcPts val="0"/>
              </a:spcBef>
              <a:spcAft>
                <a:spcPts val="0"/>
              </a:spcAft>
              <a:buSzPts val="1200"/>
              <a:buChar char="●"/>
            </a:pPr>
            <a:r>
              <a:rPr lang="en" sz="1200"/>
              <a:t>State</a:t>
            </a:r>
            <a:endParaRPr sz="1200"/>
          </a:p>
          <a:p>
            <a:pPr indent="-304800" lvl="0" marL="457200" rtl="0" algn="l">
              <a:lnSpc>
                <a:spcPct val="115000"/>
              </a:lnSpc>
              <a:spcBef>
                <a:spcPts val="0"/>
              </a:spcBef>
              <a:spcAft>
                <a:spcPts val="0"/>
              </a:spcAft>
              <a:buSzPts val="1200"/>
              <a:buChar char="●"/>
            </a:pPr>
            <a:r>
              <a:rPr lang="en" sz="1200"/>
              <a:t>Percent of Population living in Poverty</a:t>
            </a:r>
            <a:endParaRPr sz="1200"/>
          </a:p>
          <a:p>
            <a:pPr indent="-292100" lvl="1" marL="914400" rtl="0" algn="l">
              <a:lnSpc>
                <a:spcPct val="115000"/>
              </a:lnSpc>
              <a:spcBef>
                <a:spcPts val="0"/>
              </a:spcBef>
              <a:spcAft>
                <a:spcPts val="0"/>
              </a:spcAft>
              <a:buSzPts val="1000"/>
              <a:buChar char="○"/>
            </a:pPr>
            <a:r>
              <a:rPr lang="en" sz="1000"/>
              <a:t>All ages</a:t>
            </a:r>
            <a:endParaRPr sz="1000"/>
          </a:p>
          <a:p>
            <a:pPr indent="-292100" lvl="1" marL="914400" rtl="0" algn="l">
              <a:lnSpc>
                <a:spcPct val="115000"/>
              </a:lnSpc>
              <a:spcBef>
                <a:spcPts val="0"/>
              </a:spcBef>
              <a:spcAft>
                <a:spcPts val="0"/>
              </a:spcAft>
              <a:buSzPts val="1000"/>
              <a:buChar char="○"/>
            </a:pPr>
            <a:r>
              <a:rPr lang="en" sz="1000"/>
              <a:t>Ages 0-17</a:t>
            </a:r>
            <a:endParaRPr sz="1000"/>
          </a:p>
          <a:p>
            <a:pPr indent="-292100" lvl="1" marL="914400" rtl="0" algn="l">
              <a:lnSpc>
                <a:spcPct val="115000"/>
              </a:lnSpc>
              <a:spcBef>
                <a:spcPts val="0"/>
              </a:spcBef>
              <a:spcAft>
                <a:spcPts val="0"/>
              </a:spcAft>
              <a:buSzPts val="1000"/>
              <a:buChar char="○"/>
            </a:pPr>
            <a:r>
              <a:rPr lang="en" sz="1000"/>
              <a:t>Ages 5-17, in families</a:t>
            </a:r>
            <a:endParaRPr sz="1000"/>
          </a:p>
          <a:p>
            <a:pPr indent="-292100" lvl="1" marL="914400" rtl="0" algn="l">
              <a:lnSpc>
                <a:spcPct val="115000"/>
              </a:lnSpc>
              <a:spcBef>
                <a:spcPts val="0"/>
              </a:spcBef>
              <a:spcAft>
                <a:spcPts val="0"/>
              </a:spcAft>
              <a:buSzPts val="1000"/>
              <a:buChar char="○"/>
            </a:pPr>
            <a:r>
              <a:rPr lang="en" sz="1000"/>
              <a:t>Ages 0-4</a:t>
            </a:r>
            <a:endParaRPr sz="1000"/>
          </a:p>
          <a:p>
            <a:pPr indent="-292100" lvl="1" marL="914400" rtl="0" algn="l">
              <a:lnSpc>
                <a:spcPct val="115000"/>
              </a:lnSpc>
              <a:spcBef>
                <a:spcPts val="0"/>
              </a:spcBef>
              <a:spcAft>
                <a:spcPts val="0"/>
              </a:spcAft>
              <a:buSzPts val="1000"/>
              <a:buChar char="○"/>
            </a:pPr>
            <a:r>
              <a:rPr lang="en" sz="1000"/>
              <a:t>Median Household Income</a:t>
            </a:r>
            <a:endParaRPr sz="1000"/>
          </a:p>
          <a:p>
            <a:pPr indent="0" lvl="0" marL="0" rtl="0" algn="l">
              <a:lnSpc>
                <a:spcPct val="115000"/>
              </a:lnSpc>
              <a:spcBef>
                <a:spcPts val="1600"/>
              </a:spcBef>
              <a:spcAft>
                <a:spcPts val="0"/>
              </a:spcAft>
              <a:buSzPts val="1300"/>
              <a:buNone/>
            </a:pPr>
            <a:r>
              <a:rPr lang="en" sz="1200"/>
              <a:t>Combining with NPS Data: </a:t>
            </a:r>
            <a:endParaRPr sz="1200"/>
          </a:p>
          <a:p>
            <a:pPr indent="-304800" lvl="0" marL="457200" rtl="0" algn="l">
              <a:lnSpc>
                <a:spcPct val="115000"/>
              </a:lnSpc>
              <a:spcBef>
                <a:spcPts val="0"/>
              </a:spcBef>
              <a:spcAft>
                <a:spcPts val="0"/>
              </a:spcAft>
              <a:buSzPts val="1200"/>
              <a:buChar char="●"/>
            </a:pPr>
            <a:r>
              <a:rPr lang="en" sz="1200"/>
              <a:t>Join SAIPE with NPS by Year and also by State, replicated for each Month within the Year</a:t>
            </a:r>
            <a:endParaRPr sz="1200"/>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Climate Data</a:t>
            </a:r>
            <a:endParaRPr/>
          </a:p>
        </p:txBody>
      </p:sp>
      <p:sp>
        <p:nvSpPr>
          <p:cNvPr id="137" name="Google Shape;137;p20"/>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Font typeface="Lato"/>
              <a:buNone/>
            </a:pPr>
            <a:r>
              <a:rPr b="1" lang="en" sz="1200"/>
              <a:t>2 Data Sources (National Oceanic and Atmospheric Administration):</a:t>
            </a:r>
            <a:endParaRPr/>
          </a:p>
          <a:p>
            <a:pPr indent="-171450" lvl="0" marL="171450" rtl="0" algn="l">
              <a:lnSpc>
                <a:spcPct val="115000"/>
              </a:lnSpc>
              <a:spcBef>
                <a:spcPts val="0"/>
              </a:spcBef>
              <a:spcAft>
                <a:spcPts val="0"/>
              </a:spcAft>
              <a:buSzPts val="1300"/>
              <a:buFont typeface="Noto Sans Symbols"/>
              <a:buChar char="⮚"/>
            </a:pPr>
            <a:r>
              <a:rPr lang="en" sz="1100"/>
              <a:t>National Climatic Data Center (NCDC) Monthly Precipitation Data</a:t>
            </a:r>
            <a:endParaRPr/>
          </a:p>
          <a:p>
            <a:pPr indent="-171450" lvl="1" marL="628650" rtl="0" algn="l">
              <a:lnSpc>
                <a:spcPct val="115000"/>
              </a:lnSpc>
              <a:spcBef>
                <a:spcPts val="0"/>
              </a:spcBef>
              <a:spcAft>
                <a:spcPts val="0"/>
              </a:spcAft>
              <a:buSzPts val="1100"/>
              <a:buFont typeface="Arial"/>
              <a:buChar char="•"/>
            </a:pPr>
            <a:r>
              <a:rPr lang="en"/>
              <a:t>Station name</a:t>
            </a:r>
            <a:endParaRPr/>
          </a:p>
          <a:p>
            <a:pPr indent="-171450" lvl="1" marL="628650" rtl="0" algn="l">
              <a:lnSpc>
                <a:spcPct val="115000"/>
              </a:lnSpc>
              <a:spcBef>
                <a:spcPts val="0"/>
              </a:spcBef>
              <a:spcAft>
                <a:spcPts val="0"/>
              </a:spcAft>
              <a:buSzPts val="1100"/>
              <a:buFont typeface="Arial"/>
              <a:buChar char="•"/>
            </a:pPr>
            <a:r>
              <a:rPr lang="en"/>
              <a:t>Precipitation amount</a:t>
            </a:r>
            <a:endParaRPr/>
          </a:p>
          <a:p>
            <a:pPr indent="-171450" lvl="1" marL="628650" rtl="0" algn="l">
              <a:lnSpc>
                <a:spcPct val="115000"/>
              </a:lnSpc>
              <a:spcBef>
                <a:spcPts val="0"/>
              </a:spcBef>
              <a:spcAft>
                <a:spcPts val="0"/>
              </a:spcAft>
              <a:buSzPts val="1100"/>
              <a:buFont typeface="Arial"/>
              <a:buChar char="•"/>
            </a:pPr>
            <a:r>
              <a:rPr lang="en"/>
              <a:t>Requests limited to 1 county and 1 year per pull</a:t>
            </a:r>
            <a:endParaRPr/>
          </a:p>
          <a:p>
            <a:pPr indent="-171450" lvl="1" marL="628650" rtl="0" algn="l">
              <a:lnSpc>
                <a:spcPct val="115000"/>
              </a:lnSpc>
              <a:spcBef>
                <a:spcPts val="0"/>
              </a:spcBef>
              <a:spcAft>
                <a:spcPts val="0"/>
              </a:spcAft>
              <a:buSzPts val="1100"/>
              <a:buFont typeface="Arial"/>
              <a:buChar char="•"/>
            </a:pPr>
            <a:r>
              <a:rPr lang="en"/>
              <a:t>1985-2018 used</a:t>
            </a:r>
            <a:endParaRPr/>
          </a:p>
          <a:p>
            <a:pPr indent="-171450" lvl="1" marL="628650" rtl="0" algn="l">
              <a:lnSpc>
                <a:spcPct val="115000"/>
              </a:lnSpc>
              <a:spcBef>
                <a:spcPts val="0"/>
              </a:spcBef>
              <a:spcAft>
                <a:spcPts val="0"/>
              </a:spcAft>
              <a:buSzPts val="1100"/>
              <a:buFont typeface="Arial"/>
              <a:buChar char="•"/>
            </a:pPr>
            <a:r>
              <a:rPr lang="en"/>
              <a:t>80,800 county-years used</a:t>
            </a:r>
            <a:endParaRPr/>
          </a:p>
          <a:p>
            <a:pPr indent="-171450" lvl="0" marL="171450" rtl="0" algn="l">
              <a:lnSpc>
                <a:spcPct val="115000"/>
              </a:lnSpc>
              <a:spcBef>
                <a:spcPts val="0"/>
              </a:spcBef>
              <a:spcAft>
                <a:spcPts val="0"/>
              </a:spcAft>
              <a:buSzPts val="1300"/>
              <a:buFont typeface="Noto Sans Symbols"/>
              <a:buChar char="⮚"/>
            </a:pPr>
            <a:r>
              <a:rPr lang="en" sz="1100"/>
              <a:t>NCDC Station Location Data</a:t>
            </a:r>
            <a:endParaRPr/>
          </a:p>
          <a:p>
            <a:pPr indent="-171450" lvl="1" marL="628650" rtl="0" algn="l">
              <a:lnSpc>
                <a:spcPct val="115000"/>
              </a:lnSpc>
              <a:spcBef>
                <a:spcPts val="0"/>
              </a:spcBef>
              <a:spcAft>
                <a:spcPts val="0"/>
              </a:spcAft>
              <a:buSzPts val="1100"/>
              <a:buFont typeface="Arial"/>
              <a:buChar char="•"/>
            </a:pPr>
            <a:r>
              <a:rPr lang="en"/>
              <a:t>Station Name</a:t>
            </a:r>
            <a:endParaRPr/>
          </a:p>
          <a:p>
            <a:pPr indent="-171450" lvl="1" marL="628650" rtl="0" algn="l">
              <a:lnSpc>
                <a:spcPct val="115000"/>
              </a:lnSpc>
              <a:spcBef>
                <a:spcPts val="0"/>
              </a:spcBef>
              <a:spcAft>
                <a:spcPts val="0"/>
              </a:spcAft>
              <a:buSzPts val="1100"/>
              <a:buFont typeface="Arial"/>
              <a:buChar char="•"/>
            </a:pPr>
            <a:r>
              <a:rPr lang="en"/>
              <a:t>Latitude</a:t>
            </a:r>
            <a:endParaRPr/>
          </a:p>
          <a:p>
            <a:pPr indent="-171450" lvl="1" marL="628650" rtl="0" algn="l">
              <a:lnSpc>
                <a:spcPct val="115000"/>
              </a:lnSpc>
              <a:spcBef>
                <a:spcPts val="0"/>
              </a:spcBef>
              <a:spcAft>
                <a:spcPts val="0"/>
              </a:spcAft>
              <a:buSzPts val="1100"/>
              <a:buFont typeface="Arial"/>
              <a:buChar char="•"/>
            </a:pPr>
            <a:r>
              <a:rPr lang="en"/>
              <a:t>Longitude</a:t>
            </a:r>
            <a:endParaRPr/>
          </a:p>
          <a:p>
            <a:pPr indent="-171450" lvl="1" marL="628650" rtl="0" algn="l">
              <a:lnSpc>
                <a:spcPct val="115000"/>
              </a:lnSpc>
              <a:spcBef>
                <a:spcPts val="0"/>
              </a:spcBef>
              <a:spcAft>
                <a:spcPts val="0"/>
              </a:spcAft>
              <a:buSzPts val="1100"/>
              <a:buFont typeface="Arial"/>
              <a:buChar char="•"/>
            </a:pPr>
            <a:r>
              <a:rPr lang="en"/>
              <a:t>40,000 stations used</a:t>
            </a:r>
            <a:endParaRPr/>
          </a:p>
          <a:p>
            <a:pPr indent="-171450" lvl="0" marL="171450" rtl="0" algn="l">
              <a:lnSpc>
                <a:spcPct val="115000"/>
              </a:lnSpc>
              <a:spcBef>
                <a:spcPts val="0"/>
              </a:spcBef>
              <a:spcAft>
                <a:spcPts val="0"/>
              </a:spcAft>
              <a:buSzPts val="1300"/>
              <a:buFont typeface="Arial"/>
              <a:buChar char="•"/>
            </a:pPr>
            <a:r>
              <a:rPr lang="en" sz="1100"/>
              <a:t>Limited to 10,000 pulls per day</a:t>
            </a:r>
            <a:endParaRPr/>
          </a:p>
          <a:p>
            <a:pPr indent="0" lvl="0" marL="0" rtl="0" algn="l">
              <a:lnSpc>
                <a:spcPct val="100000"/>
              </a:lnSpc>
              <a:spcBef>
                <a:spcPts val="0"/>
              </a:spcBef>
              <a:spcAft>
                <a:spcPts val="0"/>
              </a:spcAft>
              <a:buSzPts val="1300"/>
              <a:buNone/>
            </a:pPr>
            <a:r>
              <a:t/>
            </a:r>
            <a:endParaRPr b="1"/>
          </a:p>
        </p:txBody>
      </p:sp>
      <p:sp>
        <p:nvSpPr>
          <p:cNvPr id="138" name="Google Shape;138;p20"/>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Font typeface="Lato"/>
              <a:buNone/>
            </a:pPr>
            <a:r>
              <a:rPr lang="en" sz="1400"/>
              <a:t>Initial data processing required:</a:t>
            </a:r>
            <a:endParaRPr/>
          </a:p>
          <a:p>
            <a:pPr indent="-171450" lvl="0" marL="171450" rtl="0" algn="l">
              <a:lnSpc>
                <a:spcPct val="115000"/>
              </a:lnSpc>
              <a:spcBef>
                <a:spcPts val="0"/>
              </a:spcBef>
              <a:spcAft>
                <a:spcPts val="0"/>
              </a:spcAft>
              <a:buSzPts val="1300"/>
              <a:buChar char="●"/>
            </a:pPr>
            <a:r>
              <a:rPr lang="en" sz="1400"/>
              <a:t>Accessing the API county-by-county and year by year</a:t>
            </a:r>
            <a:endParaRPr/>
          </a:p>
          <a:p>
            <a:pPr indent="-171450" lvl="0" marL="171450" rtl="0" algn="l">
              <a:lnSpc>
                <a:spcPct val="115000"/>
              </a:lnSpc>
              <a:spcBef>
                <a:spcPts val="0"/>
              </a:spcBef>
              <a:spcAft>
                <a:spcPts val="0"/>
              </a:spcAft>
              <a:buSzPts val="1300"/>
              <a:buChar char="●"/>
            </a:pPr>
            <a:r>
              <a:rPr lang="en" sz="1400"/>
              <a:t>Combining many data sets together due to restrictions</a:t>
            </a:r>
            <a:endParaRPr/>
          </a:p>
          <a:p>
            <a:pPr indent="-171450" lvl="0" marL="171450" rtl="0" algn="l">
              <a:lnSpc>
                <a:spcPct val="115000"/>
              </a:lnSpc>
              <a:spcBef>
                <a:spcPts val="0"/>
              </a:spcBef>
              <a:spcAft>
                <a:spcPts val="0"/>
              </a:spcAft>
              <a:buSzPts val="1300"/>
              <a:buChar char="●"/>
            </a:pPr>
            <a:r>
              <a:rPr lang="en" sz="1400"/>
              <a:t>Running in parallel due to massive amounts of data</a:t>
            </a:r>
            <a:endParaRPr/>
          </a:p>
          <a:p>
            <a:pPr indent="0" lvl="0" marL="0" rtl="0" algn="l">
              <a:lnSpc>
                <a:spcPct val="115000"/>
              </a:lnSpc>
              <a:spcBef>
                <a:spcPts val="1600"/>
              </a:spcBef>
              <a:spcAft>
                <a:spcPts val="0"/>
              </a:spcAft>
              <a:buSzPts val="1300"/>
              <a:buFont typeface="Lato"/>
              <a:buNone/>
            </a:pPr>
            <a:r>
              <a:rPr lang="en"/>
              <a:t>Results in </a:t>
            </a:r>
            <a:r>
              <a:rPr b="1" i="1" lang="en" u="sng"/>
              <a:t>one line per month per station </a:t>
            </a:r>
            <a:r>
              <a:rPr lang="en"/>
              <a:t>on which the other data collected would be merged.</a:t>
            </a:r>
            <a:endParaRPr/>
          </a:p>
          <a:p>
            <a:pPr indent="0" lvl="0" marL="0" rtl="0" algn="l">
              <a:lnSpc>
                <a:spcPct val="115000"/>
              </a:lnSpc>
              <a:spcBef>
                <a:spcPts val="0"/>
              </a:spcBef>
              <a:spcAft>
                <a:spcPts val="1600"/>
              </a:spcAft>
              <a:buSzPts val="13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