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Economica" panose="020B0604020202020204" charset="0"/>
      <p:regular r:id="rId5"/>
      <p:bold r:id="rId6"/>
      <p:italic r:id="rId7"/>
      <p:boldItalic r:id="rId8"/>
    </p:embeddedFont>
    <p:embeddedFont>
      <p:font typeface="Open Sans" panose="020B060603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c6f8954bc_0_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c6f8954b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311700" y="201950"/>
            <a:ext cx="8520600" cy="83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Exploring National Park Visitation</a:t>
            </a:r>
            <a:endParaRPr/>
          </a:p>
          <a:p>
            <a:pPr marL="0" lvl="0" indent="0" algn="ctr" rtl="0">
              <a:spcBef>
                <a:spcPts val="0"/>
              </a:spcBef>
              <a:spcAft>
                <a:spcPts val="0"/>
              </a:spcAft>
              <a:buNone/>
            </a:pPr>
            <a:endParaRPr/>
          </a:p>
        </p:txBody>
      </p:sp>
      <p:cxnSp>
        <p:nvCxnSpPr>
          <p:cNvPr id="63" name="Google Shape;63;p13"/>
          <p:cNvCxnSpPr/>
          <p:nvPr/>
        </p:nvCxnSpPr>
        <p:spPr>
          <a:xfrm>
            <a:off x="4351525" y="1032913"/>
            <a:ext cx="414900" cy="0"/>
          </a:xfrm>
          <a:prstGeom prst="straightConnector1">
            <a:avLst/>
          </a:prstGeom>
          <a:noFill/>
          <a:ln w="28575" cap="flat" cmpd="sng">
            <a:solidFill>
              <a:schemeClr val="lt2"/>
            </a:solidFill>
            <a:prstDash val="solid"/>
            <a:round/>
            <a:headEnd type="none" w="sm" len="sm"/>
            <a:tailEnd type="none" w="sm" len="sm"/>
          </a:ln>
        </p:spPr>
      </p:cxnSp>
      <p:grpSp>
        <p:nvGrpSpPr>
          <p:cNvPr id="64" name="Google Shape;64;p13"/>
          <p:cNvGrpSpPr/>
          <p:nvPr/>
        </p:nvGrpSpPr>
        <p:grpSpPr>
          <a:xfrm>
            <a:off x="437825" y="1568589"/>
            <a:ext cx="2685450" cy="3086700"/>
            <a:chOff x="437825" y="1568589"/>
            <a:chExt cx="2685450" cy="3086700"/>
          </a:xfrm>
        </p:grpSpPr>
        <p:sp>
          <p:nvSpPr>
            <p:cNvPr id="65" name="Google Shape;65;p13"/>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3"/>
          <p:cNvSpPr txBox="1">
            <a:spLocks noGrp="1"/>
          </p:cNvSpPr>
          <p:nvPr>
            <p:ph type="body" idx="4294967295"/>
          </p:nvPr>
        </p:nvSpPr>
        <p:spPr>
          <a:xfrm>
            <a:off x="51662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Data</a:t>
            </a:r>
            <a:endParaRPr>
              <a:solidFill>
                <a:schemeClr val="lt1"/>
              </a:solidFill>
            </a:endParaRPr>
          </a:p>
        </p:txBody>
      </p:sp>
      <p:sp>
        <p:nvSpPr>
          <p:cNvPr id="68" name="Google Shape;68;p13"/>
          <p:cNvSpPr txBox="1">
            <a:spLocks noGrp="1"/>
          </p:cNvSpPr>
          <p:nvPr>
            <p:ph type="body" idx="4294967295"/>
          </p:nvPr>
        </p:nvSpPr>
        <p:spPr>
          <a:xfrm>
            <a:off x="509525" y="2071925"/>
            <a:ext cx="2494500" cy="256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National Parks </a:t>
            </a:r>
            <a:endParaRPr sz="1400" b="1" dirty="0"/>
          </a:p>
          <a:p>
            <a:pPr marL="457200" lvl="0" indent="-311150" algn="l" rtl="0">
              <a:spcBef>
                <a:spcPts val="800"/>
              </a:spcBef>
              <a:spcAft>
                <a:spcPts val="0"/>
              </a:spcAft>
              <a:buSzPts val="1300"/>
              <a:buChar char="●"/>
            </a:pPr>
            <a:r>
              <a:rPr lang="en" sz="1300" dirty="0"/>
              <a:t>1990-2019</a:t>
            </a:r>
            <a:endParaRPr sz="1300" dirty="0"/>
          </a:p>
          <a:p>
            <a:pPr marL="457200" lvl="0" indent="-311150" algn="l" rtl="0">
              <a:spcBef>
                <a:spcPts val="0"/>
              </a:spcBef>
              <a:spcAft>
                <a:spcPts val="0"/>
              </a:spcAft>
              <a:buSzPts val="1300"/>
              <a:buChar char="●"/>
            </a:pPr>
            <a:r>
              <a:rPr lang="en" sz="1300" dirty="0"/>
              <a:t>Locations, Visitors, Acreage, Funding, Fees</a:t>
            </a:r>
            <a:endParaRPr sz="1300" dirty="0"/>
          </a:p>
          <a:p>
            <a:pPr marL="457200" lvl="0" indent="-311150" algn="l" rtl="0">
              <a:spcBef>
                <a:spcPts val="0"/>
              </a:spcBef>
              <a:spcAft>
                <a:spcPts val="0"/>
              </a:spcAft>
              <a:buSzPts val="1300"/>
              <a:buChar char="●"/>
            </a:pPr>
            <a:r>
              <a:rPr lang="en" sz="1300" dirty="0"/>
              <a:t>Covariates gathered from other sources:</a:t>
            </a:r>
            <a:endParaRPr sz="1300" dirty="0"/>
          </a:p>
          <a:p>
            <a:pPr marL="914400" lvl="1" indent="-311150" algn="l" rtl="0">
              <a:spcBef>
                <a:spcPts val="0"/>
              </a:spcBef>
              <a:spcAft>
                <a:spcPts val="0"/>
              </a:spcAft>
              <a:buSzPts val="1300"/>
              <a:buChar char="○"/>
            </a:pPr>
            <a:r>
              <a:rPr lang="en" sz="1300" dirty="0"/>
              <a:t>Climate Data</a:t>
            </a:r>
            <a:endParaRPr sz="1300" dirty="0"/>
          </a:p>
          <a:p>
            <a:pPr marL="914400" lvl="1" indent="-311150" algn="l" rtl="0">
              <a:spcBef>
                <a:spcPts val="0"/>
              </a:spcBef>
              <a:spcAft>
                <a:spcPts val="0"/>
              </a:spcAft>
              <a:buSzPts val="1300"/>
              <a:buChar char="○"/>
            </a:pPr>
            <a:r>
              <a:rPr lang="en" sz="1300" dirty="0"/>
              <a:t>Poverty Indicators</a:t>
            </a:r>
            <a:endParaRPr sz="1300" dirty="0"/>
          </a:p>
          <a:p>
            <a:pPr marL="914400" lvl="1" indent="-311150" algn="l" rtl="0">
              <a:spcBef>
                <a:spcPts val="0"/>
              </a:spcBef>
              <a:spcAft>
                <a:spcPts val="0"/>
              </a:spcAft>
              <a:buSzPts val="1300"/>
              <a:buChar char="○"/>
            </a:pPr>
            <a:r>
              <a:rPr lang="en" sz="1300" dirty="0"/>
              <a:t>Business Attitudes</a:t>
            </a:r>
            <a:endParaRPr sz="1300" dirty="0"/>
          </a:p>
        </p:txBody>
      </p:sp>
      <p:grpSp>
        <p:nvGrpSpPr>
          <p:cNvPr id="69" name="Google Shape;69;p13"/>
          <p:cNvGrpSpPr/>
          <p:nvPr/>
        </p:nvGrpSpPr>
        <p:grpSpPr>
          <a:xfrm>
            <a:off x="3230400" y="1568589"/>
            <a:ext cx="2683200" cy="3086700"/>
            <a:chOff x="3230400" y="1568589"/>
            <a:chExt cx="2683200" cy="3086700"/>
          </a:xfrm>
        </p:grpSpPr>
        <p:sp>
          <p:nvSpPr>
            <p:cNvPr id="70" name="Google Shape;70;p13"/>
            <p:cNvSpPr/>
            <p:nvPr/>
          </p:nvSpPr>
          <p:spPr>
            <a:xfrm>
              <a:off x="3230400"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txBox="1"/>
            <p:nvPr/>
          </p:nvSpPr>
          <p:spPr>
            <a:xfrm>
              <a:off x="3230400"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3"/>
          <p:cNvSpPr txBox="1">
            <a:spLocks noGrp="1"/>
          </p:cNvSpPr>
          <p:nvPr>
            <p:ph type="body" idx="4294967295"/>
          </p:nvPr>
        </p:nvSpPr>
        <p:spPr>
          <a:xfrm>
            <a:off x="3316800"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The Questions</a:t>
            </a:r>
            <a:endParaRPr>
              <a:solidFill>
                <a:schemeClr val="lt1"/>
              </a:solidFill>
            </a:endParaRPr>
          </a:p>
        </p:txBody>
      </p:sp>
      <p:sp>
        <p:nvSpPr>
          <p:cNvPr id="73" name="Google Shape;73;p13"/>
          <p:cNvSpPr txBox="1">
            <a:spLocks noGrp="1"/>
          </p:cNvSpPr>
          <p:nvPr>
            <p:ph type="body" idx="4294967295"/>
          </p:nvPr>
        </p:nvSpPr>
        <p:spPr>
          <a:xfrm>
            <a:off x="3113400" y="2091275"/>
            <a:ext cx="2800200" cy="2563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r>
              <a:rPr lang="en" sz="1000" b="1"/>
              <a:t>When</a:t>
            </a:r>
            <a:endParaRPr sz="1000" b="1"/>
          </a:p>
          <a:p>
            <a:pPr marL="914400" lvl="1" indent="-292100" algn="l" rtl="0">
              <a:spcBef>
                <a:spcPts val="0"/>
              </a:spcBef>
              <a:spcAft>
                <a:spcPts val="0"/>
              </a:spcAft>
              <a:buSzPts val="1000"/>
              <a:buChar char="○"/>
            </a:pPr>
            <a:r>
              <a:rPr lang="en" sz="1000"/>
              <a:t>do National Parks receive the most visitors?</a:t>
            </a:r>
            <a:endParaRPr sz="1000"/>
          </a:p>
          <a:p>
            <a:pPr marL="457200" lvl="0" indent="-292100" algn="l" rtl="0">
              <a:spcBef>
                <a:spcPts val="0"/>
              </a:spcBef>
              <a:spcAft>
                <a:spcPts val="0"/>
              </a:spcAft>
              <a:buSzPts val="1000"/>
              <a:buChar char="●"/>
            </a:pPr>
            <a:r>
              <a:rPr lang="en" sz="1000" b="1"/>
              <a:t>Who</a:t>
            </a:r>
            <a:endParaRPr sz="1000" b="1"/>
          </a:p>
          <a:p>
            <a:pPr marL="914400" lvl="1" indent="-292100" algn="l" rtl="0">
              <a:spcBef>
                <a:spcPts val="0"/>
              </a:spcBef>
              <a:spcAft>
                <a:spcPts val="0"/>
              </a:spcAft>
              <a:buSzPts val="1000"/>
              <a:buChar char="○"/>
            </a:pPr>
            <a:r>
              <a:rPr lang="en" sz="1000"/>
              <a:t>Among the states supports parks the most?</a:t>
            </a:r>
            <a:endParaRPr sz="1000"/>
          </a:p>
          <a:p>
            <a:pPr marL="914400" lvl="1" indent="-292100" algn="l" rtl="0">
              <a:spcBef>
                <a:spcPts val="0"/>
              </a:spcBef>
              <a:spcAft>
                <a:spcPts val="0"/>
              </a:spcAft>
              <a:buSzPts val="1000"/>
              <a:buChar char="○"/>
            </a:pPr>
            <a:r>
              <a:rPr lang="en" sz="1000"/>
              <a:t>Between state and federal governments spend the most on parks?</a:t>
            </a:r>
            <a:endParaRPr sz="1000"/>
          </a:p>
          <a:p>
            <a:pPr marL="457200" lvl="0" indent="-292100" algn="l" rtl="0">
              <a:spcBef>
                <a:spcPts val="0"/>
              </a:spcBef>
              <a:spcAft>
                <a:spcPts val="0"/>
              </a:spcAft>
              <a:buSzPts val="1000"/>
              <a:buChar char="●"/>
            </a:pPr>
            <a:r>
              <a:rPr lang="en" sz="1000" b="1"/>
              <a:t>How</a:t>
            </a:r>
            <a:endParaRPr sz="1000" b="1"/>
          </a:p>
          <a:p>
            <a:pPr marL="914400" lvl="1" indent="-292100" algn="l" rtl="0">
              <a:spcBef>
                <a:spcPts val="0"/>
              </a:spcBef>
              <a:spcAft>
                <a:spcPts val="0"/>
              </a:spcAft>
              <a:buSzPts val="1000"/>
              <a:buChar char="○"/>
            </a:pPr>
            <a:r>
              <a:rPr lang="en" sz="1000"/>
              <a:t>Do park visitations vary in light of socio-political factors?</a:t>
            </a:r>
            <a:endParaRPr sz="1000"/>
          </a:p>
        </p:txBody>
      </p:sp>
      <p:grpSp>
        <p:nvGrpSpPr>
          <p:cNvPr id="74" name="Google Shape;74;p13"/>
          <p:cNvGrpSpPr/>
          <p:nvPr/>
        </p:nvGrpSpPr>
        <p:grpSpPr>
          <a:xfrm>
            <a:off x="6022975" y="1568589"/>
            <a:ext cx="2685450" cy="3086700"/>
            <a:chOff x="6022975" y="1568589"/>
            <a:chExt cx="2685450" cy="3086700"/>
          </a:xfrm>
        </p:grpSpPr>
        <p:sp>
          <p:nvSpPr>
            <p:cNvPr id="75" name="Google Shape;75;p13"/>
            <p:cNvSpPr/>
            <p:nvPr/>
          </p:nvSpPr>
          <p:spPr>
            <a:xfrm>
              <a:off x="60229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txBox="1"/>
            <p:nvPr/>
          </p:nvSpPr>
          <p:spPr>
            <a:xfrm>
              <a:off x="6025225" y="1568600"/>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3"/>
          <p:cNvSpPr txBox="1">
            <a:spLocks noGrp="1"/>
          </p:cNvSpPr>
          <p:nvPr>
            <p:ph type="body" idx="4294967295"/>
          </p:nvPr>
        </p:nvSpPr>
        <p:spPr>
          <a:xfrm>
            <a:off x="6107075" y="1562875"/>
            <a:ext cx="2484300" cy="41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Potential Analyses</a:t>
            </a:r>
            <a:endParaRPr>
              <a:solidFill>
                <a:schemeClr val="lt1"/>
              </a:solidFill>
            </a:endParaRPr>
          </a:p>
        </p:txBody>
      </p:sp>
      <p:sp>
        <p:nvSpPr>
          <p:cNvPr id="78" name="Google Shape;78;p13"/>
          <p:cNvSpPr txBox="1">
            <a:spLocks noGrp="1"/>
          </p:cNvSpPr>
          <p:nvPr>
            <p:ph type="body" idx="4294967295"/>
          </p:nvPr>
        </p:nvSpPr>
        <p:spPr>
          <a:xfrm>
            <a:off x="6101975" y="2020025"/>
            <a:ext cx="2494500" cy="266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Time Series</a:t>
            </a:r>
            <a:endParaRPr sz="1200" b="1"/>
          </a:p>
          <a:p>
            <a:pPr marL="457200" lvl="0" indent="-292100" algn="l" rtl="0">
              <a:spcBef>
                <a:spcPts val="800"/>
              </a:spcBef>
              <a:spcAft>
                <a:spcPts val="0"/>
              </a:spcAft>
              <a:buSzPts val="1000"/>
              <a:buChar char="●"/>
            </a:pPr>
            <a:r>
              <a:rPr lang="en" sz="1000"/>
              <a:t>Seasonal ARIMA</a:t>
            </a:r>
            <a:endParaRPr sz="1000"/>
          </a:p>
          <a:p>
            <a:pPr marL="457200" lvl="0" indent="-292100" algn="l" rtl="0">
              <a:spcBef>
                <a:spcPts val="0"/>
              </a:spcBef>
              <a:spcAft>
                <a:spcPts val="0"/>
              </a:spcAft>
              <a:buSzPts val="1000"/>
              <a:buChar char="●"/>
            </a:pPr>
            <a:r>
              <a:rPr lang="en" sz="1000"/>
              <a:t>POMP Model with Covariates</a:t>
            </a:r>
            <a:endParaRPr sz="1000"/>
          </a:p>
          <a:p>
            <a:pPr marL="0" lvl="0" indent="0" algn="l" rtl="0">
              <a:spcBef>
                <a:spcPts val="800"/>
              </a:spcBef>
              <a:spcAft>
                <a:spcPts val="0"/>
              </a:spcAft>
              <a:buNone/>
            </a:pPr>
            <a:r>
              <a:rPr lang="en" sz="1200" b="1"/>
              <a:t>Clustering</a:t>
            </a:r>
            <a:endParaRPr sz="1200" b="1"/>
          </a:p>
          <a:p>
            <a:pPr marL="457200" lvl="0" indent="-292100" algn="l" rtl="0">
              <a:spcBef>
                <a:spcPts val="800"/>
              </a:spcBef>
              <a:spcAft>
                <a:spcPts val="0"/>
              </a:spcAft>
              <a:buSzPts val="1000"/>
              <a:buChar char="●"/>
            </a:pPr>
            <a:r>
              <a:rPr lang="en" sz="1000"/>
              <a:t>Discover underlying similarities between high-traffic parks and low-traffic park</a:t>
            </a:r>
            <a:endParaRPr sz="1000"/>
          </a:p>
          <a:p>
            <a:pPr marL="0" lvl="0" indent="0" algn="l" rtl="0">
              <a:spcBef>
                <a:spcPts val="800"/>
              </a:spcBef>
              <a:spcAft>
                <a:spcPts val="0"/>
              </a:spcAft>
              <a:buNone/>
            </a:pPr>
            <a:r>
              <a:rPr lang="en" sz="1200" b="1"/>
              <a:t>Boosting and Neural Nets</a:t>
            </a:r>
            <a:endParaRPr sz="1200" b="1"/>
          </a:p>
          <a:p>
            <a:pPr marL="457200" lvl="0" indent="-292100" algn="l" rtl="0">
              <a:spcBef>
                <a:spcPts val="800"/>
              </a:spcBef>
              <a:spcAft>
                <a:spcPts val="0"/>
              </a:spcAft>
              <a:buSzPts val="1000"/>
              <a:buChar char="●"/>
            </a:pPr>
            <a:r>
              <a:rPr lang="en" sz="1000"/>
              <a:t>Explore complicated relationships between park visitations and other features</a:t>
            </a:r>
            <a:endParaRPr sz="1000"/>
          </a:p>
        </p:txBody>
      </p:sp>
      <p:sp>
        <p:nvSpPr>
          <p:cNvPr id="79" name="Google Shape;79;p13"/>
          <p:cNvSpPr txBox="1"/>
          <p:nvPr/>
        </p:nvSpPr>
        <p:spPr>
          <a:xfrm>
            <a:off x="2258300" y="975975"/>
            <a:ext cx="4616400" cy="47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dk1"/>
                </a:solidFill>
                <a:latin typeface="Economica"/>
                <a:ea typeface="Economica"/>
                <a:cs typeface="Economica"/>
                <a:sym typeface="Economica"/>
              </a:rPr>
              <a:t>Aubrey Smiley McAuliffe, Beau Findley, Jason Viehman</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AF7A-3F94-4421-B883-23FA18B30EB2}"/>
              </a:ext>
            </a:extLst>
          </p:cNvPr>
          <p:cNvSpPr>
            <a:spLocks noGrp="1"/>
          </p:cNvSpPr>
          <p:nvPr>
            <p:ph type="title"/>
          </p:nvPr>
        </p:nvSpPr>
        <p:spPr/>
        <p:txBody>
          <a:bodyPr/>
          <a:lstStyle/>
          <a:p>
            <a:r>
              <a:rPr lang="en-US" dirty="0"/>
              <a:t>Project Task 2 – The Feynman Method</a:t>
            </a:r>
          </a:p>
        </p:txBody>
      </p:sp>
      <p:grpSp>
        <p:nvGrpSpPr>
          <p:cNvPr id="3" name="Google Shape;64;p13">
            <a:extLst>
              <a:ext uri="{FF2B5EF4-FFF2-40B4-BE49-F238E27FC236}">
                <a16:creationId xmlns:a16="http://schemas.microsoft.com/office/drawing/2014/main" id="{96F03E83-4578-4F36-8307-563A5519B126}"/>
              </a:ext>
            </a:extLst>
          </p:cNvPr>
          <p:cNvGrpSpPr/>
          <p:nvPr/>
        </p:nvGrpSpPr>
        <p:grpSpPr>
          <a:xfrm>
            <a:off x="437825" y="1568589"/>
            <a:ext cx="2685450" cy="3086700"/>
            <a:chOff x="437825" y="1568589"/>
            <a:chExt cx="2685450" cy="3086700"/>
          </a:xfrm>
        </p:grpSpPr>
        <p:sp>
          <p:nvSpPr>
            <p:cNvPr id="4" name="Google Shape;65;p13">
              <a:extLst>
                <a:ext uri="{FF2B5EF4-FFF2-40B4-BE49-F238E27FC236}">
                  <a16:creationId xmlns:a16="http://schemas.microsoft.com/office/drawing/2014/main" id="{D9979E9F-89EE-4188-8016-2AA1D0CE68B1}"/>
                </a:ext>
              </a:extLst>
            </p:cNvPr>
            <p:cNvSpPr/>
            <p:nvPr/>
          </p:nvSpPr>
          <p:spPr>
            <a:xfrm>
              <a:off x="440075" y="1568589"/>
              <a:ext cx="2683200" cy="3086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6;p13">
              <a:extLst>
                <a:ext uri="{FF2B5EF4-FFF2-40B4-BE49-F238E27FC236}">
                  <a16:creationId xmlns:a16="http://schemas.microsoft.com/office/drawing/2014/main" id="{A3F4E827-91FA-4E98-8EF1-C143F7F95789}"/>
                </a:ext>
              </a:extLst>
            </p:cNvPr>
            <p:cNvSpPr txBox="1"/>
            <p:nvPr/>
          </p:nvSpPr>
          <p:spPr>
            <a:xfrm>
              <a:off x="437825" y="1568589"/>
              <a:ext cx="2683200" cy="411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Method:</a:t>
              </a:r>
              <a:endParaRPr dirty="0"/>
            </a:p>
          </p:txBody>
        </p:sp>
      </p:grpSp>
      <p:sp>
        <p:nvSpPr>
          <p:cNvPr id="8" name="Google Shape;68;p13">
            <a:extLst>
              <a:ext uri="{FF2B5EF4-FFF2-40B4-BE49-F238E27FC236}">
                <a16:creationId xmlns:a16="http://schemas.microsoft.com/office/drawing/2014/main" id="{EAA7452A-420F-4562-932D-502918F359BE}"/>
              </a:ext>
            </a:extLst>
          </p:cNvPr>
          <p:cNvSpPr txBox="1">
            <a:spLocks/>
          </p:cNvSpPr>
          <p:nvPr/>
        </p:nvSpPr>
        <p:spPr>
          <a:xfrm>
            <a:off x="509525" y="2071925"/>
            <a:ext cx="2494500"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buNone/>
            </a:pPr>
            <a:r>
              <a:rPr lang="en-US" sz="700" dirty="0"/>
              <a:t>- Write down clearly and concisely what you are trying to learn.  Don't write down jargon and be as specific as is reasonable.</a:t>
            </a:r>
          </a:p>
          <a:p>
            <a:pPr marL="0" indent="0">
              <a:buNone/>
            </a:pPr>
            <a:endParaRPr lang="en-US" sz="700" dirty="0"/>
          </a:p>
          <a:p>
            <a:pPr marL="0" indent="0">
              <a:buNone/>
            </a:pPr>
            <a:r>
              <a:rPr lang="en-US" sz="700" dirty="0"/>
              <a:t>- Explain the concept in simple language.  Be on the lookout for moments in which you use terminology from this class.  Seek to use the definition instead.  Include a very simple example demonstrating the underlying idea.</a:t>
            </a:r>
          </a:p>
          <a:p>
            <a:pPr marL="0" indent="0">
              <a:buNone/>
            </a:pPr>
            <a:endParaRPr lang="en-US" sz="700" dirty="0"/>
          </a:p>
          <a:p>
            <a:pPr marL="0" indent="0">
              <a:buNone/>
            </a:pPr>
            <a:r>
              <a:rPr lang="en-US" sz="700" dirty="0"/>
              <a:t>- During the course of 2., you'll run into moments where your explanation is vague or there is something you don't understand or can't relay using non-technical language.  Identify these moments here, using a list.</a:t>
            </a:r>
          </a:p>
          <a:p>
            <a:pPr marL="0" indent="0">
              <a:buNone/>
            </a:pPr>
            <a:r>
              <a:rPr lang="en-US" sz="700" dirty="0"/>
              <a:t>Seek to solidify these concepts. Go back to your notes or ask in a live session or post to the discussion board or...</a:t>
            </a:r>
          </a:p>
        </p:txBody>
      </p:sp>
      <p:sp>
        <p:nvSpPr>
          <p:cNvPr id="12" name="Google Shape;68;p13">
            <a:extLst>
              <a:ext uri="{FF2B5EF4-FFF2-40B4-BE49-F238E27FC236}">
                <a16:creationId xmlns:a16="http://schemas.microsoft.com/office/drawing/2014/main" id="{86929666-8BBB-437B-8029-1911BAB6E578}"/>
              </a:ext>
            </a:extLst>
          </p:cNvPr>
          <p:cNvSpPr txBox="1">
            <a:spLocks/>
          </p:cNvSpPr>
          <p:nvPr/>
        </p:nvSpPr>
        <p:spPr>
          <a:xfrm>
            <a:off x="3370600" y="1568589"/>
            <a:ext cx="5146002" cy="256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182880">
              <a:lnSpc>
                <a:spcPct val="100000"/>
              </a:lnSpc>
              <a:buFontTx/>
              <a:buChar char="-"/>
            </a:pPr>
            <a:r>
              <a:rPr lang="en-US" sz="1100" dirty="0"/>
              <a:t>Each </a:t>
            </a:r>
            <a:r>
              <a:rPr lang="en-US" sz="1100" b="1" dirty="0"/>
              <a:t>group</a:t>
            </a:r>
            <a:r>
              <a:rPr lang="en-US" sz="1100" dirty="0"/>
              <a:t> must submit two videos:</a:t>
            </a:r>
          </a:p>
          <a:p>
            <a:pPr marL="0" indent="182880">
              <a:lnSpc>
                <a:spcPct val="100000"/>
              </a:lnSpc>
              <a:buFontTx/>
              <a:buChar char="-"/>
            </a:pPr>
            <a:endParaRPr lang="en-US" sz="1100" dirty="0"/>
          </a:p>
          <a:p>
            <a:pPr marL="457200" lvl="1" indent="182880">
              <a:lnSpc>
                <a:spcPct val="100000"/>
              </a:lnSpc>
              <a:spcBef>
                <a:spcPts val="0"/>
              </a:spcBef>
              <a:buFontTx/>
              <a:buChar char="-"/>
            </a:pPr>
            <a:r>
              <a:rPr lang="en-US" sz="900" dirty="0"/>
              <a:t>A 1 minute video with the same objective as Task . However, make a new video incorporating any relevant updates, such as new things you've learned in class or about the project (or even, that you've shifted your original project entirely).</a:t>
            </a:r>
          </a:p>
          <a:p>
            <a:pPr marL="457200" lvl="1" indent="182880">
              <a:lnSpc>
                <a:spcPct val="100000"/>
              </a:lnSpc>
              <a:spcBef>
                <a:spcPts val="0"/>
              </a:spcBef>
              <a:buFontTx/>
              <a:buChar char="-"/>
            </a:pPr>
            <a:endParaRPr lang="en-US" sz="900" dirty="0"/>
          </a:p>
          <a:p>
            <a:pPr marL="457200" lvl="1" indent="182880">
              <a:lnSpc>
                <a:spcPct val="100000"/>
              </a:lnSpc>
              <a:spcBef>
                <a:spcPts val="0"/>
              </a:spcBef>
              <a:buFontTx/>
              <a:buChar char="-"/>
            </a:pPr>
            <a:r>
              <a:rPr lang="en-US" sz="900" dirty="0"/>
              <a:t>A 5 minute video recording going through the Feynman method for a topic relevant to your project.  This could be about the underlying science for the project, things related to coding, or a method you are planning on using. I want you to step through the 4 part Feynman method. For part 3., identify two concepts from part 2.  that need to be addressed. Perform step 4. on these concepts and include your discussion on your new understanding of these concepts.</a:t>
            </a:r>
          </a:p>
        </p:txBody>
      </p:sp>
    </p:spTree>
    <p:extLst>
      <p:ext uri="{BB962C8B-B14F-4D97-AF65-F5344CB8AC3E}">
        <p14:creationId xmlns:p14="http://schemas.microsoft.com/office/powerpoint/2010/main" val="162742415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397</Words>
  <Application>Microsoft Office PowerPoint</Application>
  <PresentationFormat>On-screen Show (16:9)</PresentationFormat>
  <Paragraphs>39</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Economica</vt:lpstr>
      <vt:lpstr>Arial</vt:lpstr>
      <vt:lpstr>Open Sans</vt:lpstr>
      <vt:lpstr>Luxe</vt:lpstr>
      <vt:lpstr>Exploring National Park Visitation </vt:lpstr>
      <vt:lpstr>Project Task 2 – The Feynman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National Park Visitation </dc:title>
  <cp:lastModifiedBy>Beau Findley</cp:lastModifiedBy>
  <cp:revision>2</cp:revision>
  <dcterms:modified xsi:type="dcterms:W3CDTF">2020-09-12T15:42:27Z</dcterms:modified>
</cp:coreProperties>
</file>