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59" r:id="rId4"/>
    <p:sldId id="263" r:id="rId5"/>
    <p:sldId id="260" r:id="rId6"/>
    <p:sldId id="261" r:id="rId7"/>
    <p:sldId id="262"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Raleway"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1" autoAdjust="0"/>
  </p:normalViewPr>
  <p:slideViewPr>
    <p:cSldViewPr snapToGrid="0">
      <p:cViewPr varScale="1">
        <p:scale>
          <a:sx n="117" d="100"/>
          <a:sy n="117" d="100"/>
        </p:scale>
        <p:origin x="470" y="4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3"/>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3"/>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
        <p:cNvGrpSpPr/>
        <p:nvPr/>
      </p:nvGrpSpPr>
      <p:grpSpPr>
        <a:xfrm>
          <a:off x="0" y="0"/>
          <a:ext cx="0" cy="0"/>
          <a:chOff x="0" y="0"/>
          <a:chExt cx="0" cy="0"/>
        </a:xfrm>
      </p:grpSpPr>
      <p:sp>
        <p:nvSpPr>
          <p:cNvPr id="27" name="Google Shape;27;p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4"/>
          <p:cNvGrpSpPr/>
          <p:nvPr/>
        </p:nvGrpSpPr>
        <p:grpSpPr>
          <a:xfrm>
            <a:off x="830392" y="1191256"/>
            <a:ext cx="745763" cy="45826"/>
            <a:chOff x="4580561" y="2589004"/>
            <a:chExt cx="1064464" cy="25200"/>
          </a:xfrm>
        </p:grpSpPr>
        <p:sp>
          <p:nvSpPr>
            <p:cNvPr id="29" name="Google Shape;29;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2" name="Google Shape;32;p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3" name="Google Shape;33;p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5"/>
        <p:cNvGrpSpPr/>
        <p:nvPr/>
      </p:nvGrpSpPr>
      <p:grpSpPr>
        <a:xfrm>
          <a:off x="0" y="0"/>
          <a:ext cx="0" cy="0"/>
          <a:chOff x="0" y="0"/>
          <a:chExt cx="0" cy="0"/>
        </a:xfrm>
      </p:grpSpPr>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7" name="Google Shape;47;p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5" name="Google Shape;55;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8"/>
          <p:cNvGrpSpPr/>
          <p:nvPr/>
        </p:nvGrpSpPr>
        <p:grpSpPr>
          <a:xfrm>
            <a:off x="830392" y="1191256"/>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2" name="Google Shape;62;p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3" name="Google Shape;63;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4"/>
        <p:cNvGrpSpPr/>
        <p:nvPr/>
      </p:nvGrpSpPr>
      <p:grpSpPr>
        <a:xfrm>
          <a:off x="0" y="0"/>
          <a:ext cx="0" cy="0"/>
          <a:chOff x="0" y="0"/>
          <a:chExt cx="0" cy="0"/>
        </a:xfrm>
      </p:grpSpPr>
      <p:grpSp>
        <p:nvGrpSpPr>
          <p:cNvPr id="65" name="Google Shape;65;p9"/>
          <p:cNvGrpSpPr/>
          <p:nvPr/>
        </p:nvGrpSpPr>
        <p:grpSpPr>
          <a:xfrm>
            <a:off x="830392" y="4169130"/>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200"/>
              <a:buNone/>
            </a:pPr>
            <a:r>
              <a:rPr lang="en" sz="3500" dirty="0"/>
              <a:t>National Parks Visitations:</a:t>
            </a:r>
            <a:endParaRPr sz="3500" dirty="0"/>
          </a:p>
          <a:p>
            <a:pPr marL="0" lvl="0" indent="0" algn="ctr" rtl="0">
              <a:lnSpc>
                <a:spcPct val="100000"/>
              </a:lnSpc>
              <a:spcBef>
                <a:spcPts val="0"/>
              </a:spcBef>
              <a:spcAft>
                <a:spcPts val="0"/>
              </a:spcAft>
              <a:buSzPts val="4200"/>
              <a:buNone/>
            </a:pPr>
            <a:r>
              <a:rPr lang="en-US" sz="2700" dirty="0">
                <a:solidFill>
                  <a:srgbClr val="FF9900"/>
                </a:solidFill>
              </a:rPr>
              <a:t>Task 3: Update</a:t>
            </a:r>
            <a:endParaRPr sz="2700" dirty="0">
              <a:solidFill>
                <a:srgbClr val="FF9900"/>
              </a:solidFill>
              <a:latin typeface="Arial"/>
              <a:ea typeface="Arial"/>
              <a:cs typeface="Arial"/>
              <a:sym typeface="Arial"/>
            </a:endParaRPr>
          </a:p>
        </p:txBody>
      </p:sp>
      <p:sp>
        <p:nvSpPr>
          <p:cNvPr id="87" name="Google Shape;87;p13"/>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Aubrey Smiley McAuliffe, Beau Findley, Jason Viehman</a:t>
            </a:r>
            <a:endParaRPr/>
          </a:p>
          <a:p>
            <a:pPr marL="0" lvl="0" indent="0" algn="ctr" rtl="0">
              <a:lnSpc>
                <a:spcPct val="100000"/>
              </a:lnSpc>
              <a:spcBef>
                <a:spcPts val="0"/>
              </a:spcBef>
              <a:spcAft>
                <a:spcPts val="0"/>
              </a:spcAft>
              <a:buSzPts val="1600"/>
              <a:buNone/>
            </a:pPr>
            <a:r>
              <a:rPr lang="en"/>
              <a:t>STAT 656, Fall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Introduction to the Business Problem</a:t>
            </a:r>
            <a:endParaRPr/>
          </a:p>
        </p:txBody>
      </p:sp>
      <p:sp>
        <p:nvSpPr>
          <p:cNvPr id="100" name="Google Shape;100;p15"/>
          <p:cNvSpPr txBox="1">
            <a:spLocks noGrp="1"/>
          </p:cNvSpPr>
          <p:nvPr>
            <p:ph type="body" idx="1"/>
          </p:nvPr>
        </p:nvSpPr>
        <p:spPr>
          <a:xfrm>
            <a:off x="729325" y="2078874"/>
            <a:ext cx="3774300" cy="268362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dirty="0"/>
              <a:t>National Parks provide an invaluable service to ecosystems and the public alike, but they are run on a tight budget. </a:t>
            </a:r>
            <a:endParaRPr dirty="0"/>
          </a:p>
          <a:p>
            <a:pPr marL="0" lvl="0" indent="0" algn="l" rtl="0">
              <a:lnSpc>
                <a:spcPct val="115000"/>
              </a:lnSpc>
              <a:spcBef>
                <a:spcPts val="1600"/>
              </a:spcBef>
              <a:spcAft>
                <a:spcPts val="0"/>
              </a:spcAft>
              <a:buSzPts val="1300"/>
              <a:buNone/>
            </a:pPr>
            <a:r>
              <a:rPr lang="en" dirty="0"/>
              <a:t>Parks must be monitored, protected, and maintained so that they may last for years to come. </a:t>
            </a:r>
            <a:endParaRPr dirty="0"/>
          </a:p>
          <a:p>
            <a:pPr marL="0" lvl="0" indent="0" algn="l" rtl="0">
              <a:lnSpc>
                <a:spcPct val="115000"/>
              </a:lnSpc>
              <a:spcBef>
                <a:spcPts val="1600"/>
              </a:spcBef>
              <a:spcAft>
                <a:spcPts val="1600"/>
              </a:spcAft>
              <a:buSzPts val="1300"/>
              <a:buNone/>
            </a:pPr>
            <a:r>
              <a:rPr lang="en" dirty="0"/>
              <a:t>Some of the funding comes from state governments and some comes from the federal government.</a:t>
            </a:r>
            <a:endParaRPr dirty="0"/>
          </a:p>
        </p:txBody>
      </p:sp>
      <p:sp>
        <p:nvSpPr>
          <p:cNvPr id="101" name="Google Shape;101;p15"/>
          <p:cNvSpPr txBox="1">
            <a:spLocks noGrp="1"/>
          </p:cNvSpPr>
          <p:nvPr>
            <p:ph type="body" idx="2"/>
          </p:nvPr>
        </p:nvSpPr>
        <p:spPr>
          <a:xfrm>
            <a:off x="4643604" y="2078874"/>
            <a:ext cx="3774300" cy="2512175"/>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dirty="0"/>
              <a:t>What characteristics do the most visited parks have in common?</a:t>
            </a:r>
            <a:endParaRPr dirty="0"/>
          </a:p>
          <a:p>
            <a:pPr marL="457200" lvl="0" indent="-311150" algn="l" rtl="0">
              <a:lnSpc>
                <a:spcPct val="115000"/>
              </a:lnSpc>
              <a:spcBef>
                <a:spcPts val="0"/>
              </a:spcBef>
              <a:spcAft>
                <a:spcPts val="0"/>
              </a:spcAft>
              <a:buSzPts val="1300"/>
              <a:buChar char="●"/>
            </a:pPr>
            <a:r>
              <a:rPr lang="en" dirty="0"/>
              <a:t>Can we predict when the most people visit National Parks and Monuments and allocate funding and manning accordingly?</a:t>
            </a:r>
            <a:endParaRPr dirty="0"/>
          </a:p>
          <a:p>
            <a:pPr marL="457200" lvl="0" indent="-311150" algn="l" rtl="0">
              <a:lnSpc>
                <a:spcPct val="115000"/>
              </a:lnSpc>
              <a:spcBef>
                <a:spcPts val="0"/>
              </a:spcBef>
              <a:spcAft>
                <a:spcPts val="0"/>
              </a:spcAft>
              <a:buSzPts val="1300"/>
              <a:buChar char="●"/>
            </a:pPr>
            <a:r>
              <a:rPr lang="en" dirty="0"/>
              <a:t>How do climate and socio-economic factors relate to park visitation? Are certain parks at risk and in need of more funding in coming years?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dirty="0"/>
              <a:t>Primary Research Question</a:t>
            </a:r>
            <a:endParaRPr sz="2000" dirty="0"/>
          </a:p>
        </p:txBody>
      </p:sp>
      <p:sp>
        <p:nvSpPr>
          <p:cNvPr id="3" name="Text Placeholder 2">
            <a:extLst>
              <a:ext uri="{FF2B5EF4-FFF2-40B4-BE49-F238E27FC236}">
                <a16:creationId xmlns:a16="http://schemas.microsoft.com/office/drawing/2014/main" id="{0155D1F7-0697-4F5F-92E4-3FE566166FD3}"/>
              </a:ext>
            </a:extLst>
          </p:cNvPr>
          <p:cNvSpPr>
            <a:spLocks noGrp="1"/>
          </p:cNvSpPr>
          <p:nvPr>
            <p:ph type="body" idx="2"/>
          </p:nvPr>
        </p:nvSpPr>
        <p:spPr/>
        <p:txBody>
          <a:bodyPr/>
          <a:lstStyle/>
          <a:p>
            <a:endParaRPr lang="en-US"/>
          </a:p>
        </p:txBody>
      </p:sp>
      <p:sp>
        <p:nvSpPr>
          <p:cNvPr id="5" name="Text Placeholder 4">
            <a:extLst>
              <a:ext uri="{FF2B5EF4-FFF2-40B4-BE49-F238E27FC236}">
                <a16:creationId xmlns:a16="http://schemas.microsoft.com/office/drawing/2014/main" id="{92AF040F-A456-4CFB-8989-BDA264639FDB}"/>
              </a:ext>
            </a:extLst>
          </p:cNvPr>
          <p:cNvSpPr>
            <a:spLocks noGrp="1"/>
          </p:cNvSpPr>
          <p:nvPr>
            <p:ph type="body" idx="1"/>
          </p:nvPr>
        </p:nvSpPr>
        <p:spPr/>
        <p:txBody>
          <a:bodyPr/>
          <a:lstStyle/>
          <a:p>
            <a:r>
              <a:rPr lang="en-US" dirty="0"/>
              <a:t>What is the main scientific question (or questions) that you are trying to answer? Be specific!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1CB5-2AC5-467E-8763-2A62CD0CFB6E}"/>
              </a:ext>
            </a:extLst>
          </p:cNvPr>
          <p:cNvSpPr>
            <a:spLocks noGrp="1"/>
          </p:cNvSpPr>
          <p:nvPr>
            <p:ph type="title"/>
          </p:nvPr>
        </p:nvSpPr>
        <p:spPr/>
        <p:txBody>
          <a:bodyPr/>
          <a:lstStyle/>
          <a:p>
            <a:r>
              <a:rPr lang="en-US" dirty="0"/>
              <a:t>Initial Exploration - Clustering</a:t>
            </a:r>
          </a:p>
        </p:txBody>
      </p:sp>
      <p:sp>
        <p:nvSpPr>
          <p:cNvPr id="3" name="Text Placeholder 2">
            <a:extLst>
              <a:ext uri="{FF2B5EF4-FFF2-40B4-BE49-F238E27FC236}">
                <a16:creationId xmlns:a16="http://schemas.microsoft.com/office/drawing/2014/main" id="{48CCE442-8B3B-4F7A-9832-34510CFA81C9}"/>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3FF7E-385C-4E7D-AF05-828445D7DCCB}"/>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05888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D076-9C20-477F-BDD9-6D334FEB697B}"/>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99E4E8A2-6A1A-40EB-B225-8C8E0164112E}"/>
              </a:ext>
            </a:extLst>
          </p:cNvPr>
          <p:cNvSpPr>
            <a:spLocks noGrp="1"/>
          </p:cNvSpPr>
          <p:nvPr>
            <p:ph type="body" idx="1"/>
          </p:nvPr>
        </p:nvSpPr>
        <p:spPr>
          <a:xfrm>
            <a:off x="729325" y="2078874"/>
            <a:ext cx="3774300" cy="2466999"/>
          </a:xfrm>
        </p:spPr>
        <p:txBody>
          <a:bodyPr/>
          <a:lstStyle/>
          <a:p>
            <a:r>
              <a:rPr lang="en-US" dirty="0"/>
              <a:t>What methods are you using to answer this question.  Again be specific! By specific, I mean: just saying multiple linear regression is not specific.  Specify the supervisor and generally state the features and how this method can be used to answer one of the main scientific questions.  If you are using the lasso, how are you choosing the tuning parameter?  Are you standardizing your features?</a:t>
            </a:r>
          </a:p>
        </p:txBody>
      </p:sp>
      <p:sp>
        <p:nvSpPr>
          <p:cNvPr id="4" name="Text Placeholder 3">
            <a:extLst>
              <a:ext uri="{FF2B5EF4-FFF2-40B4-BE49-F238E27FC236}">
                <a16:creationId xmlns:a16="http://schemas.microsoft.com/office/drawing/2014/main" id="{6FE07694-EFB4-4E0C-B1A5-50DE66BBF6EF}"/>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61595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EC88-7864-4F8E-B0D9-3F77FC77DCFD}"/>
              </a:ext>
            </a:extLst>
          </p:cNvPr>
          <p:cNvSpPr>
            <a:spLocks noGrp="1"/>
          </p:cNvSpPr>
          <p:nvPr>
            <p:ph type="title"/>
          </p:nvPr>
        </p:nvSpPr>
        <p:spPr/>
        <p:txBody>
          <a:bodyPr/>
          <a:lstStyle/>
          <a:p>
            <a:r>
              <a:rPr lang="en-US" dirty="0"/>
              <a:t>Methodology (cont.)</a:t>
            </a:r>
          </a:p>
        </p:txBody>
      </p:sp>
      <p:sp>
        <p:nvSpPr>
          <p:cNvPr id="3" name="Text Placeholder 2">
            <a:extLst>
              <a:ext uri="{FF2B5EF4-FFF2-40B4-BE49-F238E27FC236}">
                <a16:creationId xmlns:a16="http://schemas.microsoft.com/office/drawing/2014/main" id="{CFC2824E-46D2-466B-8F9C-81DA2458B0E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61099D9A-ECFA-4E7E-8C15-C7F98EE02E6B}"/>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6036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D0F8-1DAC-43BA-B04E-A9B1DB8DB149}"/>
              </a:ext>
            </a:extLst>
          </p:cNvPr>
          <p:cNvSpPr>
            <a:spLocks noGrp="1"/>
          </p:cNvSpPr>
          <p:nvPr>
            <p:ph type="title"/>
          </p:nvPr>
        </p:nvSpPr>
        <p:spPr/>
        <p:txBody>
          <a:bodyPr/>
          <a:lstStyle/>
          <a:p>
            <a:r>
              <a:rPr lang="en-US" dirty="0"/>
              <a:t>Interesting Things</a:t>
            </a:r>
          </a:p>
        </p:txBody>
      </p:sp>
      <p:sp>
        <p:nvSpPr>
          <p:cNvPr id="3" name="Text Placeholder 2">
            <a:extLst>
              <a:ext uri="{FF2B5EF4-FFF2-40B4-BE49-F238E27FC236}">
                <a16:creationId xmlns:a16="http://schemas.microsoft.com/office/drawing/2014/main" id="{51A983B7-1228-4B6A-B1C3-3DA70F030999}"/>
              </a:ext>
            </a:extLst>
          </p:cNvPr>
          <p:cNvSpPr>
            <a:spLocks noGrp="1"/>
          </p:cNvSpPr>
          <p:nvPr>
            <p:ph type="body" idx="1"/>
          </p:nvPr>
        </p:nvSpPr>
        <p:spPr/>
        <p:txBody>
          <a:bodyPr/>
          <a:lstStyle/>
          <a:p>
            <a:r>
              <a:rPr lang="en-US" dirty="0"/>
              <a:t>What is the most interesting (to you) thing you have discovered so far about your main scientific question(s)?  </a:t>
            </a:r>
          </a:p>
        </p:txBody>
      </p:sp>
      <p:sp>
        <p:nvSpPr>
          <p:cNvPr id="4" name="Text Placeholder 3">
            <a:extLst>
              <a:ext uri="{FF2B5EF4-FFF2-40B4-BE49-F238E27FC236}">
                <a16:creationId xmlns:a16="http://schemas.microsoft.com/office/drawing/2014/main" id="{A26CC735-FB35-4EB3-BD7C-15C38C838952}"/>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03353646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271</Words>
  <Application>Microsoft Office PowerPoint</Application>
  <PresentationFormat>On-screen Show (16:9)</PresentationFormat>
  <Paragraphs>19</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Lato</vt:lpstr>
      <vt:lpstr>Raleway</vt:lpstr>
      <vt:lpstr>Arial</vt:lpstr>
      <vt:lpstr>Streamline</vt:lpstr>
      <vt:lpstr>National Parks Visitations: Task 3: Update</vt:lpstr>
      <vt:lpstr>Introduction to the Business Problem</vt:lpstr>
      <vt:lpstr>Primary Research Question</vt:lpstr>
      <vt:lpstr>Initial Exploration - Clustering</vt:lpstr>
      <vt:lpstr>Methodology</vt:lpstr>
      <vt:lpstr>Methodology (cont.)</vt:lpstr>
      <vt:lpstr>Interesting Things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Parks Visitations: Feynman Method </dc:title>
  <cp:lastModifiedBy>Beau Findley</cp:lastModifiedBy>
  <cp:revision>8</cp:revision>
  <dcterms:modified xsi:type="dcterms:W3CDTF">2020-11-04T23:52:11Z</dcterms:modified>
</cp:coreProperties>
</file>