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Economica" panose="020B060402020202020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201950"/>
            <a:ext cx="85206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Exploring National Park Visitation</a:t>
            </a:r>
            <a:endParaRPr/>
          </a:p>
          <a:p>
            <a:pPr marL="0" lvl="0" indent="0" algn="ctr" rtl="0">
              <a:spcBef>
                <a:spcPts val="0"/>
              </a:spcBef>
              <a:spcAft>
                <a:spcPts val="0"/>
              </a:spcAft>
              <a:buNone/>
            </a:pPr>
            <a:endParaRPr/>
          </a:p>
        </p:txBody>
      </p:sp>
      <p:cxnSp>
        <p:nvCxnSpPr>
          <p:cNvPr id="63" name="Google Shape;63;p13"/>
          <p:cNvCxnSpPr/>
          <p:nvPr/>
        </p:nvCxnSpPr>
        <p:spPr>
          <a:xfrm>
            <a:off x="4351525" y="1032913"/>
            <a:ext cx="414900" cy="0"/>
          </a:xfrm>
          <a:prstGeom prst="straightConnector1">
            <a:avLst/>
          </a:prstGeom>
          <a:noFill/>
          <a:ln w="28575" cap="flat" cmpd="sng">
            <a:solidFill>
              <a:schemeClr val="lt2"/>
            </a:solidFill>
            <a:prstDash val="solid"/>
            <a:round/>
            <a:headEnd type="none" w="sm" len="sm"/>
            <a:tailEnd type="none" w="sm" len="sm"/>
          </a:ln>
        </p:spPr>
      </p:cxnSp>
      <p:grpSp>
        <p:nvGrpSpPr>
          <p:cNvPr id="64" name="Google Shape;64;p13"/>
          <p:cNvGrpSpPr/>
          <p:nvPr/>
        </p:nvGrpSpPr>
        <p:grpSpPr>
          <a:xfrm>
            <a:off x="437825" y="1568589"/>
            <a:ext cx="2685450" cy="3086700"/>
            <a:chOff x="437825" y="1568589"/>
            <a:chExt cx="2685450" cy="3086700"/>
          </a:xfrm>
        </p:grpSpPr>
        <p:sp>
          <p:nvSpPr>
            <p:cNvPr id="65" name="Google Shape;65;p13"/>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body" idx="4294967295"/>
          </p:nvPr>
        </p:nvSpPr>
        <p:spPr>
          <a:xfrm>
            <a:off x="51662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Data</a:t>
            </a:r>
            <a:endParaRPr>
              <a:solidFill>
                <a:schemeClr val="lt1"/>
              </a:solidFill>
            </a:endParaRPr>
          </a:p>
        </p:txBody>
      </p:sp>
      <p:sp>
        <p:nvSpPr>
          <p:cNvPr id="68" name="Google Shape;68;p13"/>
          <p:cNvSpPr txBox="1">
            <a:spLocks noGrp="1"/>
          </p:cNvSpPr>
          <p:nvPr>
            <p:ph type="body" idx="4294967295"/>
          </p:nvPr>
        </p:nvSpPr>
        <p:spPr>
          <a:xfrm>
            <a:off x="509525" y="2071925"/>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National Parks </a:t>
            </a:r>
            <a:endParaRPr sz="1400" b="1" dirty="0"/>
          </a:p>
          <a:p>
            <a:pPr marL="457200" lvl="0" indent="-311150" algn="l" rtl="0">
              <a:spcBef>
                <a:spcPts val="800"/>
              </a:spcBef>
              <a:spcAft>
                <a:spcPts val="0"/>
              </a:spcAft>
              <a:buSzPts val="1300"/>
              <a:buChar char="●"/>
            </a:pPr>
            <a:r>
              <a:rPr lang="en" sz="1300" dirty="0"/>
              <a:t>1990-2019</a:t>
            </a:r>
            <a:endParaRPr sz="1300" dirty="0"/>
          </a:p>
          <a:p>
            <a:pPr marL="457200" lvl="0" indent="-311150" algn="l" rtl="0">
              <a:spcBef>
                <a:spcPts val="0"/>
              </a:spcBef>
              <a:spcAft>
                <a:spcPts val="0"/>
              </a:spcAft>
              <a:buSzPts val="1300"/>
              <a:buChar char="●"/>
            </a:pPr>
            <a:r>
              <a:rPr lang="en" sz="1300" dirty="0"/>
              <a:t>Locations, Visitors, Acreage, Funding, Fees</a:t>
            </a:r>
            <a:endParaRPr sz="1300" dirty="0"/>
          </a:p>
          <a:p>
            <a:pPr marL="457200" lvl="0" indent="-311150" algn="l" rtl="0">
              <a:spcBef>
                <a:spcPts val="0"/>
              </a:spcBef>
              <a:spcAft>
                <a:spcPts val="0"/>
              </a:spcAft>
              <a:buSzPts val="1300"/>
              <a:buChar char="●"/>
            </a:pPr>
            <a:r>
              <a:rPr lang="en" sz="1300" dirty="0"/>
              <a:t>Covariates gathered from other sources:</a:t>
            </a:r>
            <a:endParaRPr sz="1300" dirty="0"/>
          </a:p>
          <a:p>
            <a:pPr marL="914400" lvl="1" indent="-311150" algn="l" rtl="0">
              <a:spcBef>
                <a:spcPts val="0"/>
              </a:spcBef>
              <a:spcAft>
                <a:spcPts val="0"/>
              </a:spcAft>
              <a:buSzPts val="1300"/>
              <a:buChar char="○"/>
            </a:pPr>
            <a:r>
              <a:rPr lang="en" sz="1300" dirty="0"/>
              <a:t>Climate Data</a:t>
            </a:r>
            <a:endParaRPr sz="1300" dirty="0"/>
          </a:p>
          <a:p>
            <a:pPr marL="914400" lvl="1" indent="-311150" algn="l" rtl="0">
              <a:spcBef>
                <a:spcPts val="0"/>
              </a:spcBef>
              <a:spcAft>
                <a:spcPts val="0"/>
              </a:spcAft>
              <a:buSzPts val="1300"/>
              <a:buChar char="○"/>
            </a:pPr>
            <a:r>
              <a:rPr lang="en" sz="1300" dirty="0"/>
              <a:t>Poverty Indicators</a:t>
            </a:r>
            <a:endParaRPr sz="1300" dirty="0"/>
          </a:p>
          <a:p>
            <a:pPr marL="914400" lvl="1" indent="-311150" algn="l" rtl="0">
              <a:spcBef>
                <a:spcPts val="0"/>
              </a:spcBef>
              <a:spcAft>
                <a:spcPts val="0"/>
              </a:spcAft>
              <a:buSzPts val="1300"/>
              <a:buChar char="○"/>
            </a:pPr>
            <a:r>
              <a:rPr lang="en" sz="1300" dirty="0"/>
              <a:t>Business Attitudes</a:t>
            </a:r>
            <a:endParaRPr sz="1300" dirty="0"/>
          </a:p>
        </p:txBody>
      </p:sp>
      <p:grpSp>
        <p:nvGrpSpPr>
          <p:cNvPr id="69" name="Google Shape;69;p13"/>
          <p:cNvGrpSpPr/>
          <p:nvPr/>
        </p:nvGrpSpPr>
        <p:grpSpPr>
          <a:xfrm>
            <a:off x="3230400" y="1568589"/>
            <a:ext cx="2683200" cy="3086700"/>
            <a:chOff x="3230400" y="1568589"/>
            <a:chExt cx="2683200" cy="3086700"/>
          </a:xfrm>
        </p:grpSpPr>
        <p:sp>
          <p:nvSpPr>
            <p:cNvPr id="70" name="Google Shape;70;p13"/>
            <p:cNvSpPr/>
            <p:nvPr/>
          </p:nvSpPr>
          <p:spPr>
            <a:xfrm>
              <a:off x="3230400"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p:nvPr/>
          </p:nvSpPr>
          <p:spPr>
            <a:xfrm>
              <a:off x="3230400"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3"/>
          <p:cNvSpPr txBox="1">
            <a:spLocks noGrp="1"/>
          </p:cNvSpPr>
          <p:nvPr>
            <p:ph type="body" idx="4294967295"/>
          </p:nvPr>
        </p:nvSpPr>
        <p:spPr>
          <a:xfrm>
            <a:off x="3316800"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Questions</a:t>
            </a:r>
            <a:endParaRPr>
              <a:solidFill>
                <a:schemeClr val="lt1"/>
              </a:solidFill>
            </a:endParaRPr>
          </a:p>
        </p:txBody>
      </p:sp>
      <p:sp>
        <p:nvSpPr>
          <p:cNvPr id="73" name="Google Shape;73;p13"/>
          <p:cNvSpPr txBox="1">
            <a:spLocks noGrp="1"/>
          </p:cNvSpPr>
          <p:nvPr>
            <p:ph type="body" idx="4294967295"/>
          </p:nvPr>
        </p:nvSpPr>
        <p:spPr>
          <a:xfrm>
            <a:off x="3113400" y="2091275"/>
            <a:ext cx="2800200" cy="2563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b="1"/>
              <a:t>When</a:t>
            </a:r>
            <a:endParaRPr sz="1000" b="1"/>
          </a:p>
          <a:p>
            <a:pPr marL="914400" lvl="1" indent="-292100" algn="l" rtl="0">
              <a:spcBef>
                <a:spcPts val="0"/>
              </a:spcBef>
              <a:spcAft>
                <a:spcPts val="0"/>
              </a:spcAft>
              <a:buSzPts val="1000"/>
              <a:buChar char="○"/>
            </a:pPr>
            <a:r>
              <a:rPr lang="en" sz="1000"/>
              <a:t>do National Parks receive the most visitors?</a:t>
            </a:r>
            <a:endParaRPr sz="1000"/>
          </a:p>
          <a:p>
            <a:pPr marL="457200" lvl="0" indent="-292100" algn="l" rtl="0">
              <a:spcBef>
                <a:spcPts val="0"/>
              </a:spcBef>
              <a:spcAft>
                <a:spcPts val="0"/>
              </a:spcAft>
              <a:buSzPts val="1000"/>
              <a:buChar char="●"/>
            </a:pPr>
            <a:r>
              <a:rPr lang="en" sz="1000" b="1"/>
              <a:t>Who</a:t>
            </a:r>
            <a:endParaRPr sz="1000" b="1"/>
          </a:p>
          <a:p>
            <a:pPr marL="914400" lvl="1" indent="-292100" algn="l" rtl="0">
              <a:spcBef>
                <a:spcPts val="0"/>
              </a:spcBef>
              <a:spcAft>
                <a:spcPts val="0"/>
              </a:spcAft>
              <a:buSzPts val="1000"/>
              <a:buChar char="○"/>
            </a:pPr>
            <a:r>
              <a:rPr lang="en" sz="1000"/>
              <a:t>Among the states supports parks the most?</a:t>
            </a:r>
            <a:endParaRPr sz="1000"/>
          </a:p>
          <a:p>
            <a:pPr marL="914400" lvl="1" indent="-292100" algn="l" rtl="0">
              <a:spcBef>
                <a:spcPts val="0"/>
              </a:spcBef>
              <a:spcAft>
                <a:spcPts val="0"/>
              </a:spcAft>
              <a:buSzPts val="1000"/>
              <a:buChar char="○"/>
            </a:pPr>
            <a:r>
              <a:rPr lang="en" sz="1000"/>
              <a:t>Between state and federal governments spend the most on parks?</a:t>
            </a:r>
            <a:endParaRPr sz="1000"/>
          </a:p>
          <a:p>
            <a:pPr marL="457200" lvl="0" indent="-292100" algn="l" rtl="0">
              <a:spcBef>
                <a:spcPts val="0"/>
              </a:spcBef>
              <a:spcAft>
                <a:spcPts val="0"/>
              </a:spcAft>
              <a:buSzPts val="1000"/>
              <a:buChar char="●"/>
            </a:pPr>
            <a:r>
              <a:rPr lang="en" sz="1000" b="1"/>
              <a:t>How</a:t>
            </a:r>
            <a:endParaRPr sz="1000" b="1"/>
          </a:p>
          <a:p>
            <a:pPr marL="914400" lvl="1" indent="-292100" algn="l" rtl="0">
              <a:spcBef>
                <a:spcPts val="0"/>
              </a:spcBef>
              <a:spcAft>
                <a:spcPts val="0"/>
              </a:spcAft>
              <a:buSzPts val="1000"/>
              <a:buChar char="○"/>
            </a:pPr>
            <a:r>
              <a:rPr lang="en" sz="1000"/>
              <a:t>Do park visitations vary in light of socio-political factors?</a:t>
            </a:r>
            <a:endParaRPr sz="1000"/>
          </a:p>
        </p:txBody>
      </p:sp>
      <p:grpSp>
        <p:nvGrpSpPr>
          <p:cNvPr id="74" name="Google Shape;74;p13"/>
          <p:cNvGrpSpPr/>
          <p:nvPr/>
        </p:nvGrpSpPr>
        <p:grpSpPr>
          <a:xfrm>
            <a:off x="6022975" y="1568589"/>
            <a:ext cx="2685450" cy="3086700"/>
            <a:chOff x="6022975" y="1568589"/>
            <a:chExt cx="2685450" cy="3086700"/>
          </a:xfrm>
        </p:grpSpPr>
        <p:sp>
          <p:nvSpPr>
            <p:cNvPr id="75" name="Google Shape;75;p13"/>
            <p:cNvSpPr/>
            <p:nvPr/>
          </p:nvSpPr>
          <p:spPr>
            <a:xfrm>
              <a:off x="60229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p:nvPr/>
          </p:nvSpPr>
          <p:spPr>
            <a:xfrm>
              <a:off x="6025225"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3"/>
          <p:cNvSpPr txBox="1">
            <a:spLocks noGrp="1"/>
          </p:cNvSpPr>
          <p:nvPr>
            <p:ph type="body" idx="4294967295"/>
          </p:nvPr>
        </p:nvSpPr>
        <p:spPr>
          <a:xfrm>
            <a:off x="610707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Potential Analyses</a:t>
            </a:r>
            <a:endParaRPr>
              <a:solidFill>
                <a:schemeClr val="lt1"/>
              </a:solidFill>
            </a:endParaRPr>
          </a:p>
        </p:txBody>
      </p:sp>
      <p:sp>
        <p:nvSpPr>
          <p:cNvPr id="78" name="Google Shape;78;p13"/>
          <p:cNvSpPr txBox="1">
            <a:spLocks noGrp="1"/>
          </p:cNvSpPr>
          <p:nvPr>
            <p:ph type="body" idx="4294967295"/>
          </p:nvPr>
        </p:nvSpPr>
        <p:spPr>
          <a:xfrm>
            <a:off x="6101975" y="2020025"/>
            <a:ext cx="2494500" cy="26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Time Series</a:t>
            </a:r>
            <a:endParaRPr sz="1200" b="1"/>
          </a:p>
          <a:p>
            <a:pPr marL="457200" lvl="0" indent="-292100" algn="l" rtl="0">
              <a:spcBef>
                <a:spcPts val="800"/>
              </a:spcBef>
              <a:spcAft>
                <a:spcPts val="0"/>
              </a:spcAft>
              <a:buSzPts val="1000"/>
              <a:buChar char="●"/>
            </a:pPr>
            <a:r>
              <a:rPr lang="en" sz="1000"/>
              <a:t>Seasonal ARIMA</a:t>
            </a:r>
            <a:endParaRPr sz="1000"/>
          </a:p>
          <a:p>
            <a:pPr marL="457200" lvl="0" indent="-292100" algn="l" rtl="0">
              <a:spcBef>
                <a:spcPts val="0"/>
              </a:spcBef>
              <a:spcAft>
                <a:spcPts val="0"/>
              </a:spcAft>
              <a:buSzPts val="1000"/>
              <a:buChar char="●"/>
            </a:pPr>
            <a:r>
              <a:rPr lang="en" sz="1000"/>
              <a:t>POMP Model with Covariates</a:t>
            </a:r>
            <a:endParaRPr sz="1000"/>
          </a:p>
          <a:p>
            <a:pPr marL="0" lvl="0" indent="0" algn="l" rtl="0">
              <a:spcBef>
                <a:spcPts val="800"/>
              </a:spcBef>
              <a:spcAft>
                <a:spcPts val="0"/>
              </a:spcAft>
              <a:buNone/>
            </a:pPr>
            <a:r>
              <a:rPr lang="en" sz="1200" b="1"/>
              <a:t>Clustering</a:t>
            </a:r>
            <a:endParaRPr sz="1200" b="1"/>
          </a:p>
          <a:p>
            <a:pPr marL="457200" lvl="0" indent="-292100" algn="l" rtl="0">
              <a:spcBef>
                <a:spcPts val="800"/>
              </a:spcBef>
              <a:spcAft>
                <a:spcPts val="0"/>
              </a:spcAft>
              <a:buSzPts val="1000"/>
              <a:buChar char="●"/>
            </a:pPr>
            <a:r>
              <a:rPr lang="en" sz="1000"/>
              <a:t>Discover underlying similarities between high-traffic parks and low-traffic park</a:t>
            </a:r>
            <a:endParaRPr sz="1000"/>
          </a:p>
          <a:p>
            <a:pPr marL="0" lvl="0" indent="0" algn="l" rtl="0">
              <a:spcBef>
                <a:spcPts val="800"/>
              </a:spcBef>
              <a:spcAft>
                <a:spcPts val="0"/>
              </a:spcAft>
              <a:buNone/>
            </a:pPr>
            <a:r>
              <a:rPr lang="en" sz="1200" b="1"/>
              <a:t>Boosting and Neural Nets</a:t>
            </a:r>
            <a:endParaRPr sz="1200" b="1"/>
          </a:p>
          <a:p>
            <a:pPr marL="457200" lvl="0" indent="-292100" algn="l" rtl="0">
              <a:spcBef>
                <a:spcPts val="800"/>
              </a:spcBef>
              <a:spcAft>
                <a:spcPts val="0"/>
              </a:spcAft>
              <a:buSzPts val="1000"/>
              <a:buChar char="●"/>
            </a:pPr>
            <a:r>
              <a:rPr lang="en" sz="1000"/>
              <a:t>Explore complicated relationships between park visitations and other features</a:t>
            </a:r>
            <a:endParaRPr sz="1000"/>
          </a:p>
        </p:txBody>
      </p:sp>
      <p:sp>
        <p:nvSpPr>
          <p:cNvPr id="79" name="Google Shape;79;p13"/>
          <p:cNvSpPr txBox="1"/>
          <p:nvPr/>
        </p:nvSpPr>
        <p:spPr>
          <a:xfrm>
            <a:off x="2258300" y="975975"/>
            <a:ext cx="46164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Aubrey Smiley McAuliffe, Beau Findley, Jason Viehman</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AF7A-3F94-4421-B883-23FA18B30EB2}"/>
              </a:ext>
            </a:extLst>
          </p:cNvPr>
          <p:cNvSpPr>
            <a:spLocks noGrp="1"/>
          </p:cNvSpPr>
          <p:nvPr>
            <p:ph type="title"/>
          </p:nvPr>
        </p:nvSpPr>
        <p:spPr/>
        <p:txBody>
          <a:bodyPr/>
          <a:lstStyle/>
          <a:p>
            <a:r>
              <a:rPr lang="en-US" dirty="0"/>
              <a:t>Project Task 2 – The Feynman Method</a:t>
            </a:r>
          </a:p>
        </p:txBody>
      </p:sp>
      <p:grpSp>
        <p:nvGrpSpPr>
          <p:cNvPr id="3" name="Google Shape;64;p13">
            <a:extLst>
              <a:ext uri="{FF2B5EF4-FFF2-40B4-BE49-F238E27FC236}">
                <a16:creationId xmlns:a16="http://schemas.microsoft.com/office/drawing/2014/main" id="{96F03E83-4578-4F36-8307-563A5519B126}"/>
              </a:ext>
            </a:extLst>
          </p:cNvPr>
          <p:cNvGrpSpPr/>
          <p:nvPr/>
        </p:nvGrpSpPr>
        <p:grpSpPr>
          <a:xfrm>
            <a:off x="437825" y="1568589"/>
            <a:ext cx="2685450" cy="3086700"/>
            <a:chOff x="437825" y="1568589"/>
            <a:chExt cx="2685450" cy="3086700"/>
          </a:xfrm>
        </p:grpSpPr>
        <p:sp>
          <p:nvSpPr>
            <p:cNvPr id="4" name="Google Shape;65;p13">
              <a:extLst>
                <a:ext uri="{FF2B5EF4-FFF2-40B4-BE49-F238E27FC236}">
                  <a16:creationId xmlns:a16="http://schemas.microsoft.com/office/drawing/2014/main" id="{D9979E9F-89EE-4188-8016-2AA1D0CE68B1}"/>
                </a:ext>
              </a:extLst>
            </p:cNvPr>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6;p13">
              <a:extLst>
                <a:ext uri="{FF2B5EF4-FFF2-40B4-BE49-F238E27FC236}">
                  <a16:creationId xmlns:a16="http://schemas.microsoft.com/office/drawing/2014/main" id="{A3F4E827-91FA-4E98-8EF1-C143F7F95789}"/>
                </a:ext>
              </a:extLst>
            </p:cNvPr>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Method:</a:t>
              </a:r>
              <a:endParaRPr dirty="0"/>
            </a:p>
          </p:txBody>
        </p:sp>
      </p:grpSp>
      <p:sp>
        <p:nvSpPr>
          <p:cNvPr id="8" name="Google Shape;68;p13">
            <a:extLst>
              <a:ext uri="{FF2B5EF4-FFF2-40B4-BE49-F238E27FC236}">
                <a16:creationId xmlns:a16="http://schemas.microsoft.com/office/drawing/2014/main" id="{EAA7452A-420F-4562-932D-502918F359BE}"/>
              </a:ext>
            </a:extLst>
          </p:cNvPr>
          <p:cNvSpPr txBox="1">
            <a:spLocks/>
          </p:cNvSpPr>
          <p:nvPr/>
        </p:nvSpPr>
        <p:spPr>
          <a:xfrm>
            <a:off x="509525" y="2071925"/>
            <a:ext cx="2494500"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None/>
            </a:pPr>
            <a:r>
              <a:rPr lang="en-US" sz="700" dirty="0"/>
              <a:t>- Write down clearly and concisely what you are trying to learn.  Don't write down jargon and be as specific as is reasonable.</a:t>
            </a:r>
          </a:p>
          <a:p>
            <a:pPr marL="0" indent="0">
              <a:buNone/>
            </a:pPr>
            <a:endParaRPr lang="en-US" sz="700" dirty="0"/>
          </a:p>
          <a:p>
            <a:pPr marL="0" indent="0">
              <a:buNone/>
            </a:pPr>
            <a:r>
              <a:rPr lang="en-US" sz="700" dirty="0"/>
              <a:t>- Explain the concept in simple language.  Be on the lookout for moments in which you use terminology from this class.  Seek to use the definition instead.  Include a very simple example demonstrating the underlying idea.</a:t>
            </a:r>
          </a:p>
          <a:p>
            <a:pPr marL="0" indent="0">
              <a:buNone/>
            </a:pPr>
            <a:endParaRPr lang="en-US" sz="700" dirty="0"/>
          </a:p>
          <a:p>
            <a:pPr marL="0" indent="0">
              <a:buNone/>
            </a:pPr>
            <a:r>
              <a:rPr lang="en-US" sz="700" dirty="0"/>
              <a:t>- During the course of 2., you'll run into moments where your explanation is vague or there is something you don't understand or can't relay using non-technical language.  Identify these moments here, using a list.</a:t>
            </a:r>
          </a:p>
          <a:p>
            <a:pPr marL="0" indent="0">
              <a:buNone/>
            </a:pPr>
            <a:r>
              <a:rPr lang="en-US" sz="700" dirty="0"/>
              <a:t>Seek to solidify these concepts. Go back to your notes or ask in a live session or post to the discussion board or...</a:t>
            </a:r>
          </a:p>
        </p:txBody>
      </p:sp>
      <p:sp>
        <p:nvSpPr>
          <p:cNvPr id="12" name="Google Shape;68;p13">
            <a:extLst>
              <a:ext uri="{FF2B5EF4-FFF2-40B4-BE49-F238E27FC236}">
                <a16:creationId xmlns:a16="http://schemas.microsoft.com/office/drawing/2014/main" id="{86929666-8BBB-437B-8029-1911BAB6E578}"/>
              </a:ext>
            </a:extLst>
          </p:cNvPr>
          <p:cNvSpPr txBox="1">
            <a:spLocks/>
          </p:cNvSpPr>
          <p:nvPr/>
        </p:nvSpPr>
        <p:spPr>
          <a:xfrm>
            <a:off x="3370600" y="1568589"/>
            <a:ext cx="5146002"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182880">
              <a:lnSpc>
                <a:spcPct val="100000"/>
              </a:lnSpc>
              <a:buFontTx/>
              <a:buChar char="-"/>
            </a:pPr>
            <a:r>
              <a:rPr lang="en-US" sz="1100" dirty="0"/>
              <a:t>Each </a:t>
            </a:r>
            <a:r>
              <a:rPr lang="en-US" sz="1100" b="1" dirty="0"/>
              <a:t>group</a:t>
            </a:r>
            <a:r>
              <a:rPr lang="en-US" sz="1100" dirty="0"/>
              <a:t> must submit two videos:</a:t>
            </a:r>
          </a:p>
          <a:p>
            <a:pPr marL="0" indent="182880">
              <a:lnSpc>
                <a:spcPct val="100000"/>
              </a:lnSpc>
              <a:buFontTx/>
              <a:buChar char="-"/>
            </a:pPr>
            <a:endParaRPr lang="en-US" sz="1100" dirty="0"/>
          </a:p>
          <a:p>
            <a:pPr marL="457200" lvl="1" indent="182880">
              <a:lnSpc>
                <a:spcPct val="100000"/>
              </a:lnSpc>
              <a:spcBef>
                <a:spcPts val="0"/>
              </a:spcBef>
              <a:buFontTx/>
              <a:buChar char="-"/>
            </a:pPr>
            <a:r>
              <a:rPr lang="en-US" sz="900" dirty="0"/>
              <a:t>A 1 minute video with the same objective as Task . However, make a new video incorporating any relevant updates, such as new things you've learned in class or about the project (or even, that you've shifted your original project entirely).</a:t>
            </a:r>
          </a:p>
          <a:p>
            <a:pPr marL="457200" lvl="1" indent="182880">
              <a:lnSpc>
                <a:spcPct val="100000"/>
              </a:lnSpc>
              <a:spcBef>
                <a:spcPts val="0"/>
              </a:spcBef>
              <a:buFontTx/>
              <a:buChar char="-"/>
            </a:pPr>
            <a:endParaRPr lang="en-US" sz="900" dirty="0"/>
          </a:p>
          <a:p>
            <a:pPr marL="457200" lvl="1" indent="182880">
              <a:lnSpc>
                <a:spcPct val="100000"/>
              </a:lnSpc>
              <a:spcBef>
                <a:spcPts val="0"/>
              </a:spcBef>
              <a:buFontTx/>
              <a:buChar char="-"/>
            </a:pPr>
            <a:r>
              <a:rPr lang="en-US" sz="900" dirty="0"/>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p>
        </p:txBody>
      </p:sp>
    </p:spTree>
    <p:extLst>
      <p:ext uri="{BB962C8B-B14F-4D97-AF65-F5344CB8AC3E}">
        <p14:creationId xmlns:p14="http://schemas.microsoft.com/office/powerpoint/2010/main" val="162742415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397</Words>
  <Application>Microsoft Office PowerPoint</Application>
  <PresentationFormat>On-screen Show (16:9)</PresentationFormat>
  <Paragraphs>39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Economica</vt:lpstr>
      <vt:lpstr>Arial</vt:lpstr>
      <vt:lpstr>Open Sans</vt:lpstr>
      <vt:lpstr>Luxe</vt:lpstr>
      <vt:lpstr>Exploring National Park Visitation </vt:lpstr>
      <vt:lpstr>Project Task 2 – The Feynman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National Park Visitation </dc:title>
  <cp:lastModifiedBy>Beau Findley</cp:lastModifiedBy>
  <cp:revision>2</cp:revision>
  <dcterms:modified xsi:type="dcterms:W3CDTF">2020-09-12T15:34:46Z</dcterms:modified>
</cp:coreProperties>
</file>