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7" r:id="rId6"/>
    <p:sldId id="276" r:id="rId7"/>
    <p:sldId id="269" r:id="rId8"/>
    <p:sldId id="275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80C4-90F5-408B-9977-780E93B1F05C}" type="datetimeFigureOut">
              <a:rPr lang="en-ZA" smtClean="0"/>
              <a:t>2022/07/19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2138-BCD9-482D-B49E-F5762DA27C3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3295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80C4-90F5-408B-9977-780E93B1F05C}" type="datetimeFigureOut">
              <a:rPr lang="en-ZA" smtClean="0"/>
              <a:t>2022/07/19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2138-BCD9-482D-B49E-F5762DA27C3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231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80C4-90F5-408B-9977-780E93B1F05C}" type="datetimeFigureOut">
              <a:rPr lang="en-ZA" smtClean="0"/>
              <a:t>2022/07/19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2138-BCD9-482D-B49E-F5762DA27C3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25786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80C4-90F5-408B-9977-780E93B1F05C}" type="datetimeFigureOut">
              <a:rPr lang="en-ZA" smtClean="0"/>
              <a:t>2022/07/19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2138-BCD9-482D-B49E-F5762DA27C3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9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80C4-90F5-408B-9977-780E93B1F05C}" type="datetimeFigureOut">
              <a:rPr lang="en-ZA" smtClean="0"/>
              <a:t>2022/07/19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2138-BCD9-482D-B49E-F5762DA27C3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521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80C4-90F5-408B-9977-780E93B1F05C}" type="datetimeFigureOut">
              <a:rPr lang="en-ZA" smtClean="0"/>
              <a:t>2022/07/19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2138-BCD9-482D-B49E-F5762DA27C3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3781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80C4-90F5-408B-9977-780E93B1F05C}" type="datetimeFigureOut">
              <a:rPr lang="en-ZA" smtClean="0"/>
              <a:t>2022/07/19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2138-BCD9-482D-B49E-F5762DA27C3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391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80C4-90F5-408B-9977-780E93B1F05C}" type="datetimeFigureOut">
              <a:rPr lang="en-ZA" smtClean="0"/>
              <a:t>2022/07/19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2138-BCD9-482D-B49E-F5762DA27C3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2068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80C4-90F5-408B-9977-780E93B1F05C}" type="datetimeFigureOut">
              <a:rPr lang="en-ZA" smtClean="0"/>
              <a:t>2022/07/19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2138-BCD9-482D-B49E-F5762DA27C3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8399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80C4-90F5-408B-9977-780E93B1F05C}" type="datetimeFigureOut">
              <a:rPr lang="en-ZA" smtClean="0"/>
              <a:t>2022/07/19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2138-BCD9-482D-B49E-F5762DA27C3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890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80C4-90F5-408B-9977-780E93B1F05C}" type="datetimeFigureOut">
              <a:rPr lang="en-ZA" smtClean="0"/>
              <a:t>2022/07/19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2138-BCD9-482D-B49E-F5762DA27C3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0163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80C4-90F5-408B-9977-780E93B1F05C}" type="datetimeFigureOut">
              <a:rPr lang="en-ZA" smtClean="0"/>
              <a:t>2022/07/19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2138-BCD9-482D-B49E-F5762DA27C3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802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B80C4-90F5-408B-9977-780E93B1F05C}" type="datetimeFigureOut">
              <a:rPr lang="en-ZA" smtClean="0"/>
              <a:t>2022/07/19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02138-BCD9-482D-B49E-F5762DA27C3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0725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329" y="696034"/>
            <a:ext cx="7729181" cy="1078174"/>
          </a:xfrm>
        </p:spPr>
        <p:txBody>
          <a:bodyPr>
            <a:normAutofit/>
          </a:bodyPr>
          <a:lstStyle/>
          <a:p>
            <a:r>
              <a:rPr lang="en-ZA" sz="3600" dirty="0">
                <a:latin typeface="Fira Code SemiBold" panose="020B0809050000020004"/>
              </a:rPr>
              <a:t>Overview of SQL Serverless in Synapse</a:t>
            </a:r>
            <a:endParaRPr lang="en-US" sz="3600" dirty="0">
              <a:latin typeface="Fira Code SemiBold" panose="020B08090500000200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8019" y="4536920"/>
            <a:ext cx="7790044" cy="20968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46329" y="696034"/>
            <a:ext cx="7908877" cy="1282889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/>
          <p:cNvSpPr/>
          <p:nvPr/>
        </p:nvSpPr>
        <p:spPr>
          <a:xfrm>
            <a:off x="866633" y="491319"/>
            <a:ext cx="7908877" cy="128288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73030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600" y="694799"/>
            <a:ext cx="7729200" cy="10800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Fira Code SemiBold" panose="020B0809050000020004"/>
              </a:rPr>
              <a:t>Resources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46329" y="653360"/>
            <a:ext cx="74175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latin typeface="Fira Code SemiBold" panose="020B08090500000200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6329" y="696034"/>
            <a:ext cx="7908877" cy="1282889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/>
          <p:cNvSpPr/>
          <p:nvPr/>
        </p:nvSpPr>
        <p:spPr>
          <a:xfrm>
            <a:off x="866633" y="491319"/>
            <a:ext cx="7908877" cy="128288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76631-2174-4E82-8E58-7D8B2C9E8D0F}"/>
              </a:ext>
            </a:extLst>
          </p:cNvPr>
          <p:cNvSpPr txBox="1"/>
          <p:nvPr/>
        </p:nvSpPr>
        <p:spPr>
          <a:xfrm>
            <a:off x="1046329" y="2243866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https://www.techtalkcorner.com/azure-synapse-analytics-serverless-introduction/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E4A34-7D7D-4245-8ED8-76B23CEB014D}"/>
              </a:ext>
            </a:extLst>
          </p:cNvPr>
          <p:cNvSpPr txBox="1"/>
          <p:nvPr/>
        </p:nvSpPr>
        <p:spPr>
          <a:xfrm>
            <a:off x="1046329" y="2933021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https://www.cathrinewilhelmsen.net/ingest-explore-lego-datasets-using-azure-synapse-analytics/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589F4A-97F7-4B6F-AF78-23993CA8B788}"/>
              </a:ext>
            </a:extLst>
          </p:cNvPr>
          <p:cNvSpPr txBox="1"/>
          <p:nvPr/>
        </p:nvSpPr>
        <p:spPr>
          <a:xfrm>
            <a:off x="1046329" y="362217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https://www.youtube.com/c/AdvancingAnalytics?app=desktop</a:t>
            </a:r>
          </a:p>
        </p:txBody>
      </p:sp>
    </p:spTree>
    <p:extLst>
      <p:ext uri="{BB962C8B-B14F-4D97-AF65-F5344CB8AC3E}">
        <p14:creationId xmlns:p14="http://schemas.microsoft.com/office/powerpoint/2010/main" val="3483034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600" y="694799"/>
            <a:ext cx="7729200" cy="10800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Fira Code SemiBold" panose="020B0809050000020004"/>
              </a:rPr>
              <a:t>Costing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46329" y="653360"/>
            <a:ext cx="74175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latin typeface="Fira Code SemiBold" panose="020B08090500000200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6329" y="696034"/>
            <a:ext cx="7908877" cy="1282889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/>
          <p:cNvSpPr/>
          <p:nvPr/>
        </p:nvSpPr>
        <p:spPr>
          <a:xfrm>
            <a:off x="866633" y="491319"/>
            <a:ext cx="7908877" cy="128288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1E3939-C81A-46FC-A1F8-CBFA59720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62" y="2122089"/>
            <a:ext cx="7812410" cy="464188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66935B-4C14-4AC0-B1B1-3D272B22A0C0}"/>
              </a:ext>
            </a:extLst>
          </p:cNvPr>
          <p:cNvSpPr/>
          <p:nvPr/>
        </p:nvSpPr>
        <p:spPr>
          <a:xfrm>
            <a:off x="1046329" y="6048462"/>
            <a:ext cx="7908877" cy="715516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0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600" y="694799"/>
            <a:ext cx="7729200" cy="10800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Fira Code SemiBold" panose="020B0809050000020004"/>
              </a:rPr>
              <a:t>Questions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46329" y="653360"/>
            <a:ext cx="74175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latin typeface="Fira Code SemiBold" panose="020B08090500000200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6329" y="696034"/>
            <a:ext cx="7908877" cy="1282889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/>
          <p:cNvSpPr/>
          <p:nvPr/>
        </p:nvSpPr>
        <p:spPr>
          <a:xfrm>
            <a:off x="866633" y="491319"/>
            <a:ext cx="7908877" cy="128288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3463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600" y="694800"/>
            <a:ext cx="7729200" cy="1080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Fira Code SemiBold" panose="020B0809050000020004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633" y="2263231"/>
            <a:ext cx="10435046" cy="32492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Recap on what Polybase is.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Dedicated vs Serverless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Directory Structures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Reading Files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Resources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6329" y="696034"/>
            <a:ext cx="7908877" cy="1282889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/>
          <p:cNvSpPr/>
          <p:nvPr/>
        </p:nvSpPr>
        <p:spPr>
          <a:xfrm>
            <a:off x="866633" y="491319"/>
            <a:ext cx="7908877" cy="128288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6599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600" y="694800"/>
            <a:ext cx="7729200" cy="108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latin typeface="Fira Code SemiBold" panose="020B0809050000020004"/>
              </a:rPr>
              <a:t>Polybase           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600" y="2264400"/>
            <a:ext cx="10515600" cy="1613264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err="1"/>
              <a:t>PolyBase</a:t>
            </a:r>
            <a:r>
              <a:rPr lang="en-US" dirty="0"/>
              <a:t> is a data virtualization feature for SQL Server.</a:t>
            </a:r>
          </a:p>
          <a:p>
            <a:pPr marL="457200" lvl="1" indent="0">
              <a:buNone/>
            </a:pPr>
            <a:r>
              <a:rPr lang="en-US" sz="2000" dirty="0" err="1"/>
              <a:t>PolyBase</a:t>
            </a:r>
            <a:r>
              <a:rPr lang="en-US" sz="2000" dirty="0"/>
              <a:t> enables your SQL Server instance to query data with T-SQL directly from SQL Server, Oracle, Teradata, MongoDB, Hadoop clusters, Cosmos DB without separately installing client connection software.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6329" y="696034"/>
            <a:ext cx="7908877" cy="1282889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/>
          <p:cNvSpPr/>
          <p:nvPr/>
        </p:nvSpPr>
        <p:spPr>
          <a:xfrm>
            <a:off x="866633" y="491319"/>
            <a:ext cx="7908877" cy="128288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530" y="3966094"/>
            <a:ext cx="6690940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328" y="694800"/>
            <a:ext cx="7729200" cy="1080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Fira Code SemiBold" panose="020B0809050000020004"/>
              </a:rPr>
              <a:t>Polybase uses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600" y="2264400"/>
            <a:ext cx="10515600" cy="3838711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Query data stored in Hadoop from a SQL Server instance or PDW.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Query data stored in Azure blob storage.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Import data from Hadoop, Azure blob storage, or Azure Data Lake Store.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Export data to Hadoop, Azure blob storage, or Azure Data Lake Store.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6329" y="696034"/>
            <a:ext cx="7908877" cy="1282889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/>
          <p:cNvSpPr/>
          <p:nvPr/>
        </p:nvSpPr>
        <p:spPr>
          <a:xfrm>
            <a:off x="866633" y="491319"/>
            <a:ext cx="7908877" cy="128288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393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599" y="694799"/>
            <a:ext cx="7729200" cy="10800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Fira Code SemiBold" panose="020B0809050000020004"/>
              </a:rPr>
              <a:t>Creating External Tables and inserting data         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46329" y="653360"/>
            <a:ext cx="74175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latin typeface="Fira Code SemiBold" panose="020B08090500000200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6329" y="696034"/>
            <a:ext cx="7908877" cy="1282889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/>
          <p:cNvSpPr/>
          <p:nvPr/>
        </p:nvSpPr>
        <p:spPr>
          <a:xfrm>
            <a:off x="866633" y="491319"/>
            <a:ext cx="7908877" cy="128288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32" y="2182403"/>
            <a:ext cx="4031317" cy="208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9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600" y="694799"/>
            <a:ext cx="7729200" cy="10800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Fira Code SemiBold" panose="020B0809050000020004"/>
              </a:rPr>
              <a:t>Choosing your data warehouse in Azure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46329" y="653360"/>
            <a:ext cx="74175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latin typeface="Fira Code SemiBold" panose="020B08090500000200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6329" y="696034"/>
            <a:ext cx="7908877" cy="1282889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/>
          <p:cNvSpPr/>
          <p:nvPr/>
        </p:nvSpPr>
        <p:spPr>
          <a:xfrm>
            <a:off x="866633" y="491319"/>
            <a:ext cx="7908877" cy="128288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026" name="Picture 2" descr="Choosing your Data Warehouse on Azure: Synapse Dedicated SQL Pool vs Synapse  Serverless SQL Pool vs Azure SQL Database (Part 1) - ClearPeaks Blog">
            <a:extLst>
              <a:ext uri="{FF2B5EF4-FFF2-40B4-BE49-F238E27FC236}">
                <a16:creationId xmlns:a16="http://schemas.microsoft.com/office/drawing/2014/main" id="{DFEBBC89-A1A3-4713-83BB-A2682B280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839" y="2140964"/>
            <a:ext cx="5162506" cy="464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62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600" y="694799"/>
            <a:ext cx="7729200" cy="10800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Fira Code SemiBold" panose="020B0809050000020004"/>
              </a:rPr>
              <a:t>Directory Structure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46329" y="653360"/>
            <a:ext cx="74175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latin typeface="Fira Code SemiBold" panose="020B08090500000200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6329" y="696034"/>
            <a:ext cx="7908877" cy="1282889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/>
          <p:cNvSpPr/>
          <p:nvPr/>
        </p:nvSpPr>
        <p:spPr>
          <a:xfrm>
            <a:off x="866633" y="491319"/>
            <a:ext cx="7908877" cy="128288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146" name="Picture 2" descr="Recursive data for external ta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33" y="2182403"/>
            <a:ext cx="8219566" cy="299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296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600" y="694799"/>
            <a:ext cx="7729200" cy="10800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Fira Code SemiBold" panose="020B0809050000020004"/>
              </a:rPr>
              <a:t>Questions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46329" y="653360"/>
            <a:ext cx="74175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latin typeface="Fira Code SemiBold" panose="020B08090500000200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6329" y="696034"/>
            <a:ext cx="7908877" cy="1282889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/>
          <p:cNvSpPr/>
          <p:nvPr/>
        </p:nvSpPr>
        <p:spPr>
          <a:xfrm>
            <a:off x="866633" y="491319"/>
            <a:ext cx="7908877" cy="128288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050" name="Picture 2" descr="Screenshot of the Serverless SQL results.">
            <a:extLst>
              <a:ext uri="{FF2B5EF4-FFF2-40B4-BE49-F238E27FC236}">
                <a16:creationId xmlns:a16="http://schemas.microsoft.com/office/drawing/2014/main" id="{DD5448A5-FFDB-4AD9-93EE-AED916BB5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0DCFE2D-C8D4-4C26-9CAE-96AD5B61CDD8}"/>
              </a:ext>
            </a:extLst>
          </p:cNvPr>
          <p:cNvSpPr/>
          <p:nvPr/>
        </p:nvSpPr>
        <p:spPr>
          <a:xfrm>
            <a:off x="2407640" y="83890"/>
            <a:ext cx="1082180" cy="202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4073D6-D8F4-4179-99CB-40F784268DE5}"/>
              </a:ext>
            </a:extLst>
          </p:cNvPr>
          <p:cNvSpPr/>
          <p:nvPr/>
        </p:nvSpPr>
        <p:spPr>
          <a:xfrm>
            <a:off x="979217" y="1918943"/>
            <a:ext cx="941862" cy="161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403913-324D-4D16-A995-C8AEE984772E}"/>
              </a:ext>
            </a:extLst>
          </p:cNvPr>
          <p:cNvSpPr/>
          <p:nvPr/>
        </p:nvSpPr>
        <p:spPr>
          <a:xfrm>
            <a:off x="4821070" y="2009360"/>
            <a:ext cx="1274929" cy="161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179F1A-80FD-4C44-A88B-743E3F508902}"/>
              </a:ext>
            </a:extLst>
          </p:cNvPr>
          <p:cNvSpPr/>
          <p:nvPr/>
        </p:nvSpPr>
        <p:spPr>
          <a:xfrm>
            <a:off x="9453191" y="7441"/>
            <a:ext cx="2442398" cy="279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10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600" y="694799"/>
            <a:ext cx="7729200" cy="10800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Fira Code SemiBold" panose="020B0809050000020004"/>
              </a:rPr>
              <a:t>Questions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46329" y="653360"/>
            <a:ext cx="74175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latin typeface="Fira Code SemiBold" panose="020B08090500000200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6329" y="696034"/>
            <a:ext cx="7908877" cy="1282889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/>
          <p:cNvSpPr/>
          <p:nvPr/>
        </p:nvSpPr>
        <p:spPr>
          <a:xfrm>
            <a:off x="866633" y="491319"/>
            <a:ext cx="7908877" cy="128288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4D3584-B22F-435D-BACE-0E6D14C9D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8FDC53-F442-4491-80CE-FB968BFE3269}"/>
              </a:ext>
            </a:extLst>
          </p:cNvPr>
          <p:cNvSpPr/>
          <p:nvPr/>
        </p:nvSpPr>
        <p:spPr>
          <a:xfrm>
            <a:off x="2407640" y="83890"/>
            <a:ext cx="1082180" cy="202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E791AB-D292-4E36-9A83-5B52FF56D678}"/>
              </a:ext>
            </a:extLst>
          </p:cNvPr>
          <p:cNvSpPr/>
          <p:nvPr/>
        </p:nvSpPr>
        <p:spPr>
          <a:xfrm>
            <a:off x="979217" y="1918943"/>
            <a:ext cx="941862" cy="161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16CFE9E-CC7C-44E6-81FC-533537899A33}"/>
              </a:ext>
            </a:extLst>
          </p:cNvPr>
          <p:cNvSpPr/>
          <p:nvPr/>
        </p:nvSpPr>
        <p:spPr>
          <a:xfrm>
            <a:off x="4821071" y="1868169"/>
            <a:ext cx="1274929" cy="161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2DA9F55-6B3A-4769-92A3-73DAEB77F513}"/>
              </a:ext>
            </a:extLst>
          </p:cNvPr>
          <p:cNvSpPr/>
          <p:nvPr/>
        </p:nvSpPr>
        <p:spPr>
          <a:xfrm>
            <a:off x="9453191" y="7441"/>
            <a:ext cx="2442398" cy="279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4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Using Blob Storage to Transfer data</Template>
  <TotalTime>216</TotalTime>
  <Words>180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Fira Code SemiBold</vt:lpstr>
      <vt:lpstr>Wingdings</vt:lpstr>
      <vt:lpstr>Office Theme</vt:lpstr>
      <vt:lpstr>Overview of SQL Serverless in Synapse</vt:lpstr>
      <vt:lpstr>Agenda</vt:lpstr>
      <vt:lpstr>Polybase             </vt:lpstr>
      <vt:lpstr>Polybase uses</vt:lpstr>
      <vt:lpstr>Creating External Tables and inserting data          </vt:lpstr>
      <vt:lpstr>Choosing your data warehouse in Azure</vt:lpstr>
      <vt:lpstr>Directory Structure</vt:lpstr>
      <vt:lpstr>Questions</vt:lpstr>
      <vt:lpstr>Questions</vt:lpstr>
      <vt:lpstr>Resources</vt:lpstr>
      <vt:lpstr>Costing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Blob Storage to Transfer data</dc:title>
  <dc:creator>Microsoft account</dc:creator>
  <cp:lastModifiedBy>Voogt, Jean-Pierre</cp:lastModifiedBy>
  <cp:revision>53</cp:revision>
  <dcterms:created xsi:type="dcterms:W3CDTF">2022-04-12T14:17:16Z</dcterms:created>
  <dcterms:modified xsi:type="dcterms:W3CDTF">2022-07-19T12:28:04Z</dcterms:modified>
</cp:coreProperties>
</file>