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94" r:id="rId6"/>
    <p:sldId id="262" r:id="rId7"/>
    <p:sldId id="269" r:id="rId8"/>
    <p:sldId id="271" r:id="rId9"/>
    <p:sldId id="272" r:id="rId10"/>
    <p:sldId id="273" r:id="rId11"/>
    <p:sldId id="275" r:id="rId12"/>
    <p:sldId id="274" r:id="rId13"/>
    <p:sldId id="276" r:id="rId14"/>
    <p:sldId id="278" r:id="rId15"/>
    <p:sldId id="279" r:id="rId16"/>
    <p:sldId id="280" r:id="rId17"/>
    <p:sldId id="281" r:id="rId18"/>
    <p:sldId id="282" r:id="rId19"/>
    <p:sldId id="290" r:id="rId20"/>
    <p:sldId id="283" r:id="rId21"/>
    <p:sldId id="284" r:id="rId22"/>
    <p:sldId id="285" r:id="rId23"/>
    <p:sldId id="286" r:id="rId24"/>
    <p:sldId id="291" r:id="rId25"/>
    <p:sldId id="292" r:id="rId26"/>
    <p:sldId id="288" r:id="rId27"/>
    <p:sldId id="287" r:id="rId28"/>
    <p:sldId id="289" r:id="rId29"/>
    <p:sldId id="295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3CD1B-D903-40D4-8EEA-A6FCD7D8768D}" type="doc">
      <dgm:prSet loTypeId="urn:microsoft.com/office/officeart/2005/8/layout/venn1" loCatId="relationship" qsTypeId="urn:microsoft.com/office/officeart/2005/8/quickstyle/simple2" qsCatId="simple" csTypeId="urn:microsoft.com/office/officeart/2005/8/colors/accent0_3" csCatId="mainScheme" phldr="1"/>
      <dgm:spPr/>
    </dgm:pt>
    <dgm:pt modelId="{EF335A74-5672-4298-A9F7-2E3A2A5C88FC}">
      <dgm:prSet phldrT="[Text]"/>
      <dgm:spPr/>
      <dgm:t>
        <a:bodyPr/>
        <a:lstStyle/>
        <a:p>
          <a:r>
            <a:rPr lang="en-US" dirty="0" smtClean="0"/>
            <a:t>A</a:t>
          </a:r>
          <a:endParaRPr lang="en-ZA" dirty="0"/>
        </a:p>
      </dgm:t>
    </dgm:pt>
    <dgm:pt modelId="{6B9ECE12-CCFE-4945-AA80-35DD85AF6BED}" type="parTrans" cxnId="{22326A76-5D1B-4C5F-92B6-9289F96BF31F}">
      <dgm:prSet/>
      <dgm:spPr/>
      <dgm:t>
        <a:bodyPr/>
        <a:lstStyle/>
        <a:p>
          <a:endParaRPr lang="en-ZA"/>
        </a:p>
      </dgm:t>
    </dgm:pt>
    <dgm:pt modelId="{C9EBD82B-199D-4ECC-81BD-E735DC1C245E}" type="sibTrans" cxnId="{22326A76-5D1B-4C5F-92B6-9289F96BF31F}">
      <dgm:prSet/>
      <dgm:spPr/>
      <dgm:t>
        <a:bodyPr/>
        <a:lstStyle/>
        <a:p>
          <a:endParaRPr lang="en-ZA"/>
        </a:p>
      </dgm:t>
    </dgm:pt>
    <dgm:pt modelId="{C00EB647-7C88-4666-A3EC-CF8518A475F1}">
      <dgm:prSet phldrT="[Text]"/>
      <dgm:spPr/>
      <dgm:t>
        <a:bodyPr/>
        <a:lstStyle/>
        <a:p>
          <a:r>
            <a:rPr lang="en-US" dirty="0" smtClean="0"/>
            <a:t>B</a:t>
          </a:r>
          <a:endParaRPr lang="en-ZA" dirty="0"/>
        </a:p>
      </dgm:t>
    </dgm:pt>
    <dgm:pt modelId="{85BC1F94-7AEC-4BB4-AAA7-977BB3C0E707}" type="parTrans" cxnId="{5AA16A95-7D2E-4669-A329-7E53DF25D722}">
      <dgm:prSet/>
      <dgm:spPr/>
      <dgm:t>
        <a:bodyPr/>
        <a:lstStyle/>
        <a:p>
          <a:endParaRPr lang="en-ZA"/>
        </a:p>
      </dgm:t>
    </dgm:pt>
    <dgm:pt modelId="{8FF5946F-D81C-4DC3-9DED-F88752B02DBF}" type="sibTrans" cxnId="{5AA16A95-7D2E-4669-A329-7E53DF25D722}">
      <dgm:prSet/>
      <dgm:spPr/>
      <dgm:t>
        <a:bodyPr/>
        <a:lstStyle/>
        <a:p>
          <a:endParaRPr lang="en-ZA"/>
        </a:p>
      </dgm:t>
    </dgm:pt>
    <dgm:pt modelId="{EF012C38-15FC-4603-9DB0-8A135F1F43AA}" type="pres">
      <dgm:prSet presAssocID="{1463CD1B-D903-40D4-8EEA-A6FCD7D8768D}" presName="compositeShape" presStyleCnt="0">
        <dgm:presLayoutVars>
          <dgm:chMax val="7"/>
          <dgm:dir/>
          <dgm:resizeHandles val="exact"/>
        </dgm:presLayoutVars>
      </dgm:prSet>
      <dgm:spPr/>
    </dgm:pt>
    <dgm:pt modelId="{BEC213C4-C2C0-46A3-B5C9-B283CC5808B3}" type="pres">
      <dgm:prSet presAssocID="{EF335A74-5672-4298-A9F7-2E3A2A5C88FC}" presName="circ1" presStyleLbl="vennNode1" presStyleIdx="0" presStyleCnt="2"/>
      <dgm:spPr/>
      <dgm:t>
        <a:bodyPr/>
        <a:lstStyle/>
        <a:p>
          <a:endParaRPr lang="en-ZA"/>
        </a:p>
      </dgm:t>
    </dgm:pt>
    <dgm:pt modelId="{1A114A02-ED69-46FA-A439-A08653F40305}" type="pres">
      <dgm:prSet presAssocID="{EF335A74-5672-4298-A9F7-2E3A2A5C88F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406EC5BA-1BBD-4503-9DAC-F391A8358B90}" type="pres">
      <dgm:prSet presAssocID="{C00EB647-7C88-4666-A3EC-CF8518A475F1}" presName="circ2" presStyleLbl="vennNode1" presStyleIdx="1" presStyleCnt="2"/>
      <dgm:spPr/>
      <dgm:t>
        <a:bodyPr/>
        <a:lstStyle/>
        <a:p>
          <a:endParaRPr lang="en-ZA"/>
        </a:p>
      </dgm:t>
    </dgm:pt>
    <dgm:pt modelId="{2C6C52CA-43EA-4742-82EC-21967855CD2A}" type="pres">
      <dgm:prSet presAssocID="{C00EB647-7C88-4666-A3EC-CF8518A475F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2DC226B7-2545-4EC0-B652-618F185C83C8}" type="presOf" srcId="{EF335A74-5672-4298-A9F7-2E3A2A5C88FC}" destId="{BEC213C4-C2C0-46A3-B5C9-B283CC5808B3}" srcOrd="0" destOrd="0" presId="urn:microsoft.com/office/officeart/2005/8/layout/venn1"/>
    <dgm:cxn modelId="{6719493F-7042-4D95-ADC9-D9B83603FD74}" type="presOf" srcId="{C00EB647-7C88-4666-A3EC-CF8518A475F1}" destId="{2C6C52CA-43EA-4742-82EC-21967855CD2A}" srcOrd="1" destOrd="0" presId="urn:microsoft.com/office/officeart/2005/8/layout/venn1"/>
    <dgm:cxn modelId="{6C9A511D-648E-4F52-B436-BFA5DD54792D}" type="presOf" srcId="{1463CD1B-D903-40D4-8EEA-A6FCD7D8768D}" destId="{EF012C38-15FC-4603-9DB0-8A135F1F43AA}" srcOrd="0" destOrd="0" presId="urn:microsoft.com/office/officeart/2005/8/layout/venn1"/>
    <dgm:cxn modelId="{22326A76-5D1B-4C5F-92B6-9289F96BF31F}" srcId="{1463CD1B-D903-40D4-8EEA-A6FCD7D8768D}" destId="{EF335A74-5672-4298-A9F7-2E3A2A5C88FC}" srcOrd="0" destOrd="0" parTransId="{6B9ECE12-CCFE-4945-AA80-35DD85AF6BED}" sibTransId="{C9EBD82B-199D-4ECC-81BD-E735DC1C245E}"/>
    <dgm:cxn modelId="{C277FC2E-CBFB-43CB-BB00-7A77E2D21F93}" type="presOf" srcId="{EF335A74-5672-4298-A9F7-2E3A2A5C88FC}" destId="{1A114A02-ED69-46FA-A439-A08653F40305}" srcOrd="1" destOrd="0" presId="urn:microsoft.com/office/officeart/2005/8/layout/venn1"/>
    <dgm:cxn modelId="{FF71DC97-152F-45C2-9D9B-1F8B49D3CB73}" type="presOf" srcId="{C00EB647-7C88-4666-A3EC-CF8518A475F1}" destId="{406EC5BA-1BBD-4503-9DAC-F391A8358B90}" srcOrd="0" destOrd="0" presId="urn:microsoft.com/office/officeart/2005/8/layout/venn1"/>
    <dgm:cxn modelId="{5AA16A95-7D2E-4669-A329-7E53DF25D722}" srcId="{1463CD1B-D903-40D4-8EEA-A6FCD7D8768D}" destId="{C00EB647-7C88-4666-A3EC-CF8518A475F1}" srcOrd="1" destOrd="0" parTransId="{85BC1F94-7AEC-4BB4-AAA7-977BB3C0E707}" sibTransId="{8FF5946F-D81C-4DC3-9DED-F88752B02DBF}"/>
    <dgm:cxn modelId="{9B3F216B-D055-4162-A04B-49CD9030FA51}" type="presParOf" srcId="{EF012C38-15FC-4603-9DB0-8A135F1F43AA}" destId="{BEC213C4-C2C0-46A3-B5C9-B283CC5808B3}" srcOrd="0" destOrd="0" presId="urn:microsoft.com/office/officeart/2005/8/layout/venn1"/>
    <dgm:cxn modelId="{25D4141E-B4F2-4671-B3DF-F42B1BCDED7D}" type="presParOf" srcId="{EF012C38-15FC-4603-9DB0-8A135F1F43AA}" destId="{1A114A02-ED69-46FA-A439-A08653F40305}" srcOrd="1" destOrd="0" presId="urn:microsoft.com/office/officeart/2005/8/layout/venn1"/>
    <dgm:cxn modelId="{343FB8CC-577B-4017-831B-BE7BC340E50D}" type="presParOf" srcId="{EF012C38-15FC-4603-9DB0-8A135F1F43AA}" destId="{406EC5BA-1BBD-4503-9DAC-F391A8358B90}" srcOrd="2" destOrd="0" presId="urn:microsoft.com/office/officeart/2005/8/layout/venn1"/>
    <dgm:cxn modelId="{1D79253F-7593-4698-BDDD-771A7FB068DF}" type="presParOf" srcId="{EF012C38-15FC-4603-9DB0-8A135F1F43AA}" destId="{2C6C52CA-43EA-4742-82EC-21967855CD2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213C4-C2C0-46A3-B5C9-B283CC5808B3}">
      <dsp:nvSpPr>
        <dsp:cNvPr id="0" name=""/>
        <dsp:cNvSpPr/>
      </dsp:nvSpPr>
      <dsp:spPr>
        <a:xfrm>
          <a:off x="130628" y="324152"/>
          <a:ext cx="3222171" cy="322217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ZA" sz="6500" kern="1200" dirty="0"/>
        </a:p>
      </dsp:txBody>
      <dsp:txXfrm>
        <a:off x="580571" y="704115"/>
        <a:ext cx="1857828" cy="2462244"/>
      </dsp:txXfrm>
    </dsp:sp>
    <dsp:sp modelId="{406EC5BA-1BBD-4503-9DAC-F391A8358B90}">
      <dsp:nvSpPr>
        <dsp:cNvPr id="0" name=""/>
        <dsp:cNvSpPr/>
      </dsp:nvSpPr>
      <dsp:spPr>
        <a:xfrm>
          <a:off x="2452914" y="324152"/>
          <a:ext cx="3222171" cy="322217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</a:t>
          </a:r>
          <a:endParaRPr lang="en-ZA" sz="6500" kern="1200" dirty="0"/>
        </a:p>
      </dsp:txBody>
      <dsp:txXfrm>
        <a:off x="3367314" y="704115"/>
        <a:ext cx="1857828" cy="2462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45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5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76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375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7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59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7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99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93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5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3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22D7-59B8-43AF-B853-793B6BADFCFD}" type="datetimeFigureOut">
              <a:rPr lang="en-ZA" smtClean="0"/>
              <a:t>2021/03/24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E737-B635-4C14-A351-56DBD0BC1C8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44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hyperlink" Target="https://github.com/LitKnd/TSQLBeginner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utorialrepublic.com/sql-tutorial/" TargetMode="External"/><Relationship Id="rId4" Type="http://schemas.openxmlformats.org/officeDocument/2006/relationships/hyperlink" Target="https://www.datacamp.com/courses/introduction-to-sql-serv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url.com/y6y8csu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7160" y="894826"/>
            <a:ext cx="7383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Fira Code SemiBold" panose="020B0809050000020004" pitchFamily="49" charset="0"/>
                <a:ea typeface="Fira Code SemiBold" panose="020B0809050000020004" pitchFamily="49" charset="0"/>
              </a:rPr>
              <a:t>T-SQL for Data Science</a:t>
            </a:r>
            <a:endParaRPr lang="en-ZA" sz="40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6329" y="696034"/>
            <a:ext cx="7908877" cy="1282889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866633" y="491319"/>
            <a:ext cx="7908877" cy="128288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050" name="Picture 2" descr="No photo description availabl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943" y="2459443"/>
            <a:ext cx="3916564" cy="29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8019" y="4536920"/>
            <a:ext cx="7790044" cy="2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398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 Objects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Field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The smallest source of data in a database.</a:t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Excel Reference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As show in diagram.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*sample data :https</a:t>
            </a:r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://tinyurl.com/yk5r627h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28" name="Picture 4" descr="https://i.imgur.com/H966Mk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55" y="1986839"/>
            <a:ext cx="62865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599611" y="4233649"/>
            <a:ext cx="1224465" cy="2773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70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Logical Processing Order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JOIN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GROUP BY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CUBE or WITH ROLLUP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HAVING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DISTINCT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 BY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https://tinyurl.com/yzmzktw9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Selecting Data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is the process of retrieving one or many rows or columns from one or many tables in a database.</a:t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What are we doing?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Returning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15 records 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our 9 selected columns from the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Cars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Table</a:t>
            </a:r>
            <a:endParaRPr lang="en-US" sz="16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https://tinyurl.com/yzmzktw9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1620000"/>
            <a:ext cx="57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Filtering Data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is the process of excluding data based on predefined rules.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600" b="1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What are we doing?</a:t>
            </a: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Returning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 </a:t>
            </a:r>
            <a:r>
              <a:rPr lang="en-US" sz="1600" b="1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records </a:t>
            </a: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our 9 selected columns from the </a:t>
            </a:r>
            <a:r>
              <a:rPr lang="en-US" sz="1600" b="1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Cars</a:t>
            </a: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Table where the cars have a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body style 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of type “hatchback”</a:t>
            </a:r>
            <a:endParaRPr lang="en-US" sz="16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https://tinyurl.com/yzptzahv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1620000"/>
            <a:ext cx="5760000" cy="4680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267769" y="3821229"/>
            <a:ext cx="741145" cy="19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Ordering Data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is the process of sorting a dataset based on a specified sort order.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600" b="1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What are we doing?</a:t>
            </a: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Returning </a:t>
            </a:r>
            <a:r>
              <a:rPr lang="en-US" sz="1600" b="1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 records </a:t>
            </a: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with our 9 selected columns from the </a:t>
            </a:r>
            <a:r>
              <a:rPr lang="en-US" sz="1600" b="1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Cars</a:t>
            </a: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Table where the cars have a </a:t>
            </a:r>
            <a:r>
              <a:rPr lang="en-US" sz="1600" b="1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body style </a:t>
            </a: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of type “hatchback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ordering them from the widest based on the </a:t>
            </a:r>
            <a:r>
              <a:rPr lang="en-US" sz="1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Wheelbase</a:t>
            </a:r>
            <a:endParaRPr lang="en-US" sz="1600" b="1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https://tinyurl.com/yzjknesq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23" y="1620000"/>
            <a:ext cx="5760000" cy="4680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402523" y="3960000"/>
            <a:ext cx="741145" cy="19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Grouping Data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Grouping data within a dataset typically over 1 or more columns.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600" b="1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What are we doing?</a:t>
            </a: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Returning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All 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records from the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Cars 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dataset, grouping the data over the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Make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 see how many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Models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each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Make 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 that is of </a:t>
            </a:r>
            <a:r>
              <a:rPr lang="en-US" sz="1600" b="1" i="1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Body_Style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Hatchback 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what is the Average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 each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Model.</a:t>
            </a:r>
            <a:endParaRPr lang="en-US" sz="1600" b="1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https://tinyurl.com/yz2om6ln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1620000"/>
            <a:ext cx="5760000" cy="4680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267769" y="2804969"/>
            <a:ext cx="741145" cy="19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Modifying Data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Permanent vs Temporary data modifications. For Permanent we use the </a:t>
            </a: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UPDATE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statement, for temporary we can use what best suite our needs.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What are we doing?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 are correcting the spelling error of ‘Alfa Romeo’ in the </a:t>
            </a:r>
            <a:r>
              <a:rPr lang="en-US" sz="1600" b="1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Make </a:t>
            </a:r>
            <a:r>
              <a:rPr lang="en-US" sz="1600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top statement will only display the corrected data, where the bottom will permanently change the underlying data.</a:t>
            </a:r>
            <a:endParaRPr lang="en-US" sz="1600" b="1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https://tinyurl.com/ygrs2c4r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1620000"/>
            <a:ext cx="5760000" cy="4680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92760" y="1694524"/>
            <a:ext cx="5199863" cy="16261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ounded Rectangle 12"/>
          <p:cNvSpPr/>
          <p:nvPr/>
        </p:nvSpPr>
        <p:spPr>
          <a:xfrm>
            <a:off x="5960137" y="3395240"/>
            <a:ext cx="2885480" cy="6473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3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Multiple datasets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Joining Multiple Datasets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Joining 2 or more datasets together on a common “join” key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C: 	Inner Join</a:t>
            </a:r>
            <a:b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AC: 	Left Join</a:t>
            </a:r>
            <a:b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CB: 	Right Join</a:t>
            </a:r>
          </a:p>
          <a:p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ACB: 	Full Outer Join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https://tinyurl.com/ye6oj47a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2371131"/>
              </p:ext>
            </p:extLst>
          </p:nvPr>
        </p:nvGraphicFramePr>
        <p:xfrm>
          <a:off x="4281745" y="2413957"/>
          <a:ext cx="5805714" cy="387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70253" y="3802891"/>
            <a:ext cx="62869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/>
              <a:t>C</a:t>
            </a:r>
            <a:endParaRPr lang="en-ZA" sz="6500" dirty="0"/>
          </a:p>
        </p:txBody>
      </p:sp>
    </p:spTree>
    <p:extLst>
      <p:ext uri="{BB962C8B-B14F-4D97-AF65-F5344CB8AC3E}">
        <p14:creationId xmlns:p14="http://schemas.microsoft.com/office/powerpoint/2010/main" val="34116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Multiple datasets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Joining Multiple Datasets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Combining 2 datasets that has the same columns, using set theory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C: 	INTERSECT</a:t>
            </a:r>
            <a:b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A: 	EXCEPT</a:t>
            </a:r>
          </a:p>
          <a:p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ACB: 	UNION, UNION ALL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https://tinyurl.com/ykx6wbjs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5400000">
            <a:off x="6842818" y="1886126"/>
            <a:ext cx="5544457" cy="3222171"/>
            <a:chOff x="4412373" y="2738109"/>
            <a:chExt cx="5544457" cy="3222171"/>
          </a:xfrm>
        </p:grpSpPr>
        <p:sp>
          <p:nvSpPr>
            <p:cNvPr id="5" name="Freeform 4"/>
            <p:cNvSpPr/>
            <p:nvPr/>
          </p:nvSpPr>
          <p:spPr>
            <a:xfrm>
              <a:off x="4412373" y="2738109"/>
              <a:ext cx="3222171" cy="3222171"/>
            </a:xfrm>
            <a:custGeom>
              <a:avLst/>
              <a:gdLst>
                <a:gd name="connsiteX0" fmla="*/ 0 w 3222171"/>
                <a:gd name="connsiteY0" fmla="*/ 1611086 h 3222171"/>
                <a:gd name="connsiteX1" fmla="*/ 1611086 w 3222171"/>
                <a:gd name="connsiteY1" fmla="*/ 0 h 3222171"/>
                <a:gd name="connsiteX2" fmla="*/ 3222172 w 3222171"/>
                <a:gd name="connsiteY2" fmla="*/ 1611086 h 3222171"/>
                <a:gd name="connsiteX3" fmla="*/ 1611086 w 3222171"/>
                <a:gd name="connsiteY3" fmla="*/ 3222172 h 3222171"/>
                <a:gd name="connsiteX4" fmla="*/ 0 w 3222171"/>
                <a:gd name="connsiteY4" fmla="*/ 1611086 h 322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2171" h="3222171">
                  <a:moveTo>
                    <a:pt x="0" y="1611086"/>
                  </a:moveTo>
                  <a:cubicBezTo>
                    <a:pt x="0" y="721308"/>
                    <a:pt x="721308" y="0"/>
                    <a:pt x="1611086" y="0"/>
                  </a:cubicBezTo>
                  <a:cubicBezTo>
                    <a:pt x="2500864" y="0"/>
                    <a:pt x="3222172" y="721308"/>
                    <a:pt x="3222172" y="1611086"/>
                  </a:cubicBezTo>
                  <a:cubicBezTo>
                    <a:pt x="3222172" y="2500864"/>
                    <a:pt x="2500864" y="3222172"/>
                    <a:pt x="1611086" y="3222172"/>
                  </a:cubicBezTo>
                  <a:cubicBezTo>
                    <a:pt x="721308" y="3222172"/>
                    <a:pt x="0" y="2500864"/>
                    <a:pt x="0" y="1611086"/>
                  </a:cubicBezTo>
                  <a:close/>
                </a:path>
              </a:pathLst>
            </a:custGeom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vert270" wrap="square" lIns="449943" tIns="379963" rIns="914400" bIns="3799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dirty="0"/>
                <a:t>A</a:t>
              </a:r>
              <a:endParaRPr lang="en-ZA" sz="65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734659" y="2738109"/>
              <a:ext cx="3222171" cy="3222171"/>
            </a:xfrm>
            <a:custGeom>
              <a:avLst/>
              <a:gdLst>
                <a:gd name="connsiteX0" fmla="*/ 0 w 3222171"/>
                <a:gd name="connsiteY0" fmla="*/ 1611086 h 3222171"/>
                <a:gd name="connsiteX1" fmla="*/ 1611086 w 3222171"/>
                <a:gd name="connsiteY1" fmla="*/ 0 h 3222171"/>
                <a:gd name="connsiteX2" fmla="*/ 3222172 w 3222171"/>
                <a:gd name="connsiteY2" fmla="*/ 1611086 h 3222171"/>
                <a:gd name="connsiteX3" fmla="*/ 1611086 w 3222171"/>
                <a:gd name="connsiteY3" fmla="*/ 3222172 h 3222171"/>
                <a:gd name="connsiteX4" fmla="*/ 0 w 3222171"/>
                <a:gd name="connsiteY4" fmla="*/ 1611086 h 3222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2171" h="3222171">
                  <a:moveTo>
                    <a:pt x="0" y="1611086"/>
                  </a:moveTo>
                  <a:cubicBezTo>
                    <a:pt x="0" y="721308"/>
                    <a:pt x="721308" y="0"/>
                    <a:pt x="1611086" y="0"/>
                  </a:cubicBezTo>
                  <a:cubicBezTo>
                    <a:pt x="2500864" y="0"/>
                    <a:pt x="3222172" y="721308"/>
                    <a:pt x="3222172" y="1611086"/>
                  </a:cubicBezTo>
                  <a:cubicBezTo>
                    <a:pt x="3222172" y="2500864"/>
                    <a:pt x="2500864" y="3222172"/>
                    <a:pt x="1611086" y="3222172"/>
                  </a:cubicBezTo>
                  <a:cubicBezTo>
                    <a:pt x="721308" y="3222172"/>
                    <a:pt x="0" y="2500864"/>
                    <a:pt x="0" y="1611086"/>
                  </a:cubicBezTo>
                  <a:close/>
                </a:path>
              </a:pathLst>
            </a:custGeom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vert270" wrap="square" lIns="914400" tIns="379963" rIns="449943" bIns="3799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B</a:t>
              </a:r>
              <a:endParaRPr lang="en-ZA" sz="6500" kern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296689" y="2948772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 smtClean="0"/>
              <a:t>C</a:t>
            </a:r>
            <a:endParaRPr lang="en-ZA" sz="6500" dirty="0"/>
          </a:p>
        </p:txBody>
      </p:sp>
    </p:spTree>
    <p:extLst>
      <p:ext uri="{BB962C8B-B14F-4D97-AF65-F5344CB8AC3E}">
        <p14:creationId xmlns:p14="http://schemas.microsoft.com/office/powerpoint/2010/main" val="12673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Multiple datasets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Joining Multiple Datasets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https://tinyurl.com/ykx6wbjs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1766305"/>
            <a:ext cx="5760000" cy="46800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638341" y="3411360"/>
            <a:ext cx="741145" cy="19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43457" y="2253070"/>
            <a:ext cx="741145" cy="19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4007047" y="2322871"/>
            <a:ext cx="10680" cy="4373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Fira Code SemiBold" panose="020B0809050000020004" pitchFamily="49" charset="0"/>
                  <a:ea typeface="Fira Code SemiBold" panose="020B0809050000020004" pitchFamily="49" charset="0"/>
                </a:rPr>
                <a:t>Agenda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8237376" y="2322870"/>
            <a:ext cx="10680" cy="4373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213" y="2573594"/>
            <a:ext cx="33039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Tools of the Trade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Cloud vs On-Premise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Tools of the Trade (IDE)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SSMS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How to start writing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Notebooks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630" y="2573594"/>
            <a:ext cx="3303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Introduction to T-SQL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Working with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Filtering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Ordering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Grouping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Modifying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00715" y="2573594"/>
            <a:ext cx="3303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Multiple datasets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Working with Multiple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Joining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Building processes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Views and Procedures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 Modification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Analytical Functions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Deep dive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Stored Procedures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 encapsulated set of T-SQL commands that can be ran repeatedly.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https://tinyurl.com/yj3xyvo6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Deep dive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Views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Creates a virtual table with predefined logic, this is useful for repetitive data alterations.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https://tinyurl.com/yh8yhkd8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92792" y="1619999"/>
            <a:ext cx="4999831" cy="19413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27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Deep dive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 Modification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CRUD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  - INSERT</a:t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    - SELECT</a:t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Update  - UPDATE</a:t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Delete  - DELETE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https://tinyurl.com/yhcjrtvd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1620000"/>
            <a:ext cx="4680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Deep dive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Window Functions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Rank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– Returns a rank for each row in our window. 1+ the number in the ranking before it. 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https://tinyurl.com/yezmn9s2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928584" y="2252311"/>
            <a:ext cx="4371475" cy="6160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ounded Rectangle 12"/>
          <p:cNvSpPr/>
          <p:nvPr/>
        </p:nvSpPr>
        <p:spPr>
          <a:xfrm>
            <a:off x="8412479" y="4340993"/>
            <a:ext cx="702645" cy="20839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82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Deep dive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Window Functions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Dense Rank - 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https://tinyurl.com/yezmn9s2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8932243" y="4340993"/>
            <a:ext cx="702645" cy="20839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ounded Rectangle 11"/>
          <p:cNvSpPr/>
          <p:nvPr/>
        </p:nvSpPr>
        <p:spPr>
          <a:xfrm>
            <a:off x="6928584" y="2733573"/>
            <a:ext cx="4371475" cy="6160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48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Deep dive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Window Functions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Row Number - 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https://tinyurl.com/yezmn9s2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914021" y="4340993"/>
            <a:ext cx="702645" cy="20839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ounded Rectangle 11"/>
          <p:cNvSpPr/>
          <p:nvPr/>
        </p:nvSpPr>
        <p:spPr>
          <a:xfrm>
            <a:off x="6928584" y="3224460"/>
            <a:ext cx="4371475" cy="6160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52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Analytical Functions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Common </a:t>
            </a: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Table Expressions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https://tinyurl.com/yguqz8ku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Analytical Functions</a:t>
              </a:r>
              <a:endParaRPr lang="en-US" sz="28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Pivot </a:t>
            </a: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vs Un-pivot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https://tinyurl.com/s5vclxd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88" y="3832943"/>
            <a:ext cx="2143125" cy="259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6" y="4039025"/>
            <a:ext cx="2527953" cy="2260975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78535" y="4951982"/>
            <a:ext cx="933651" cy="435059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45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Analytical Functions</a:t>
              </a:r>
              <a:endParaRPr lang="en-US" sz="28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67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Analytical </a:t>
            </a: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Aggregations</a:t>
            </a: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https://tinyurl.com/yjf2h9g6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88" y="2472342"/>
            <a:ext cx="7305810" cy="37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Additional Resources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10821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Red-gate University -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github.com/LitKnd/TSQLBeginners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W3schools -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www.w3schools.com/sql/default.asp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Datacamp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-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/>
              </a:rPr>
              <a:t>https://www.datacamp.com/courses/introduction-to-sql-server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/>
              </a:rPr>
              <a:t>#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!</a:t>
            </a: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TutorialRepublic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-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/>
              </a:rPr>
              <a:t>https://www.tutorialrepublic.com/sql-tutorial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/>
              </a:rPr>
              <a:t>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https://tinyurl.com/yjf2h9g6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Tools of the Trade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H="1">
            <a:off x="6354462" y="2036268"/>
            <a:ext cx="10680" cy="4373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6628" y="2286991"/>
            <a:ext cx="330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Cloud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r"/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Someone else owns the hardware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9045" y="2286991"/>
            <a:ext cx="330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On-Premise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You own the hardware</a:t>
            </a:r>
            <a:endParaRPr lang="en-ZA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73" y="3849522"/>
            <a:ext cx="1672695" cy="1035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61" y="3993109"/>
            <a:ext cx="2102680" cy="892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74" y="5390944"/>
            <a:ext cx="1428949" cy="70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80" y="3675372"/>
            <a:ext cx="2498601" cy="24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Questions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</a:t>
            </a:r>
            <a:r>
              <a:rPr lang="en-US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://blog.voogie.online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26" name="Picture 2" descr="https://www.netclipart.com/pp/m/149-1494924_question-clipart-frequently-questions-clip-art-transpar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5539" r="14629" b="5454"/>
          <a:stretch/>
        </p:blipFill>
        <p:spPr bwMode="auto">
          <a:xfrm>
            <a:off x="4606833" y="2933760"/>
            <a:ext cx="2124891" cy="2116183"/>
          </a:xfrm>
          <a:prstGeom prst="rect">
            <a:avLst/>
          </a:prstGeom>
          <a:ln w="228600" cap="sq" cmpd="thickThin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Tools of the Trade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6542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Installing and Downloading </a:t>
            </a: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 Server Express</a:t>
            </a:r>
          </a:p>
          <a:p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https://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tinyurl.com/y6y8csu3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Developer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1620000"/>
            <a:ext cx="5760000" cy="46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https://tinyurl.com/yzbvuyeb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Tools of the Trade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6542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What is an IDE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layman's terms, this is a environment where you can write your code and/or perform your analysis.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3" y="4275512"/>
            <a:ext cx="2386139" cy="15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25" y="4236031"/>
            <a:ext cx="1728278" cy="17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4555" r="3514" b="5725"/>
          <a:stretch/>
        </p:blipFill>
        <p:spPr>
          <a:xfrm>
            <a:off x="8525246" y="4320338"/>
            <a:ext cx="2621280" cy="1471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7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Tools of the Trade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449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Let’s start to write some code</a:t>
            </a:r>
            <a:b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 will be using Azure Data Studio to start out T-SQL journey.</a:t>
            </a:r>
          </a:p>
        </p:txBody>
      </p:sp>
      <p:pic>
        <p:nvPicPr>
          <p:cNvPr id="2050" name="Picture 2" descr="https://i.imgur.com/jLWDIP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64" y="1694524"/>
            <a:ext cx="6592388" cy="48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398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 Objects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Table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A set of related data stored in our database.</a:t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Excel Reference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a Sheet in Excel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*sample data :https</a:t>
            </a:r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://tinyurl.com/yk5r627h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28" name="Picture 4" descr="https://i.imgur.com/H966Mk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55" y="1986839"/>
            <a:ext cx="62865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258253" y="1680910"/>
            <a:ext cx="6810104" cy="46218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2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398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 Objects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Columns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A set of data of a particular type, generally have a value for each row in our table.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Excel Reference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 show in diagram.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*sample data :https</a:t>
            </a:r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://tinyurl.com/yk5r627h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28" name="Picture 4" descr="https://i.imgur.com/H966Mk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55" y="1986839"/>
            <a:ext cx="62865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643154" y="1680910"/>
            <a:ext cx="1180922" cy="46218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5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5246" y="188978"/>
            <a:ext cx="6969356" cy="1306057"/>
            <a:chOff x="215246" y="188978"/>
            <a:chExt cx="6969356" cy="1306057"/>
          </a:xfrm>
        </p:grpSpPr>
        <p:sp>
          <p:nvSpPr>
            <p:cNvPr id="6" name="TextBox 5"/>
            <p:cNvSpPr txBox="1"/>
            <p:nvPr/>
          </p:nvSpPr>
          <p:spPr>
            <a:xfrm>
              <a:off x="642140" y="593182"/>
              <a:ext cx="6002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Introduction to T-SQL</a:t>
              </a:r>
              <a:endParaRPr lang="en-ZA" sz="4000" dirty="0">
                <a:latin typeface="Fira Code SemiBold" panose="020B0809050000020004" pitchFamily="49" charset="0"/>
                <a:ea typeface="Fira Code SemiBold" panose="020B08090500000200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4941" y="393693"/>
              <a:ext cx="6789661" cy="1101342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246" y="188978"/>
              <a:ext cx="6608830" cy="1072010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140" y="1925325"/>
            <a:ext cx="3398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 Objects</a:t>
            </a:r>
          </a:p>
          <a:p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Row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A collection of fields that make up a record.</a:t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Excel Reference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As show in diagram.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4" y="6488668"/>
            <a:ext cx="618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*sample data :https</a:t>
            </a:r>
            <a:r>
              <a:rPr lang="en-US" sz="11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://tinyurl.com/yk5r627h</a:t>
            </a:r>
            <a:endParaRPr lang="en-US" sz="1100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28" name="Picture 4" descr="https://i.imgur.com/H966Mk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55" y="1986839"/>
            <a:ext cx="62865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258253" y="4233649"/>
            <a:ext cx="6810104" cy="2773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4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570</Words>
  <Application>Microsoft Office PowerPoint</Application>
  <PresentationFormat>Widescreen</PresentationFormat>
  <Paragraphs>198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Fira Code</vt:lpstr>
      <vt:lpstr>Fira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Voogt</dc:creator>
  <cp:lastModifiedBy>JP Voogt</cp:lastModifiedBy>
  <cp:revision>62</cp:revision>
  <dcterms:created xsi:type="dcterms:W3CDTF">2021-03-23T05:17:52Z</dcterms:created>
  <dcterms:modified xsi:type="dcterms:W3CDTF">2021-03-24T15:28:03Z</dcterms:modified>
</cp:coreProperties>
</file>