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99" r:id="rId6"/>
    <p:sldId id="296" r:id="rId7"/>
    <p:sldId id="297" r:id="rId8"/>
    <p:sldId id="298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295" r:id="rId17"/>
    <p:sldId id="29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0" autoAdjust="0"/>
    <p:restoredTop sz="94660"/>
  </p:normalViewPr>
  <p:slideViewPr>
    <p:cSldViewPr snapToGrid="0">
      <p:cViewPr varScale="1">
        <p:scale>
          <a:sx n="84" d="100"/>
          <a:sy n="84" d="100"/>
        </p:scale>
        <p:origin x="54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22D7-59B8-43AF-B853-793B6BADFCFD}" type="datetimeFigureOut">
              <a:rPr lang="en-ZA" smtClean="0"/>
              <a:t>2021/06/18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E737-B635-4C14-A351-56DBD0BC1C8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84528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22D7-59B8-43AF-B853-793B6BADFCFD}" type="datetimeFigureOut">
              <a:rPr lang="en-ZA" smtClean="0"/>
              <a:t>2021/06/18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E737-B635-4C14-A351-56DBD0BC1C8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34511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22D7-59B8-43AF-B853-793B6BADFCFD}" type="datetimeFigureOut">
              <a:rPr lang="en-ZA" smtClean="0"/>
              <a:t>2021/06/18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E737-B635-4C14-A351-56DBD0BC1C8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17667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22D7-59B8-43AF-B853-793B6BADFCFD}" type="datetimeFigureOut">
              <a:rPr lang="en-ZA" smtClean="0"/>
              <a:t>2021/06/18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E737-B635-4C14-A351-56DBD0BC1C8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13755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22D7-59B8-43AF-B853-793B6BADFCFD}" type="datetimeFigureOut">
              <a:rPr lang="en-ZA" smtClean="0"/>
              <a:t>2021/06/18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E737-B635-4C14-A351-56DBD0BC1C8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04768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22D7-59B8-43AF-B853-793B6BADFCFD}" type="datetimeFigureOut">
              <a:rPr lang="en-ZA" smtClean="0"/>
              <a:t>2021/06/18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E737-B635-4C14-A351-56DBD0BC1C8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05906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22D7-59B8-43AF-B853-793B6BADFCFD}" type="datetimeFigureOut">
              <a:rPr lang="en-ZA" smtClean="0"/>
              <a:t>2021/06/18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E737-B635-4C14-A351-56DBD0BC1C8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6775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22D7-59B8-43AF-B853-793B6BADFCFD}" type="datetimeFigureOut">
              <a:rPr lang="en-ZA" smtClean="0"/>
              <a:t>2021/06/18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E737-B635-4C14-A351-56DBD0BC1C8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59951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22D7-59B8-43AF-B853-793B6BADFCFD}" type="datetimeFigureOut">
              <a:rPr lang="en-ZA" smtClean="0"/>
              <a:t>2021/06/18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E737-B635-4C14-A351-56DBD0BC1C8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29393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22D7-59B8-43AF-B853-793B6BADFCFD}" type="datetimeFigureOut">
              <a:rPr lang="en-ZA" smtClean="0"/>
              <a:t>2021/06/18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E737-B635-4C14-A351-56DBD0BC1C8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91518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22D7-59B8-43AF-B853-793B6BADFCFD}" type="datetimeFigureOut">
              <a:rPr lang="en-ZA" smtClean="0"/>
              <a:t>2021/06/18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E737-B635-4C14-A351-56DBD0BC1C8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2333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E22D7-59B8-43AF-B853-793B6BADFCFD}" type="datetimeFigureOut">
              <a:rPr lang="en-ZA" smtClean="0"/>
              <a:t>2021/06/18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7E737-B635-4C14-A351-56DBD0BC1C8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04489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58ptfdzz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tinyurl.com/56zcddkz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tinyurl.com/56zcddkz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tinyurl.com/56zcddkz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default.asp" TargetMode="External"/><Relationship Id="rId2" Type="http://schemas.openxmlformats.org/officeDocument/2006/relationships/hyperlink" Target="https://github.com/LitKnd/TSQLBeginners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tutorialrepublic.com/sql-tutorial/" TargetMode="External"/><Relationship Id="rId4" Type="http://schemas.openxmlformats.org/officeDocument/2006/relationships/hyperlink" Target="https://www.datacamp.com/courses/introduction-to-sql-server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tinyurl.com/y6y8csu3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tinyurl.com/y6y8csu3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tinyurl.com/a8uc7fd9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27160" y="894826"/>
            <a:ext cx="7383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Migrating Data using </a:t>
            </a:r>
            <a:r>
              <a:rPr lang="en-US" sz="2800" dirty="0" err="1" smtClean="0">
                <a:latin typeface="Fira Code SemiBold" panose="020B0809050000020004" pitchFamily="49" charset="0"/>
                <a:ea typeface="Fira Code SemiBold" panose="020B0809050000020004" pitchFamily="49" charset="0"/>
              </a:rPr>
              <a:t>Polybase</a:t>
            </a:r>
            <a:endParaRPr lang="en-ZA" sz="2800" dirty="0"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46329" y="696034"/>
            <a:ext cx="7908877" cy="1282889"/>
          </a:xfrm>
          <a:prstGeom prst="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Rectangle 4"/>
          <p:cNvSpPr/>
          <p:nvPr/>
        </p:nvSpPr>
        <p:spPr>
          <a:xfrm>
            <a:off x="866633" y="491319"/>
            <a:ext cx="7908877" cy="128288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8019" y="4536920"/>
            <a:ext cx="7790044" cy="209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32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15246" y="188978"/>
            <a:ext cx="6969356" cy="1306057"/>
            <a:chOff x="215246" y="188978"/>
            <a:chExt cx="6969356" cy="1306057"/>
          </a:xfrm>
        </p:grpSpPr>
        <p:sp>
          <p:nvSpPr>
            <p:cNvPr id="6" name="TextBox 5"/>
            <p:cNvSpPr txBox="1"/>
            <p:nvPr/>
          </p:nvSpPr>
          <p:spPr>
            <a:xfrm>
              <a:off x="642140" y="593182"/>
              <a:ext cx="60020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Authentication &amp; Credentials</a:t>
              </a:r>
              <a:endParaRPr lang="en-ZA" sz="3600" dirty="0">
                <a:latin typeface="Fira Code SemiBold" panose="020B0809050000020004" pitchFamily="49" charset="0"/>
                <a:ea typeface="Fira Code SemiBold" panose="020B08090500000200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94941" y="393693"/>
              <a:ext cx="6789661" cy="1101342"/>
            </a:xfrm>
            <a:prstGeom prst="rect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15246" y="188978"/>
              <a:ext cx="6608830" cy="1072010"/>
            </a:xfrm>
            <a:prstGeom prst="rect">
              <a:avLst/>
            </a:pr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008914" y="6488668"/>
            <a:ext cx="6183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https://tinyurl.com/yzbvuyeb</a:t>
            </a:r>
            <a:endParaRPr lang="en-US" sz="1100" dirty="0" smtClean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46" y="2020176"/>
            <a:ext cx="85344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1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15246" y="188978"/>
            <a:ext cx="6969356" cy="1306057"/>
            <a:chOff x="215246" y="188978"/>
            <a:chExt cx="6969356" cy="1306057"/>
          </a:xfrm>
        </p:grpSpPr>
        <p:sp>
          <p:nvSpPr>
            <p:cNvPr id="6" name="TextBox 5"/>
            <p:cNvSpPr txBox="1"/>
            <p:nvPr/>
          </p:nvSpPr>
          <p:spPr>
            <a:xfrm>
              <a:off x="642140" y="593182"/>
              <a:ext cx="60020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External Data Sources</a:t>
              </a:r>
              <a:endParaRPr lang="en-ZA" sz="3600" dirty="0">
                <a:latin typeface="Fira Code SemiBold" panose="020B0809050000020004" pitchFamily="49" charset="0"/>
                <a:ea typeface="Fira Code SemiBold" panose="020B08090500000200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94941" y="393693"/>
              <a:ext cx="6789661" cy="1101342"/>
            </a:xfrm>
            <a:prstGeom prst="rect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15246" y="188978"/>
              <a:ext cx="6608830" cy="1072010"/>
            </a:xfrm>
            <a:prstGeom prst="rect">
              <a:avLst/>
            </a:pr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008914" y="6488668"/>
            <a:ext cx="6183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https://tinyurl.com/58ptfdzz</a:t>
            </a:r>
            <a:endParaRPr lang="en-US" sz="1100" dirty="0" smtClean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272" y="2061976"/>
            <a:ext cx="6081350" cy="38597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42140" y="1925325"/>
            <a:ext cx="52008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Disclaimer</a:t>
            </a:r>
            <a:endParaRPr lang="en-US" b="1" dirty="0" smtClean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endParaRPr lang="en-US" dirty="0" smtClean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 Azure Synapse Dedicated Pools</a:t>
            </a:r>
          </a:p>
          <a:p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And managed instance you can use HADOOP instead of BLOB_STORAGE</a:t>
            </a:r>
          </a:p>
          <a:p>
            <a:endParaRPr lang="en-US" dirty="0" smtClean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hlinkClick r:id="rId3"/>
              </a:rPr>
              <a:t>https://</a:t>
            </a: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hlinkClick r:id="rId3"/>
              </a:rPr>
              <a:t>tinyurl.com/58ptfdzz</a:t>
            </a: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634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15246" y="188978"/>
            <a:ext cx="6969356" cy="1306057"/>
            <a:chOff x="215246" y="188978"/>
            <a:chExt cx="6969356" cy="1306057"/>
          </a:xfrm>
        </p:grpSpPr>
        <p:sp>
          <p:nvSpPr>
            <p:cNvPr id="6" name="TextBox 5"/>
            <p:cNvSpPr txBox="1"/>
            <p:nvPr/>
          </p:nvSpPr>
          <p:spPr>
            <a:xfrm>
              <a:off x="642140" y="593182"/>
              <a:ext cx="60020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External File Formats</a:t>
              </a:r>
              <a:endParaRPr lang="en-ZA" sz="3600" dirty="0">
                <a:latin typeface="Fira Code SemiBold" panose="020B0809050000020004" pitchFamily="49" charset="0"/>
                <a:ea typeface="Fira Code SemiBold" panose="020B08090500000200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94941" y="393693"/>
              <a:ext cx="6789661" cy="1101342"/>
            </a:xfrm>
            <a:prstGeom prst="rect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15246" y="188978"/>
              <a:ext cx="6608830" cy="1072010"/>
            </a:xfrm>
            <a:prstGeom prst="rect">
              <a:avLst/>
            </a:pr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008914" y="6488668"/>
            <a:ext cx="6183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https://tinyurl.com/56zcddkz</a:t>
            </a:r>
            <a:endParaRPr lang="en-US" sz="1100" dirty="0" smtClean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2140" y="1925325"/>
            <a:ext cx="52008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Formats</a:t>
            </a:r>
            <a:endParaRPr lang="en-US" b="1" dirty="0" smtClean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endParaRPr lang="en-US" dirty="0" smtClean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Delimited</a:t>
            </a:r>
          </a:p>
          <a:p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ORC</a:t>
            </a:r>
          </a:p>
          <a:p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Parquet</a:t>
            </a:r>
          </a:p>
          <a:p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JSON</a:t>
            </a:r>
          </a:p>
          <a:p>
            <a:endParaRPr lang="en-US" dirty="0" smtClean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hlinkClick r:id="rId2"/>
              </a:rPr>
              <a:t>https://</a:t>
            </a: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hlinkClick r:id="rId2"/>
              </a:rPr>
              <a:t>tinyurl.com/56zcddkz</a:t>
            </a: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475" y="2286192"/>
            <a:ext cx="629602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58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15246" y="188978"/>
            <a:ext cx="6969356" cy="1306057"/>
            <a:chOff x="215246" y="188978"/>
            <a:chExt cx="6969356" cy="1306057"/>
          </a:xfrm>
        </p:grpSpPr>
        <p:sp>
          <p:nvSpPr>
            <p:cNvPr id="6" name="TextBox 5"/>
            <p:cNvSpPr txBox="1"/>
            <p:nvPr/>
          </p:nvSpPr>
          <p:spPr>
            <a:xfrm>
              <a:off x="642140" y="593182"/>
              <a:ext cx="60020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The Magic</a:t>
              </a:r>
              <a:endParaRPr lang="en-ZA" sz="4000" dirty="0">
                <a:latin typeface="Fira Code SemiBold" panose="020B0809050000020004" pitchFamily="49" charset="0"/>
                <a:ea typeface="Fira Code SemiBold" panose="020B08090500000200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94941" y="393693"/>
              <a:ext cx="6789661" cy="1101342"/>
            </a:xfrm>
            <a:prstGeom prst="rect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15246" y="188978"/>
              <a:ext cx="6608830" cy="1072010"/>
            </a:xfrm>
            <a:prstGeom prst="rect">
              <a:avLst/>
            </a:pr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008914" y="6488668"/>
            <a:ext cx="6183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https://tinyurl.com/hk7f6ujx</a:t>
            </a:r>
            <a:endParaRPr lang="en-US" sz="1100" dirty="0" smtClean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pic>
        <p:nvPicPr>
          <p:cNvPr id="2050" name="Picture 2" descr="See the source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28" r="26930"/>
          <a:stretch/>
        </p:blipFill>
        <p:spPr bwMode="auto">
          <a:xfrm>
            <a:off x="1520890" y="2298827"/>
            <a:ext cx="1940768" cy="1787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ee the source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228" y="4112523"/>
            <a:ext cx="2136710" cy="213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ee the source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009" y="-3752623"/>
            <a:ext cx="2830386" cy="2830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See the source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9508" y="2201281"/>
            <a:ext cx="1925179" cy="192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71997" y="4117911"/>
            <a:ext cx="2438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On-Premises SQL Server</a:t>
            </a:r>
            <a:endParaRPr lang="en-ZA" dirty="0"/>
          </a:p>
        </p:txBody>
      </p:sp>
      <p:sp>
        <p:nvSpPr>
          <p:cNvPr id="14" name="TextBox 13"/>
          <p:cNvSpPr txBox="1"/>
          <p:nvPr/>
        </p:nvSpPr>
        <p:spPr>
          <a:xfrm>
            <a:off x="9141306" y="4126460"/>
            <a:ext cx="2041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Azure SQL Offerings</a:t>
            </a:r>
            <a:endParaRPr lang="en-ZA" dirty="0"/>
          </a:p>
        </p:txBody>
      </p:sp>
      <p:sp>
        <p:nvSpPr>
          <p:cNvPr id="15" name="TextBox 14"/>
          <p:cNvSpPr txBox="1"/>
          <p:nvPr/>
        </p:nvSpPr>
        <p:spPr>
          <a:xfrm>
            <a:off x="5313574" y="5999619"/>
            <a:ext cx="2034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Azure BLOB Storage</a:t>
            </a:r>
            <a:endParaRPr lang="en-ZA" dirty="0"/>
          </a:p>
        </p:txBody>
      </p:sp>
      <p:cxnSp>
        <p:nvCxnSpPr>
          <p:cNvPr id="4" name="Straight Arrow Connector 3"/>
          <p:cNvCxnSpPr>
            <a:stCxn id="2050" idx="3"/>
            <a:endCxn id="2058" idx="1"/>
          </p:cNvCxnSpPr>
          <p:nvPr/>
        </p:nvCxnSpPr>
        <p:spPr>
          <a:xfrm flipV="1">
            <a:off x="3461658" y="3163871"/>
            <a:ext cx="5737850" cy="285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2" idx="2"/>
            <a:endCxn id="2054" idx="1"/>
          </p:cNvCxnSpPr>
          <p:nvPr/>
        </p:nvCxnSpPr>
        <p:spPr>
          <a:xfrm rot="16200000" flipH="1">
            <a:off x="3529934" y="3448583"/>
            <a:ext cx="693635" cy="277095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2054" idx="3"/>
            <a:endCxn id="14" idx="2"/>
          </p:cNvCxnSpPr>
          <p:nvPr/>
        </p:nvCxnSpPr>
        <p:spPr>
          <a:xfrm flipV="1">
            <a:off x="7398938" y="4495792"/>
            <a:ext cx="2763161" cy="68508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554345" y="2736028"/>
            <a:ext cx="1552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Linked Server?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5329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15246" y="188978"/>
            <a:ext cx="6969356" cy="1306057"/>
            <a:chOff x="215246" y="188978"/>
            <a:chExt cx="6969356" cy="1306057"/>
          </a:xfrm>
        </p:grpSpPr>
        <p:sp>
          <p:nvSpPr>
            <p:cNvPr id="6" name="TextBox 5"/>
            <p:cNvSpPr txBox="1"/>
            <p:nvPr/>
          </p:nvSpPr>
          <p:spPr>
            <a:xfrm>
              <a:off x="642140" y="593182"/>
              <a:ext cx="60020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Create External Table</a:t>
              </a:r>
              <a:endParaRPr lang="en-ZA" sz="3600" dirty="0">
                <a:latin typeface="Fira Code SemiBold" panose="020B0809050000020004" pitchFamily="49" charset="0"/>
                <a:ea typeface="Fira Code SemiBold" panose="020B08090500000200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94941" y="393693"/>
              <a:ext cx="6789661" cy="1101342"/>
            </a:xfrm>
            <a:prstGeom prst="rect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15246" y="188978"/>
              <a:ext cx="6608830" cy="1072010"/>
            </a:xfrm>
            <a:prstGeom prst="rect">
              <a:avLst/>
            </a:pr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008914" y="6488668"/>
            <a:ext cx="6183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https://tinyurl.com/56zcddkz</a:t>
            </a:r>
            <a:endParaRPr lang="en-US" sz="1100" dirty="0" smtClean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2140" y="1925325"/>
            <a:ext cx="52008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Process</a:t>
            </a:r>
            <a:endParaRPr lang="en-US" b="1" dirty="0" smtClean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endParaRPr lang="en-US" dirty="0" smtClean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Create External Table (schema)</a:t>
            </a:r>
          </a:p>
          <a:p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Insert rows into External Table</a:t>
            </a:r>
          </a:p>
          <a:p>
            <a:endParaRPr lang="en-US" dirty="0" smtClean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hlinkClick r:id="rId2"/>
              </a:rPr>
              <a:t>https://</a:t>
            </a: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hlinkClick r:id="rId2"/>
              </a:rPr>
              <a:t>tinyurl.com/56zcddkz</a:t>
            </a: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8758" y="1694524"/>
            <a:ext cx="6103810" cy="43816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941" y="4159695"/>
            <a:ext cx="4734306" cy="232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1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15246" y="188978"/>
            <a:ext cx="6969356" cy="1306057"/>
            <a:chOff x="215246" y="188978"/>
            <a:chExt cx="6969356" cy="1306057"/>
          </a:xfrm>
        </p:grpSpPr>
        <p:sp>
          <p:nvSpPr>
            <p:cNvPr id="6" name="TextBox 5"/>
            <p:cNvSpPr txBox="1"/>
            <p:nvPr/>
          </p:nvSpPr>
          <p:spPr>
            <a:xfrm>
              <a:off x="642140" y="593182"/>
              <a:ext cx="60020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Create External Table</a:t>
              </a:r>
              <a:endParaRPr lang="en-ZA" sz="3600" dirty="0">
                <a:latin typeface="Fira Code SemiBold" panose="020B0809050000020004" pitchFamily="49" charset="0"/>
                <a:ea typeface="Fira Code SemiBold" panose="020B08090500000200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94941" y="393693"/>
              <a:ext cx="6789661" cy="1101342"/>
            </a:xfrm>
            <a:prstGeom prst="rect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15246" y="188978"/>
              <a:ext cx="6608830" cy="1072010"/>
            </a:xfrm>
            <a:prstGeom prst="rect">
              <a:avLst/>
            </a:pr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008914" y="6488668"/>
            <a:ext cx="6183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https://tinyurl.com/56zcddkz</a:t>
            </a:r>
            <a:endParaRPr lang="en-US" sz="1100" dirty="0" smtClean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2140" y="1925325"/>
            <a:ext cx="52008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Process</a:t>
            </a:r>
            <a:endParaRPr lang="en-US" b="1" dirty="0" smtClean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endParaRPr lang="en-US" dirty="0" smtClean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Create External Table (schema)</a:t>
            </a:r>
          </a:p>
          <a:p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Insert rows into External Table</a:t>
            </a:r>
          </a:p>
          <a:p>
            <a:endParaRPr lang="en-US" dirty="0" smtClean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hlinkClick r:id="rId2"/>
              </a:rPr>
              <a:t>https://</a:t>
            </a: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hlinkClick r:id="rId2"/>
              </a:rPr>
              <a:t>tinyurl.com/56zcddkz</a:t>
            </a: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435" y="1797113"/>
            <a:ext cx="5995874" cy="445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11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15246" y="188978"/>
            <a:ext cx="6969356" cy="1306057"/>
            <a:chOff x="215246" y="188978"/>
            <a:chExt cx="6969356" cy="1306057"/>
          </a:xfrm>
        </p:grpSpPr>
        <p:sp>
          <p:nvSpPr>
            <p:cNvPr id="6" name="TextBox 5"/>
            <p:cNvSpPr txBox="1"/>
            <p:nvPr/>
          </p:nvSpPr>
          <p:spPr>
            <a:xfrm>
              <a:off x="642140" y="593182"/>
              <a:ext cx="60020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Additional Resources</a:t>
              </a:r>
              <a:endParaRPr lang="en-ZA" sz="4000" dirty="0">
                <a:latin typeface="Fira Code SemiBold" panose="020B0809050000020004" pitchFamily="49" charset="0"/>
                <a:ea typeface="Fira Code SemiBold" panose="020B08090500000200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94941" y="393693"/>
              <a:ext cx="6789661" cy="1101342"/>
            </a:xfrm>
            <a:prstGeom prst="rect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15246" y="188978"/>
              <a:ext cx="6608830" cy="1072010"/>
            </a:xfrm>
            <a:prstGeom prst="rect">
              <a:avLst/>
            </a:pr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42140" y="1925325"/>
            <a:ext cx="108215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Red-gate University - </a:t>
            </a: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hlinkClick r:id="rId2"/>
              </a:rPr>
              <a:t>https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hlinkClick r:id="rId2"/>
              </a:rPr>
              <a:t>://</a:t>
            </a: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hlinkClick r:id="rId2"/>
              </a:rPr>
              <a:t>github.com/LitKnd/TSQLBeginners</a:t>
            </a:r>
            <a:endParaRPr lang="en-US" dirty="0" smtClean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endParaRPr lang="en-US" dirty="0" smtClean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W3schools -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hlinkClick r:id="rId3"/>
              </a:rPr>
              <a:t>https://</a:t>
            </a: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hlinkClick r:id="rId3"/>
              </a:rPr>
              <a:t>www.w3schools.com/sql/default.asp</a:t>
            </a:r>
            <a:endParaRPr lang="en-US" dirty="0" smtClean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endParaRPr lang="en-US" dirty="0" smtClean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dirty="0" err="1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Datacamp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-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hlinkClick r:id="rId4"/>
              </a:rPr>
              <a:t>https://www.datacamp.com/courses/introduction-to-sql-server</a:t>
            </a: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hlinkClick r:id="rId4"/>
              </a:rPr>
              <a:t>#</a:t>
            </a: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!</a:t>
            </a:r>
          </a:p>
          <a:p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dirty="0" err="1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TutorialRepublic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-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hlinkClick r:id="rId5"/>
              </a:rPr>
              <a:t>https://www.tutorialrepublic.com/sql-tutorial</a:t>
            </a: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hlinkClick r:id="rId5"/>
              </a:rPr>
              <a:t>/</a:t>
            </a: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  <a:p>
            <a:endParaRPr lang="en-US" dirty="0" smtClean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endParaRPr lang="en-US" b="1" dirty="0" smtClean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endParaRPr lang="en-US" b="1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08914" y="6488668"/>
            <a:ext cx="6183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https://tinyurl.com/yjf2h9g6</a:t>
            </a:r>
            <a:endParaRPr lang="en-US" sz="1100" dirty="0" smtClean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6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15246" y="188978"/>
            <a:ext cx="6969356" cy="1306057"/>
            <a:chOff x="215246" y="188978"/>
            <a:chExt cx="6969356" cy="1306057"/>
          </a:xfrm>
        </p:grpSpPr>
        <p:sp>
          <p:nvSpPr>
            <p:cNvPr id="6" name="TextBox 5"/>
            <p:cNvSpPr txBox="1"/>
            <p:nvPr/>
          </p:nvSpPr>
          <p:spPr>
            <a:xfrm>
              <a:off x="642140" y="593182"/>
              <a:ext cx="60020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Questions</a:t>
              </a:r>
              <a:endParaRPr lang="en-ZA" sz="4000" dirty="0">
                <a:latin typeface="Fira Code SemiBold" panose="020B0809050000020004" pitchFamily="49" charset="0"/>
                <a:ea typeface="Fira Code SemiBold" panose="020B08090500000200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94941" y="393693"/>
              <a:ext cx="6789661" cy="1101342"/>
            </a:xfrm>
            <a:prstGeom prst="rect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15246" y="188978"/>
              <a:ext cx="6608830" cy="1072010"/>
            </a:xfrm>
            <a:prstGeom prst="rect">
              <a:avLst/>
            </a:pr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008914" y="6488668"/>
            <a:ext cx="6183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https</a:t>
            </a:r>
            <a:r>
              <a:rPr lang="en-US" sz="1100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://blog.voogie.online</a:t>
            </a:r>
          </a:p>
        </p:txBody>
      </p:sp>
      <p:pic>
        <p:nvPicPr>
          <p:cNvPr id="1026" name="Picture 2" descr="https://www.netclipart.com/pp/m/149-1494924_question-clipart-frequently-questions-clip-art-transparent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67" t="5539" r="14629" b="5454"/>
          <a:stretch/>
        </p:blipFill>
        <p:spPr bwMode="auto">
          <a:xfrm>
            <a:off x="4606833" y="2933760"/>
            <a:ext cx="2124891" cy="2116183"/>
          </a:xfrm>
          <a:prstGeom prst="rect">
            <a:avLst/>
          </a:prstGeom>
          <a:ln w="228600" cap="sq" cmpd="thickThin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402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H="1">
            <a:off x="4007047" y="2322871"/>
            <a:ext cx="10680" cy="437355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15246" y="188978"/>
            <a:ext cx="6969356" cy="1306057"/>
            <a:chOff x="215246" y="188978"/>
            <a:chExt cx="6969356" cy="1306057"/>
          </a:xfrm>
        </p:grpSpPr>
        <p:sp>
          <p:nvSpPr>
            <p:cNvPr id="6" name="TextBox 5"/>
            <p:cNvSpPr txBox="1"/>
            <p:nvPr/>
          </p:nvSpPr>
          <p:spPr>
            <a:xfrm>
              <a:off x="642140" y="593182"/>
              <a:ext cx="60020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Fira Code SemiBold" panose="020B0809050000020004" pitchFamily="49" charset="0"/>
                  <a:ea typeface="Fira Code SemiBold" panose="020B0809050000020004" pitchFamily="49" charset="0"/>
                </a:rPr>
                <a:t>Agenda</a:t>
              </a:r>
              <a:endParaRPr lang="en-ZA" sz="4000" dirty="0">
                <a:latin typeface="Fira Code SemiBold" panose="020B0809050000020004" pitchFamily="49" charset="0"/>
                <a:ea typeface="Fira Code SemiBold" panose="020B08090500000200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94941" y="393693"/>
              <a:ext cx="6789661" cy="1101342"/>
            </a:xfrm>
            <a:prstGeom prst="rect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15246" y="188978"/>
              <a:ext cx="6608830" cy="1072010"/>
            </a:xfrm>
            <a:prstGeom prst="rect">
              <a:avLst/>
            </a:pr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cxnSp>
        <p:nvCxnSpPr>
          <p:cNvPr id="11" name="Straight Connector 10"/>
          <p:cNvCxnSpPr/>
          <p:nvPr/>
        </p:nvCxnSpPr>
        <p:spPr>
          <a:xfrm flipH="1">
            <a:off x="8237376" y="2322870"/>
            <a:ext cx="10680" cy="437355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213" y="2573594"/>
            <a:ext cx="330393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Tools of the Trade</a:t>
            </a:r>
            <a:br>
              <a:rPr lang="en-US" b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endParaRPr lang="en-US" b="1" dirty="0" smtClean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Cloud vs On-Premise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Tools of the Trade (IDE)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SSMS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ADS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VS Code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Other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How to start writing code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Queries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Notebooks</a:t>
            </a:r>
            <a:endParaRPr lang="en-ZA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81630" y="2573594"/>
            <a:ext cx="33039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Introduction to T-SQL</a:t>
            </a:r>
            <a:br>
              <a:rPr lang="en-US" b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endParaRPr lang="en-US" b="1" dirty="0" smtClean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Database Objects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Working with data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Selecting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Filtering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Ordering</a:t>
            </a:r>
            <a:endParaRPr lang="en-ZA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Grouping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Modifying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00715" y="2573594"/>
            <a:ext cx="33039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Multiple datasets</a:t>
            </a:r>
            <a:br>
              <a:rPr lang="en-US" b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endParaRPr lang="en-US" b="1" dirty="0" smtClean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Working with Multiple datasets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Joining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SET Operations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Building processes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Views and Procedures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Data Modification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Analytical Functions</a:t>
            </a:r>
            <a:endParaRPr lang="en-ZA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3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15246" y="188978"/>
            <a:ext cx="6969356" cy="1306057"/>
            <a:chOff x="215246" y="188978"/>
            <a:chExt cx="6969356" cy="1306057"/>
          </a:xfrm>
        </p:grpSpPr>
        <p:sp>
          <p:nvSpPr>
            <p:cNvPr id="6" name="TextBox 5"/>
            <p:cNvSpPr txBox="1"/>
            <p:nvPr/>
          </p:nvSpPr>
          <p:spPr>
            <a:xfrm>
              <a:off x="642140" y="593182"/>
              <a:ext cx="60020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Tools of the Trade</a:t>
              </a:r>
              <a:endParaRPr lang="en-ZA" sz="4000" dirty="0">
                <a:latin typeface="Fira Code SemiBold" panose="020B0809050000020004" pitchFamily="49" charset="0"/>
                <a:ea typeface="Fira Code SemiBold" panose="020B08090500000200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94941" y="393693"/>
              <a:ext cx="6789661" cy="1101342"/>
            </a:xfrm>
            <a:prstGeom prst="rect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15246" y="188978"/>
              <a:ext cx="6608830" cy="1072010"/>
            </a:xfrm>
            <a:prstGeom prst="rect">
              <a:avLst/>
            </a:pr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cxnSp>
        <p:nvCxnSpPr>
          <p:cNvPr id="15" name="Straight Connector 14"/>
          <p:cNvCxnSpPr/>
          <p:nvPr/>
        </p:nvCxnSpPr>
        <p:spPr>
          <a:xfrm flipH="1">
            <a:off x="6354462" y="2036268"/>
            <a:ext cx="10680" cy="437355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86628" y="2286991"/>
            <a:ext cx="3303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Cloud</a:t>
            </a:r>
            <a:br>
              <a:rPr lang="en-US" b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endParaRPr lang="en-US" b="1" dirty="0" smtClean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algn="r"/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Someone else owns the hardware</a:t>
            </a:r>
            <a:endParaRPr lang="en-ZA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29045" y="2286991"/>
            <a:ext cx="3303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On-Premise</a:t>
            </a:r>
          </a:p>
          <a:p>
            <a:endParaRPr lang="en-US" b="1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You own the hardware</a:t>
            </a:r>
            <a:endParaRPr lang="en-ZA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573" y="3849522"/>
            <a:ext cx="1672695" cy="10356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661" y="3993109"/>
            <a:ext cx="2102680" cy="8920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474" y="5390944"/>
            <a:ext cx="1428949" cy="7049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380" y="3675372"/>
            <a:ext cx="2498601" cy="242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34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15246" y="188978"/>
            <a:ext cx="6969356" cy="1306057"/>
            <a:chOff x="215246" y="188978"/>
            <a:chExt cx="6969356" cy="1306057"/>
          </a:xfrm>
        </p:grpSpPr>
        <p:sp>
          <p:nvSpPr>
            <p:cNvPr id="6" name="TextBox 5"/>
            <p:cNvSpPr txBox="1"/>
            <p:nvPr/>
          </p:nvSpPr>
          <p:spPr>
            <a:xfrm>
              <a:off x="642140" y="593182"/>
              <a:ext cx="60020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Azure DB offerings</a:t>
              </a:r>
              <a:endParaRPr lang="en-ZA" sz="4000" dirty="0">
                <a:latin typeface="Fira Code SemiBold" panose="020B0809050000020004" pitchFamily="49" charset="0"/>
                <a:ea typeface="Fira Code SemiBold" panose="020B08090500000200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94941" y="393693"/>
              <a:ext cx="6789661" cy="1101342"/>
            </a:xfrm>
            <a:prstGeom prst="rect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15246" y="188978"/>
              <a:ext cx="6608830" cy="1072010"/>
            </a:xfrm>
            <a:prstGeom prst="rect">
              <a:avLst/>
            </a:pr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008914" y="6488668"/>
            <a:ext cx="6183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https://tinyurl.com/hk7f6ujx</a:t>
            </a:r>
            <a:endParaRPr lang="en-US" sz="1100" dirty="0" smtClean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pic>
        <p:nvPicPr>
          <p:cNvPr id="1026" name="Picture 2" descr="thumbnail image 1 of blog post titled &#10; &#10; &#10;  &#10; &#10; &#10; &#10;    &#10;  &#10;   &#10;    &#10;      &#10;       Making sense of Azure and Azure Arc deployment options for SQL Server&#10;       &#10;      &#10;     &#10;   &#10;  &#10; &#10;   &#10; &#10; &#10; &#10; &#10; &#10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952" y="1632568"/>
            <a:ext cx="8593300" cy="4718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89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15246" y="188978"/>
            <a:ext cx="6969356" cy="1306057"/>
            <a:chOff x="215246" y="188978"/>
            <a:chExt cx="6969356" cy="1306057"/>
          </a:xfrm>
        </p:grpSpPr>
        <p:sp>
          <p:nvSpPr>
            <p:cNvPr id="6" name="TextBox 5"/>
            <p:cNvSpPr txBox="1"/>
            <p:nvPr/>
          </p:nvSpPr>
          <p:spPr>
            <a:xfrm>
              <a:off x="642140" y="593182"/>
              <a:ext cx="60020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The Plan</a:t>
              </a:r>
              <a:endParaRPr lang="en-ZA" sz="4000" dirty="0">
                <a:latin typeface="Fira Code SemiBold" panose="020B0809050000020004" pitchFamily="49" charset="0"/>
                <a:ea typeface="Fira Code SemiBold" panose="020B08090500000200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94941" y="393693"/>
              <a:ext cx="6789661" cy="1101342"/>
            </a:xfrm>
            <a:prstGeom prst="rect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15246" y="188978"/>
              <a:ext cx="6608830" cy="1072010"/>
            </a:xfrm>
            <a:prstGeom prst="rect">
              <a:avLst/>
            </a:pr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008914" y="6488668"/>
            <a:ext cx="6183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https://tinyurl.com/hk7f6ujx</a:t>
            </a:r>
            <a:endParaRPr lang="en-US" sz="1100" dirty="0" smtClean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pic>
        <p:nvPicPr>
          <p:cNvPr id="2050" name="Picture 2" descr="See the source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28" r="26930"/>
          <a:stretch/>
        </p:blipFill>
        <p:spPr bwMode="auto">
          <a:xfrm>
            <a:off x="1520890" y="2298827"/>
            <a:ext cx="1940768" cy="1787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ee the source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228" y="4112523"/>
            <a:ext cx="2136710" cy="213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ee the source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009" y="-3752623"/>
            <a:ext cx="2830386" cy="2830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See the source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9508" y="2201281"/>
            <a:ext cx="1925179" cy="192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71997" y="4117911"/>
            <a:ext cx="2438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On-Premises SQL Server</a:t>
            </a:r>
            <a:endParaRPr lang="en-ZA" dirty="0"/>
          </a:p>
        </p:txBody>
      </p:sp>
      <p:sp>
        <p:nvSpPr>
          <p:cNvPr id="14" name="TextBox 13"/>
          <p:cNvSpPr txBox="1"/>
          <p:nvPr/>
        </p:nvSpPr>
        <p:spPr>
          <a:xfrm>
            <a:off x="9141306" y="4126460"/>
            <a:ext cx="2041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Azure SQL Offerings</a:t>
            </a:r>
            <a:endParaRPr lang="en-ZA" dirty="0"/>
          </a:p>
        </p:txBody>
      </p:sp>
      <p:sp>
        <p:nvSpPr>
          <p:cNvPr id="15" name="TextBox 14"/>
          <p:cNvSpPr txBox="1"/>
          <p:nvPr/>
        </p:nvSpPr>
        <p:spPr>
          <a:xfrm>
            <a:off x="5313574" y="5999619"/>
            <a:ext cx="2034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Azure BLOB Storage</a:t>
            </a:r>
            <a:endParaRPr lang="en-ZA" dirty="0"/>
          </a:p>
        </p:txBody>
      </p:sp>
      <p:cxnSp>
        <p:nvCxnSpPr>
          <p:cNvPr id="4" name="Straight Arrow Connector 3"/>
          <p:cNvCxnSpPr>
            <a:stCxn id="2050" idx="3"/>
            <a:endCxn id="2058" idx="1"/>
          </p:cNvCxnSpPr>
          <p:nvPr/>
        </p:nvCxnSpPr>
        <p:spPr>
          <a:xfrm flipV="1">
            <a:off x="3461658" y="3163871"/>
            <a:ext cx="5737850" cy="285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2" idx="2"/>
            <a:endCxn id="2054" idx="1"/>
          </p:cNvCxnSpPr>
          <p:nvPr/>
        </p:nvCxnSpPr>
        <p:spPr>
          <a:xfrm rot="16200000" flipH="1">
            <a:off x="3529934" y="3448583"/>
            <a:ext cx="693635" cy="277095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2054" idx="3"/>
            <a:endCxn id="14" idx="2"/>
          </p:cNvCxnSpPr>
          <p:nvPr/>
        </p:nvCxnSpPr>
        <p:spPr>
          <a:xfrm flipV="1">
            <a:off x="7398938" y="4495792"/>
            <a:ext cx="2763161" cy="68508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554345" y="2736028"/>
            <a:ext cx="1552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Linked Server?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2557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15246" y="188978"/>
            <a:ext cx="6969356" cy="1306057"/>
            <a:chOff x="215246" y="188978"/>
            <a:chExt cx="6969356" cy="1306057"/>
          </a:xfrm>
        </p:grpSpPr>
        <p:sp>
          <p:nvSpPr>
            <p:cNvPr id="6" name="TextBox 5"/>
            <p:cNvSpPr txBox="1"/>
            <p:nvPr/>
          </p:nvSpPr>
          <p:spPr>
            <a:xfrm>
              <a:off x="642140" y="593182"/>
              <a:ext cx="60020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Tools of the Trade</a:t>
              </a:r>
              <a:endParaRPr lang="en-ZA" sz="4000" dirty="0">
                <a:latin typeface="Fira Code SemiBold" panose="020B0809050000020004" pitchFamily="49" charset="0"/>
                <a:ea typeface="Fira Code SemiBold" panose="020B08090500000200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94941" y="393693"/>
              <a:ext cx="6789661" cy="1101342"/>
            </a:xfrm>
            <a:prstGeom prst="rect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15246" y="188978"/>
              <a:ext cx="6608830" cy="1072010"/>
            </a:xfrm>
            <a:prstGeom prst="rect">
              <a:avLst/>
            </a:pr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42140" y="1925325"/>
            <a:ext cx="65424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Installing and Downloading </a:t>
            </a:r>
          </a:p>
          <a:p>
            <a:r>
              <a:rPr lang="en-US" b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SQL Server Express</a:t>
            </a:r>
          </a:p>
          <a:p>
            <a:endParaRPr lang="en-US" dirty="0" smtClean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hlinkClick r:id="rId2"/>
              </a:rPr>
              <a:t>https://</a:t>
            </a: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hlinkClick r:id="rId2"/>
              </a:rPr>
              <a:t>tinyurl.com/y6y8csu3</a:t>
            </a:r>
            <a:endParaRPr lang="en-US" dirty="0" smtClean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b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Express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Standard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Enterprise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Developer</a:t>
            </a:r>
          </a:p>
        </p:txBody>
      </p:sp>
      <p:pic>
        <p:nvPicPr>
          <p:cNvPr id="2" name="Picture 1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760000" y="1620000"/>
            <a:ext cx="5760000" cy="4680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008914" y="6488668"/>
            <a:ext cx="6183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https://tinyurl.com/yzbvuyeb</a:t>
            </a:r>
            <a:endParaRPr lang="en-US" sz="1100" dirty="0" smtClean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03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15246" y="188978"/>
            <a:ext cx="6969356" cy="1306057"/>
            <a:chOff x="215246" y="188978"/>
            <a:chExt cx="6969356" cy="1306057"/>
          </a:xfrm>
        </p:grpSpPr>
        <p:sp>
          <p:nvSpPr>
            <p:cNvPr id="6" name="TextBox 5"/>
            <p:cNvSpPr txBox="1"/>
            <p:nvPr/>
          </p:nvSpPr>
          <p:spPr>
            <a:xfrm>
              <a:off x="642140" y="593182"/>
              <a:ext cx="60020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Preparing for </a:t>
              </a:r>
              <a:r>
                <a:rPr lang="en-US" sz="2800" b="1" dirty="0" err="1" smtClean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Polybase</a:t>
              </a:r>
              <a:endParaRPr lang="en-ZA" sz="4000" dirty="0">
                <a:latin typeface="Fira Code SemiBold" panose="020B0809050000020004" pitchFamily="49" charset="0"/>
                <a:ea typeface="Fira Code SemiBold" panose="020B08090500000200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94941" y="393693"/>
              <a:ext cx="6789661" cy="1101342"/>
            </a:xfrm>
            <a:prstGeom prst="rect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15246" y="188978"/>
              <a:ext cx="6608830" cy="1072010"/>
            </a:xfrm>
            <a:prstGeom prst="rect">
              <a:avLst/>
            </a:pr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42140" y="1925325"/>
            <a:ext cx="65424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Installing and Downloading </a:t>
            </a:r>
          </a:p>
          <a:p>
            <a:r>
              <a:rPr lang="en-US" b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SQL Server Express</a:t>
            </a:r>
          </a:p>
          <a:p>
            <a:endParaRPr lang="en-US" dirty="0" smtClean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hlinkClick r:id="rId2"/>
              </a:rPr>
              <a:t>https://</a:t>
            </a: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hlinkClick r:id="rId2"/>
              </a:rPr>
              <a:t>tinyurl.com/y6y8csu3</a:t>
            </a:r>
            <a:endParaRPr lang="en-US" dirty="0" smtClean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b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Standard</a:t>
            </a:r>
            <a:endParaRPr lang="en-US" dirty="0" smtClean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Enterprise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Developer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08914" y="6488668"/>
            <a:ext cx="6183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https://tinyurl.com/yzbvuyeb</a:t>
            </a:r>
            <a:endParaRPr lang="en-US" sz="1100" dirty="0" smtClean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155" y="1619999"/>
            <a:ext cx="6473845" cy="463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34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15246" y="188978"/>
            <a:ext cx="6969356" cy="1306057"/>
            <a:chOff x="215246" y="188978"/>
            <a:chExt cx="6969356" cy="1306057"/>
          </a:xfrm>
        </p:grpSpPr>
        <p:sp>
          <p:nvSpPr>
            <p:cNvPr id="6" name="TextBox 5"/>
            <p:cNvSpPr txBox="1"/>
            <p:nvPr/>
          </p:nvSpPr>
          <p:spPr>
            <a:xfrm>
              <a:off x="642140" y="593182"/>
              <a:ext cx="60020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Preparing for </a:t>
              </a:r>
              <a:r>
                <a:rPr lang="en-US" sz="2800" b="1" dirty="0" err="1" smtClean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Polybase</a:t>
              </a:r>
              <a:endParaRPr lang="en-ZA" sz="4000" dirty="0">
                <a:latin typeface="Fira Code SemiBold" panose="020B0809050000020004" pitchFamily="49" charset="0"/>
                <a:ea typeface="Fira Code SemiBold" panose="020B08090500000200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94941" y="393693"/>
              <a:ext cx="6789661" cy="1101342"/>
            </a:xfrm>
            <a:prstGeom prst="rect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15246" y="188978"/>
              <a:ext cx="6608830" cy="1072010"/>
            </a:xfrm>
            <a:prstGeom prst="rect">
              <a:avLst/>
            </a:pr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42140" y="1925325"/>
            <a:ext cx="52008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Make sure that mixed mode Authentication is enabled as well</a:t>
            </a:r>
            <a:endParaRPr lang="en-US" b="1" dirty="0" smtClean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endParaRPr lang="en-US" dirty="0" smtClean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hlinkClick r:id="rId2"/>
              </a:rPr>
              <a:t>https://</a:t>
            </a: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hlinkClick r:id="rId2"/>
              </a:rPr>
              <a:t>tinyurl.com/a8uc7fd9</a:t>
            </a:r>
            <a:endParaRPr lang="en-US" dirty="0" smtClean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08914" y="6488668"/>
            <a:ext cx="6183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https://tinyurl.com/yzbvuyeb</a:t>
            </a:r>
            <a:endParaRPr lang="en-US" sz="1100" dirty="0" smtClean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402" y="1816901"/>
            <a:ext cx="436245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49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15246" y="188978"/>
            <a:ext cx="6969356" cy="1306057"/>
            <a:chOff x="215246" y="188978"/>
            <a:chExt cx="6969356" cy="1306057"/>
          </a:xfrm>
        </p:grpSpPr>
        <p:sp>
          <p:nvSpPr>
            <p:cNvPr id="6" name="TextBox 5"/>
            <p:cNvSpPr txBox="1"/>
            <p:nvPr/>
          </p:nvSpPr>
          <p:spPr>
            <a:xfrm>
              <a:off x="642140" y="593182"/>
              <a:ext cx="60020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Authentication &amp; Credentials</a:t>
              </a:r>
              <a:endParaRPr lang="en-ZA" sz="3600" dirty="0">
                <a:latin typeface="Fira Code SemiBold" panose="020B0809050000020004" pitchFamily="49" charset="0"/>
                <a:ea typeface="Fira Code SemiBold" panose="020B08090500000200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94941" y="393693"/>
              <a:ext cx="6789661" cy="1101342"/>
            </a:xfrm>
            <a:prstGeom prst="rect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15246" y="188978"/>
              <a:ext cx="6608830" cy="1072010"/>
            </a:xfrm>
            <a:prstGeom prst="rect">
              <a:avLst/>
            </a:pr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008914" y="6488668"/>
            <a:ext cx="6183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https://tinyurl.com/yzbvuyeb</a:t>
            </a:r>
            <a:endParaRPr lang="en-US" sz="1100" dirty="0" smtClean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46" y="2024939"/>
            <a:ext cx="814387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38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1977</TotalTime>
  <Words>249</Words>
  <Application>Microsoft Office PowerPoint</Application>
  <PresentationFormat>Widescreen</PresentationFormat>
  <Paragraphs>127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Fira Code</vt:lpstr>
      <vt:lpstr>Fira Code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 Voogt</dc:creator>
  <cp:lastModifiedBy>JP Voogt</cp:lastModifiedBy>
  <cp:revision>75</cp:revision>
  <dcterms:created xsi:type="dcterms:W3CDTF">2021-03-23T05:17:52Z</dcterms:created>
  <dcterms:modified xsi:type="dcterms:W3CDTF">2021-06-18T06:18:42Z</dcterms:modified>
</cp:coreProperties>
</file>