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70" r:id="rId6"/>
    <p:sldId id="271" r:id="rId7"/>
    <p:sldId id="279" r:id="rId8"/>
    <p:sldId id="277" r:id="rId9"/>
    <p:sldId id="278" r:id="rId1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FEF2B-6083-7273-9DA8-0EF5480722EF}"/>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pt-BR"/>
          </a:p>
        </p:txBody>
      </p:sp>
      <p:sp>
        <p:nvSpPr>
          <p:cNvPr id="3" name="Subtítulo 2">
            <a:extLst>
              <a:ext uri="{FF2B5EF4-FFF2-40B4-BE49-F238E27FC236}">
                <a16:creationId xmlns:a16="http://schemas.microsoft.com/office/drawing/2014/main" id="{3B935F9D-50E5-3B20-1C69-0558F8758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pt-BR"/>
          </a:p>
        </p:txBody>
      </p:sp>
      <p:sp>
        <p:nvSpPr>
          <p:cNvPr id="4" name="Marcador de Posição da Data 3">
            <a:extLst>
              <a:ext uri="{FF2B5EF4-FFF2-40B4-BE49-F238E27FC236}">
                <a16:creationId xmlns:a16="http://schemas.microsoft.com/office/drawing/2014/main" id="{6024C5D3-A35F-0E35-ED0B-F554A23F32E5}"/>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5" name="Marcador de Posição do Rodapé 4">
            <a:extLst>
              <a:ext uri="{FF2B5EF4-FFF2-40B4-BE49-F238E27FC236}">
                <a16:creationId xmlns:a16="http://schemas.microsoft.com/office/drawing/2014/main" id="{1FCAA5BC-8E52-5C8A-ADFA-97605AD42DCF}"/>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B3B9EE9-F057-78C2-75E1-AB9F2403268D}"/>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6110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7506C-1CD2-3E70-8318-D32E2C68908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B8EE62DE-80BA-9907-C58A-132E20750639}"/>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955A4AAE-331A-69FF-DC07-11639E8B3960}"/>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5" name="Marcador de Posição do Rodapé 4">
            <a:extLst>
              <a:ext uri="{FF2B5EF4-FFF2-40B4-BE49-F238E27FC236}">
                <a16:creationId xmlns:a16="http://schemas.microsoft.com/office/drawing/2014/main" id="{3A464733-70A7-211B-8E65-50A0FE9D08A4}"/>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016011-A230-B15A-BDE9-5F42041C329E}"/>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99693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4A555B-09B7-159A-3430-9E2AAB164F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F769E782-A91F-1F2B-D89F-C2BCBFDCB346}"/>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F3DA45CB-FE49-E3AE-C92E-2D796BA09AAD}"/>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5" name="Marcador de Posição do Rodapé 4">
            <a:extLst>
              <a:ext uri="{FF2B5EF4-FFF2-40B4-BE49-F238E27FC236}">
                <a16:creationId xmlns:a16="http://schemas.microsoft.com/office/drawing/2014/main" id="{6BB17004-9754-7FD2-F21E-F399E90AEA80}"/>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699672EA-C8A5-8FB9-4C80-C956A4C21A4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38612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F1833-270B-E3F6-9C48-93ACAAED4F1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61AB12F-3EE9-704B-359D-1FD02169D13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7FE8F437-958D-B233-1492-9418607D84F8}"/>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5" name="Marcador de Posição do Rodapé 4">
            <a:extLst>
              <a:ext uri="{FF2B5EF4-FFF2-40B4-BE49-F238E27FC236}">
                <a16:creationId xmlns:a16="http://schemas.microsoft.com/office/drawing/2014/main" id="{F7670BFB-34F0-6911-7D9F-D56571B3D50D}"/>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682009-3471-A425-DA9D-7F7EBB4181C6}"/>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14797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36606-1C7A-20EB-A1F8-57C4AF53B704}"/>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5BB0F252-7AFF-71C9-16A1-899D996013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FAF7EF7-DE91-8B94-9EE8-D532E98EC52B}"/>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5" name="Marcador de Posição do Rodapé 4">
            <a:extLst>
              <a:ext uri="{FF2B5EF4-FFF2-40B4-BE49-F238E27FC236}">
                <a16:creationId xmlns:a16="http://schemas.microsoft.com/office/drawing/2014/main" id="{B8AD2215-60EE-1F0A-1BE7-9ADF68EF049C}"/>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A40ED948-D246-9E72-193F-1D2D8DFECF51}"/>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14897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4ABED-FD4B-5B9E-2A67-867A4F109EF7}"/>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529E980-A686-5379-30E3-AA1D606374E4}"/>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e Conteúdo 3">
            <a:extLst>
              <a:ext uri="{FF2B5EF4-FFF2-40B4-BE49-F238E27FC236}">
                <a16:creationId xmlns:a16="http://schemas.microsoft.com/office/drawing/2014/main" id="{7C844F54-5E10-E5EA-29FF-21F5986B84C7}"/>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a Data 4">
            <a:extLst>
              <a:ext uri="{FF2B5EF4-FFF2-40B4-BE49-F238E27FC236}">
                <a16:creationId xmlns:a16="http://schemas.microsoft.com/office/drawing/2014/main" id="{93A00922-51A9-49A2-05CB-A28FB2A02EAE}"/>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6" name="Marcador de Posição do Rodapé 5">
            <a:extLst>
              <a:ext uri="{FF2B5EF4-FFF2-40B4-BE49-F238E27FC236}">
                <a16:creationId xmlns:a16="http://schemas.microsoft.com/office/drawing/2014/main" id="{4659D18E-75C7-0CE4-013E-AC5DDE862C04}"/>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A76A1BE4-CCDB-E928-A561-21EB7683B648}"/>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49943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58B31-82BB-6FF5-A88E-94000222A5CE}"/>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DB8E4334-60C8-C6EF-8FD9-C8C29F92C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EE2F23A-6C97-0B87-4090-1BCC4E89B88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o Texto 4">
            <a:extLst>
              <a:ext uri="{FF2B5EF4-FFF2-40B4-BE49-F238E27FC236}">
                <a16:creationId xmlns:a16="http://schemas.microsoft.com/office/drawing/2014/main" id="{59AA41B6-FA40-AB2F-5F80-EA2266589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F4024FF5-D18A-27D5-9664-09EF3E91B4B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7" name="Marcador de Posição da Data 6">
            <a:extLst>
              <a:ext uri="{FF2B5EF4-FFF2-40B4-BE49-F238E27FC236}">
                <a16:creationId xmlns:a16="http://schemas.microsoft.com/office/drawing/2014/main" id="{63334501-F6A5-BABD-A5F0-C1C19E080182}"/>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8" name="Marcador de Posição do Rodapé 7">
            <a:extLst>
              <a:ext uri="{FF2B5EF4-FFF2-40B4-BE49-F238E27FC236}">
                <a16:creationId xmlns:a16="http://schemas.microsoft.com/office/drawing/2014/main" id="{84DC7FC0-914E-978C-4AE9-BE6C547B9843}"/>
              </a:ext>
            </a:extLst>
          </p:cNvPr>
          <p:cNvSpPr>
            <a:spLocks noGrp="1"/>
          </p:cNvSpPr>
          <p:nvPr>
            <p:ph type="ftr" sz="quarter" idx="11"/>
          </p:nvPr>
        </p:nvSpPr>
        <p:spPr/>
        <p:txBody>
          <a:bodyPr/>
          <a:lstStyle/>
          <a:p>
            <a:endParaRPr lang="pt-BR"/>
          </a:p>
        </p:txBody>
      </p:sp>
      <p:sp>
        <p:nvSpPr>
          <p:cNvPr id="9" name="Marcador de Posição do Número do Diapositivo 8">
            <a:extLst>
              <a:ext uri="{FF2B5EF4-FFF2-40B4-BE49-F238E27FC236}">
                <a16:creationId xmlns:a16="http://schemas.microsoft.com/office/drawing/2014/main" id="{DE6B9C23-5897-23D6-94FB-32B7CD28474B}"/>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63357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E8439-8DC9-6B36-5CB5-B2C9CB27B21C}"/>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a Data 2">
            <a:extLst>
              <a:ext uri="{FF2B5EF4-FFF2-40B4-BE49-F238E27FC236}">
                <a16:creationId xmlns:a16="http://schemas.microsoft.com/office/drawing/2014/main" id="{F88ECF7F-4C96-A67C-2DE9-3867B345E2E2}"/>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4" name="Marcador de Posição do Rodapé 3">
            <a:extLst>
              <a:ext uri="{FF2B5EF4-FFF2-40B4-BE49-F238E27FC236}">
                <a16:creationId xmlns:a16="http://schemas.microsoft.com/office/drawing/2014/main" id="{B2F0B861-82CA-9F5B-F563-22F3830969DA}"/>
              </a:ext>
            </a:extLst>
          </p:cNvPr>
          <p:cNvSpPr>
            <a:spLocks noGrp="1"/>
          </p:cNvSpPr>
          <p:nvPr>
            <p:ph type="ftr" sz="quarter" idx="11"/>
          </p:nvPr>
        </p:nvSpPr>
        <p:spPr/>
        <p:txBody>
          <a:bodyPr/>
          <a:lstStyle/>
          <a:p>
            <a:endParaRPr lang="pt-BR"/>
          </a:p>
        </p:txBody>
      </p:sp>
      <p:sp>
        <p:nvSpPr>
          <p:cNvPr id="5" name="Marcador de Posição do Número do Diapositivo 4">
            <a:extLst>
              <a:ext uri="{FF2B5EF4-FFF2-40B4-BE49-F238E27FC236}">
                <a16:creationId xmlns:a16="http://schemas.microsoft.com/office/drawing/2014/main" id="{F20CFD72-04FE-82E0-BAB5-95F17B4C8C9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02056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4C92FD0-1B5B-F368-0131-D01579A41812}"/>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3" name="Marcador de Posição do Rodapé 2">
            <a:extLst>
              <a:ext uri="{FF2B5EF4-FFF2-40B4-BE49-F238E27FC236}">
                <a16:creationId xmlns:a16="http://schemas.microsoft.com/office/drawing/2014/main" id="{EC1E1FB1-39F8-8F82-C2DC-FC1233055307}"/>
              </a:ext>
            </a:extLst>
          </p:cNvPr>
          <p:cNvSpPr>
            <a:spLocks noGrp="1"/>
          </p:cNvSpPr>
          <p:nvPr>
            <p:ph type="ftr" sz="quarter" idx="11"/>
          </p:nvPr>
        </p:nvSpPr>
        <p:spPr/>
        <p:txBody>
          <a:bodyPr/>
          <a:lstStyle/>
          <a:p>
            <a:endParaRPr lang="pt-BR"/>
          </a:p>
        </p:txBody>
      </p:sp>
      <p:sp>
        <p:nvSpPr>
          <p:cNvPr id="4" name="Marcador de Posição do Número do Diapositivo 3">
            <a:extLst>
              <a:ext uri="{FF2B5EF4-FFF2-40B4-BE49-F238E27FC236}">
                <a16:creationId xmlns:a16="http://schemas.microsoft.com/office/drawing/2014/main" id="{4E61D160-0570-9706-AD54-03D8167E4657}"/>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5777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8D7CA-9D1B-225D-B17C-C280A514C7E8}"/>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D4DA6AAD-01A6-DE32-B44F-BCA1C143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o Texto 3">
            <a:extLst>
              <a:ext uri="{FF2B5EF4-FFF2-40B4-BE49-F238E27FC236}">
                <a16:creationId xmlns:a16="http://schemas.microsoft.com/office/drawing/2014/main" id="{81AA55D4-CA88-C61F-93D2-D1F6C2DA7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CA9324B-89FE-8AE1-21B0-655C09BBF464}"/>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6" name="Marcador de Posição do Rodapé 5">
            <a:extLst>
              <a:ext uri="{FF2B5EF4-FFF2-40B4-BE49-F238E27FC236}">
                <a16:creationId xmlns:a16="http://schemas.microsoft.com/office/drawing/2014/main" id="{82C4B252-6966-E029-310B-564ED13D2321}"/>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24550B5A-AA40-D37C-42DA-2421B817B23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82740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1D0C6-B7C2-35CD-9855-5C38920D2356}"/>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a Imagem 2">
            <a:extLst>
              <a:ext uri="{FF2B5EF4-FFF2-40B4-BE49-F238E27FC236}">
                <a16:creationId xmlns:a16="http://schemas.microsoft.com/office/drawing/2014/main" id="{3AEB513B-3E45-4779-3118-D3A82B8F2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Marcador de Posição do Texto 3">
            <a:extLst>
              <a:ext uri="{FF2B5EF4-FFF2-40B4-BE49-F238E27FC236}">
                <a16:creationId xmlns:a16="http://schemas.microsoft.com/office/drawing/2014/main" id="{740F783C-F328-828E-180E-754A5E591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4FDE1F68-C9DD-6863-CB51-8C6BF6B7868C}"/>
              </a:ext>
            </a:extLst>
          </p:cNvPr>
          <p:cNvSpPr>
            <a:spLocks noGrp="1"/>
          </p:cNvSpPr>
          <p:nvPr>
            <p:ph type="dt" sz="half" idx="10"/>
          </p:nvPr>
        </p:nvSpPr>
        <p:spPr/>
        <p:txBody>
          <a:bodyPr/>
          <a:lstStyle/>
          <a:p>
            <a:fld id="{83FE97E7-7993-4CFB-8EF3-4A6E9CB46BCA}" type="datetimeFigureOut">
              <a:rPr lang="pt-BR" smtClean="0"/>
              <a:t>14/05/2025</a:t>
            </a:fld>
            <a:endParaRPr lang="pt-BR"/>
          </a:p>
        </p:txBody>
      </p:sp>
      <p:sp>
        <p:nvSpPr>
          <p:cNvPr id="6" name="Marcador de Posição do Rodapé 5">
            <a:extLst>
              <a:ext uri="{FF2B5EF4-FFF2-40B4-BE49-F238E27FC236}">
                <a16:creationId xmlns:a16="http://schemas.microsoft.com/office/drawing/2014/main" id="{3E908C60-4CEC-B6C6-E8C4-B2AC81253C4B}"/>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1ADB812E-4C7A-3FB2-3F04-B7BD528E2C7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41612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7684C92-CEC4-1F54-836E-75FA9C335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EE10BCC7-AE2A-D557-4E15-56955EBCD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4E0AD86F-0540-9EB3-2220-F4B754028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FE97E7-7993-4CFB-8EF3-4A6E9CB46BCA}" type="datetimeFigureOut">
              <a:rPr lang="pt-BR" smtClean="0"/>
              <a:t>14/05/2025</a:t>
            </a:fld>
            <a:endParaRPr lang="pt-BR"/>
          </a:p>
        </p:txBody>
      </p:sp>
      <p:sp>
        <p:nvSpPr>
          <p:cNvPr id="5" name="Marcador de Posição do Rodapé 4">
            <a:extLst>
              <a:ext uri="{FF2B5EF4-FFF2-40B4-BE49-F238E27FC236}">
                <a16:creationId xmlns:a16="http://schemas.microsoft.com/office/drawing/2014/main" id="{CD383ADF-FE7E-4D18-2C44-AB3223A51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Marcador de Posição do Número do Diapositivo 5">
            <a:extLst>
              <a:ext uri="{FF2B5EF4-FFF2-40B4-BE49-F238E27FC236}">
                <a16:creationId xmlns:a16="http://schemas.microsoft.com/office/drawing/2014/main" id="{BC6ADFA3-76D6-4281-0F89-D0E4954E8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2CF539-7F18-4786-A080-ED94DE9E5C8A}" type="slidenum">
              <a:rPr lang="pt-BR" smtClean="0"/>
              <a:t>‹nº›</a:t>
            </a:fld>
            <a:endParaRPr lang="pt-BR"/>
          </a:p>
        </p:txBody>
      </p:sp>
    </p:spTree>
    <p:extLst>
      <p:ext uri="{BB962C8B-B14F-4D97-AF65-F5344CB8AC3E}">
        <p14:creationId xmlns:p14="http://schemas.microsoft.com/office/powerpoint/2010/main" val="395684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01B9A-8E9E-2A15-56D3-8469688A896F}"/>
              </a:ext>
            </a:extLst>
          </p:cNvPr>
          <p:cNvSpPr>
            <a:spLocks noGrp="1"/>
          </p:cNvSpPr>
          <p:nvPr>
            <p:ph type="ctrTitle"/>
          </p:nvPr>
        </p:nvSpPr>
        <p:spPr>
          <a:xfrm>
            <a:off x="1524000" y="2435701"/>
            <a:ext cx="9144000" cy="1986597"/>
          </a:xfrm>
        </p:spPr>
        <p:txBody>
          <a:bodyPr>
            <a:normAutofit fontScale="90000"/>
          </a:bodyPr>
          <a:lstStyle/>
          <a:p>
            <a:r>
              <a:rPr lang="pt-BR" b="1" i="0" dirty="0">
                <a:effectLst/>
                <a:latin typeface="Montserrat" panose="00000500000000000000" pitchFamily="2" charset="0"/>
              </a:rPr>
              <a:t>Polimorfismo e</a:t>
            </a:r>
            <a:br>
              <a:rPr lang="pt-BR" b="1" i="0" dirty="0">
                <a:effectLst/>
                <a:latin typeface="Montserrat" panose="00000500000000000000" pitchFamily="2" charset="0"/>
              </a:rPr>
            </a:br>
            <a:r>
              <a:rPr lang="pt-BR" b="1" i="0" dirty="0">
                <a:effectLst/>
                <a:latin typeface="Montserrat" panose="00000500000000000000" pitchFamily="2" charset="0"/>
              </a:rPr>
              <a:t> Herança em Java</a:t>
            </a:r>
            <a:br>
              <a:rPr lang="pt-BR" b="1" i="0" dirty="0">
                <a:effectLst/>
                <a:latin typeface="Montserrat" panose="00000500000000000000" pitchFamily="2" charset="0"/>
              </a:rPr>
            </a:br>
            <a:endParaRPr lang="pt-BR" dirty="0"/>
          </a:p>
        </p:txBody>
      </p:sp>
    </p:spTree>
    <p:extLst>
      <p:ext uri="{BB962C8B-B14F-4D97-AF65-F5344CB8AC3E}">
        <p14:creationId xmlns:p14="http://schemas.microsoft.com/office/powerpoint/2010/main" val="210685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D2AF8-E20F-7CF5-D950-CEF9D020DE3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DB81CD53-C021-40F8-9B3D-5B3DD5AA9664}"/>
              </a:ext>
            </a:extLst>
          </p:cNvPr>
          <p:cNvSpPr txBox="1"/>
          <p:nvPr/>
        </p:nvSpPr>
        <p:spPr>
          <a:xfrm>
            <a:off x="621792" y="372190"/>
            <a:ext cx="10826496" cy="6001643"/>
          </a:xfrm>
          <a:prstGeom prst="rect">
            <a:avLst/>
          </a:prstGeom>
          <a:noFill/>
        </p:spPr>
        <p:txBody>
          <a:bodyPr wrap="square">
            <a:spAutoFit/>
          </a:bodyPr>
          <a:lstStyle/>
          <a:p>
            <a:r>
              <a:rPr lang="pt-BR" sz="2400" b="1" i="0" dirty="0">
                <a:solidFill>
                  <a:srgbClr val="253A44"/>
                </a:solidFill>
                <a:effectLst/>
                <a:latin typeface="Source Serif Pro" panose="02040603050405020204" pitchFamily="18" charset="0"/>
              </a:rPr>
              <a:t>Herança</a:t>
            </a:r>
            <a:r>
              <a:rPr lang="pt-BR" sz="2000" b="1" i="0" dirty="0">
                <a:solidFill>
                  <a:srgbClr val="253A44"/>
                </a:solidFill>
                <a:effectLst/>
                <a:latin typeface="Source Serif Pro" panose="02040603050405020204" pitchFamily="18" charset="0"/>
              </a:rPr>
              <a:t>:   </a:t>
            </a:r>
          </a:p>
          <a:p>
            <a:endParaRPr lang="pt-BR" sz="2000" b="1"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 herança permite vários níveis na hierarquia de classes, podendo criar tantos subtipos  quanto necessário, até se chegar ao nível de especialização desejado.  Essas características em comum podem ser reunidas em um tipo de classe em comum, e cada nível da hierarquia ser tratado como um novo tipo, mas aproveitando-se dos tipos já criados, através da herança. </a:t>
            </a:r>
          </a:p>
          <a:p>
            <a:endParaRPr lang="pt-BR" sz="2000" b="0" i="0" dirty="0">
              <a:solidFill>
                <a:srgbClr val="253A44"/>
              </a:solidFill>
              <a:effectLst/>
              <a:latin typeface="Source Serif Pro" panose="02040603050405020204" pitchFamily="18" charset="0"/>
            </a:endParaRPr>
          </a:p>
          <a:p>
            <a:pPr algn="just"/>
            <a:r>
              <a:rPr lang="pt-BR" sz="2000" b="1" i="0" dirty="0">
                <a:solidFill>
                  <a:srgbClr val="253A44"/>
                </a:solidFill>
                <a:effectLst/>
                <a:latin typeface="Source Serif Pro" panose="02040603050405020204" pitchFamily="18" charset="0"/>
              </a:rPr>
              <a:t>Os subtipos, além de herdarem todas as características de seus supertipos, também podem adicionar mais características, seja na forma de variáveis e/ou métodos adicionais, bem como reescrever métodos já existentes na superclasse, polimorfismo</a:t>
            </a:r>
            <a:r>
              <a:rPr lang="pt-BR" sz="2000" b="0" i="0" dirty="0">
                <a:solidFill>
                  <a:srgbClr val="253A44"/>
                </a:solidFill>
                <a:effectLst/>
                <a:latin typeface="Source Serif Pro" panose="02040603050405020204" pitchFamily="18" charset="0"/>
              </a:rPr>
              <a:t>.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Algumas linguagens de programação permitem herança múltipla, ou seja, uma classe pode estender características de várias classes ao mesmo tempo. É o caso do C++. Outras linguagens não permitem herança múltipla, por se tratar de algo </a:t>
            </a:r>
            <a:r>
              <a:rPr lang="pt-BR" sz="2000" dirty="0">
                <a:solidFill>
                  <a:srgbClr val="253A44"/>
                </a:solidFill>
                <a:latin typeface="Source Serif Pro" panose="02040603050405020204" pitchFamily="18" charset="0"/>
              </a:rPr>
              <a:t>problemático</a:t>
            </a:r>
            <a:r>
              <a:rPr lang="pt-BR" sz="2000" b="0" i="0" dirty="0">
                <a:solidFill>
                  <a:srgbClr val="253A44"/>
                </a:solidFill>
                <a:effectLst/>
                <a:latin typeface="Source Serif Pro" panose="02040603050405020204" pitchFamily="18" charset="0"/>
              </a:rPr>
              <a:t> se não usada corretamente. É o caso do Java.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Na Orientação a Objetos as palavras classe base, supertipo, superclasse, classe pai e classe mãe são sinônimos, bem como as palavras classe derivada, subtipo, subclasse e classe filha também são sinônimos.</a:t>
            </a:r>
            <a:endParaRPr lang="pt-BR" sz="2000" dirty="0"/>
          </a:p>
        </p:txBody>
      </p:sp>
    </p:spTree>
    <p:extLst>
      <p:ext uri="{BB962C8B-B14F-4D97-AF65-F5344CB8AC3E}">
        <p14:creationId xmlns:p14="http://schemas.microsoft.com/office/powerpoint/2010/main" val="2741246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3F9D8-F4FA-0751-EDC8-DF6B119B8560}"/>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ED2B3729-0C32-0548-7E45-AC726F54E89B}"/>
              </a:ext>
            </a:extLst>
          </p:cNvPr>
          <p:cNvSpPr txBox="1"/>
          <p:nvPr/>
        </p:nvSpPr>
        <p:spPr>
          <a:xfrm>
            <a:off x="625602" y="528402"/>
            <a:ext cx="10940796" cy="4465325"/>
          </a:xfrm>
          <a:prstGeom prst="rect">
            <a:avLst/>
          </a:prstGeom>
          <a:noFill/>
        </p:spPr>
        <p:txBody>
          <a:bodyPr wrap="square">
            <a:spAutoFit/>
          </a:bodyPr>
          <a:lstStyle/>
          <a:p>
            <a:pPr algn="l">
              <a:lnSpc>
                <a:spcPts val="3000"/>
              </a:lnSpc>
              <a:spcBef>
                <a:spcPts val="2250"/>
              </a:spcBef>
              <a:spcAft>
                <a:spcPts val="2250"/>
              </a:spcAft>
              <a:buNone/>
            </a:pPr>
            <a:r>
              <a:rPr lang="pt-BR" sz="2400" b="1" i="0" dirty="0">
                <a:solidFill>
                  <a:srgbClr val="253A44"/>
                </a:solidFill>
                <a:effectLst/>
                <a:latin typeface="Montserrat" panose="00000500000000000000" pitchFamily="2" charset="0"/>
              </a:rPr>
              <a:t>Polimorfismo</a:t>
            </a:r>
          </a:p>
          <a:p>
            <a:pPr algn="just">
              <a:buNone/>
            </a:pPr>
            <a:r>
              <a:rPr lang="pt-BR" sz="2400" b="1" i="0" dirty="0">
                <a:solidFill>
                  <a:srgbClr val="253A44"/>
                </a:solidFill>
                <a:effectLst/>
                <a:latin typeface="Source Serif Pro" panose="02040603050405020204" pitchFamily="18" charset="0"/>
              </a:rPr>
              <a:t>Polimorfismo é o princípio pelo qual duas ou mais classes derivadas de uma mesma superclasse podem invocar métodos que têm a mesma identificação, assinatura, mas comportamentos distintos, especializados para cada classe derivada, usando para tanto uma referência a um objeto do tipo da superclasse</a:t>
            </a:r>
            <a:r>
              <a:rPr lang="pt-BR" sz="2400" b="0" i="0" dirty="0">
                <a:solidFill>
                  <a:srgbClr val="253A44"/>
                </a:solidFill>
                <a:effectLst/>
                <a:latin typeface="Source Serif Pro" panose="02040603050405020204" pitchFamily="18" charset="0"/>
              </a:rPr>
              <a:t>. </a:t>
            </a:r>
          </a:p>
          <a:p>
            <a:pPr algn="l">
              <a:buNone/>
            </a:pPr>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De forma genérica, </a:t>
            </a:r>
            <a:r>
              <a:rPr lang="pt-BR" sz="2400" b="1" i="0" dirty="0">
                <a:solidFill>
                  <a:srgbClr val="253A44"/>
                </a:solidFill>
                <a:effectLst/>
                <a:latin typeface="Source Serif Pro" panose="02040603050405020204" pitchFamily="18" charset="0"/>
              </a:rPr>
              <a:t>polimorfismo significa várias formas</a:t>
            </a:r>
            <a:r>
              <a:rPr lang="pt-BR" sz="2400" b="0" i="0" dirty="0">
                <a:solidFill>
                  <a:srgbClr val="253A44"/>
                </a:solidFill>
                <a:effectLst/>
                <a:latin typeface="Source Serif Pro" panose="02040603050405020204" pitchFamily="18" charset="0"/>
              </a:rPr>
              <a:t>. No caso da Orientação a Objetos, polimorfismo denota uma situação na qual um objeto pode se comportar de maneiras diferentes da origem, ao receber uma mensagem dependendo do seu tipo de criação.</a:t>
            </a:r>
          </a:p>
        </p:txBody>
      </p:sp>
    </p:spTree>
    <p:extLst>
      <p:ext uri="{BB962C8B-B14F-4D97-AF65-F5344CB8AC3E}">
        <p14:creationId xmlns:p14="http://schemas.microsoft.com/office/powerpoint/2010/main" val="175081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D8E1-C8EE-6F49-1407-3C157ECBAE0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B494F97-62F3-08CE-8506-CA38A2DB8B71}"/>
              </a:ext>
            </a:extLst>
          </p:cNvPr>
          <p:cNvSpPr txBox="1"/>
          <p:nvPr/>
        </p:nvSpPr>
        <p:spPr>
          <a:xfrm>
            <a:off x="497299" y="636499"/>
            <a:ext cx="10885932" cy="4693593"/>
          </a:xfrm>
          <a:prstGeom prst="rect">
            <a:avLst/>
          </a:prstGeom>
          <a:noFill/>
        </p:spPr>
        <p:txBody>
          <a:bodyPr wrap="square">
            <a:spAutoFit/>
          </a:bodyPr>
          <a:lstStyle/>
          <a:p>
            <a:r>
              <a:rPr lang="pt-BR" sz="2300" b="0" i="0" dirty="0">
                <a:solidFill>
                  <a:srgbClr val="253A44"/>
                </a:solidFill>
                <a:effectLst/>
                <a:latin typeface="Source Serif Pro" panose="02040603050405020204" pitchFamily="18" charset="0"/>
              </a:rPr>
              <a:t>Polimorfismo também implica que uma operação de uma mesma classe pode ser implementada por mais de um método.</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 O usuário não precisa saber quantas implementações existem para uma operação, ou explicitar qual método deve ser utilizado: a linguagem de programação deve ser capaz de selecionar o método correto a partir do nome da operação, classe do objeto e argumentos para a operação. </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Desta forma, novas classes podem ser adicionadas sem necessidade de modificação de código já existente, pois cada classe apenas define os seus métodos e atributos.  </a:t>
            </a:r>
          </a:p>
          <a:p>
            <a:pPr algn="just"/>
            <a:endParaRPr lang="pt-BR" sz="2300" dirty="0">
              <a:solidFill>
                <a:srgbClr val="253A44"/>
              </a:solidFill>
              <a:latin typeface="Source Serif Pro" panose="02040603050405020204" pitchFamily="18" charset="0"/>
            </a:endParaRPr>
          </a:p>
          <a:p>
            <a:pPr algn="just"/>
            <a:r>
              <a:rPr lang="pt-BR" sz="2300" b="1" i="0" dirty="0">
                <a:solidFill>
                  <a:srgbClr val="253A44"/>
                </a:solidFill>
                <a:effectLst/>
                <a:latin typeface="Source Serif Pro" panose="02040603050405020204" pitchFamily="18" charset="0"/>
              </a:rPr>
              <a:t>Em Java, o polimorfismo se manifesta apenas em chamadas de métodos</a:t>
            </a:r>
            <a:r>
              <a:rPr lang="pt-BR" sz="2300" b="0" i="0" dirty="0">
                <a:solidFill>
                  <a:srgbClr val="253A44"/>
                </a:solidFill>
                <a:effectLst/>
                <a:latin typeface="Source Serif Pro" panose="02040603050405020204" pitchFamily="18" charset="0"/>
              </a:rPr>
              <a:t>.</a:t>
            </a:r>
            <a:endParaRPr lang="pt-BR" sz="2300" dirty="0"/>
          </a:p>
        </p:txBody>
      </p:sp>
    </p:spTree>
    <p:extLst>
      <p:ext uri="{BB962C8B-B14F-4D97-AF65-F5344CB8AC3E}">
        <p14:creationId xmlns:p14="http://schemas.microsoft.com/office/powerpoint/2010/main" val="230109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96B5-3A31-E797-4A11-2389DDD0939B}"/>
              </a:ext>
            </a:extLst>
          </p:cNvPr>
          <p:cNvSpPr>
            <a:spLocks noGrp="1"/>
          </p:cNvSpPr>
          <p:nvPr>
            <p:ph type="title"/>
          </p:nvPr>
        </p:nvSpPr>
        <p:spPr>
          <a:xfrm>
            <a:off x="216408" y="200533"/>
            <a:ext cx="10515600" cy="677291"/>
          </a:xfrm>
        </p:spPr>
        <p:txBody>
          <a:bodyPr>
            <a:normAutofit fontScale="90000"/>
          </a:bodyPr>
          <a:lstStyle/>
          <a:p>
            <a:r>
              <a:rPr lang="pt-BR" dirty="0"/>
              <a:t>Exemplos:</a:t>
            </a:r>
          </a:p>
        </p:txBody>
      </p:sp>
      <p:sp>
        <p:nvSpPr>
          <p:cNvPr id="5" name="CaixaDeTexto 4">
            <a:extLst>
              <a:ext uri="{FF2B5EF4-FFF2-40B4-BE49-F238E27FC236}">
                <a16:creationId xmlns:a16="http://schemas.microsoft.com/office/drawing/2014/main" id="{5E54F8B9-07EF-878A-CAB0-8CC76F2B56E7}"/>
              </a:ext>
            </a:extLst>
          </p:cNvPr>
          <p:cNvSpPr txBox="1"/>
          <p:nvPr/>
        </p:nvSpPr>
        <p:spPr>
          <a:xfrm>
            <a:off x="216408" y="1536174"/>
            <a:ext cx="4168330" cy="3170099"/>
          </a:xfrm>
          <a:prstGeom prst="rect">
            <a:avLst/>
          </a:prstGeom>
          <a:noFill/>
        </p:spPr>
        <p:txBody>
          <a:bodyPr wrap="square">
            <a:spAutoFit/>
          </a:bodyPr>
          <a:lstStyle/>
          <a:p>
            <a:r>
              <a:rPr lang="pt-BR" sz="2000" b="0" i="0" dirty="0">
                <a:solidFill>
                  <a:srgbClr val="222222"/>
                </a:solidFill>
                <a:effectLst/>
                <a:latin typeface="Arial" panose="020B0604020202020204" pitchFamily="34" charset="0"/>
              </a:rPr>
              <a:t>Por exemplo se você tem uma class Animal sabe que todo animal come, sendo que Cães por exemplo comem ração e Tigres carne.</a:t>
            </a:r>
          </a:p>
          <a:p>
            <a:endParaRPr lang="pt-BR" sz="2000" dirty="0">
              <a:solidFill>
                <a:srgbClr val="222222"/>
              </a:solidFill>
              <a:latin typeface="Arial" panose="020B0604020202020204" pitchFamily="34" charset="0"/>
            </a:endParaRPr>
          </a:p>
          <a:p>
            <a:r>
              <a:rPr lang="pt-BR" sz="2000" b="0" i="0" dirty="0">
                <a:solidFill>
                  <a:srgbClr val="222222"/>
                </a:solidFill>
                <a:effectLst/>
                <a:latin typeface="Arial" panose="020B0604020202020204" pitchFamily="34" charset="0"/>
              </a:rPr>
              <a:t>Você pode chamar o método comer nessas 2 classes mesmo sabendo que elas se comportam diferentemente.</a:t>
            </a:r>
            <a:endParaRPr lang="pt-BR" sz="2000" dirty="0"/>
          </a:p>
        </p:txBody>
      </p:sp>
      <p:pic>
        <p:nvPicPr>
          <p:cNvPr id="9" name="Imagem 8">
            <a:extLst>
              <a:ext uri="{FF2B5EF4-FFF2-40B4-BE49-F238E27FC236}">
                <a16:creationId xmlns:a16="http://schemas.microsoft.com/office/drawing/2014/main" id="{A18B4363-E684-DB31-AF83-9676D1521D2A}"/>
              </a:ext>
            </a:extLst>
          </p:cNvPr>
          <p:cNvPicPr>
            <a:picLocks noChangeAspect="1"/>
          </p:cNvPicPr>
          <p:nvPr/>
        </p:nvPicPr>
        <p:blipFill>
          <a:blip r:embed="rId2"/>
          <a:stretch>
            <a:fillRect/>
          </a:stretch>
        </p:blipFill>
        <p:spPr>
          <a:xfrm>
            <a:off x="4998529" y="539178"/>
            <a:ext cx="6629169" cy="5889371"/>
          </a:xfrm>
          <a:prstGeom prst="rect">
            <a:avLst/>
          </a:prstGeom>
        </p:spPr>
      </p:pic>
    </p:spTree>
    <p:extLst>
      <p:ext uri="{BB962C8B-B14F-4D97-AF65-F5344CB8AC3E}">
        <p14:creationId xmlns:p14="http://schemas.microsoft.com/office/powerpoint/2010/main" val="342386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23621-B097-16D6-C2E1-07B5C540A465}"/>
            </a:ext>
          </a:extLst>
        </p:cNvPr>
        <p:cNvGrpSpPr/>
        <p:nvPr/>
      </p:nvGrpSpPr>
      <p:grpSpPr>
        <a:xfrm>
          <a:off x="0" y="0"/>
          <a:ext cx="0" cy="0"/>
          <a:chOff x="0" y="0"/>
          <a:chExt cx="0" cy="0"/>
        </a:xfrm>
      </p:grpSpPr>
      <p:sp>
        <p:nvSpPr>
          <p:cNvPr id="10" name="CaixaDeTexto 9">
            <a:extLst>
              <a:ext uri="{FF2B5EF4-FFF2-40B4-BE49-F238E27FC236}">
                <a16:creationId xmlns:a16="http://schemas.microsoft.com/office/drawing/2014/main" id="{C515B313-953D-BBA3-660F-1671BEDBCBAA}"/>
              </a:ext>
            </a:extLst>
          </p:cNvPr>
          <p:cNvSpPr txBox="1"/>
          <p:nvPr/>
        </p:nvSpPr>
        <p:spPr>
          <a:xfrm>
            <a:off x="7874890" y="359956"/>
            <a:ext cx="3681602" cy="3785652"/>
          </a:xfrm>
          <a:prstGeom prst="rect">
            <a:avLst/>
          </a:prstGeom>
          <a:noFill/>
        </p:spPr>
        <p:txBody>
          <a:bodyPr wrap="square">
            <a:spAutoFit/>
          </a:bodyPr>
          <a:lstStyle/>
          <a:p>
            <a:pPr algn="ctr"/>
            <a:r>
              <a:rPr lang="pt-BR" sz="2400" b="0" i="0" dirty="0">
                <a:solidFill>
                  <a:srgbClr val="222222"/>
                </a:solidFill>
                <a:effectLst/>
                <a:latin typeface="Arial" panose="020B0604020202020204" pitchFamily="34" charset="0"/>
              </a:rPr>
              <a:t>Nota-se que cada chamada vai fazer uma coisa diferente, porem como existe herança entre as classes todos os método vao funcionar, porque são do tipo do mais genérico (Animal) ou são filhos do mais genérico.</a:t>
            </a:r>
            <a:endParaRPr lang="pt-BR" sz="2400" dirty="0"/>
          </a:p>
        </p:txBody>
      </p:sp>
      <p:sp>
        <p:nvSpPr>
          <p:cNvPr id="12" name="CaixaDeTexto 11">
            <a:extLst>
              <a:ext uri="{FF2B5EF4-FFF2-40B4-BE49-F238E27FC236}">
                <a16:creationId xmlns:a16="http://schemas.microsoft.com/office/drawing/2014/main" id="{A4C4C85E-E0BA-4690-75EE-599EE704AE34}"/>
              </a:ext>
            </a:extLst>
          </p:cNvPr>
          <p:cNvSpPr txBox="1"/>
          <p:nvPr/>
        </p:nvSpPr>
        <p:spPr>
          <a:xfrm>
            <a:off x="635508" y="858858"/>
            <a:ext cx="6899148" cy="3970318"/>
          </a:xfrm>
          <a:prstGeom prst="rect">
            <a:avLst/>
          </a:prstGeom>
          <a:noFill/>
        </p:spPr>
        <p:txBody>
          <a:bodyPr wrap="square">
            <a:spAutoFit/>
          </a:bodyPr>
          <a:lstStyle/>
          <a:p>
            <a:r>
              <a:rPr lang="pt-BR" b="0" i="0" dirty="0">
                <a:solidFill>
                  <a:srgbClr val="434343"/>
                </a:solidFill>
                <a:effectLst/>
                <a:latin typeface="Consolas" panose="020B0609020204030204" pitchFamily="49" charset="0"/>
              </a:rPr>
              <a:t>public </a:t>
            </a:r>
            <a:r>
              <a:rPr lang="pt-BR" b="1" i="0" dirty="0">
                <a:solidFill>
                  <a:srgbClr val="434343"/>
                </a:solidFill>
                <a:effectLst/>
                <a:latin typeface="Consolas" panose="020B0609020204030204" pitchFamily="49" charset="0"/>
              </a:rPr>
              <a:t>class</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Animal animal ) { </a:t>
            </a:r>
          </a:p>
          <a:p>
            <a:r>
              <a:rPr lang="pt-BR" b="0" i="0" dirty="0">
                <a:solidFill>
                  <a:srgbClr val="434343"/>
                </a:solidFill>
                <a:effectLst/>
                <a:latin typeface="Consolas" panose="020B0609020204030204" pitchFamily="49" charset="0"/>
              </a:rPr>
              <a:t>	animal.</a:t>
            </a:r>
            <a:r>
              <a:rPr lang="pt-BR" b="1" i="0" dirty="0">
                <a:solidFill>
                  <a:srgbClr val="DD1144"/>
                </a:solidFill>
                <a:effectLst/>
                <a:latin typeface="Consolas" panose="020B0609020204030204" pitchFamily="49" charset="0"/>
              </a:rPr>
              <a:t>comer</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static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main</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String</a:t>
            </a:r>
            <a:r>
              <a:rPr lang="pt-BR" b="0" i="0" dirty="0">
                <a:solidFill>
                  <a:srgbClr val="434343"/>
                </a:solidFill>
                <a:effectLst/>
                <a:latin typeface="Consolas" panose="020B0609020204030204" pitchFamily="49" charset="0"/>
              </a:rPr>
              <a:t>[] args ) { </a:t>
            </a:r>
          </a:p>
          <a:p>
            <a:r>
              <a:rPr lang="pt-BR" b="1" i="0" dirty="0">
                <a:solidFill>
                  <a:srgbClr val="DD1144"/>
                </a:solidFill>
                <a:effectLst/>
                <a:latin typeface="Consolas" panose="020B0609020204030204" pitchFamily="49" charset="0"/>
              </a:rPr>
              <a:t>	Test</a:t>
            </a:r>
            <a:r>
              <a:rPr lang="pt-BR" b="0" i="0" dirty="0">
                <a:solidFill>
                  <a:srgbClr val="434343"/>
                </a:solidFill>
                <a:effectLst/>
                <a:latin typeface="Consolas" panose="020B0609020204030204" pitchFamily="49" charset="0"/>
              </a:rPr>
              <a:t> t =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Animal</a:t>
            </a:r>
            <a:r>
              <a:rPr lang="pt-BR" b="0" i="0" dirty="0">
                <a:solidFill>
                  <a:srgbClr val="434343"/>
                </a:solidFill>
                <a:effectLst/>
                <a:latin typeface="Consolas" panose="020B0609020204030204" pitchFamily="49" charset="0"/>
              </a:rPr>
              <a:t>() );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Cao</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Trigre</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a:t>
            </a:r>
          </a:p>
          <a:p>
            <a:endParaRPr lang="pt-BR" b="0" i="0" dirty="0">
              <a:solidFill>
                <a:srgbClr val="434343"/>
              </a:solidFill>
              <a:effectLst/>
              <a:latin typeface="Consolas" panose="020B0609020204030204" pitchFamily="49" charset="0"/>
            </a:endParaRPr>
          </a:p>
          <a:p>
            <a:r>
              <a:rPr lang="pt-BR" b="0" i="0" dirty="0">
                <a:solidFill>
                  <a:srgbClr val="434343"/>
                </a:solidFill>
                <a:effectLst/>
                <a:latin typeface="Consolas" panose="020B0609020204030204" pitchFamily="49" charset="0"/>
              </a:rPr>
              <a:t>}</a:t>
            </a:r>
            <a:endParaRPr lang="pt-BR" dirty="0"/>
          </a:p>
        </p:txBody>
      </p:sp>
      <p:sp>
        <p:nvSpPr>
          <p:cNvPr id="14" name="CaixaDeTexto 13">
            <a:extLst>
              <a:ext uri="{FF2B5EF4-FFF2-40B4-BE49-F238E27FC236}">
                <a16:creationId xmlns:a16="http://schemas.microsoft.com/office/drawing/2014/main" id="{9274F162-B8FC-5680-8EF4-59B198701F40}"/>
              </a:ext>
            </a:extLst>
          </p:cNvPr>
          <p:cNvSpPr txBox="1"/>
          <p:nvPr/>
        </p:nvSpPr>
        <p:spPr>
          <a:xfrm>
            <a:off x="468630" y="5583643"/>
            <a:ext cx="10760202" cy="830997"/>
          </a:xfrm>
          <a:prstGeom prst="rect">
            <a:avLst/>
          </a:prstGeom>
          <a:noFill/>
        </p:spPr>
        <p:txBody>
          <a:bodyPr wrap="square">
            <a:spAutoFit/>
          </a:bodyPr>
          <a:lstStyle/>
          <a:p>
            <a:r>
              <a:rPr lang="pt-BR" sz="2400" b="1" i="0" dirty="0">
                <a:solidFill>
                  <a:srgbClr val="222222"/>
                </a:solidFill>
                <a:effectLst/>
                <a:latin typeface="Arial" panose="020B0604020202020204" pitchFamily="34" charset="0"/>
              </a:rPr>
              <a:t>Na realidade polimorfismo é a capacidade de uma referencia de um tipo generico referenciar um objeto de um tipo mais especifico</a:t>
            </a:r>
            <a:endParaRPr lang="pt-BR" sz="2400" b="1" dirty="0"/>
          </a:p>
        </p:txBody>
      </p:sp>
    </p:spTree>
    <p:extLst>
      <p:ext uri="{BB962C8B-B14F-4D97-AF65-F5344CB8AC3E}">
        <p14:creationId xmlns:p14="http://schemas.microsoft.com/office/powerpoint/2010/main" val="81175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850DBD-86D9-63B4-5CB4-D59F6C0528A9}"/>
              </a:ext>
            </a:extLst>
          </p:cNvPr>
          <p:cNvSpPr>
            <a:spLocks noGrp="1"/>
          </p:cNvSpPr>
          <p:nvPr>
            <p:ph type="title"/>
          </p:nvPr>
        </p:nvSpPr>
        <p:spPr>
          <a:xfrm>
            <a:off x="838200" y="2523709"/>
            <a:ext cx="10515600" cy="1325563"/>
          </a:xfrm>
        </p:spPr>
        <p:txBody>
          <a:bodyPr/>
          <a:lstStyle/>
          <a:p>
            <a:pPr algn="ctr"/>
            <a:r>
              <a:rPr lang="pt-BR" dirty="0"/>
              <a:t>EXERCÍCIOS REVISÃO PROVA:</a:t>
            </a:r>
          </a:p>
        </p:txBody>
      </p:sp>
    </p:spTree>
    <p:extLst>
      <p:ext uri="{BB962C8B-B14F-4D97-AF65-F5344CB8AC3E}">
        <p14:creationId xmlns:p14="http://schemas.microsoft.com/office/powerpoint/2010/main" val="36423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E80E0-5BBA-9A8E-1600-F0FFFBF1FBD9}"/>
              </a:ext>
            </a:extLst>
          </p:cNvPr>
          <p:cNvSpPr>
            <a:spLocks noGrp="1"/>
          </p:cNvSpPr>
          <p:nvPr>
            <p:ph type="title"/>
          </p:nvPr>
        </p:nvSpPr>
        <p:spPr>
          <a:xfrm>
            <a:off x="448456" y="934751"/>
            <a:ext cx="10515600" cy="1325563"/>
          </a:xfrm>
        </p:spPr>
        <p:txBody>
          <a:bodyPr>
            <a:noAutofit/>
          </a:bodyPr>
          <a:lstStyle/>
          <a:p>
            <a:r>
              <a:rPr lang="pt-BR" sz="2800" b="1" dirty="0" err="1"/>
              <a:t>Ex</a:t>
            </a:r>
            <a:r>
              <a:rPr lang="pt-BR" sz="2800" b="1" dirty="0"/>
              <a:t> 02 – Funcionarios de uma Empresa</a:t>
            </a:r>
            <a:br>
              <a:rPr lang="pt-BR" sz="2800" dirty="0"/>
            </a:br>
            <a:r>
              <a:rPr lang="pt-BR" sz="2800" b="0" i="0" dirty="0">
                <a:effectLst/>
                <a:latin typeface="Inter"/>
              </a:rPr>
              <a:t>Uma classe pai </a:t>
            </a:r>
            <a:r>
              <a:rPr lang="pt-BR" sz="2800" b="1" i="0" dirty="0">
                <a:effectLst/>
                <a:latin typeface="Inter"/>
              </a:rPr>
              <a:t>funcionarios</a:t>
            </a:r>
            <a:r>
              <a:rPr lang="pt-BR" sz="2800" b="0" i="0" dirty="0">
                <a:effectLst/>
                <a:latin typeface="Inter"/>
              </a:rPr>
              <a:t> pode ter várias classes filhos (engenheiro, diretor, secretario e gerente). Na super classe pai temos: codigo, nome, sexo, nr horas trabalhadas, valor horas.</a:t>
            </a:r>
            <a:br>
              <a:rPr lang="pt-BR" sz="2800" b="0" i="0" dirty="0">
                <a:effectLst/>
                <a:latin typeface="Inter"/>
              </a:rPr>
            </a:br>
            <a:r>
              <a:rPr lang="pt-BR" sz="2800" b="0" i="0" dirty="0">
                <a:effectLst/>
                <a:latin typeface="Inter"/>
              </a:rPr>
              <a:t>Nas classes filhos temos: Engenheiro (nr CREA, especialização), Diretor (área gestão), Secretário (categoria, setor), Gerente (setor).</a:t>
            </a:r>
            <a:endParaRPr lang="pt-BR" sz="2800" dirty="0"/>
          </a:p>
        </p:txBody>
      </p:sp>
      <p:pic>
        <p:nvPicPr>
          <p:cNvPr id="5" name="Imagem 4">
            <a:extLst>
              <a:ext uri="{FF2B5EF4-FFF2-40B4-BE49-F238E27FC236}">
                <a16:creationId xmlns:a16="http://schemas.microsoft.com/office/drawing/2014/main" id="{CFB208D3-A27D-2B54-3BFB-BFDC1D2F9078}"/>
              </a:ext>
            </a:extLst>
          </p:cNvPr>
          <p:cNvPicPr>
            <a:picLocks noChangeAspect="1"/>
          </p:cNvPicPr>
          <p:nvPr/>
        </p:nvPicPr>
        <p:blipFill>
          <a:blip r:embed="rId2"/>
          <a:stretch>
            <a:fillRect/>
          </a:stretch>
        </p:blipFill>
        <p:spPr>
          <a:xfrm>
            <a:off x="5241168" y="2957852"/>
            <a:ext cx="6457407" cy="2868747"/>
          </a:xfrm>
          <a:prstGeom prst="rect">
            <a:avLst/>
          </a:prstGeom>
        </p:spPr>
      </p:pic>
      <p:sp>
        <p:nvSpPr>
          <p:cNvPr id="7" name="CaixaDeTexto 6">
            <a:extLst>
              <a:ext uri="{FF2B5EF4-FFF2-40B4-BE49-F238E27FC236}">
                <a16:creationId xmlns:a16="http://schemas.microsoft.com/office/drawing/2014/main" id="{8C29D21A-F476-D643-7C51-901C38B63CF7}"/>
              </a:ext>
            </a:extLst>
          </p:cNvPr>
          <p:cNvSpPr txBox="1"/>
          <p:nvPr/>
        </p:nvSpPr>
        <p:spPr>
          <a:xfrm>
            <a:off x="448456" y="4392226"/>
            <a:ext cx="5447675" cy="1569660"/>
          </a:xfrm>
          <a:prstGeom prst="rect">
            <a:avLst/>
          </a:prstGeom>
          <a:noFill/>
        </p:spPr>
        <p:txBody>
          <a:bodyPr wrap="square">
            <a:spAutoFit/>
          </a:bodyPr>
          <a:lstStyle/>
          <a:p>
            <a:r>
              <a:rPr lang="pt-BR" sz="2400" b="0" i="0" dirty="0">
                <a:effectLst/>
                <a:latin typeface="Inter"/>
              </a:rPr>
              <a:t>Todo mês os funcionários recebem uma bonificação.  Os funcionários comuns recebem 5% do valor do salário e os gerentes e diretores 2%.</a:t>
            </a:r>
            <a:endParaRPr lang="pt-BR" sz="2400" dirty="0"/>
          </a:p>
        </p:txBody>
      </p:sp>
      <p:sp>
        <p:nvSpPr>
          <p:cNvPr id="8" name="CaixaDeTexto 7">
            <a:extLst>
              <a:ext uri="{FF2B5EF4-FFF2-40B4-BE49-F238E27FC236}">
                <a16:creationId xmlns:a16="http://schemas.microsoft.com/office/drawing/2014/main" id="{9A6CEC7A-2997-2254-8676-C7617E01375F}"/>
              </a:ext>
            </a:extLst>
          </p:cNvPr>
          <p:cNvSpPr txBox="1"/>
          <p:nvPr/>
        </p:nvSpPr>
        <p:spPr>
          <a:xfrm>
            <a:off x="343525" y="2841419"/>
            <a:ext cx="5142876" cy="1200329"/>
          </a:xfrm>
          <a:prstGeom prst="rect">
            <a:avLst/>
          </a:prstGeom>
          <a:noFill/>
        </p:spPr>
        <p:txBody>
          <a:bodyPr wrap="square">
            <a:spAutoFit/>
          </a:bodyPr>
          <a:lstStyle/>
          <a:p>
            <a:r>
              <a:rPr lang="pt-BR" sz="2400" b="0" i="0" dirty="0">
                <a:effectLst/>
                <a:latin typeface="Inter"/>
              </a:rPr>
              <a:t>Todo mês</a:t>
            </a:r>
            <a:r>
              <a:rPr lang="pt-BR" sz="2400" dirty="0">
                <a:latin typeface="Inter"/>
              </a:rPr>
              <a:t> é gerado a folha de pagamento de todos os funcionários (salario = nr horas x valor horas)</a:t>
            </a:r>
            <a:endParaRPr lang="pt-BR" sz="2400" dirty="0"/>
          </a:p>
        </p:txBody>
      </p:sp>
    </p:spTree>
    <p:extLst>
      <p:ext uri="{BB962C8B-B14F-4D97-AF65-F5344CB8AC3E}">
        <p14:creationId xmlns:p14="http://schemas.microsoft.com/office/powerpoint/2010/main" val="313807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E80E0-5BBA-9A8E-1600-F0FFFBF1FBD9}"/>
              </a:ext>
            </a:extLst>
          </p:cNvPr>
          <p:cNvSpPr>
            <a:spLocks noGrp="1"/>
          </p:cNvSpPr>
          <p:nvPr>
            <p:ph type="title"/>
          </p:nvPr>
        </p:nvSpPr>
        <p:spPr>
          <a:xfrm>
            <a:off x="448456" y="934751"/>
            <a:ext cx="10854128" cy="1325563"/>
          </a:xfrm>
        </p:spPr>
        <p:txBody>
          <a:bodyPr>
            <a:noAutofit/>
          </a:bodyPr>
          <a:lstStyle/>
          <a:p>
            <a:r>
              <a:rPr lang="pt-BR" sz="2800" b="1" dirty="0" err="1"/>
              <a:t>Ex</a:t>
            </a:r>
            <a:r>
              <a:rPr lang="pt-BR" sz="2800" b="1" dirty="0"/>
              <a:t> 03 – Clientes das contas de um Banco</a:t>
            </a:r>
            <a:br>
              <a:rPr lang="pt-BR" sz="2800" dirty="0"/>
            </a:br>
            <a:r>
              <a:rPr lang="pt-BR" sz="2800" b="0" i="0" dirty="0">
                <a:effectLst/>
                <a:latin typeface="Inter"/>
              </a:rPr>
              <a:t>Uma classe pai </a:t>
            </a:r>
            <a:r>
              <a:rPr lang="pt-BR" sz="2800" b="1" i="0" dirty="0">
                <a:effectLst/>
                <a:latin typeface="Inter"/>
              </a:rPr>
              <a:t>clientes</a:t>
            </a:r>
            <a:r>
              <a:rPr lang="pt-BR" sz="2800" b="0" i="0" dirty="0">
                <a:effectLst/>
                <a:latin typeface="Inter"/>
              </a:rPr>
              <a:t> pode ter várias classes filhos (conta normal, conta poupança, conta especial). Na super classe pai temos: codigo, nome cliente, sexo, data, saldo. Nas classes filhos temos tipo movimentação (saque ou deposito) e o valor movimentação.</a:t>
            </a:r>
            <a:br>
              <a:rPr lang="pt-BR" sz="2800" b="0" i="0" dirty="0">
                <a:effectLst/>
                <a:latin typeface="Inter"/>
              </a:rPr>
            </a:br>
            <a:endParaRPr lang="pt-BR" sz="2800" dirty="0"/>
          </a:p>
        </p:txBody>
      </p:sp>
      <p:sp>
        <p:nvSpPr>
          <p:cNvPr id="7" name="CaixaDeTexto 6">
            <a:extLst>
              <a:ext uri="{FF2B5EF4-FFF2-40B4-BE49-F238E27FC236}">
                <a16:creationId xmlns:a16="http://schemas.microsoft.com/office/drawing/2014/main" id="{8C29D21A-F476-D643-7C51-901C38B63CF7}"/>
              </a:ext>
            </a:extLst>
          </p:cNvPr>
          <p:cNvSpPr txBox="1"/>
          <p:nvPr/>
        </p:nvSpPr>
        <p:spPr>
          <a:xfrm>
            <a:off x="448456" y="2718181"/>
            <a:ext cx="5447675" cy="830997"/>
          </a:xfrm>
          <a:prstGeom prst="rect">
            <a:avLst/>
          </a:prstGeom>
          <a:noFill/>
        </p:spPr>
        <p:txBody>
          <a:bodyPr wrap="square">
            <a:spAutoFit/>
          </a:bodyPr>
          <a:lstStyle/>
          <a:p>
            <a:r>
              <a:rPr lang="pt-BR" sz="2400" b="0" i="0" dirty="0">
                <a:effectLst/>
                <a:latin typeface="Inter"/>
              </a:rPr>
              <a:t>Todas as movimentações das contas são registradas com data, tipo e valor.</a:t>
            </a:r>
            <a:endParaRPr lang="pt-BR" sz="2400" dirty="0"/>
          </a:p>
        </p:txBody>
      </p:sp>
      <p:pic>
        <p:nvPicPr>
          <p:cNvPr id="4" name="Imagem 3">
            <a:extLst>
              <a:ext uri="{FF2B5EF4-FFF2-40B4-BE49-F238E27FC236}">
                <a16:creationId xmlns:a16="http://schemas.microsoft.com/office/drawing/2014/main" id="{BD68D6EE-7ACD-BF1C-15E8-FD81E2BADC29}"/>
              </a:ext>
            </a:extLst>
          </p:cNvPr>
          <p:cNvPicPr>
            <a:picLocks noChangeAspect="1"/>
          </p:cNvPicPr>
          <p:nvPr/>
        </p:nvPicPr>
        <p:blipFill>
          <a:blip r:embed="rId2"/>
          <a:stretch>
            <a:fillRect/>
          </a:stretch>
        </p:blipFill>
        <p:spPr>
          <a:xfrm>
            <a:off x="5447675" y="2898661"/>
            <a:ext cx="6295869" cy="3763140"/>
          </a:xfrm>
          <a:prstGeom prst="rect">
            <a:avLst/>
          </a:prstGeom>
        </p:spPr>
      </p:pic>
    </p:spTree>
    <p:extLst>
      <p:ext uri="{BB962C8B-B14F-4D97-AF65-F5344CB8AC3E}">
        <p14:creationId xmlns:p14="http://schemas.microsoft.com/office/powerpoint/2010/main" val="10452999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334</TotalTime>
  <Words>778</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9</vt:i4>
      </vt:variant>
    </vt:vector>
  </HeadingPairs>
  <TitlesOfParts>
    <vt:vector size="17" baseType="lpstr">
      <vt:lpstr>Aptos</vt:lpstr>
      <vt:lpstr>Aptos Display</vt:lpstr>
      <vt:lpstr>Arial</vt:lpstr>
      <vt:lpstr>Consolas</vt:lpstr>
      <vt:lpstr>Inter</vt:lpstr>
      <vt:lpstr>Montserrat</vt:lpstr>
      <vt:lpstr>Source Serif Pro</vt:lpstr>
      <vt:lpstr>Tema do Office</vt:lpstr>
      <vt:lpstr>Polimorfismo e  Herança em Java </vt:lpstr>
      <vt:lpstr>Apresentação do PowerPoint</vt:lpstr>
      <vt:lpstr>Apresentação do PowerPoint</vt:lpstr>
      <vt:lpstr>Apresentação do PowerPoint</vt:lpstr>
      <vt:lpstr>Exemplos:</vt:lpstr>
      <vt:lpstr>Apresentação do PowerPoint</vt:lpstr>
      <vt:lpstr>EXERCÍCIOS REVISÃO PROVA:</vt:lpstr>
      <vt:lpstr>Ex 02 – Funcionarios de uma Empresa Uma classe pai funcionarios pode ter várias classes filhos (engenheiro, diretor, secretario e gerente). Na super classe pai temos: codigo, nome, sexo, nr horas trabalhadas, valor horas. Nas classes filhos temos: Engenheiro (nr CREA, especialização), Diretor (área gestão), Secretário (categoria, setor), Gerente (setor).</vt:lpstr>
      <vt:lpstr>Ex 03 – Clientes das contas de um Banco Uma classe pai clientes pode ter várias classes filhos (conta normal, conta poupança, conta especial). Na super classe pai temos: codigo, nome cliente, sexo, data, saldo. Nas classes filhos temos tipo movimentação (saque ou deposito) e o valor movimentação.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Cristiane Pavei Fernandes</dc:creator>
  <cp:lastModifiedBy>Joao Vitor Silva Carrion</cp:lastModifiedBy>
  <cp:revision>52</cp:revision>
  <dcterms:created xsi:type="dcterms:W3CDTF">2025-04-22T13:41:57Z</dcterms:created>
  <dcterms:modified xsi:type="dcterms:W3CDTF">2025-05-14T20:20:12Z</dcterms:modified>
</cp:coreProperties>
</file>