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2" r:id="rId5"/>
    <p:sldId id="258" r:id="rId6"/>
    <p:sldId id="259" r:id="rId7"/>
    <p:sldId id="260" r:id="rId8"/>
    <p:sldId id="261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A4FF4-FB2B-4769-959C-D6D53712D869}" type="datetimeFigureOut">
              <a:rPr lang="pt-BR" smtClean="0"/>
              <a:pPr/>
              <a:t>12/05/2025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349C-C49F-4CF5-A03B-C804CDF0D71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23528" y="116632"/>
            <a:ext cx="8280920" cy="504055"/>
          </a:xfrm>
        </p:spPr>
        <p:txBody>
          <a:bodyPr>
            <a:noAutofit/>
          </a:bodyPr>
          <a:lstStyle/>
          <a:p>
            <a:r>
              <a:rPr lang="pt-BR" sz="3200" b="1" dirty="0"/>
              <a:t>Trabalho Final - HTML+CSS+PHP+MYSQL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620688"/>
            <a:ext cx="8280920" cy="1752600"/>
          </a:xfrm>
        </p:spPr>
        <p:txBody>
          <a:bodyPr>
            <a:noAutofit/>
          </a:bodyPr>
          <a:lstStyle/>
          <a:p>
            <a:pPr algn="l"/>
            <a:r>
              <a:rPr lang="pt-BR" sz="2000" dirty="0">
                <a:solidFill>
                  <a:schemeClr val="tx1"/>
                </a:solidFill>
              </a:rPr>
              <a:t>Criar um site para uma </a:t>
            </a:r>
            <a:r>
              <a:rPr lang="pt-BR" sz="2000" b="1" dirty="0">
                <a:solidFill>
                  <a:srgbClr val="FF0000"/>
                </a:solidFill>
              </a:rPr>
              <a:t>LIVRARIA ONLINE, </a:t>
            </a:r>
            <a:r>
              <a:rPr lang="pt-BR" sz="2000" dirty="0">
                <a:solidFill>
                  <a:schemeClr val="tx1"/>
                </a:solidFill>
              </a:rPr>
              <a:t>onde o usuário poderá fazer sua pesquisa por diferentes filtros: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tx1"/>
                </a:solidFill>
              </a:rPr>
              <a:t>Titulo Livro, Autor, Editora, Categoria, etc...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875AC4-0060-A13A-C6FE-E1085E09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060848"/>
            <a:ext cx="8064896" cy="4488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810E80F-5EE1-5A08-0168-92D0403339D3}"/>
              </a:ext>
            </a:extLst>
          </p:cNvPr>
          <p:cNvSpPr/>
          <p:nvPr/>
        </p:nvSpPr>
        <p:spPr>
          <a:xfrm>
            <a:off x="323528" y="1556792"/>
            <a:ext cx="8640960" cy="5026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36045-1AC4-FD99-E5D0-3B018E62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994122"/>
          </a:xfrm>
        </p:spPr>
        <p:txBody>
          <a:bodyPr/>
          <a:lstStyle/>
          <a:p>
            <a:pPr algn="l"/>
            <a:r>
              <a:rPr lang="pt-BR" dirty="0"/>
              <a:t>Carrinho Compras: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0C39D3-E1AF-9BFB-DC35-F09FB1B08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711" y="4005064"/>
            <a:ext cx="2895464" cy="2304888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514ACC-B55C-BA2E-9240-8F8F4DB6D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759092"/>
            <a:ext cx="4772691" cy="253400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BD081D8-22FA-4D6A-2CDC-7079C3E31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058" y="1655424"/>
            <a:ext cx="4119414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95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81834-ABF9-731E-4A82-6309C18F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9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Cronograma Projeto Final (10,0)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D3A11A4-B5DD-337E-3620-2F123016C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583744"/>
              </p:ext>
            </p:extLst>
          </p:nvPr>
        </p:nvGraphicFramePr>
        <p:xfrm>
          <a:off x="714400" y="1268760"/>
          <a:ext cx="77152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700">
                  <a:extLst>
                    <a:ext uri="{9D8B030D-6E8A-4147-A177-3AD203B41FA5}">
                      <a16:colId xmlns:a16="http://schemas.microsoft.com/office/drawing/2014/main" val="2608486893"/>
                    </a:ext>
                  </a:extLst>
                </a:gridCol>
                <a:gridCol w="6027500">
                  <a:extLst>
                    <a:ext uri="{9D8B030D-6E8A-4147-A177-3AD203B41FA5}">
                      <a16:colId xmlns:a16="http://schemas.microsoft.com/office/drawing/2014/main" val="947041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3200" b="1" dirty="0"/>
                        <a:t>Data: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3200" b="1" dirty="0"/>
                        <a:t>Etapas: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28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12/05/25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Início Projeto (banco e inicio cadastros PHP)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389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26/05/25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Visita Técnica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52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02/06/25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Finalizar cadastros, inicio 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7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09/06/25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Finalizar Home, inicio carrinho compras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37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16/06/25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Finalizar Carrinho, ajustes finais, Entrega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80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400" b="1" dirty="0"/>
                        <a:t>23/06/25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Publicar notas, fechamento diário, 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56109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758F0CD7-781C-2BD0-8498-022096CB6452}"/>
              </a:ext>
            </a:extLst>
          </p:cNvPr>
          <p:cNvSpPr txBox="1"/>
          <p:nvPr/>
        </p:nvSpPr>
        <p:spPr>
          <a:xfrm>
            <a:off x="749162" y="5039429"/>
            <a:ext cx="749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Entrega de cada etapa final de cada aula, para pontuação notas (2,0)</a:t>
            </a:r>
          </a:p>
        </p:txBody>
      </p:sp>
    </p:spTree>
    <p:extLst>
      <p:ext uri="{BB962C8B-B14F-4D97-AF65-F5344CB8AC3E}">
        <p14:creationId xmlns:p14="http://schemas.microsoft.com/office/powerpoint/2010/main" val="397488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3E462-5734-9F20-03D7-3B542F83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16634"/>
            <a:ext cx="8229600" cy="922114"/>
          </a:xfrm>
        </p:spPr>
        <p:txBody>
          <a:bodyPr>
            <a:noAutofit/>
          </a:bodyPr>
          <a:lstStyle/>
          <a:p>
            <a:pPr algn="l"/>
            <a:r>
              <a:rPr lang="pt-BR" sz="3600" b="1" dirty="0"/>
              <a:t>Home</a:t>
            </a:r>
            <a:r>
              <a:rPr lang="pt-BR" sz="3600" dirty="0"/>
              <a:t> deve conter com slides/banners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C3ABA1-B017-3478-36E6-A38E0414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72" y="1182763"/>
            <a:ext cx="5890356" cy="2462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401FEBF-5D8A-AAA4-1DCC-0E9E49487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24" y="3933056"/>
            <a:ext cx="6012160" cy="2924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66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E0DF114-ED0B-6E7D-E7B2-6A558901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HOME com filtros de pesquisa: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8B0DD01-F12B-69D6-134A-997C6CD74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484784"/>
            <a:ext cx="8291262" cy="4896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DC0865E-5A1B-B5D8-B6A1-5C9118723CB7}"/>
              </a:ext>
            </a:extLst>
          </p:cNvPr>
          <p:cNvSpPr/>
          <p:nvPr/>
        </p:nvSpPr>
        <p:spPr>
          <a:xfrm>
            <a:off x="755576" y="1916832"/>
            <a:ext cx="7931223" cy="504056"/>
          </a:xfrm>
          <a:custGeom>
            <a:avLst/>
            <a:gdLst>
              <a:gd name="connsiteX0" fmla="*/ 0 w 7931223"/>
              <a:gd name="connsiteY0" fmla="*/ 0 h 504056"/>
              <a:gd name="connsiteX1" fmla="*/ 407891 w 7931223"/>
              <a:gd name="connsiteY1" fmla="*/ 0 h 504056"/>
              <a:gd name="connsiteX2" fmla="*/ 815783 w 7931223"/>
              <a:gd name="connsiteY2" fmla="*/ 0 h 504056"/>
              <a:gd name="connsiteX3" fmla="*/ 1144362 w 7931223"/>
              <a:gd name="connsiteY3" fmla="*/ 0 h 504056"/>
              <a:gd name="connsiteX4" fmla="*/ 1869503 w 7931223"/>
              <a:gd name="connsiteY4" fmla="*/ 0 h 504056"/>
              <a:gd name="connsiteX5" fmla="*/ 2198082 w 7931223"/>
              <a:gd name="connsiteY5" fmla="*/ 0 h 504056"/>
              <a:gd name="connsiteX6" fmla="*/ 2605973 w 7931223"/>
              <a:gd name="connsiteY6" fmla="*/ 0 h 504056"/>
              <a:gd name="connsiteX7" fmla="*/ 3093177 w 7931223"/>
              <a:gd name="connsiteY7" fmla="*/ 0 h 504056"/>
              <a:gd name="connsiteX8" fmla="*/ 3501068 w 7931223"/>
              <a:gd name="connsiteY8" fmla="*/ 0 h 504056"/>
              <a:gd name="connsiteX9" fmla="*/ 4226209 w 7931223"/>
              <a:gd name="connsiteY9" fmla="*/ 0 h 504056"/>
              <a:gd name="connsiteX10" fmla="*/ 4713413 w 7931223"/>
              <a:gd name="connsiteY10" fmla="*/ 0 h 504056"/>
              <a:gd name="connsiteX11" fmla="*/ 5200616 w 7931223"/>
              <a:gd name="connsiteY11" fmla="*/ 0 h 504056"/>
              <a:gd name="connsiteX12" fmla="*/ 5767132 w 7931223"/>
              <a:gd name="connsiteY12" fmla="*/ 0 h 504056"/>
              <a:gd name="connsiteX13" fmla="*/ 6175024 w 7931223"/>
              <a:gd name="connsiteY13" fmla="*/ 0 h 504056"/>
              <a:gd name="connsiteX14" fmla="*/ 6582915 w 7931223"/>
              <a:gd name="connsiteY14" fmla="*/ 0 h 504056"/>
              <a:gd name="connsiteX15" fmla="*/ 6990807 w 7931223"/>
              <a:gd name="connsiteY15" fmla="*/ 0 h 504056"/>
              <a:gd name="connsiteX16" fmla="*/ 7931223 w 7931223"/>
              <a:gd name="connsiteY16" fmla="*/ 0 h 504056"/>
              <a:gd name="connsiteX17" fmla="*/ 7931223 w 7931223"/>
              <a:gd name="connsiteY17" fmla="*/ 504056 h 504056"/>
              <a:gd name="connsiteX18" fmla="*/ 7602644 w 7931223"/>
              <a:gd name="connsiteY18" fmla="*/ 504056 h 504056"/>
              <a:gd name="connsiteX19" fmla="*/ 6877503 w 7931223"/>
              <a:gd name="connsiteY19" fmla="*/ 504056 h 504056"/>
              <a:gd name="connsiteX20" fmla="*/ 6548924 w 7931223"/>
              <a:gd name="connsiteY20" fmla="*/ 504056 h 504056"/>
              <a:gd name="connsiteX21" fmla="*/ 5903096 w 7931223"/>
              <a:gd name="connsiteY21" fmla="*/ 504056 h 504056"/>
              <a:gd name="connsiteX22" fmla="*/ 5415892 w 7931223"/>
              <a:gd name="connsiteY22" fmla="*/ 504056 h 504056"/>
              <a:gd name="connsiteX23" fmla="*/ 4690752 w 7931223"/>
              <a:gd name="connsiteY23" fmla="*/ 504056 h 504056"/>
              <a:gd name="connsiteX24" fmla="*/ 3965612 w 7931223"/>
              <a:gd name="connsiteY24" fmla="*/ 504056 h 504056"/>
              <a:gd name="connsiteX25" fmla="*/ 3637032 w 7931223"/>
              <a:gd name="connsiteY25" fmla="*/ 504056 h 504056"/>
              <a:gd name="connsiteX26" fmla="*/ 2991204 w 7931223"/>
              <a:gd name="connsiteY26" fmla="*/ 504056 h 504056"/>
              <a:gd name="connsiteX27" fmla="*/ 2504000 w 7931223"/>
              <a:gd name="connsiteY27" fmla="*/ 504056 h 504056"/>
              <a:gd name="connsiteX28" fmla="*/ 1778860 w 7931223"/>
              <a:gd name="connsiteY28" fmla="*/ 504056 h 504056"/>
              <a:gd name="connsiteX29" fmla="*/ 1053720 w 7931223"/>
              <a:gd name="connsiteY29" fmla="*/ 504056 h 504056"/>
              <a:gd name="connsiteX30" fmla="*/ 725140 w 7931223"/>
              <a:gd name="connsiteY30" fmla="*/ 504056 h 504056"/>
              <a:gd name="connsiteX31" fmla="*/ 0 w 7931223"/>
              <a:gd name="connsiteY31" fmla="*/ 504056 h 504056"/>
              <a:gd name="connsiteX32" fmla="*/ 0 w 7931223"/>
              <a:gd name="connsiteY32" fmla="*/ 0 h 50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31223" h="504056" extrusionOk="0">
                <a:moveTo>
                  <a:pt x="0" y="0"/>
                </a:moveTo>
                <a:cubicBezTo>
                  <a:pt x="182730" y="-35979"/>
                  <a:pt x="315040" y="24769"/>
                  <a:pt x="407891" y="0"/>
                </a:cubicBezTo>
                <a:cubicBezTo>
                  <a:pt x="500742" y="-24769"/>
                  <a:pt x="627656" y="22322"/>
                  <a:pt x="815783" y="0"/>
                </a:cubicBezTo>
                <a:cubicBezTo>
                  <a:pt x="1003910" y="-22322"/>
                  <a:pt x="988617" y="20429"/>
                  <a:pt x="1144362" y="0"/>
                </a:cubicBezTo>
                <a:cubicBezTo>
                  <a:pt x="1300107" y="-20429"/>
                  <a:pt x="1636591" y="15870"/>
                  <a:pt x="1869503" y="0"/>
                </a:cubicBezTo>
                <a:cubicBezTo>
                  <a:pt x="2102415" y="-15870"/>
                  <a:pt x="2063342" y="4275"/>
                  <a:pt x="2198082" y="0"/>
                </a:cubicBezTo>
                <a:cubicBezTo>
                  <a:pt x="2332822" y="-4275"/>
                  <a:pt x="2422145" y="4144"/>
                  <a:pt x="2605973" y="0"/>
                </a:cubicBezTo>
                <a:cubicBezTo>
                  <a:pt x="2789801" y="-4144"/>
                  <a:pt x="2975545" y="49309"/>
                  <a:pt x="3093177" y="0"/>
                </a:cubicBezTo>
                <a:cubicBezTo>
                  <a:pt x="3210809" y="-49309"/>
                  <a:pt x="3376197" y="26236"/>
                  <a:pt x="3501068" y="0"/>
                </a:cubicBezTo>
                <a:cubicBezTo>
                  <a:pt x="3625939" y="-26236"/>
                  <a:pt x="4056558" y="80541"/>
                  <a:pt x="4226209" y="0"/>
                </a:cubicBezTo>
                <a:cubicBezTo>
                  <a:pt x="4395860" y="-80541"/>
                  <a:pt x="4522054" y="1115"/>
                  <a:pt x="4713413" y="0"/>
                </a:cubicBezTo>
                <a:cubicBezTo>
                  <a:pt x="4904772" y="-1115"/>
                  <a:pt x="4974470" y="56373"/>
                  <a:pt x="5200616" y="0"/>
                </a:cubicBezTo>
                <a:cubicBezTo>
                  <a:pt x="5426762" y="-56373"/>
                  <a:pt x="5651379" y="44221"/>
                  <a:pt x="5767132" y="0"/>
                </a:cubicBezTo>
                <a:cubicBezTo>
                  <a:pt x="5882885" y="-44221"/>
                  <a:pt x="6070284" y="28127"/>
                  <a:pt x="6175024" y="0"/>
                </a:cubicBezTo>
                <a:cubicBezTo>
                  <a:pt x="6279764" y="-28127"/>
                  <a:pt x="6482497" y="30566"/>
                  <a:pt x="6582915" y="0"/>
                </a:cubicBezTo>
                <a:cubicBezTo>
                  <a:pt x="6683333" y="-30566"/>
                  <a:pt x="6874069" y="32718"/>
                  <a:pt x="6990807" y="0"/>
                </a:cubicBezTo>
                <a:cubicBezTo>
                  <a:pt x="7107545" y="-32718"/>
                  <a:pt x="7603701" y="25181"/>
                  <a:pt x="7931223" y="0"/>
                </a:cubicBezTo>
                <a:cubicBezTo>
                  <a:pt x="7979779" y="129679"/>
                  <a:pt x="7876890" y="322676"/>
                  <a:pt x="7931223" y="504056"/>
                </a:cubicBezTo>
                <a:cubicBezTo>
                  <a:pt x="7828763" y="504510"/>
                  <a:pt x="7685151" y="476771"/>
                  <a:pt x="7602644" y="504056"/>
                </a:cubicBezTo>
                <a:cubicBezTo>
                  <a:pt x="7520137" y="531341"/>
                  <a:pt x="7215868" y="425164"/>
                  <a:pt x="6877503" y="504056"/>
                </a:cubicBezTo>
                <a:cubicBezTo>
                  <a:pt x="6539138" y="582948"/>
                  <a:pt x="6701651" y="489868"/>
                  <a:pt x="6548924" y="504056"/>
                </a:cubicBezTo>
                <a:cubicBezTo>
                  <a:pt x="6396197" y="518244"/>
                  <a:pt x="6131690" y="461845"/>
                  <a:pt x="5903096" y="504056"/>
                </a:cubicBezTo>
                <a:cubicBezTo>
                  <a:pt x="5674502" y="546267"/>
                  <a:pt x="5638966" y="481317"/>
                  <a:pt x="5415892" y="504056"/>
                </a:cubicBezTo>
                <a:cubicBezTo>
                  <a:pt x="5192818" y="526795"/>
                  <a:pt x="4956346" y="465508"/>
                  <a:pt x="4690752" y="504056"/>
                </a:cubicBezTo>
                <a:cubicBezTo>
                  <a:pt x="4425158" y="542604"/>
                  <a:pt x="4220218" y="484788"/>
                  <a:pt x="3965612" y="504056"/>
                </a:cubicBezTo>
                <a:cubicBezTo>
                  <a:pt x="3711006" y="523324"/>
                  <a:pt x="3735983" y="469561"/>
                  <a:pt x="3637032" y="504056"/>
                </a:cubicBezTo>
                <a:cubicBezTo>
                  <a:pt x="3538081" y="538551"/>
                  <a:pt x="3237951" y="464600"/>
                  <a:pt x="2991204" y="504056"/>
                </a:cubicBezTo>
                <a:cubicBezTo>
                  <a:pt x="2744457" y="543512"/>
                  <a:pt x="2618912" y="497148"/>
                  <a:pt x="2504000" y="504056"/>
                </a:cubicBezTo>
                <a:cubicBezTo>
                  <a:pt x="2389088" y="510964"/>
                  <a:pt x="2032421" y="456842"/>
                  <a:pt x="1778860" y="504056"/>
                </a:cubicBezTo>
                <a:cubicBezTo>
                  <a:pt x="1525299" y="551270"/>
                  <a:pt x="1409233" y="445271"/>
                  <a:pt x="1053720" y="504056"/>
                </a:cubicBezTo>
                <a:cubicBezTo>
                  <a:pt x="698207" y="562841"/>
                  <a:pt x="854151" y="466648"/>
                  <a:pt x="725140" y="504056"/>
                </a:cubicBezTo>
                <a:cubicBezTo>
                  <a:pt x="596129" y="541464"/>
                  <a:pt x="295178" y="424795"/>
                  <a:pt x="0" y="504056"/>
                </a:cubicBezTo>
                <a:cubicBezTo>
                  <a:pt x="-24435" y="355448"/>
                  <a:pt x="46189" y="131116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735549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B96E7E8-BC06-219A-A8A1-A31B38AC8081}"/>
              </a:ext>
            </a:extLst>
          </p:cNvPr>
          <p:cNvSpPr/>
          <p:nvPr/>
        </p:nvSpPr>
        <p:spPr>
          <a:xfrm>
            <a:off x="539553" y="2852936"/>
            <a:ext cx="1800200" cy="2376264"/>
          </a:xfrm>
          <a:custGeom>
            <a:avLst/>
            <a:gdLst>
              <a:gd name="connsiteX0" fmla="*/ 0 w 1800200"/>
              <a:gd name="connsiteY0" fmla="*/ 0 h 2376264"/>
              <a:gd name="connsiteX1" fmla="*/ 414046 w 1800200"/>
              <a:gd name="connsiteY1" fmla="*/ 0 h 2376264"/>
              <a:gd name="connsiteX2" fmla="*/ 828092 w 1800200"/>
              <a:gd name="connsiteY2" fmla="*/ 0 h 2376264"/>
              <a:gd name="connsiteX3" fmla="*/ 1224136 w 1800200"/>
              <a:gd name="connsiteY3" fmla="*/ 0 h 2376264"/>
              <a:gd name="connsiteX4" fmla="*/ 1800200 w 1800200"/>
              <a:gd name="connsiteY4" fmla="*/ 0 h 2376264"/>
              <a:gd name="connsiteX5" fmla="*/ 1800200 w 1800200"/>
              <a:gd name="connsiteY5" fmla="*/ 522778 h 2376264"/>
              <a:gd name="connsiteX6" fmla="*/ 1800200 w 1800200"/>
              <a:gd name="connsiteY6" fmla="*/ 1116844 h 2376264"/>
              <a:gd name="connsiteX7" fmla="*/ 1800200 w 1800200"/>
              <a:gd name="connsiteY7" fmla="*/ 1734673 h 2376264"/>
              <a:gd name="connsiteX8" fmla="*/ 1800200 w 1800200"/>
              <a:gd name="connsiteY8" fmla="*/ 2376264 h 2376264"/>
              <a:gd name="connsiteX9" fmla="*/ 1404156 w 1800200"/>
              <a:gd name="connsiteY9" fmla="*/ 2376264 h 2376264"/>
              <a:gd name="connsiteX10" fmla="*/ 990110 w 1800200"/>
              <a:gd name="connsiteY10" fmla="*/ 2376264 h 2376264"/>
              <a:gd name="connsiteX11" fmla="*/ 504056 w 1800200"/>
              <a:gd name="connsiteY11" fmla="*/ 2376264 h 2376264"/>
              <a:gd name="connsiteX12" fmla="*/ 0 w 1800200"/>
              <a:gd name="connsiteY12" fmla="*/ 2376264 h 2376264"/>
              <a:gd name="connsiteX13" fmla="*/ 0 w 1800200"/>
              <a:gd name="connsiteY13" fmla="*/ 1758435 h 2376264"/>
              <a:gd name="connsiteX14" fmla="*/ 0 w 1800200"/>
              <a:gd name="connsiteY14" fmla="*/ 1164369 h 2376264"/>
              <a:gd name="connsiteX15" fmla="*/ 0 w 1800200"/>
              <a:gd name="connsiteY15" fmla="*/ 570303 h 2376264"/>
              <a:gd name="connsiteX16" fmla="*/ 0 w 1800200"/>
              <a:gd name="connsiteY16" fmla="*/ 0 h 2376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00200" h="2376264" extrusionOk="0">
                <a:moveTo>
                  <a:pt x="0" y="0"/>
                </a:moveTo>
                <a:cubicBezTo>
                  <a:pt x="169959" y="-46363"/>
                  <a:pt x="264153" y="45794"/>
                  <a:pt x="414046" y="0"/>
                </a:cubicBezTo>
                <a:cubicBezTo>
                  <a:pt x="563939" y="-45794"/>
                  <a:pt x="697987" y="38212"/>
                  <a:pt x="828092" y="0"/>
                </a:cubicBezTo>
                <a:cubicBezTo>
                  <a:pt x="958197" y="-38212"/>
                  <a:pt x="1139752" y="45815"/>
                  <a:pt x="1224136" y="0"/>
                </a:cubicBezTo>
                <a:cubicBezTo>
                  <a:pt x="1308520" y="-45815"/>
                  <a:pt x="1538693" y="52944"/>
                  <a:pt x="1800200" y="0"/>
                </a:cubicBezTo>
                <a:cubicBezTo>
                  <a:pt x="1854649" y="208487"/>
                  <a:pt x="1777456" y="408168"/>
                  <a:pt x="1800200" y="522778"/>
                </a:cubicBezTo>
                <a:cubicBezTo>
                  <a:pt x="1822944" y="637388"/>
                  <a:pt x="1741066" y="863639"/>
                  <a:pt x="1800200" y="1116844"/>
                </a:cubicBezTo>
                <a:cubicBezTo>
                  <a:pt x="1859334" y="1370049"/>
                  <a:pt x="1780852" y="1577805"/>
                  <a:pt x="1800200" y="1734673"/>
                </a:cubicBezTo>
                <a:cubicBezTo>
                  <a:pt x="1819548" y="1891541"/>
                  <a:pt x="1796179" y="2191843"/>
                  <a:pt x="1800200" y="2376264"/>
                </a:cubicBezTo>
                <a:cubicBezTo>
                  <a:pt x="1614356" y="2392138"/>
                  <a:pt x="1545306" y="2348139"/>
                  <a:pt x="1404156" y="2376264"/>
                </a:cubicBezTo>
                <a:cubicBezTo>
                  <a:pt x="1263006" y="2404389"/>
                  <a:pt x="1082269" y="2339848"/>
                  <a:pt x="990110" y="2376264"/>
                </a:cubicBezTo>
                <a:cubicBezTo>
                  <a:pt x="897951" y="2412680"/>
                  <a:pt x="721749" y="2348185"/>
                  <a:pt x="504056" y="2376264"/>
                </a:cubicBezTo>
                <a:cubicBezTo>
                  <a:pt x="286363" y="2404343"/>
                  <a:pt x="192682" y="2344168"/>
                  <a:pt x="0" y="2376264"/>
                </a:cubicBezTo>
                <a:cubicBezTo>
                  <a:pt x="-32932" y="2189379"/>
                  <a:pt x="14185" y="1983558"/>
                  <a:pt x="0" y="1758435"/>
                </a:cubicBezTo>
                <a:cubicBezTo>
                  <a:pt x="-14185" y="1533312"/>
                  <a:pt x="24173" y="1343397"/>
                  <a:pt x="0" y="1164369"/>
                </a:cubicBezTo>
                <a:cubicBezTo>
                  <a:pt x="-24173" y="985341"/>
                  <a:pt x="52975" y="831776"/>
                  <a:pt x="0" y="570303"/>
                </a:cubicBezTo>
                <a:cubicBezTo>
                  <a:pt x="-52975" y="308830"/>
                  <a:pt x="60124" y="249843"/>
                  <a:pt x="0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7355495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796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35984-B3BF-1FFC-C352-0CBCB052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8415"/>
            <a:ext cx="6131024" cy="706090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Carrinho Compras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CE167A-38C5-D884-0DFD-E5434FE7C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62" y="1196751"/>
            <a:ext cx="8602275" cy="51996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178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404" y="2132856"/>
            <a:ext cx="7643192" cy="114300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Ordem de Criação: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a) Banco Dados </a:t>
            </a:r>
            <a:r>
              <a:rPr lang="pt-BR" sz="4000" dirty="0">
                <a:solidFill>
                  <a:srgbClr val="FF0000"/>
                </a:solidFill>
              </a:rPr>
              <a:t>(LIVRARIA)</a:t>
            </a:r>
            <a:br>
              <a:rPr lang="pt-BR" sz="4000" dirty="0"/>
            </a:br>
            <a:r>
              <a:rPr lang="pt-BR" sz="4000" dirty="0"/>
              <a:t>b) Cadastros HTML+PHP</a:t>
            </a:r>
            <a:br>
              <a:rPr lang="pt-BR" sz="4000" dirty="0"/>
            </a:br>
            <a:r>
              <a:rPr lang="pt-BR" sz="4000" dirty="0"/>
              <a:t>c) MENU de Opções</a:t>
            </a:r>
            <a:br>
              <a:rPr lang="pt-BR" sz="4000" dirty="0"/>
            </a:br>
            <a:r>
              <a:rPr lang="pt-BR" sz="4000" dirty="0"/>
              <a:t>d) Login de Usuário</a:t>
            </a:r>
            <a:br>
              <a:rPr lang="pt-BR" sz="4000" dirty="0"/>
            </a:br>
            <a:r>
              <a:rPr lang="pt-BR" sz="4000" dirty="0"/>
              <a:t>e) Home + carrinho compras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83024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50404" y="2286000"/>
            <a:ext cx="7643192" cy="1143000"/>
          </a:xfrm>
        </p:spPr>
        <p:txBody>
          <a:bodyPr>
            <a:noAutofit/>
          </a:bodyPr>
          <a:lstStyle/>
          <a:p>
            <a:pPr algn="l"/>
            <a:r>
              <a:rPr lang="pt-BR" sz="4000" dirty="0"/>
              <a:t>Estrutura do Banco Dados </a:t>
            </a:r>
            <a:r>
              <a:rPr lang="pt-BR" sz="4000" b="1" dirty="0">
                <a:solidFill>
                  <a:srgbClr val="FF0000"/>
                </a:solidFill>
              </a:rPr>
              <a:t>Loja</a:t>
            </a:r>
            <a:br>
              <a:rPr lang="pt-BR" sz="4000" dirty="0"/>
            </a:br>
            <a:br>
              <a:rPr lang="pt-BR" sz="4000" dirty="0"/>
            </a:br>
            <a:r>
              <a:rPr lang="pt-BR" sz="4000" b="1" dirty="0"/>
              <a:t>editora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categoria</a:t>
            </a:r>
            <a:r>
              <a:rPr lang="pt-BR" sz="4000" dirty="0"/>
              <a:t>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nome)</a:t>
            </a:r>
            <a:br>
              <a:rPr lang="pt-BR" sz="4000" dirty="0"/>
            </a:br>
            <a:r>
              <a:rPr lang="pt-BR" sz="4000" b="1" dirty="0"/>
              <a:t>autor</a:t>
            </a:r>
            <a:r>
              <a:rPr lang="pt-BR" sz="4000" dirty="0"/>
              <a:t> </a:t>
            </a:r>
            <a:r>
              <a:rPr lang="pt-BR" sz="3600" dirty="0"/>
              <a:t>(</a:t>
            </a:r>
            <a:r>
              <a:rPr lang="pt-BR" sz="3600" u="sng" dirty="0"/>
              <a:t>codigo</a:t>
            </a:r>
            <a:r>
              <a:rPr lang="pt-BR" sz="3600" dirty="0"/>
              <a:t>, nome, pais)</a:t>
            </a:r>
            <a:br>
              <a:rPr lang="pt-BR" sz="4000" dirty="0"/>
            </a:br>
            <a:r>
              <a:rPr lang="pt-BR" sz="4000" b="1" dirty="0"/>
              <a:t>livro</a:t>
            </a:r>
            <a:r>
              <a:rPr lang="pt-BR" sz="4000" dirty="0"/>
              <a:t> (</a:t>
            </a:r>
            <a:r>
              <a:rPr lang="pt-BR" sz="3200" u="sng" dirty="0"/>
              <a:t>codigo</a:t>
            </a:r>
            <a:r>
              <a:rPr lang="pt-BR" sz="3200" dirty="0"/>
              <a:t>, titulo, nrpaginas, ano, codautor, codcategoria, codeditora, resenha, preco, fotocapa1, fotocapa2)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304923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55BA3316-7FA9-6B2B-B6E3-44DF430BC16A}"/>
              </a:ext>
            </a:extLst>
          </p:cNvPr>
          <p:cNvSpPr/>
          <p:nvPr/>
        </p:nvSpPr>
        <p:spPr>
          <a:xfrm>
            <a:off x="4572000" y="4332670"/>
            <a:ext cx="3672408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550CF-D84A-FDA3-48B8-E09AC267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Ordem Projeto (cadastros)...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0CD72F-CB75-9996-E435-86F6655E924D}"/>
              </a:ext>
            </a:extLst>
          </p:cNvPr>
          <p:cNvSpPr txBox="1"/>
          <p:nvPr/>
        </p:nvSpPr>
        <p:spPr>
          <a:xfrm>
            <a:off x="4824028" y="4332670"/>
            <a:ext cx="2458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Cadastro  Categoria:</a:t>
            </a:r>
          </a:p>
          <a:p>
            <a:endParaRPr lang="pt-BR" dirty="0"/>
          </a:p>
          <a:p>
            <a:r>
              <a:rPr lang="pt-BR" dirty="0" err="1"/>
              <a:t>Cod</a:t>
            </a:r>
            <a:r>
              <a:rPr lang="pt-BR" dirty="0"/>
              <a:t>:</a:t>
            </a:r>
          </a:p>
          <a:p>
            <a:r>
              <a:rPr lang="pt-BR" dirty="0"/>
              <a:t>Nome: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C0821CE-F273-7B6F-923B-131A314F4998}"/>
              </a:ext>
            </a:extLst>
          </p:cNvPr>
          <p:cNvSpPr/>
          <p:nvPr/>
        </p:nvSpPr>
        <p:spPr>
          <a:xfrm>
            <a:off x="5410436" y="490873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794A851-3FCE-5524-FFB5-88A7F8887DF7}"/>
              </a:ext>
            </a:extLst>
          </p:cNvPr>
          <p:cNvSpPr/>
          <p:nvPr/>
        </p:nvSpPr>
        <p:spPr>
          <a:xfrm>
            <a:off x="5562836" y="526877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12AA823-D237-66D2-D863-DF561079AAB4}"/>
              </a:ext>
            </a:extLst>
          </p:cNvPr>
          <p:cNvSpPr/>
          <p:nvPr/>
        </p:nvSpPr>
        <p:spPr>
          <a:xfrm>
            <a:off x="4824028" y="5844838"/>
            <a:ext cx="738808" cy="242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Gravar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3D87B4C-B995-2883-2E9A-5BED954BB27D}"/>
              </a:ext>
            </a:extLst>
          </p:cNvPr>
          <p:cNvSpPr/>
          <p:nvPr/>
        </p:nvSpPr>
        <p:spPr>
          <a:xfrm>
            <a:off x="5607732" y="5848041"/>
            <a:ext cx="738808" cy="242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Excluir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DEAF965D-3D95-930F-F57E-456B7E77D2B0}"/>
              </a:ext>
            </a:extLst>
          </p:cNvPr>
          <p:cNvSpPr/>
          <p:nvPr/>
        </p:nvSpPr>
        <p:spPr>
          <a:xfrm>
            <a:off x="6408204" y="5834669"/>
            <a:ext cx="738808" cy="242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Alterar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8BC32A6-C20F-5476-55DD-E44620EF501F}"/>
              </a:ext>
            </a:extLst>
          </p:cNvPr>
          <p:cNvSpPr/>
          <p:nvPr/>
        </p:nvSpPr>
        <p:spPr>
          <a:xfrm>
            <a:off x="7191908" y="5837872"/>
            <a:ext cx="874440" cy="2389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Pesquisar</a:t>
            </a:r>
            <a:endParaRPr lang="pt-BR" sz="11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AB533A2-BA5E-664D-D8B1-0DDE25858099}"/>
              </a:ext>
            </a:extLst>
          </p:cNvPr>
          <p:cNvSpPr/>
          <p:nvPr/>
        </p:nvSpPr>
        <p:spPr>
          <a:xfrm>
            <a:off x="264117" y="3516298"/>
            <a:ext cx="3672408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u="sng" dirty="0">
                <a:solidFill>
                  <a:schemeClr val="tx1"/>
                </a:solidFill>
              </a:rPr>
              <a:t>Menu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Cadastro Editora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Cadastro Autor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Cadastros Categorias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Cadastro Livros</a:t>
            </a:r>
          </a:p>
        </p:txBody>
      </p:sp>
      <p:sp>
        <p:nvSpPr>
          <p:cNvPr id="13" name="Seta: Curva para Baixo 12">
            <a:extLst>
              <a:ext uri="{FF2B5EF4-FFF2-40B4-BE49-F238E27FC236}">
                <a16:creationId xmlns:a16="http://schemas.microsoft.com/office/drawing/2014/main" id="{076F669C-CDDE-1B1A-48EA-2963F5BE22B8}"/>
              </a:ext>
            </a:extLst>
          </p:cNvPr>
          <p:cNvSpPr/>
          <p:nvPr/>
        </p:nvSpPr>
        <p:spPr>
          <a:xfrm rot="4981978">
            <a:off x="4264363" y="2184777"/>
            <a:ext cx="1500491" cy="921250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ED106CA-C0AE-1A8A-5524-2327C0BCC2BD}"/>
              </a:ext>
            </a:extLst>
          </p:cNvPr>
          <p:cNvSpPr/>
          <p:nvPr/>
        </p:nvSpPr>
        <p:spPr>
          <a:xfrm>
            <a:off x="251520" y="1052736"/>
            <a:ext cx="3672408" cy="2160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01DA70E-A686-01A8-C16D-8C08B87DCF44}"/>
              </a:ext>
            </a:extLst>
          </p:cNvPr>
          <p:cNvSpPr txBox="1"/>
          <p:nvPr/>
        </p:nvSpPr>
        <p:spPr>
          <a:xfrm>
            <a:off x="457200" y="1268760"/>
            <a:ext cx="24586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Login Usuário:</a:t>
            </a:r>
          </a:p>
          <a:p>
            <a:endParaRPr lang="pt-BR" dirty="0"/>
          </a:p>
          <a:p>
            <a:r>
              <a:rPr lang="pt-BR" dirty="0"/>
              <a:t>Login:</a:t>
            </a:r>
          </a:p>
          <a:p>
            <a:r>
              <a:rPr lang="pt-BR" dirty="0"/>
              <a:t>Senha: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D474E46-8D07-0974-D856-78AB0D8057E4}"/>
              </a:ext>
            </a:extLst>
          </p:cNvPr>
          <p:cNvSpPr/>
          <p:nvPr/>
        </p:nvSpPr>
        <p:spPr>
          <a:xfrm>
            <a:off x="1259632" y="184482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A237798-C426-DCC7-340F-B23A68B0E19D}"/>
              </a:ext>
            </a:extLst>
          </p:cNvPr>
          <p:cNvSpPr/>
          <p:nvPr/>
        </p:nvSpPr>
        <p:spPr>
          <a:xfrm>
            <a:off x="1259632" y="2204864"/>
            <a:ext cx="1440160" cy="288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4701CF3-CAFF-DBCF-75C9-71FB3F152CF7}"/>
              </a:ext>
            </a:extLst>
          </p:cNvPr>
          <p:cNvSpPr/>
          <p:nvPr/>
        </p:nvSpPr>
        <p:spPr>
          <a:xfrm>
            <a:off x="1393304" y="2780928"/>
            <a:ext cx="1234480" cy="242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Conectar</a:t>
            </a:r>
          </a:p>
        </p:txBody>
      </p:sp>
    </p:spTree>
    <p:extLst>
      <p:ext uri="{BB962C8B-B14F-4D97-AF65-F5344CB8AC3E}">
        <p14:creationId xmlns:p14="http://schemas.microsoft.com/office/powerpoint/2010/main" val="385871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3AB533A2-BA5E-664D-D8B1-0DDE25858099}"/>
              </a:ext>
            </a:extLst>
          </p:cNvPr>
          <p:cNvSpPr/>
          <p:nvPr/>
        </p:nvSpPr>
        <p:spPr>
          <a:xfrm>
            <a:off x="611560" y="1102196"/>
            <a:ext cx="8075240" cy="50631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b="1" dirty="0">
                <a:solidFill>
                  <a:schemeClr val="tx1"/>
                </a:solidFill>
              </a:rPr>
              <a:t>Pesquisar: </a:t>
            </a: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7550CF-D84A-FDA3-48B8-E09AC267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/>
              <a:t>HOME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6668B1C-BD21-6081-B343-BB226BE6125B}"/>
              </a:ext>
            </a:extLst>
          </p:cNvPr>
          <p:cNvSpPr/>
          <p:nvPr/>
        </p:nvSpPr>
        <p:spPr>
          <a:xfrm>
            <a:off x="1763688" y="2420888"/>
            <a:ext cx="838345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autor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D6C542D3-A821-B693-B627-D9F1FD4D8107}"/>
              </a:ext>
            </a:extLst>
          </p:cNvPr>
          <p:cNvSpPr/>
          <p:nvPr/>
        </p:nvSpPr>
        <p:spPr>
          <a:xfrm>
            <a:off x="2653535" y="2420888"/>
            <a:ext cx="838345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editora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819FA290-EBA4-9D81-29DC-C4FD72CFDC31}"/>
              </a:ext>
            </a:extLst>
          </p:cNvPr>
          <p:cNvSpPr/>
          <p:nvPr/>
        </p:nvSpPr>
        <p:spPr>
          <a:xfrm>
            <a:off x="3563888" y="2420888"/>
            <a:ext cx="1008112" cy="360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err="1"/>
              <a:t>etc</a:t>
            </a:r>
            <a:endParaRPr lang="pt-BR" sz="1600" dirty="0"/>
          </a:p>
        </p:txBody>
      </p:sp>
      <p:sp>
        <p:nvSpPr>
          <p:cNvPr id="16" name="Retângulo: Biselado 15">
            <a:extLst>
              <a:ext uri="{FF2B5EF4-FFF2-40B4-BE49-F238E27FC236}">
                <a16:creationId xmlns:a16="http://schemas.microsoft.com/office/drawing/2014/main" id="{71C9F1BD-3D6A-4621-E404-9402B0FE89F7}"/>
              </a:ext>
            </a:extLst>
          </p:cNvPr>
          <p:cNvSpPr/>
          <p:nvPr/>
        </p:nvSpPr>
        <p:spPr>
          <a:xfrm>
            <a:off x="827584" y="1340768"/>
            <a:ext cx="720080" cy="648071"/>
          </a:xfrm>
          <a:prstGeom prst="beve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logo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2E3C884-C49A-49A2-B2B4-B743E0587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996952"/>
            <a:ext cx="1621568" cy="289373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2ED409D3-A8EF-E0D2-631D-3571CB3CE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0525" y="2996952"/>
            <a:ext cx="1672941" cy="289373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85B5ABF5-2A81-C784-F07B-4E722B86A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688" y="2996951"/>
            <a:ext cx="1724266" cy="2893737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FB5274E-6E32-1018-CC63-383B66A1C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863" y="3030305"/>
            <a:ext cx="1633213" cy="2846967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45A4A9A-91CA-9F49-7B80-1D3B169C4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4096" y="1196753"/>
            <a:ext cx="2830352" cy="648071"/>
          </a:xfrm>
          <a:prstGeom prst="rect">
            <a:avLst/>
          </a:prstGeom>
        </p:spPr>
      </p:pic>
      <p:sp>
        <p:nvSpPr>
          <p:cNvPr id="29" name="Balão de Pensamento: Nuvem 28">
            <a:extLst>
              <a:ext uri="{FF2B5EF4-FFF2-40B4-BE49-F238E27FC236}">
                <a16:creationId xmlns:a16="http://schemas.microsoft.com/office/drawing/2014/main" id="{C240007B-6F9F-495B-59E8-0F16B1D9A6BA}"/>
              </a:ext>
            </a:extLst>
          </p:cNvPr>
          <p:cNvSpPr/>
          <p:nvPr/>
        </p:nvSpPr>
        <p:spPr>
          <a:xfrm>
            <a:off x="6562376" y="274638"/>
            <a:ext cx="1541822" cy="648071"/>
          </a:xfrm>
          <a:prstGeom prst="cloudCallout">
            <a:avLst>
              <a:gd name="adj1" fmla="val 47797"/>
              <a:gd name="adj2" fmla="val 786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Carrinho</a:t>
            </a:r>
            <a:endParaRPr lang="pt-BR" dirty="0"/>
          </a:p>
        </p:txBody>
      </p:sp>
      <p:sp>
        <p:nvSpPr>
          <p:cNvPr id="30" name="Balão de Pensamento: Nuvem 29">
            <a:extLst>
              <a:ext uri="{FF2B5EF4-FFF2-40B4-BE49-F238E27FC236}">
                <a16:creationId xmlns:a16="http://schemas.microsoft.com/office/drawing/2014/main" id="{12FA1C88-4818-8D23-07C3-0A960497AD24}"/>
              </a:ext>
            </a:extLst>
          </p:cNvPr>
          <p:cNvSpPr/>
          <p:nvPr/>
        </p:nvSpPr>
        <p:spPr>
          <a:xfrm>
            <a:off x="4724400" y="606525"/>
            <a:ext cx="1541822" cy="648071"/>
          </a:xfrm>
          <a:prstGeom prst="cloudCallout">
            <a:avLst>
              <a:gd name="adj1" fmla="val 47797"/>
              <a:gd name="adj2" fmla="val 7869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LOGIN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380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810E80F-5EE1-5A08-0168-92D0403339D3}"/>
              </a:ext>
            </a:extLst>
          </p:cNvPr>
          <p:cNvSpPr/>
          <p:nvPr/>
        </p:nvSpPr>
        <p:spPr>
          <a:xfrm>
            <a:off x="323528" y="1556792"/>
            <a:ext cx="8640960" cy="50265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36045-1AC4-FD99-E5D0-3B018E62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99176" cy="994122"/>
          </a:xfrm>
        </p:spPr>
        <p:txBody>
          <a:bodyPr/>
          <a:lstStyle/>
          <a:p>
            <a:pPr algn="l"/>
            <a:r>
              <a:rPr lang="pt-BR" dirty="0"/>
              <a:t>Link dos Livros: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1CBC12-0D82-E164-3EBA-AE79B5FFCC6C}"/>
              </a:ext>
            </a:extLst>
          </p:cNvPr>
          <p:cNvSpPr txBox="1"/>
          <p:nvPr/>
        </p:nvSpPr>
        <p:spPr>
          <a:xfrm>
            <a:off x="3635896" y="1996864"/>
            <a:ext cx="505090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pt-BR" sz="1400" b="1" i="0" dirty="0">
                <a:effectLst/>
                <a:latin typeface="inherit"/>
              </a:rPr>
              <a:t>Resenha:</a:t>
            </a:r>
            <a:endParaRPr lang="pt-BR" sz="1400" i="0" dirty="0">
              <a:effectLst/>
              <a:latin typeface="inherit"/>
            </a:endParaRPr>
          </a:p>
          <a:p>
            <a:pPr algn="just" fontAlgn="base"/>
            <a:r>
              <a:rPr lang="pt-BR" sz="1200" i="0" dirty="0">
                <a:effectLst/>
                <a:latin typeface="Lato" panose="020F0502020204030204" pitchFamily="34" charset="0"/>
              </a:rPr>
              <a:t>Os personagens memoráveis do clássico de Antoine de Saint-Exupéry agora eternizados nos corações de gerações de leitores em uma edição de luxo. Nesta história atemporal, conheça o piloto estagnado no deserto e um pequeno príncipe que cuida da amada rosa que vive em seu planeta. Siga o menininho enquanto ele embarca em uma estranha e extraordinária jornada por diversos outros planetas até encontrar a Terra, onde finalmente conhece a verdadeira natureza do amor e da amizade. A obra mais celebrada de Saint-Exupéry agora em uma edição especial de luxo, com aquarelas originais do autor e capa dura almofadada.</a:t>
            </a:r>
          </a:p>
          <a:p>
            <a:pPr algn="just" fontAlgn="base"/>
            <a:endParaRPr lang="pt-BR" sz="1200" dirty="0">
              <a:latin typeface="Lato" panose="020F0502020204030204" pitchFamily="34" charset="0"/>
            </a:endParaRPr>
          </a:p>
          <a:p>
            <a:pPr algn="just" fontAlgn="base"/>
            <a:endParaRPr lang="pt-BR" sz="1200" i="0" dirty="0">
              <a:effectLst/>
              <a:latin typeface="Lato" panose="020F0502020204030204" pitchFamily="34" charset="0"/>
            </a:endParaRPr>
          </a:p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BEAEAD0-69AC-806D-A3D6-8F71A7366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04893"/>
              </p:ext>
            </p:extLst>
          </p:nvPr>
        </p:nvGraphicFramePr>
        <p:xfrm>
          <a:off x="3718248" y="4236071"/>
          <a:ext cx="4886200" cy="1641201"/>
        </p:xfrm>
        <a:graphic>
          <a:graphicData uri="http://schemas.openxmlformats.org/drawingml/2006/table">
            <a:tbl>
              <a:tblPr/>
              <a:tblGrid>
                <a:gridCol w="1532518">
                  <a:extLst>
                    <a:ext uri="{9D8B030D-6E8A-4147-A177-3AD203B41FA5}">
                      <a16:colId xmlns:a16="http://schemas.microsoft.com/office/drawing/2014/main" val="1417813074"/>
                    </a:ext>
                  </a:extLst>
                </a:gridCol>
                <a:gridCol w="3353682">
                  <a:extLst>
                    <a:ext uri="{9D8B030D-6E8A-4147-A177-3AD203B41FA5}">
                      <a16:colId xmlns:a16="http://schemas.microsoft.com/office/drawing/2014/main" val="3069933848"/>
                    </a:ext>
                  </a:extLst>
                </a:gridCol>
              </a:tblGrid>
              <a:tr h="2410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Formato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CAPA DURA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813620"/>
                  </a:ext>
                </a:extLst>
              </a:tr>
              <a:tr h="420846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Número de Páginas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96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5439198"/>
                  </a:ext>
                </a:extLst>
              </a:tr>
              <a:tr h="2410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Subtítulo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O pequeno príncipe - Capa dura almofadada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140708"/>
                  </a:ext>
                </a:extLst>
              </a:tr>
              <a:tr h="2410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Editora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HARPERKIDS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49853"/>
                  </a:ext>
                </a:extLst>
              </a:tr>
              <a:tr h="2410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Autor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ANTOINE SAINT EXUPERY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790980"/>
                  </a:ext>
                </a:extLst>
              </a:tr>
              <a:tr h="241019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Ano da Edição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inherit"/>
                        </a:rPr>
                        <a:t>2024</a:t>
                      </a:r>
                    </a:p>
                  </a:txBody>
                  <a:tcPr marL="59942" marR="59942" marT="31220" marB="299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219551"/>
                  </a:ext>
                </a:extLst>
              </a:tr>
            </a:tbl>
          </a:graphicData>
        </a:graphic>
      </p:graphicFrame>
      <p:pic>
        <p:nvPicPr>
          <p:cNvPr id="9" name="Imagem 8">
            <a:extLst>
              <a:ext uri="{FF2B5EF4-FFF2-40B4-BE49-F238E27FC236}">
                <a16:creationId xmlns:a16="http://schemas.microsoft.com/office/drawing/2014/main" id="{169C0B48-F83F-DD2B-E7A2-4CFF0F423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22967"/>
            <a:ext cx="2901008" cy="38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102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396</Words>
  <Application>Microsoft Office PowerPoint</Application>
  <PresentationFormat>Apresentação na tela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inherit</vt:lpstr>
      <vt:lpstr>Lato</vt:lpstr>
      <vt:lpstr>Tema do Office</vt:lpstr>
      <vt:lpstr>Trabalho Final - HTML+CSS+PHP+MYSQL</vt:lpstr>
      <vt:lpstr>Home deve conter com slides/banners</vt:lpstr>
      <vt:lpstr>HOME com filtros de pesquisa:</vt:lpstr>
      <vt:lpstr>Carrinho Compras</vt:lpstr>
      <vt:lpstr>Ordem de Criação:  a) Banco Dados (LIVRARIA) b) Cadastros HTML+PHP c) MENU de Opções d) Login de Usuário e) Home + carrinho compras</vt:lpstr>
      <vt:lpstr>Estrutura do Banco Dados Loja  editora (codigo, nome) categoria (codigo, nome) autor (codigo, nome, pais) livro (codigo, titulo, nrpaginas, ano, codautor, codcategoria, codeditora, resenha, preco, fotocapa1, fotocapa2)</vt:lpstr>
      <vt:lpstr>Ordem Projeto (cadastros)...</vt:lpstr>
      <vt:lpstr>HOME</vt:lpstr>
      <vt:lpstr>Link dos Livros:</vt:lpstr>
      <vt:lpstr>Carrinho Compras:</vt:lpstr>
      <vt:lpstr>Cronograma Projeto Final (10,0)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 Formulário:</dc:title>
  <dc:creator>Edutec</dc:creator>
  <cp:lastModifiedBy>Cristiane Pavei Fernandes</cp:lastModifiedBy>
  <cp:revision>42</cp:revision>
  <dcterms:created xsi:type="dcterms:W3CDTF">2011-05-09T19:02:30Z</dcterms:created>
  <dcterms:modified xsi:type="dcterms:W3CDTF">2025-05-12T16:13:37Z</dcterms:modified>
</cp:coreProperties>
</file>