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4" r:id="rId3"/>
    <p:sldId id="263" r:id="rId4"/>
    <p:sldId id="267" r:id="rId5"/>
    <p:sldId id="268" r:id="rId6"/>
    <p:sldId id="269" r:id="rId7"/>
    <p:sldId id="270" r:id="rId8"/>
    <p:sldId id="271" r:id="rId9"/>
    <p:sldId id="274" r:id="rId10"/>
    <p:sldId id="276" r:id="rId11"/>
    <p:sldId id="278" r:id="rId12"/>
    <p:sldId id="279" r:id="rId13"/>
    <p:sldId id="281" r:id="rId14"/>
    <p:sldId id="282" r:id="rId15"/>
    <p:sldId id="283" r:id="rId16"/>
    <p:sldId id="280" r:id="rId17"/>
    <p:sldId id="277" r:id="rId18"/>
    <p:sldId id="284" r:id="rId19"/>
    <p:sldId id="285" r:id="rId20"/>
    <p:sldId id="296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7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4"/>
    <p:restoredTop sz="94631"/>
  </p:normalViewPr>
  <p:slideViewPr>
    <p:cSldViewPr snapToGrid="0" snapToObjects="1">
      <p:cViewPr varScale="1">
        <p:scale>
          <a:sx n="110" d="100"/>
          <a:sy n="110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A7B0E-F544-FC49-9453-9585C14D9B15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8535F-D8AF-684F-8869-077D03E7A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1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9529A-805E-7E4D-B77D-9A4E7FA67372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A6F1D-EEDF-DA44-870C-7B422B4A6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1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7770-17FE-F04C-B2D0-BC7C8AF227D5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0C80-1C70-4D45-BC9D-F57E83D32C1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2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3938593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C67770-17FE-F04C-B2D0-BC7C8AF227D5}" type="datetimeFigureOut">
              <a:rPr lang="en-US" smtClean="0"/>
              <a:t>2/5/21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05D0C80-1C70-4D45-BC9D-F57E83D32C1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2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3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C67770-17FE-F04C-B2D0-BC7C8AF227D5}" type="datetimeFigureOut">
              <a:rPr lang="en-US" smtClean="0"/>
              <a:t>2/5/21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05D0C80-1C70-4D45-BC9D-F57E83D32C1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7770-17FE-F04C-B2D0-BC7C8AF227D5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0C80-1C70-4D45-BC9D-F57E83D32C1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7770-17FE-F04C-B2D0-BC7C8AF227D5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0C80-1C70-4D45-BC9D-F57E83D32C1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7770-17FE-F04C-B2D0-BC7C8AF227D5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0C80-1C70-4D45-BC9D-F57E83D32C1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7770-17FE-F04C-B2D0-BC7C8AF227D5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0C80-1C70-4D45-BC9D-F57E83D32C1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7770-17FE-F04C-B2D0-BC7C8AF227D5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0C80-1C70-4D45-BC9D-F57E83D32C1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7770-17FE-F04C-B2D0-BC7C8AF227D5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0C80-1C70-4D45-BC9D-F57E83D32C1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7770-17FE-F04C-B2D0-BC7C8AF227D5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0C80-1C70-4D45-BC9D-F57E83D32C1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7770-17FE-F04C-B2D0-BC7C8AF227D5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0C80-1C70-4D45-BC9D-F57E83D32C1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7770-17FE-F04C-B2D0-BC7C8AF227D5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0C80-1C70-4D45-BC9D-F57E83D32C1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7770-17FE-F04C-B2D0-BC7C8AF227D5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D0C80-1C70-4D45-BC9D-F57E83D32C1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numpy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3" Type="http://schemas.openxmlformats.org/officeDocument/2006/relationships/hyperlink" Target="https://www.scipy.org/scipylib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ndas.pydata.org/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" TargetMode="Externa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WEEK 1a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COMPUTATIONAL MATHEMATICS</a:t>
            </a:r>
          </a:p>
        </p:txBody>
      </p:sp>
    </p:spTree>
    <p:extLst>
      <p:ext uri="{BB962C8B-B14F-4D97-AF65-F5344CB8AC3E}">
        <p14:creationId xmlns:p14="http://schemas.microsoft.com/office/powerpoint/2010/main" val="4827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Vector, Matrices,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Vectors, matrices, and arrays of higher dimensions </a:t>
            </a:r>
            <a:endParaRPr lang="en-US" dirty="0" smtClean="0"/>
          </a:p>
          <a:p>
            <a:pPr lvl="1"/>
            <a:r>
              <a:rPr lang="en-US" dirty="0" smtClean="0"/>
              <a:t>essential </a:t>
            </a:r>
            <a:r>
              <a:rPr lang="en-US" dirty="0"/>
              <a:t>tools in numerical computing.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computation must be repeated for a set of input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represent the data </a:t>
            </a:r>
            <a:r>
              <a:rPr lang="en-US" dirty="0"/>
              <a:t>as arrays and the computation in terms of array operations.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Computations </a:t>
            </a:r>
            <a:r>
              <a:rPr lang="en-US" dirty="0"/>
              <a:t>that are formulated </a:t>
            </a:r>
            <a:r>
              <a:rPr lang="en-US" dirty="0" smtClean="0"/>
              <a:t>this way </a:t>
            </a:r>
            <a:r>
              <a:rPr lang="en-US" dirty="0"/>
              <a:t>are said to be </a:t>
            </a:r>
            <a:r>
              <a:rPr lang="en-US" b="1" dirty="0" err="1" smtClean="0"/>
              <a:t>vectorized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87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Vector, Matrices,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Vectorization is used to </a:t>
            </a:r>
            <a:r>
              <a:rPr lang="en-US" b="1" u="sng" dirty="0" smtClean="0"/>
              <a:t>speed up</a:t>
            </a:r>
            <a:r>
              <a:rPr lang="en-US" dirty="0" smtClean="0"/>
              <a:t> the Python code without using loop. </a:t>
            </a:r>
          </a:p>
          <a:p>
            <a:r>
              <a:rPr lang="en-US" dirty="0" smtClean="0"/>
              <a:t>The </a:t>
            </a:r>
            <a:r>
              <a:rPr lang="en-US" dirty="0"/>
              <a:t>result is concise </a:t>
            </a:r>
            <a:r>
              <a:rPr lang="en-US" dirty="0" smtClean="0"/>
              <a:t>and </a:t>
            </a:r>
            <a:r>
              <a:rPr lang="en-US" dirty="0"/>
              <a:t>more maintainable </a:t>
            </a:r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0387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vector</a:t>
            </a:r>
            <a:r>
              <a:rPr lang="en-US" dirty="0" smtClean="0"/>
              <a:t> is an object that has both a magnitude and a direction.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vector</a:t>
            </a:r>
            <a:r>
              <a:rPr lang="en-US" dirty="0" smtClean="0"/>
              <a:t> is a quantity that contains </a:t>
            </a:r>
            <a:r>
              <a:rPr lang="en-US" u="sng" dirty="0" smtClean="0"/>
              <a:t>more than </a:t>
            </a:r>
            <a:r>
              <a:rPr lang="en-US" dirty="0" smtClean="0"/>
              <a:t>one piece of information. Three dimensional vectors have three components. </a:t>
            </a:r>
          </a:p>
          <a:p>
            <a:pPr lvl="1"/>
            <a:r>
              <a:rPr lang="en-US" dirty="0" smtClean="0"/>
              <a:t>Example: velocity, force, acceleration. </a:t>
            </a:r>
          </a:p>
          <a:p>
            <a:pPr lvl="1"/>
            <a:r>
              <a:rPr lang="en-US" dirty="0" smtClean="0"/>
              <a:t>A vector with only one piece of information (a 1D vector), is a scalar.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vector</a:t>
            </a:r>
            <a:r>
              <a:rPr lang="en-US" dirty="0" smtClean="0"/>
              <a:t> is a collection of ordered homogeneous elements.</a:t>
            </a:r>
          </a:p>
        </p:txBody>
      </p:sp>
      <p:pic>
        <p:nvPicPr>
          <p:cNvPr id="3076" name="Picture 4" descr="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665" y="2466720"/>
            <a:ext cx="2681415" cy="131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matrix is a two-dimensional data structure where numbers are arranged into rows and columns.</a:t>
            </a:r>
          </a:p>
          <a:p>
            <a:endParaRPr lang="en-US" dirty="0"/>
          </a:p>
        </p:txBody>
      </p:sp>
      <p:pic>
        <p:nvPicPr>
          <p:cNvPr id="4098" name="Picture 2" descr="atrix with 4 columns and 3 row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2879124"/>
            <a:ext cx="4484473" cy="260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array is a special variable, which can hold more than one value at a time.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array</a:t>
            </a:r>
            <a:r>
              <a:rPr lang="en-US" dirty="0" smtClean="0"/>
              <a:t> is a vector with one or more dimensions. 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&gt; car[0]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= "Ford"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&gt; car[2]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"Volvo"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&gt; car[3]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= "BMW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An array with one dimension is (almost) the same as a vector. </a:t>
            </a:r>
          </a:p>
          <a:p>
            <a:pPr marL="0" indent="0">
              <a:buNone/>
            </a:pPr>
            <a:r>
              <a:rPr lang="en-US" dirty="0" smtClean="0"/>
              <a:t>An array with two dimensions is (almost) the same as a matrix. </a:t>
            </a:r>
          </a:p>
          <a:p>
            <a:pPr marL="0" indent="0">
              <a:buNone/>
            </a:pPr>
            <a:r>
              <a:rPr lang="en-US" dirty="0" smtClean="0"/>
              <a:t>An array with three or more dimensions is an n-dimensional array.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4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data frame</a:t>
            </a:r>
            <a:r>
              <a:rPr lang="en-US" dirty="0" smtClean="0"/>
              <a:t> is called a table</a:t>
            </a:r>
          </a:p>
          <a:p>
            <a:r>
              <a:rPr lang="en-US" dirty="0" smtClean="0"/>
              <a:t>Each column holds the same type, and the columns can have header names.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provides </a:t>
            </a:r>
            <a:r>
              <a:rPr lang="en-US" dirty="0"/>
              <a:t>data structures for representing a rich variety of arrays, and</a:t>
            </a:r>
            <a:br>
              <a:rPr lang="en-US" dirty="0"/>
            </a:br>
            <a:r>
              <a:rPr lang="en-US" dirty="0"/>
              <a:t>methods and functions for operating on such arrays. </a:t>
            </a:r>
            <a:endParaRPr lang="en-US" dirty="0" smtClean="0"/>
          </a:p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provides the numerical back end for nearly every scientific or technical library for </a:t>
            </a:r>
            <a:r>
              <a:rPr lang="en-US" dirty="0" smtClean="0"/>
              <a:t>python</a:t>
            </a:r>
          </a:p>
          <a:p>
            <a:r>
              <a:rPr lang="en-US" dirty="0"/>
              <a:t>http://</a:t>
            </a:r>
            <a:r>
              <a:rPr lang="en-US" dirty="0" err="1"/>
              <a:t>www.numpy.org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222BC"/>
                </a:solidFill>
              </a:rPr>
              <a:t>&gt;&gt; import </a:t>
            </a:r>
            <a:r>
              <a:rPr lang="en-US" dirty="0" err="1">
                <a:solidFill>
                  <a:srgbClr val="0222BC"/>
                </a:solidFill>
              </a:rPr>
              <a:t>numpy</a:t>
            </a:r>
            <a:r>
              <a:rPr lang="en-US" dirty="0">
                <a:solidFill>
                  <a:srgbClr val="0222BC"/>
                </a:solidFill>
              </a:rPr>
              <a:t> as np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– vs -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</a:t>
            </a:r>
            <a:r>
              <a:rPr lang="en-US" dirty="0"/>
              <a:t>lists are generic containers of objects, </a:t>
            </a:r>
            <a:r>
              <a:rPr lang="en-US" dirty="0" err="1"/>
              <a:t>NumPy</a:t>
            </a:r>
            <a:r>
              <a:rPr lang="en-US" dirty="0"/>
              <a:t> arrays </a:t>
            </a:r>
            <a:r>
              <a:rPr lang="en-US" dirty="0" smtClean="0"/>
              <a:t>are </a:t>
            </a:r>
            <a:r>
              <a:rPr lang="en-US" b="1" dirty="0" smtClean="0"/>
              <a:t>homogenous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typed arrays </a:t>
            </a:r>
            <a:r>
              <a:rPr lang="en-US" dirty="0"/>
              <a:t>of fixed size.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Operation on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arrays can be much more </a:t>
            </a:r>
            <a:r>
              <a:rPr lang="en-US" dirty="0" smtClean="0"/>
              <a:t>efficient</a:t>
            </a:r>
          </a:p>
          <a:p>
            <a:pPr lvl="1"/>
            <a:r>
              <a:rPr lang="en-US" dirty="0" smtClean="0"/>
              <a:t>Homogenous means that all elements in the array have the same data type. </a:t>
            </a:r>
          </a:p>
          <a:p>
            <a:pPr lvl="1"/>
            <a:r>
              <a:rPr lang="en-US" dirty="0" smtClean="0"/>
              <a:t>Fixed size means that an array cannot be resized (without creating a new array).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a large collection of basic operators and functions that act on these data </a:t>
            </a:r>
            <a:r>
              <a:rPr lang="en-US" dirty="0" smtClean="0"/>
              <a:t>structures</a:t>
            </a:r>
          </a:p>
          <a:p>
            <a:r>
              <a:rPr lang="en-US" dirty="0" smtClean="0"/>
              <a:t>Provides submodules with higher-level algorithms </a:t>
            </a:r>
          </a:p>
          <a:p>
            <a:pPr lvl="1"/>
            <a:r>
              <a:rPr lang="en-US" dirty="0" smtClean="0"/>
              <a:t>e.g. linear algebra, fast Fourier transformations.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and use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Numpy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222BC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 smtClean="0">
                <a:solidFill>
                  <a:srgbClr val="0222BC"/>
                </a:solidFill>
                <a:latin typeface="Consolas" panose="020B0609020204030204" pitchFamily="49" charset="0"/>
              </a:rPr>
              <a:t>conda</a:t>
            </a:r>
            <a:r>
              <a:rPr lang="en-US" dirty="0" smtClean="0">
                <a:solidFill>
                  <a:srgbClr val="0222BC"/>
                </a:solidFill>
                <a:latin typeface="Consolas" panose="020B0609020204030204" pitchFamily="49" charset="0"/>
              </a:rPr>
              <a:t> install </a:t>
            </a:r>
            <a:r>
              <a:rPr lang="en-US" dirty="0" err="1" smtClean="0">
                <a:solidFill>
                  <a:srgbClr val="0222BC"/>
                </a:solidFill>
                <a:latin typeface="Consolas" panose="020B0609020204030204" pitchFamily="49" charset="0"/>
              </a:rPr>
              <a:t>numpy</a:t>
            </a:r>
            <a:endParaRPr lang="en-US" dirty="0" smtClean="0">
              <a:solidFill>
                <a:srgbClr val="0222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or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222BC"/>
                </a:solidFill>
                <a:latin typeface="Consolas" panose="020B0609020204030204" pitchFamily="49" charset="0"/>
              </a:rPr>
              <a:t>&gt;pip </a:t>
            </a:r>
            <a:r>
              <a:rPr lang="en-US" dirty="0">
                <a:solidFill>
                  <a:srgbClr val="0222BC"/>
                </a:solidFill>
                <a:latin typeface="Consolas" panose="020B0609020204030204" pitchFamily="49" charset="0"/>
              </a:rPr>
              <a:t>install </a:t>
            </a:r>
            <a:r>
              <a:rPr lang="en-US" dirty="0" err="1" smtClean="0">
                <a:solidFill>
                  <a:srgbClr val="0222BC"/>
                </a:solidFill>
                <a:latin typeface="Consolas" panose="020B0609020204030204" pitchFamily="49" charset="0"/>
              </a:rPr>
              <a:t>numpy</a:t>
            </a:r>
            <a:endParaRPr lang="en-US" dirty="0" smtClean="0">
              <a:solidFill>
                <a:srgbClr val="0222BC"/>
              </a:solidFill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222BC"/>
                </a:solidFill>
                <a:latin typeface="Consolas" panose="020B0609020204030204" pitchFamily="49" charset="0"/>
              </a:rPr>
              <a:t>&gt; import </a:t>
            </a:r>
            <a:r>
              <a:rPr lang="en-US" dirty="0" err="1" smtClean="0">
                <a:solidFill>
                  <a:srgbClr val="0222BC"/>
                </a:solidFill>
                <a:latin typeface="Consolas" panose="020B0609020204030204" pitchFamily="49" charset="0"/>
              </a:rPr>
              <a:t>numpy</a:t>
            </a:r>
            <a:r>
              <a:rPr lang="en-US" dirty="0" smtClean="0">
                <a:solidFill>
                  <a:srgbClr val="0222BC"/>
                </a:solidFill>
                <a:latin typeface="Consolas" panose="020B0609020204030204" pitchFamily="49" charset="0"/>
              </a:rPr>
              <a:t> as np 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7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Ndarray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data structure for multidimensional arrays in </a:t>
            </a:r>
            <a:r>
              <a:rPr lang="en-US" dirty="0" err="1"/>
              <a:t>NumPy</a:t>
            </a:r>
            <a:r>
              <a:rPr lang="en-US" dirty="0"/>
              <a:t> is the </a:t>
            </a:r>
            <a:r>
              <a:rPr lang="en-US" dirty="0" err="1"/>
              <a:t>ndarray</a:t>
            </a:r>
            <a:r>
              <a:rPr lang="en-US" dirty="0"/>
              <a:t> class.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222BC"/>
                </a:solidFill>
              </a:rPr>
              <a:t>&gt; help(</a:t>
            </a:r>
            <a:r>
              <a:rPr lang="en-US" dirty="0" err="1" smtClean="0">
                <a:solidFill>
                  <a:srgbClr val="0222BC"/>
                </a:solidFill>
              </a:rPr>
              <a:t>np.ndarray</a:t>
            </a:r>
            <a:r>
              <a:rPr lang="en-US" dirty="0" smtClean="0">
                <a:solidFill>
                  <a:srgbClr val="0222BC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Johansson, R. (2015). </a:t>
            </a:r>
            <a:r>
              <a:rPr lang="en-US" i="1" dirty="0" smtClean="0"/>
              <a:t>Numerical Python: A Practical Techniques Approach for Industry</a:t>
            </a:r>
            <a:r>
              <a:rPr lang="en-US" dirty="0" smtClean="0"/>
              <a:t>. </a:t>
            </a:r>
            <a:r>
              <a:rPr lang="en-US" dirty="0" err="1" smtClean="0"/>
              <a:t>Apress</a:t>
            </a:r>
            <a:r>
              <a:rPr lang="en-US" dirty="0" smtClean="0"/>
              <a:t>.</a:t>
            </a:r>
          </a:p>
          <a:p>
            <a:pPr marL="1146175" indent="-222250"/>
            <a:r>
              <a:rPr lang="en-US" dirty="0" err="1" smtClean="0"/>
              <a:t>Numpy</a:t>
            </a:r>
            <a:r>
              <a:rPr lang="en-US" dirty="0" smtClean="0"/>
              <a:t>: Ch. 2</a:t>
            </a:r>
          </a:p>
          <a:p>
            <a:pPr marL="1146175" indent="-222250"/>
            <a:r>
              <a:rPr lang="en-US" dirty="0" smtClean="0"/>
              <a:t>Pandas: Ch. 12</a:t>
            </a:r>
          </a:p>
          <a:p>
            <a:pPr marL="1146175" indent="-222250"/>
            <a:r>
              <a:rPr lang="en-US" dirty="0" err="1" smtClean="0"/>
              <a:t>SciPy</a:t>
            </a:r>
            <a:r>
              <a:rPr lang="en-US" dirty="0" smtClean="0"/>
              <a:t>: Ch. 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4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D7D73-0332-47F9-B4D0-74E98A41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Elements/Functions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548D27-8E02-49E0-AC25-292580BB9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Importing </a:t>
            </a:r>
            <a:r>
              <a:rPr lang="en-US" dirty="0" err="1"/>
              <a:t>numpy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Numpy</a:t>
            </a:r>
            <a:r>
              <a:rPr lang="en-US" dirty="0"/>
              <a:t> array object, its attributes, and arithmetic operations with the object. Handling one-, two-, and multi-dimensional arrays.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Creating some special arrays: </a:t>
            </a:r>
            <a:r>
              <a:rPr lang="en-US" dirty="0" err="1">
                <a:latin typeface="Consolas" panose="020B0609020204030204" pitchFamily="49" charset="0"/>
              </a:rPr>
              <a:t>np.zeros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np.ones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no.diag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np.arange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np.linspace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np.loadtxt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np.random.*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Slicing, reshaping, resizing, and flatten </a:t>
            </a:r>
            <a:r>
              <a:rPr lang="en-US" dirty="0" err="1"/>
              <a:t>numpy</a:t>
            </a:r>
            <a:r>
              <a:rPr lang="en-US" dirty="0"/>
              <a:t> array. Note: flatten is particularly essential for image processing and machine learning.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array stackings.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7C4368-79D0-4D4C-85D7-0268174D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Numpy’s</a:t>
            </a:r>
            <a:r>
              <a:rPr lang="en-US" dirty="0"/>
              <a:t>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769C71-8946-45E1-AB10-335D330D0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="" id="{E1209439-8B2B-47BA-AFC1-25B81A5D56B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=[1, 2, 3]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1209439-8B2B-47BA-AFC1-25B81A5D5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EBA0FD5-56A2-42FE-9A26-08F8DE808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Codes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237C490-3019-4CFF-A8D9-C9BEEB27C1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x = 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([1, 2, 3])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x = 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 [1], [2], [3] ])</a:t>
            </a:r>
          </a:p>
          <a:p>
            <a:pPr marL="0" indent="0">
              <a:buNone/>
            </a:pPr>
            <a:endParaRPr lang="en-US" dirty="0">
              <a:latin typeface="Calibri "/>
            </a:endParaRPr>
          </a:p>
          <a:p>
            <a:pPr marL="0" indent="0">
              <a:buNone/>
            </a:pPr>
            <a:r>
              <a:rPr lang="en-US" dirty="0" err="1">
                <a:latin typeface="Calibri "/>
              </a:rPr>
              <a:t>Numpy</a:t>
            </a:r>
            <a:r>
              <a:rPr lang="en-US" dirty="0">
                <a:latin typeface="Calibri "/>
              </a:rPr>
              <a:t> considers a vector as a single dimensional array. </a:t>
            </a:r>
            <a:r>
              <a:rPr lang="en-US" dirty="0" err="1">
                <a:latin typeface="Calibri "/>
              </a:rPr>
              <a:t>Numpy</a:t>
            </a:r>
            <a:r>
              <a:rPr lang="en-US" dirty="0">
                <a:latin typeface="Calibri "/>
              </a:rPr>
              <a:t> strictly differentiates 1D from 2D arrays. To </a:t>
            </a:r>
            <a:r>
              <a:rPr lang="en-US" dirty="0" err="1">
                <a:latin typeface="Calibri "/>
              </a:rPr>
              <a:t>numpy</a:t>
            </a:r>
            <a:r>
              <a:rPr lang="en-US" dirty="0">
                <a:latin typeface="Calibri "/>
              </a:rPr>
              <a:t>, the second is a 2D array. </a:t>
            </a:r>
            <a:r>
              <a:rPr lang="en-US" b="1" dirty="0">
                <a:latin typeface="Calibri "/>
              </a:rPr>
              <a:t>Consistently use, 1D array for vector.</a:t>
            </a:r>
          </a:p>
          <a:p>
            <a:pPr marL="0" indent="0">
              <a:buNone/>
            </a:pPr>
            <a:endParaRPr lang="en-US" dirty="0">
              <a:latin typeface="Calibri "/>
            </a:endParaRPr>
          </a:p>
          <a:p>
            <a:pPr marL="0" indent="0">
              <a:buNone/>
            </a:pPr>
            <a:endParaRPr lang="en-US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45644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5C6B3F-FD99-47FF-B7A0-DA4098B6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Numpy’s</a:t>
            </a:r>
            <a:r>
              <a:rPr lang="en-US" dirty="0"/>
              <a:t>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150B71-E12E-46DB-8BA6-C579575A2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="" id="{3ADF3484-74B4-47C6-A32B-FBC6DD5809B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ADF3484-74B4-47C6-A32B-FBC6DD580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517EF64-8490-4850-AF90-012862523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Expression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DE8B7B8-2595-4E17-B862-AA17E7FF6B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 = </a:t>
            </a:r>
            <a:r>
              <a:rPr lang="en-US" sz="1800" dirty="0" err="1">
                <a:latin typeface="Consolas" panose="020B0609020204030204" pitchFamily="49" charset="0"/>
              </a:rPr>
              <a:t>np.array</a:t>
            </a:r>
            <a:r>
              <a:rPr lang="en-US" sz="1800" dirty="0">
                <a:latin typeface="Consolas" panose="020B0609020204030204" pitchFamily="49" charset="0"/>
              </a:rPr>
              <a:t>([ [1, 2, 3], [4, 5, 6] ])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 = </a:t>
            </a:r>
            <a:r>
              <a:rPr lang="en-US" sz="1800" dirty="0" err="1">
                <a:latin typeface="Consolas" panose="020B0609020204030204" pitchFamily="49" charset="0"/>
              </a:rPr>
              <a:t>np.zeros</a:t>
            </a:r>
            <a:r>
              <a:rPr lang="en-US" sz="1800" dirty="0">
                <a:latin typeface="Consolas" panose="020B0609020204030204" pitchFamily="49" charset="0"/>
              </a:rPr>
              <a:t>( (2,3) )</a:t>
            </a:r>
          </a:p>
        </p:txBody>
      </p:sp>
    </p:spTree>
    <p:extLst>
      <p:ext uri="{BB962C8B-B14F-4D97-AF65-F5344CB8AC3E}">
        <p14:creationId xmlns:p14="http://schemas.microsoft.com/office/powerpoint/2010/main" val="7081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5C6B3F-FD99-47FF-B7A0-DA4098B6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Numpy’s</a:t>
            </a:r>
            <a:r>
              <a:rPr lang="en-US" dirty="0"/>
              <a:t>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150B71-E12E-46DB-8BA6-C579575A2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="" id="{3ADF3484-74B4-47C6-A32B-FBC6DD5809B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ADF3484-74B4-47C6-A32B-FBC6DD580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517EF64-8490-4850-AF90-012862523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Expression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DE8B7B8-2595-4E17-B862-AA17E7FF6B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 = </a:t>
            </a:r>
            <a:r>
              <a:rPr lang="en-US" sz="1800" dirty="0" err="1">
                <a:latin typeface="Consolas" panose="020B0609020204030204" pitchFamily="49" charset="0"/>
              </a:rPr>
              <a:t>np.ones</a:t>
            </a:r>
            <a:r>
              <a:rPr lang="en-US" sz="1800" dirty="0">
                <a:latin typeface="Consolas" panose="020B0609020204030204" pitchFamily="49" charset="0"/>
              </a:rPr>
              <a:t>( (2,3) 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 = </a:t>
            </a:r>
            <a:r>
              <a:rPr lang="en-US" sz="1800" dirty="0" err="1">
                <a:latin typeface="Consolas" panose="020B0609020204030204" pitchFamily="49" charset="0"/>
              </a:rPr>
              <a:t>np.diag</a:t>
            </a:r>
            <a:r>
              <a:rPr lang="en-US" sz="1800" dirty="0">
                <a:latin typeface="Consolas" panose="020B0609020204030204" pitchFamily="49" charset="0"/>
              </a:rPr>
              <a:t>([1.0, 2.0])</a:t>
            </a:r>
          </a:p>
        </p:txBody>
      </p:sp>
    </p:spTree>
    <p:extLst>
      <p:ext uri="{BB962C8B-B14F-4D97-AF65-F5344CB8AC3E}">
        <p14:creationId xmlns:p14="http://schemas.microsoft.com/office/powerpoint/2010/main" val="21147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5C6B3F-FD99-47FF-B7A0-DA4098B6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Numpy’s</a:t>
            </a:r>
            <a:r>
              <a:rPr lang="en-US" dirty="0"/>
              <a:t>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150B71-E12E-46DB-8BA6-C579575A2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="" id="{3ADF3484-74B4-47C6-A32B-FBC6DD5809B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.50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0.75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1.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ADF3484-74B4-47C6-A32B-FBC6DD580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517EF64-8490-4850-AF90-012862523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Expression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DE8B7B8-2595-4E17-B862-AA17E7FF6B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x = </a:t>
            </a:r>
            <a:r>
              <a:rPr lang="en-US" sz="1800" smtClean="0">
                <a:latin typeface="Consolas" panose="020B0609020204030204" pitchFamily="49" charset="0"/>
              </a:rPr>
              <a:t>np.arange</a:t>
            </a:r>
            <a:r>
              <a:rPr lang="en-US" sz="1800" dirty="0" smtClean="0">
                <a:latin typeface="Consolas" panose="020B0609020204030204" pitchFamily="49" charset="0"/>
              </a:rPr>
              <a:t>(1</a:t>
            </a:r>
            <a:r>
              <a:rPr lang="en-US" sz="1800" dirty="0">
                <a:latin typeface="Consolas" panose="020B0609020204030204" pitchFamily="49" charset="0"/>
              </a:rPr>
              <a:t>, 6, 2)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x = </a:t>
            </a:r>
            <a:r>
              <a:rPr lang="en-US" sz="1800" dirty="0" err="1">
                <a:latin typeface="Consolas" panose="020B0609020204030204" pitchFamily="49" charset="0"/>
              </a:rPr>
              <a:t>np.linspace</a:t>
            </a:r>
            <a:r>
              <a:rPr lang="en-US" sz="1800" dirty="0">
                <a:latin typeface="Consolas" panose="020B0609020204030204" pitchFamily="49" charset="0"/>
              </a:rPr>
              <a:t>(0, 1, 5)</a:t>
            </a:r>
          </a:p>
        </p:txBody>
      </p:sp>
    </p:spTree>
    <p:extLst>
      <p:ext uri="{BB962C8B-B14F-4D97-AF65-F5344CB8AC3E}">
        <p14:creationId xmlns:p14="http://schemas.microsoft.com/office/powerpoint/2010/main" val="159836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E93E58-3851-4665-A5A3-443DD615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Numpy’s</a:t>
            </a:r>
            <a:r>
              <a:rPr lang="en-US" dirty="0"/>
              <a:t>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6EA35F-B46A-438F-9BD5-48488D1F2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 Expressions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6E2BA3-238E-4D83-AB5F-6C4E041F47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load data from a file into a matrix, </a:t>
            </a:r>
            <a:r>
              <a:rPr lang="en-US" dirty="0" smtClean="0"/>
              <a:t>use </a:t>
            </a:r>
            <a:r>
              <a:rPr lang="en-US" dirty="0" err="1" smtClean="0"/>
              <a:t>np.loadtxt</a:t>
            </a:r>
            <a:r>
              <a:rPr lang="en-US" dirty="0"/>
              <a:t>(). The data can be in the form of CSV or space-separated formats.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26E362-6F28-43AB-B45E-CA8BB750F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Python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AEBA021-DB84-429E-9765-045B374261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Data = </a:t>
            </a:r>
            <a:r>
              <a:rPr lang="en-US" sz="2000" dirty="0" err="1" smtClean="0">
                <a:latin typeface="Consolas" panose="020B0609020204030204" pitchFamily="49" charset="0"/>
              </a:rPr>
              <a:t>np.loadtxt</a:t>
            </a:r>
            <a:r>
              <a:rPr lang="en-US" sz="2000" dirty="0" smtClean="0">
                <a:latin typeface="Consolas" panose="020B0609020204030204" pitchFamily="49" charset="0"/>
              </a:rPr>
              <a:t>(‘filename’)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018A4D-CF88-43BD-A9FA-A6EE93D9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Slicing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5AFE44-6BC9-46CC-88F7-A08946D73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="" id="{6518FDB1-8BD4-4EEE-9E46-734A67835DD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Slicing is also applicable to matrices.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18FDB1-8BD4-4EEE-9E46-734A67835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EEE8642-CD62-4DA9-A81C-1C409C7FB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Python Expression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393AAA8-2603-4941-A111-9CFDC0F304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x[0] = 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x[-1] = 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x[1:-1:2] = [3, 5</a:t>
            </a:r>
            <a:r>
              <a:rPr lang="en-US" sz="2000" dirty="0" smtClean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x[::-1] = [6, 5, 4, 3, 2]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x[0:-1:2] = [2, 4]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610865" y="4473146"/>
            <a:ext cx="0" cy="48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06281" y="4436076"/>
            <a:ext cx="0" cy="113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339914" y="4473146"/>
            <a:ext cx="12356" cy="147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55378" y="5943600"/>
            <a:ext cx="108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38605" y="5512634"/>
            <a:ext cx="226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Stop (not included)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82111" y="4982409"/>
            <a:ext cx="108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490DCC-ECBB-4A73-9791-4CA04294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Numpy’s</a:t>
            </a:r>
            <a:r>
              <a:rPr lang="en-US" dirty="0"/>
              <a:t>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2D002E-0EDE-42B8-9555-ACDCEF3D9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EC6D57-C5B6-472F-B842-489726A69A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np.reshape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np.flatten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np.vstack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np.hstack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A6AE14-1130-49F5-8AD1-404AB55EE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962DA-9850-4214-A078-F9203A70B7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Reshape a matrix</a:t>
            </a:r>
          </a:p>
          <a:p>
            <a:r>
              <a:rPr lang="en-US" dirty="0"/>
              <a:t>Flatten a matrix into a vector. Kind of important for machine learning.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Vertical and horizontal stacking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0E31FFE-50D5-4847-92DD-B4CD2AB0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Numpy’s</a:t>
            </a:r>
            <a:r>
              <a:rPr lang="en-US" dirty="0"/>
              <a:t> </a:t>
            </a:r>
            <a:r>
              <a:rPr lang="en-US" dirty="0" err="1"/>
              <a:t>Arithmetics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xmlns="" id="{5CBB6520-F7AC-47CA-9AC7-A94332A34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operations are element-wise</a:t>
                </a:r>
              </a:p>
              <a:p>
                <a:r>
                  <a:rPr lang="en-US" dirty="0"/>
                  <a:t>Matrix vector multiplication can be done via: A.dot(x)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CBB6520-F7AC-47CA-9AC7-A94332A34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9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Concatenate two 3x1 arrays of zeros and ones, and get its shape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the first column of a random 2x3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Transpose a random 2x3 array into a 3x2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Reshape a random 2x3 array into a 3x2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random 2x3 array and round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100x1 array of random samples from a normal (Gaussian) distribution and calculate its min, max, mean, and standard deviation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element-wise multiplication of two random arrays of size 3x3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matrix multiplication of two random arrays of size 2x3 and 3x4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that infinity is greater than 1000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Given two dimensional arrays, how to extract unique rows from both arrays?</a:t>
            </a:r>
          </a:p>
        </p:txBody>
      </p:sp>
    </p:spTree>
    <p:extLst>
      <p:ext uri="{BB962C8B-B14F-4D97-AF65-F5344CB8AC3E}">
        <p14:creationId xmlns:p14="http://schemas.microsoft.com/office/powerpoint/2010/main" val="2761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provides an introduction to numerical computation method for computing approximate solution to solve problems using statistical and numerical techniques.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popular Python toolboxes/libraries: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Visualization libraries</a:t>
            </a:r>
          </a:p>
          <a:p>
            <a:pPr lvl="1"/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 err="1"/>
              <a:t>Seaborn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                                 and many more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4364736" y="2383536"/>
            <a:ext cx="2584704" cy="19812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38472" y="2846832"/>
            <a:ext cx="223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All these libraries are installed on the SCC</a:t>
            </a:r>
          </a:p>
        </p:txBody>
      </p:sp>
    </p:spTree>
    <p:extLst>
      <p:ext uri="{BB962C8B-B14F-4D97-AF65-F5344CB8AC3E}">
        <p14:creationId xmlns:p14="http://schemas.microsoft.com/office/powerpoint/2010/main" val="7572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NumPy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many other python libraries are 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part of </a:t>
            </a:r>
            <a:r>
              <a:rPr lang="en-US" dirty="0" err="1"/>
              <a:t>SciPy</a:t>
            </a:r>
            <a:r>
              <a:rPr lang="en-US" dirty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handling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SciKit</a:t>
            </a:r>
            <a:r>
              <a:rPr lang="en-US" i="1" dirty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matplotlib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NUMPY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6654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n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nus" id="{33A8EA17-75F1-8D4D-8E4F-2CA2ED1CACE1}" vid="{F6C1DA4E-4EB4-1247-B579-9F4453D9D6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Binus</Template>
  <TotalTime>1600</TotalTime>
  <Words>1133</Words>
  <Application>Microsoft Macintosh PowerPoint</Application>
  <PresentationFormat>Widescreen</PresentationFormat>
  <Paragraphs>225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Calibri </vt:lpstr>
      <vt:lpstr>Calibri Light</vt:lpstr>
      <vt:lpstr>Cambria Math</vt:lpstr>
      <vt:lpstr>Consolas</vt:lpstr>
      <vt:lpstr>Wingdings</vt:lpstr>
      <vt:lpstr>Arial</vt:lpstr>
      <vt:lpstr>Binus</vt:lpstr>
      <vt:lpstr>WEEK 1a</vt:lpstr>
      <vt:lpstr>References</vt:lpstr>
      <vt:lpstr>About the course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NUMPY</vt:lpstr>
      <vt:lpstr>Vector, Matrices, Arrays</vt:lpstr>
      <vt:lpstr>Vector, Matrices, Arrays</vt:lpstr>
      <vt:lpstr>Vector</vt:lpstr>
      <vt:lpstr>Matrices</vt:lpstr>
      <vt:lpstr>Arrays</vt:lpstr>
      <vt:lpstr>Data frame</vt:lpstr>
      <vt:lpstr>Numpy</vt:lpstr>
      <vt:lpstr>Numpy – vs - List</vt:lpstr>
      <vt:lpstr>How to install and use Numpy</vt:lpstr>
      <vt:lpstr>Ndarray class</vt:lpstr>
      <vt:lpstr>Essential Elements/Functions </vt:lpstr>
      <vt:lpstr>Numpy’s functions</vt:lpstr>
      <vt:lpstr>Numpy’s Functions</vt:lpstr>
      <vt:lpstr>Numpy’s Functions</vt:lpstr>
      <vt:lpstr>Numpy’s Functions</vt:lpstr>
      <vt:lpstr>Numpy’s Functions</vt:lpstr>
      <vt:lpstr>Indexing and Slicing</vt:lpstr>
      <vt:lpstr>Numpy’s Functions</vt:lpstr>
      <vt:lpstr>Numpy’s Arithmetics</vt:lpstr>
      <vt:lpstr>Exercise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1a</dc:title>
  <dc:creator>Nunung Nurul Qomariyah</dc:creator>
  <cp:lastModifiedBy>Nunung Nurul Qomariyah</cp:lastModifiedBy>
  <cp:revision>245</cp:revision>
  <dcterms:created xsi:type="dcterms:W3CDTF">2020-02-17T14:20:49Z</dcterms:created>
  <dcterms:modified xsi:type="dcterms:W3CDTF">2021-02-05T09:57:43Z</dcterms:modified>
</cp:coreProperties>
</file>