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315" r:id="rId4"/>
    <p:sldId id="258" r:id="rId5"/>
    <p:sldId id="287" r:id="rId6"/>
    <p:sldId id="288" r:id="rId7"/>
    <p:sldId id="289" r:id="rId8"/>
    <p:sldId id="290" r:id="rId9"/>
    <p:sldId id="291" r:id="rId10"/>
    <p:sldId id="292" r:id="rId11"/>
    <p:sldId id="299" r:id="rId12"/>
    <p:sldId id="300" r:id="rId13"/>
    <p:sldId id="301" r:id="rId14"/>
    <p:sldId id="298" r:id="rId15"/>
    <p:sldId id="317" r:id="rId16"/>
    <p:sldId id="316" r:id="rId17"/>
    <p:sldId id="262" r:id="rId18"/>
    <p:sldId id="263" r:id="rId19"/>
    <p:sldId id="277" r:id="rId20"/>
    <p:sldId id="264" r:id="rId21"/>
    <p:sldId id="302" r:id="rId22"/>
    <p:sldId id="265" r:id="rId23"/>
    <p:sldId id="266" r:id="rId24"/>
    <p:sldId id="267" r:id="rId25"/>
    <p:sldId id="304" r:id="rId26"/>
    <p:sldId id="270" r:id="rId27"/>
    <p:sldId id="271" r:id="rId28"/>
    <p:sldId id="306" r:id="rId29"/>
    <p:sldId id="307" r:id="rId30"/>
    <p:sldId id="272" r:id="rId31"/>
    <p:sldId id="273" r:id="rId32"/>
    <p:sldId id="308" r:id="rId33"/>
    <p:sldId id="309" r:id="rId34"/>
    <p:sldId id="310" r:id="rId35"/>
    <p:sldId id="311" r:id="rId36"/>
    <p:sldId id="312" r:id="rId37"/>
    <p:sldId id="274" r:id="rId38"/>
    <p:sldId id="276" r:id="rId39"/>
    <p:sldId id="314" r:id="rId40"/>
    <p:sldId id="275" r:id="rId41"/>
    <p:sldId id="305" r:id="rId42"/>
    <p:sldId id="278" r:id="rId43"/>
    <p:sldId id="268" r:id="rId44"/>
    <p:sldId id="31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0"/>
    <p:restoredTop sz="95673"/>
  </p:normalViewPr>
  <p:slideViewPr>
    <p:cSldViewPr snapToGrid="0" snapToObjects="1">
      <p:cViewPr>
        <p:scale>
          <a:sx n="97" d="100"/>
          <a:sy n="97" d="100"/>
        </p:scale>
        <p:origin x="8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1B28-D689-4347-A88A-F4AB3FA75E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6E30-D468-8E45-AD4A-42A9EF26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AE083-7242-0941-ACBD-588F9D3E66A4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559F-C41E-0C4B-897A-411B61D9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6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85161-AEF0-3944-BECE-51ED5E6E49F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60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95BEF-9537-974A-A9A5-2275753F64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2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19A70-AF0E-E246-A19F-6C278730FED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8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35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https://www.w3resource.com/pandas/</a:t>
            </a:r>
            <a:r>
              <a:rPr lang="en-US" dirty="0" err="1" smtClean="0"/>
              <a:t>dataframe</a:t>
            </a:r>
            <a:r>
              <a:rPr lang="en-US" dirty="0" smtClean="0"/>
              <a:t>/</a:t>
            </a:r>
            <a:r>
              <a:rPr lang="en-US" dirty="0" err="1" smtClean="0"/>
              <a:t>dataframe-loc.php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559F-C41E-0C4B-897A-411B61D9C1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61484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DC80831-7464-AE4F-B1DA-2ED09A321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91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82CE-CB59-8642-AE2A-51D8A2630C3D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96C7-E254-D343-B07C-D98C9FD3BC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Documentation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" TargetMode="Externa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hyperlink" Target="https://www.scipy.org/scipylib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special.html" TargetMode="External"/><Relationship Id="rId4" Type="http://schemas.openxmlformats.org/officeDocument/2006/relationships/hyperlink" Target="https://docs.scipy.org/doc/scipy/reference/linalg.html" TargetMode="External"/><Relationship Id="rId5" Type="http://schemas.openxmlformats.org/officeDocument/2006/relationships/hyperlink" Target="https://docs.scipy.org/doc/scipy/reference/interpolate.html" TargetMode="External"/><Relationship Id="rId6" Type="http://schemas.openxmlformats.org/officeDocument/2006/relationships/hyperlink" Target="https://docs.scipy.org/doc/scipy/reference/optimize.html" TargetMode="External"/><Relationship Id="rId7" Type="http://schemas.openxmlformats.org/officeDocument/2006/relationships/hyperlink" Target="https://docs.scipy.org/doc/scipy/reference/stats.html" TargetMode="External"/><Relationship Id="rId8" Type="http://schemas.openxmlformats.org/officeDocument/2006/relationships/hyperlink" Target="https://docs.scipy.org/doc/scipy/reference/integrate.html" TargetMode="External"/><Relationship Id="rId9" Type="http://schemas.openxmlformats.org/officeDocument/2006/relationships/hyperlink" Target="https://docs.scipy.org/doc/scipy/reference/fftpack.html" TargetMode="External"/><Relationship Id="rId10" Type="http://schemas.openxmlformats.org/officeDocument/2006/relationships/hyperlink" Target="https://docs.scipy.org/doc/scipy/reference/signal.html" TargetMode="External"/><Relationship Id="rId11" Type="http://schemas.openxmlformats.org/officeDocument/2006/relationships/hyperlink" Target="https://docs.scipy.org/doc/scipy/reference/ndimag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cipy.org/doc/scipy/reference/io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1b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COMPUTATIONAL MATHEMATICS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29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Statistics</a:t>
            </a:r>
          </a:p>
        </p:txBody>
      </p:sp>
      <p:pic>
        <p:nvPicPr>
          <p:cNvPr id="1357830" name="Picture 6" descr="stats_exampl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99" y="1825625"/>
            <a:ext cx="672600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C0-8F7A-6B44-B8F1-E96B1176C8A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57827" name="Rectangle 3"/>
          <p:cNvSpPr>
            <a:spLocks noChangeArrowheads="1"/>
          </p:cNvSpPr>
          <p:nvPr/>
        </p:nvSpPr>
        <p:spPr bwMode="auto">
          <a:xfrm>
            <a:off x="1828800" y="1447801"/>
            <a:ext cx="8458200" cy="366713"/>
          </a:xfrm>
          <a:prstGeom prst="rect">
            <a:avLst/>
          </a:prstGeom>
          <a:solidFill>
            <a:srgbClr val="073D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  <a:latin typeface="Arial" charset="0"/>
                <a:ea typeface="Courier New" charset="0"/>
                <a:cs typeface="Courier New" charset="0"/>
              </a:rPr>
              <a:t>scipy.stats ---   Discrete Distributions</a:t>
            </a:r>
          </a:p>
        </p:txBody>
      </p:sp>
      <p:sp>
        <p:nvSpPr>
          <p:cNvPr id="1357828" name="Text Box 4"/>
          <p:cNvSpPr txBox="1">
            <a:spLocks noChangeArrowheads="1"/>
          </p:cNvSpPr>
          <p:nvPr/>
        </p:nvSpPr>
        <p:spPr bwMode="auto">
          <a:xfrm>
            <a:off x="1846263" y="1987550"/>
            <a:ext cx="15176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10 standard  discrete distributions (plus any arbitrary finite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random variates)</a:t>
            </a:r>
            <a:endParaRPr lang="en-US" alt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0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78939"/>
              </p:ext>
            </p:extLst>
          </p:nvPr>
        </p:nvGraphicFramePr>
        <p:xfrm>
          <a:off x="1332341" y="2132108"/>
          <a:ext cx="10021459" cy="3467139"/>
        </p:xfrm>
        <a:graphic>
          <a:graphicData uri="http://schemas.openxmlformats.org/drawingml/2006/table">
            <a:tbl>
              <a:tblPr/>
              <a:tblGrid>
                <a:gridCol w="1786774"/>
                <a:gridCol w="8234685"/>
              </a:tblGrid>
              <a:tr h="267775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8618">
                <a:tc>
                  <a:txBody>
                    <a:bodyPr/>
                    <a:lstStyle/>
                    <a:p>
                      <a:r>
                        <a:rPr lang="en-US" sz="2000" dirty="0"/>
                        <a:t>describe()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Computes various descriptive statistics of the input array.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95">
                <a:tc>
                  <a:txBody>
                    <a:bodyPr/>
                    <a:lstStyle/>
                    <a:p>
                      <a:r>
                        <a:rPr lang="en-US" sz="2000" dirty="0" err="1"/>
                        <a:t>gmean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Computes geometric mean along with the specified.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818">
                <a:tc>
                  <a:txBody>
                    <a:bodyPr/>
                    <a:lstStyle/>
                    <a:p>
                      <a:r>
                        <a:rPr lang="en-US" sz="2000" dirty="0" err="1"/>
                        <a:t>hmean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Calculates the harmonic mean along the specified axis.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775">
                <a:tc>
                  <a:txBody>
                    <a:bodyPr/>
                    <a:lstStyle/>
                    <a:p>
                      <a:r>
                        <a:rPr lang="en-US" sz="2000" dirty="0"/>
                        <a:t>kurtosis()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Computes the Kurtosis.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775">
                <a:tc>
                  <a:txBody>
                    <a:bodyPr/>
                    <a:lstStyle/>
                    <a:p>
                      <a:r>
                        <a:rPr lang="en-US" sz="2000" dirty="0"/>
                        <a:t>mode()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mode value.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606">
                <a:tc>
                  <a:txBody>
                    <a:bodyPr/>
                    <a:lstStyle/>
                    <a:p>
                      <a:r>
                        <a:rPr lang="en-US" sz="2000"/>
                        <a:t>skew()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Tests the skewness of the data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1493">
                <a:tc>
                  <a:txBody>
                    <a:bodyPr/>
                    <a:lstStyle/>
                    <a:p>
                      <a:r>
                        <a:rPr lang="en-US" sz="2000" dirty="0" err="1"/>
                        <a:t>zscore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calculates the z score of each value in the sample, relative to the sample mean and standard deviation.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7227" y="150026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essential functions provide by </a:t>
            </a:r>
            <a:r>
              <a:rPr lang="en-US" b="1" dirty="0" err="1"/>
              <a:t>scipy.stats</a:t>
            </a:r>
            <a:r>
              <a:rPr lang="en-US" dirty="0"/>
              <a:t> package are described in the following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5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how to use it..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983" y="2985631"/>
            <a:ext cx="7722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scipy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np  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data1=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sp.randn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(100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         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#generate 100 random number    </a:t>
            </a:r>
          </a:p>
          <a:p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sp.median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sp.stats.describe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sp.stats.skew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105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normal distributed </a:t>
            </a:r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We specify the distribution mean=1.0 </a:t>
            </a:r>
            <a:r>
              <a:rPr lang="en-US" dirty="0"/>
              <a:t>and standard </a:t>
            </a:r>
            <a:r>
              <a:rPr lang="en-US" dirty="0" smtClean="0"/>
              <a:t>deviation=0.5</a:t>
            </a: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b-NO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sp.stats.norm</a:t>
            </a: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nb-NO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sz="2400" i="1" dirty="0" err="1"/>
              <a:t>X</a:t>
            </a:r>
            <a:r>
              <a:rPr lang="nb-NO" sz="2400" i="1" dirty="0"/>
              <a:t> is an </a:t>
            </a:r>
            <a:r>
              <a:rPr lang="nb-NO" sz="2400" b="1" i="1" dirty="0" err="1"/>
              <a:t>object</a:t>
            </a:r>
            <a:r>
              <a:rPr lang="nb-NO" sz="2400" i="1" dirty="0"/>
              <a:t> </a:t>
            </a:r>
            <a:r>
              <a:rPr lang="nb-NO" sz="2400" i="1" dirty="0" err="1"/>
              <a:t>that</a:t>
            </a:r>
            <a:r>
              <a:rPr lang="nb-NO" sz="2400" i="1" dirty="0"/>
              <a:t> </a:t>
            </a:r>
            <a:r>
              <a:rPr lang="nb-NO" sz="2400" i="1" dirty="0" err="1"/>
              <a:t>represents</a:t>
            </a:r>
            <a:r>
              <a:rPr lang="nb-NO" sz="2400" i="1" dirty="0"/>
              <a:t> a random </a:t>
            </a:r>
            <a:r>
              <a:rPr lang="nb-NO" sz="2400" i="1" dirty="0" smtClean="0"/>
              <a:t>variable</a:t>
            </a:r>
          </a:p>
          <a:p>
            <a:pPr marL="0" indent="0">
              <a:lnSpc>
                <a:spcPct val="120000"/>
              </a:lnSpc>
              <a:buNone/>
            </a:pPr>
            <a:endParaRPr lang="nb-NO" sz="24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 smtClean="0"/>
              <a:t>To </a:t>
            </a:r>
            <a:r>
              <a:rPr lang="nb-NO" dirty="0" err="1" smtClean="0"/>
              <a:t>draw</a:t>
            </a:r>
            <a:r>
              <a:rPr lang="nb-NO" dirty="0" smtClean="0"/>
              <a:t> a random sample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distribution</a:t>
            </a:r>
            <a:r>
              <a:rPr lang="nb-NO" dirty="0" smtClean="0"/>
              <a:t>,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rvs</a:t>
            </a:r>
            <a:r>
              <a:rPr lang="nb-NO" dirty="0" smtClean="0"/>
              <a:t> (</a:t>
            </a:r>
            <a:r>
              <a:rPr lang="nb-NO" i="1" dirty="0" smtClean="0"/>
              <a:t>random variable sample</a:t>
            </a:r>
            <a:r>
              <a:rPr lang="nb-NO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X.rvs(10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is-IS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nb-NO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nb-NO" sz="2400" i="1" dirty="0" err="1" smtClean="0"/>
              <a:t>the</a:t>
            </a:r>
            <a:r>
              <a:rPr lang="nb-NO" sz="2400" i="1" dirty="0" smtClean="0"/>
              <a:t> </a:t>
            </a:r>
            <a:r>
              <a:rPr lang="nb-NO" sz="2400" i="1" dirty="0" err="1"/>
              <a:t>resulting</a:t>
            </a:r>
            <a:r>
              <a:rPr lang="nb-NO" sz="2400" i="1" dirty="0"/>
              <a:t> random </a:t>
            </a:r>
            <a:r>
              <a:rPr lang="nb-NO" sz="2400" i="1" dirty="0" err="1"/>
              <a:t>numbers</a:t>
            </a:r>
            <a:r>
              <a:rPr lang="nb-NO" sz="2400" i="1" dirty="0"/>
              <a:t> </a:t>
            </a:r>
            <a:r>
              <a:rPr lang="nb-NO" sz="2400" i="1" dirty="0" err="1"/>
              <a:t>indeed</a:t>
            </a:r>
            <a:r>
              <a:rPr lang="nb-NO" sz="2400" i="1" dirty="0"/>
              <a:t> </a:t>
            </a:r>
            <a:r>
              <a:rPr lang="nb-NO" sz="2400" i="1" dirty="0" err="1"/>
              <a:t>are</a:t>
            </a:r>
            <a:r>
              <a:rPr lang="nb-NO" sz="2400" i="1" dirty="0"/>
              <a:t> </a:t>
            </a:r>
            <a:r>
              <a:rPr lang="nb-NO" sz="2400" i="1" dirty="0" err="1"/>
              <a:t>distributed</a:t>
            </a:r>
            <a:r>
              <a:rPr lang="nb-NO" sz="2400" i="1" dirty="0"/>
              <a:t> </a:t>
            </a:r>
            <a:r>
              <a:rPr lang="nb-NO" sz="2400" i="1" dirty="0" err="1"/>
              <a:t>according</a:t>
            </a:r>
            <a:r>
              <a:rPr lang="nb-NO" sz="2400" i="1" dirty="0"/>
              <a:t> to </a:t>
            </a:r>
            <a:r>
              <a:rPr lang="nb-NO" sz="2400" i="1" dirty="0" err="1"/>
              <a:t>the</a:t>
            </a:r>
            <a:r>
              <a:rPr lang="nb-NO" sz="2400" i="1" dirty="0"/>
              <a:t> </a:t>
            </a:r>
            <a:r>
              <a:rPr lang="nb-NO" sz="2400" i="1" dirty="0" err="1"/>
              <a:t>corresponding</a:t>
            </a:r>
            <a:r>
              <a:rPr lang="nb-NO" sz="2400" i="1" dirty="0"/>
              <a:t> </a:t>
            </a:r>
            <a:r>
              <a:rPr lang="nb-NO" sz="2400" i="1" dirty="0" err="1"/>
              <a:t>probability</a:t>
            </a:r>
            <a:r>
              <a:rPr lang="nb-NO" sz="2400" i="1" dirty="0"/>
              <a:t> </a:t>
            </a:r>
            <a:r>
              <a:rPr lang="nb-NO" sz="2400" i="1" dirty="0" err="1"/>
              <a:t>distribution</a:t>
            </a:r>
            <a:r>
              <a:rPr lang="nb-NO" sz="2400" i="1" dirty="0"/>
              <a:t> </a:t>
            </a:r>
            <a:r>
              <a:rPr lang="nb-NO" sz="2400" i="1" dirty="0" err="1"/>
              <a:t>function</a:t>
            </a:r>
            <a:r>
              <a:rPr lang="nb-NO" sz="2400" i="1" dirty="0"/>
              <a:t> </a:t>
            </a:r>
            <a:r>
              <a:rPr lang="nb-NO" sz="2400" i="1" dirty="0" smtClean="0"/>
              <a:t>(</a:t>
            </a:r>
            <a:r>
              <a:rPr lang="nb-NO" sz="2400" i="1" dirty="0" err="1" smtClean="0"/>
              <a:t>you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can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check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its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mean</a:t>
            </a:r>
            <a:r>
              <a:rPr lang="nb-NO" sz="2400" i="1" dirty="0" smtClean="0"/>
              <a:t> and standard </a:t>
            </a:r>
            <a:r>
              <a:rPr lang="nb-NO" sz="2400" i="1" dirty="0" err="1" smtClean="0"/>
              <a:t>deviation</a:t>
            </a:r>
            <a:r>
              <a:rPr lang="nb-NO" sz="2400" i="1" dirty="0" smtClean="0"/>
              <a:t>)</a:t>
            </a:r>
            <a:endParaRPr lang="nb-NO" sz="2400" i="1" dirty="0"/>
          </a:p>
        </p:txBody>
      </p:sp>
    </p:spTree>
    <p:extLst>
      <p:ext uri="{BB962C8B-B14F-4D97-AF65-F5344CB8AC3E}">
        <p14:creationId xmlns:p14="http://schemas.microsoft.com/office/powerpoint/2010/main" val="169351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ea typeface="Courier New" charset="0"/>
                <a:cs typeface="Courier New" charset="0"/>
              </a:rPr>
              <a:t>SCIPY DOCUMENTATION </a:t>
            </a:r>
            <a:r>
              <a:rPr lang="en-US" altLang="en-US" dirty="0" smtClean="0">
                <a:latin typeface="Arial" charset="0"/>
                <a:ea typeface="Courier New" charset="0"/>
                <a:cs typeface="Courier New" charset="0"/>
              </a:rPr>
              <a:t>PAGE</a:t>
            </a:r>
            <a:endParaRPr lang="en-US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FD8-42FF-8B4E-AD74-6F53C1FD989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86854" name="Rectangle 6"/>
          <p:cNvSpPr>
            <a:spLocks noChangeArrowheads="1"/>
          </p:cNvSpPr>
          <p:nvPr/>
        </p:nvSpPr>
        <p:spPr bwMode="auto">
          <a:xfrm>
            <a:off x="4435831" y="1424120"/>
            <a:ext cx="3835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charset="0"/>
                <a:hlinkClick r:id="rId3"/>
              </a:rPr>
              <a:t>http://</a:t>
            </a:r>
            <a:r>
              <a:rPr lang="en-US" altLang="en-US" dirty="0">
                <a:latin typeface="Arial" charset="0"/>
                <a:hlinkClick r:id="rId3"/>
              </a:rPr>
              <a:t>www.scipy.org/Documentation</a:t>
            </a:r>
            <a:endParaRPr lang="en-US" altLang="en-US" dirty="0">
              <a:latin typeface="Arial" charset="0"/>
            </a:endParaRPr>
          </a:p>
        </p:txBody>
      </p:sp>
      <p:pic>
        <p:nvPicPr>
          <p:cNvPr id="148685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482"/>
          <a:stretch/>
        </p:blipFill>
        <p:spPr bwMode="auto">
          <a:xfrm>
            <a:off x="4246849" y="1902783"/>
            <a:ext cx="4213374" cy="47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959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41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Introducing Pandas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 </a:t>
            </a:r>
          </a:p>
          <a:p>
            <a:r>
              <a:rPr lang="en-US" dirty="0"/>
              <a:t>Jake </a:t>
            </a:r>
            <a:r>
              <a:rPr lang="en-US" dirty="0" err="1"/>
              <a:t>VanderPlas</a:t>
            </a:r>
            <a:r>
              <a:rPr lang="en-US" dirty="0"/>
              <a:t>, Jake. (2017). </a:t>
            </a:r>
            <a:r>
              <a:rPr lang="en-US" b="1" dirty="0" smtClean="0"/>
              <a:t>Chapter 3: Data Manipulation with Pandas.</a:t>
            </a:r>
            <a:r>
              <a:rPr lang="en-US" dirty="0" smtClean="0"/>
              <a:t> Python </a:t>
            </a:r>
            <a:r>
              <a:rPr lang="en-US" dirty="0"/>
              <a:t>Data Science Handbook: Essential Tools for Working with Data. O’Reilly Media,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Johansson, R. (2015). </a:t>
            </a:r>
            <a:r>
              <a:rPr lang="en-US" b="1" dirty="0"/>
              <a:t>Chapter 12: Data Processing and </a:t>
            </a:r>
            <a:r>
              <a:rPr lang="en-US" b="1" dirty="0" smtClean="0"/>
              <a:t>Analysis. </a:t>
            </a:r>
            <a:r>
              <a:rPr lang="en-US" i="1" dirty="0" smtClean="0"/>
              <a:t>Numerical Python: A Practical Techniques Approach for Industry</a:t>
            </a:r>
            <a:r>
              <a:rPr lang="en-US" dirty="0" smtClean="0"/>
              <a:t>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48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222BC"/>
                </a:solidFill>
              </a:rPr>
              <a:t>&gt;</a:t>
            </a:r>
            <a:r>
              <a:rPr lang="en-US" dirty="0" smtClean="0">
                <a:solidFill>
                  <a:srgbClr val="0222BC"/>
                </a:solidFill>
              </a:rPr>
              <a:t>import </a:t>
            </a:r>
            <a:r>
              <a:rPr lang="en-US" dirty="0">
                <a:solidFill>
                  <a:srgbClr val="0222BC"/>
                </a:solidFill>
              </a:rPr>
              <a:t>pandas as </a:t>
            </a:r>
            <a:r>
              <a:rPr lang="en-US" dirty="0" err="1" smtClean="0">
                <a:solidFill>
                  <a:srgbClr val="0222BC"/>
                </a:solidFill>
              </a:rPr>
              <a:t>pd</a:t>
            </a: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222BC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222B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22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0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Pandas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Series </a:t>
            </a:r>
            <a:r>
              <a:rPr lang="en-US" dirty="0"/>
              <a:t>is a one-dimensional array of indexed data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/>
              <a:t>DataFrame</a:t>
            </a:r>
            <a:r>
              <a:rPr lang="en-US" dirty="0"/>
              <a:t> is an analog of a two-dimensional </a:t>
            </a:r>
            <a:r>
              <a:rPr lang="en-US" dirty="0" smtClean="0"/>
              <a:t>array </a:t>
            </a:r>
            <a:r>
              <a:rPr lang="en-US" dirty="0"/>
              <a:t>with both flexible row indices and flexible column names.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Index</a:t>
            </a:r>
            <a:r>
              <a:rPr lang="en-US" dirty="0"/>
              <a:t> </a:t>
            </a:r>
            <a:r>
              <a:rPr lang="en-US" dirty="0" smtClean="0"/>
              <a:t>object can </a:t>
            </a:r>
            <a:r>
              <a:rPr lang="en-US" dirty="0"/>
              <a:t>be thought of either as an </a:t>
            </a:r>
            <a:r>
              <a:rPr lang="en-US" i="1" dirty="0"/>
              <a:t>immutable array </a:t>
            </a:r>
            <a:r>
              <a:rPr lang="en-US" dirty="0"/>
              <a:t>or as an </a:t>
            </a:r>
            <a:r>
              <a:rPr lang="en-US" i="1" dirty="0"/>
              <a:t>ordered set </a:t>
            </a:r>
            <a:r>
              <a:rPr lang="en-US" dirty="0"/>
              <a:t>(technically a multiset, as Index objects may contain repeated values).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Introducing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0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Pandas </a:t>
            </a:r>
            <a:r>
              <a:rPr lang="en-US" b="1" dirty="0" err="1" smtClean="0"/>
              <a:t>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139"/>
            <a:ext cx="4277497" cy="4161824"/>
          </a:xfrm>
        </p:spPr>
        <p:txBody>
          <a:bodyPr/>
          <a:lstStyle/>
          <a:p>
            <a:r>
              <a:rPr lang="en-US" dirty="0" smtClean="0"/>
              <a:t>is two-dimensional size-mutable, potentially </a:t>
            </a:r>
            <a:r>
              <a:rPr lang="en-US" b="1" dirty="0" smtClean="0"/>
              <a:t>heterogeneous</a:t>
            </a:r>
            <a:r>
              <a:rPr lang="en-US" dirty="0" smtClean="0"/>
              <a:t> tabular data structure with labeled </a:t>
            </a:r>
            <a:r>
              <a:rPr lang="en-US" b="1" dirty="0" smtClean="0"/>
              <a:t>axes </a:t>
            </a:r>
            <a:r>
              <a:rPr lang="en-US" dirty="0" smtClean="0"/>
              <a:t>(rows and columns). </a:t>
            </a:r>
          </a:p>
          <a:p>
            <a:r>
              <a:rPr lang="en-US" dirty="0" smtClean="0"/>
              <a:t>It consists of three principal components, the </a:t>
            </a:r>
            <a:r>
              <a:rPr lang="en-US" b="1" dirty="0" smtClean="0"/>
              <a:t>data</a:t>
            </a:r>
            <a:r>
              <a:rPr lang="en-US" dirty="0" smtClean="0"/>
              <a:t>, </a:t>
            </a:r>
            <a:r>
              <a:rPr lang="en-US" b="1" dirty="0" smtClean="0"/>
              <a:t>rows</a:t>
            </a:r>
            <a:r>
              <a:rPr lang="en-US" dirty="0" smtClean="0"/>
              <a:t>, and </a:t>
            </a:r>
            <a:r>
              <a:rPr lang="en-US" b="1" dirty="0" smtClean="0"/>
              <a:t>columns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0" y="2015139"/>
            <a:ext cx="5548647" cy="3692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6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17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Pandas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easiest way is to pass: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 nested Python list or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dictionary to the constructor of the </a:t>
            </a:r>
            <a:r>
              <a:rPr lang="en-US" dirty="0" err="1" smtClean="0"/>
              <a:t>DataFrame</a:t>
            </a:r>
            <a:r>
              <a:rPr lang="en-US" dirty="0" smtClean="0"/>
              <a:t> object.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using Python 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</a:t>
            </a:r>
            <a:r>
              <a:rPr lang="en-US" dirty="0" err="1" smtClean="0">
                <a:solidFill>
                  <a:srgbClr val="0222BC"/>
                </a:solidFill>
              </a:rPr>
              <a:t>df</a:t>
            </a:r>
            <a:r>
              <a:rPr lang="en-US" dirty="0" smtClean="0">
                <a:solidFill>
                  <a:srgbClr val="0222BC"/>
                </a:solidFill>
              </a:rPr>
              <a:t> = </a:t>
            </a:r>
            <a:r>
              <a:rPr lang="en-US" dirty="0" err="1" smtClean="0">
                <a:solidFill>
                  <a:srgbClr val="0222BC"/>
                </a:solidFill>
              </a:rPr>
              <a:t>pd.DataFrame</a:t>
            </a:r>
            <a:r>
              <a:rPr lang="en-US" dirty="0" smtClean="0">
                <a:solidFill>
                  <a:srgbClr val="0222BC"/>
                </a:solidFill>
              </a:rPr>
              <a:t>([[909976, "Sweden"],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			 [8615246, "United Kingdom"],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			 [2872086, "Italy"],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			</a:t>
            </a:r>
            <a:r>
              <a:rPr lang="is-IS" dirty="0" smtClean="0">
                <a:solidFill>
                  <a:srgbClr val="0222BC"/>
                </a:solidFill>
              </a:rPr>
              <a:t> [2273305, "France"]]) 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7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assign </a:t>
            </a:r>
            <a:r>
              <a:rPr lang="en-US" dirty="0"/>
              <a:t>a sequence of labels to the index </a:t>
            </a:r>
            <a:r>
              <a:rPr lang="en-US" dirty="0" smtClean="0"/>
              <a:t>attribute (rows) and the </a:t>
            </a:r>
            <a:r>
              <a:rPr lang="en-US" dirty="0"/>
              <a:t>columns </a:t>
            </a:r>
            <a:r>
              <a:rPr lang="en-US" dirty="0" smtClean="0"/>
              <a:t>attribute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</a:t>
            </a:r>
            <a:r>
              <a:rPr lang="en-US" dirty="0" err="1" smtClean="0">
                <a:solidFill>
                  <a:srgbClr val="0222BC"/>
                </a:solidFill>
              </a:rPr>
              <a:t>df.index</a:t>
            </a:r>
            <a:r>
              <a:rPr lang="en-US" dirty="0" smtClean="0">
                <a:solidFill>
                  <a:srgbClr val="0222BC"/>
                </a:solidFill>
              </a:rPr>
              <a:t> </a:t>
            </a:r>
            <a:r>
              <a:rPr lang="en-US" dirty="0">
                <a:solidFill>
                  <a:srgbClr val="0222BC"/>
                </a:solidFill>
              </a:rPr>
              <a:t>= ["Stockholm", "London", "Rome", "Paris"] </a:t>
            </a: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</a:t>
            </a:r>
            <a:r>
              <a:rPr lang="en-US" dirty="0" err="1" smtClean="0">
                <a:solidFill>
                  <a:srgbClr val="0222BC"/>
                </a:solidFill>
              </a:rPr>
              <a:t>df.columns</a:t>
            </a:r>
            <a:r>
              <a:rPr lang="en-US" dirty="0" smtClean="0">
                <a:solidFill>
                  <a:srgbClr val="0222BC"/>
                </a:solidFill>
              </a:rPr>
              <a:t> </a:t>
            </a:r>
            <a:r>
              <a:rPr lang="en-US" dirty="0">
                <a:solidFill>
                  <a:srgbClr val="0222BC"/>
                </a:solidFill>
              </a:rPr>
              <a:t>= ["Population", "State"] </a:t>
            </a:r>
            <a:endParaRPr lang="en-US" dirty="0" smtClean="0">
              <a:solidFill>
                <a:srgbClr val="0222B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2568" cy="4587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using Dictionary</a:t>
            </a:r>
          </a:p>
          <a:p>
            <a:r>
              <a:rPr lang="en-US" dirty="0" smtClean="0"/>
              <a:t>An </a:t>
            </a:r>
            <a:r>
              <a:rPr lang="en-US" dirty="0"/>
              <a:t>alternative way </a:t>
            </a:r>
            <a:r>
              <a:rPr lang="en-US" dirty="0" smtClean="0"/>
              <a:t>we can pass </a:t>
            </a:r>
            <a:r>
              <a:rPr lang="en-US" dirty="0"/>
              <a:t>a dictionary with </a:t>
            </a:r>
            <a:r>
              <a:rPr lang="en-US" b="1" dirty="0"/>
              <a:t>column titles</a:t>
            </a:r>
            <a:r>
              <a:rPr lang="en-US" dirty="0"/>
              <a:t> as </a:t>
            </a:r>
            <a:r>
              <a:rPr lang="en-US" b="1" dirty="0"/>
              <a:t>keys</a:t>
            </a:r>
            <a:r>
              <a:rPr lang="en-US" dirty="0"/>
              <a:t> and </a:t>
            </a:r>
            <a:r>
              <a:rPr lang="en-US" b="1" dirty="0"/>
              <a:t>column data </a:t>
            </a:r>
            <a:r>
              <a:rPr lang="en-US" dirty="0"/>
              <a:t>as </a:t>
            </a:r>
            <a:r>
              <a:rPr lang="en-US" b="1" dirty="0" smtClean="0"/>
              <a:t>values</a:t>
            </a:r>
          </a:p>
          <a:p>
            <a:endParaRPr lang="en-US" b="1" dirty="0"/>
          </a:p>
          <a:p>
            <a:pPr marL="0" indent="0">
              <a:buNone/>
              <a:tabLst>
                <a:tab pos="2625725" algn="l"/>
              </a:tabLst>
            </a:pPr>
            <a:r>
              <a:rPr lang="en-US" sz="2400" dirty="0" smtClean="0">
                <a:solidFill>
                  <a:srgbClr val="0222BC"/>
                </a:solidFill>
              </a:rPr>
              <a:t>&gt;</a:t>
            </a:r>
            <a:r>
              <a:rPr lang="en-US" sz="2400" dirty="0" err="1" smtClean="0">
                <a:solidFill>
                  <a:srgbClr val="0222BC"/>
                </a:solidFill>
              </a:rPr>
              <a:t>df</a:t>
            </a:r>
            <a:r>
              <a:rPr lang="en-US" sz="2400" dirty="0" smtClean="0">
                <a:solidFill>
                  <a:srgbClr val="0222BC"/>
                </a:solidFill>
              </a:rPr>
              <a:t> = </a:t>
            </a:r>
            <a:r>
              <a:rPr lang="en-US" sz="2400" dirty="0" err="1" smtClean="0">
                <a:solidFill>
                  <a:srgbClr val="0222BC"/>
                </a:solidFill>
              </a:rPr>
              <a:t>pd.DataFrame</a:t>
            </a:r>
            <a:r>
              <a:rPr lang="en-US" sz="2400" dirty="0" smtClean="0">
                <a:solidFill>
                  <a:srgbClr val="0222BC"/>
                </a:solidFill>
              </a:rPr>
              <a:t>({"Population": [909976, 8615246, 2872086, 2273305],                   		"State": ["Sweden", "United Kingdom", "Italy", "France"]},                  	index=["Stockholm", "London", "Rome", "Paris"])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8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>
                <a:solidFill>
                  <a:srgbClr val="0222BC"/>
                </a:solidFill>
              </a:rPr>
              <a:t>                      </a:t>
            </a:r>
            <a:r>
              <a:rPr lang="en-US" dirty="0" err="1" smtClean="0">
                <a:solidFill>
                  <a:srgbClr val="0222BC"/>
                </a:solidFill>
              </a:rPr>
              <a:t>df</a:t>
            </a:r>
            <a:r>
              <a:rPr lang="en-US" dirty="0">
                <a:solidFill>
                  <a:srgbClr val="0222BC"/>
                </a:solidFill>
              </a:rPr>
              <a:t>['Population</a:t>
            </a:r>
            <a:r>
              <a:rPr lang="en-US" dirty="0" smtClean="0">
                <a:solidFill>
                  <a:srgbClr val="0222BC"/>
                </a:solidFill>
              </a:rPr>
              <a:t>']</a:t>
            </a:r>
            <a:endParaRPr lang="en-US" dirty="0">
              <a:solidFill>
                <a:srgbClr val="0222BC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 smtClean="0">
                <a:solidFill>
                  <a:srgbClr val="0222BC"/>
                </a:solidFill>
              </a:rPr>
              <a:t>df.Population</a:t>
            </a:r>
            <a:endParaRPr lang="en-US" dirty="0">
              <a:solidFill>
                <a:srgbClr val="0222B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specific </a:t>
            </a:r>
            <a:r>
              <a:rPr lang="en-US" dirty="0"/>
              <a:t>index: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label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 </a:t>
            </a:r>
            <a:r>
              <a:rPr lang="en-US" dirty="0" err="1" smtClean="0">
                <a:solidFill>
                  <a:srgbClr val="0222BC"/>
                </a:solidFill>
              </a:rPr>
              <a:t>df.loc</a:t>
            </a:r>
            <a:r>
              <a:rPr lang="en-US" dirty="0" smtClean="0">
                <a:solidFill>
                  <a:srgbClr val="0222BC"/>
                </a:solidFill>
              </a:rPr>
              <a:t>['Stockholm']</a:t>
            </a: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r>
              <a:rPr lang="en-US" dirty="0" smtClean="0"/>
              <a:t>List of labels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 </a:t>
            </a:r>
            <a:r>
              <a:rPr lang="en-US" dirty="0" err="1" smtClean="0">
                <a:solidFill>
                  <a:srgbClr val="0222BC"/>
                </a:solidFill>
              </a:rPr>
              <a:t>df.loc</a:t>
            </a:r>
            <a:r>
              <a:rPr lang="en-US" dirty="0" smtClean="0">
                <a:solidFill>
                  <a:srgbClr val="0222BC"/>
                </a:solidFill>
              </a:rPr>
              <a:t>[['</a:t>
            </a:r>
            <a:r>
              <a:rPr lang="en-US" dirty="0" err="1" smtClean="0">
                <a:solidFill>
                  <a:srgbClr val="0222BC"/>
                </a:solidFill>
              </a:rPr>
              <a:t>Stockholm','London</a:t>
            </a:r>
            <a:r>
              <a:rPr lang="en-US" dirty="0" smtClean="0">
                <a:solidFill>
                  <a:srgbClr val="0222BC"/>
                </a:solidFill>
              </a:rPr>
              <a:t>']]</a:t>
            </a: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r>
              <a:rPr lang="en-US" dirty="0" smtClean="0"/>
              <a:t>Single label for row and column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 </a:t>
            </a:r>
            <a:r>
              <a:rPr lang="en-US" dirty="0" err="1" smtClean="0">
                <a:solidFill>
                  <a:srgbClr val="0222BC"/>
                </a:solidFill>
              </a:rPr>
              <a:t>df.loc</a:t>
            </a:r>
            <a:r>
              <a:rPr lang="en-US" dirty="0" smtClean="0">
                <a:solidFill>
                  <a:srgbClr val="0222BC"/>
                </a:solidFill>
              </a:rPr>
              <a:t>['</a:t>
            </a:r>
            <a:r>
              <a:rPr lang="en-US" dirty="0" err="1" smtClean="0">
                <a:solidFill>
                  <a:srgbClr val="0222BC"/>
                </a:solidFill>
              </a:rPr>
              <a:t>Stockholm','Population</a:t>
            </a:r>
            <a:r>
              <a:rPr lang="en-US" dirty="0" smtClean="0">
                <a:solidFill>
                  <a:srgbClr val="0222BC"/>
                </a:solidFill>
              </a:rPr>
              <a:t>']</a:t>
            </a:r>
            <a:endParaRPr lang="en-US" dirty="0">
              <a:solidFill>
                <a:srgbClr val="0222B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75" y="2222440"/>
            <a:ext cx="3954525" cy="21597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04649" y="3146513"/>
            <a:ext cx="5003321" cy="392334"/>
          </a:xfrm>
          <a:prstGeom prst="round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07977" y="2291739"/>
            <a:ext cx="1365663" cy="787306"/>
          </a:xfrm>
          <a:prstGeom prst="roundRect">
            <a:avLst/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04648" y="2716313"/>
            <a:ext cx="5003321" cy="392334"/>
          </a:xfrm>
          <a:prstGeom prst="roundRect">
            <a:avLst/>
          </a:prstGeom>
          <a:solidFill>
            <a:schemeClr val="accent2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9378" y="6176963"/>
            <a:ext cx="8642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/>
              <a:t>d</a:t>
            </a:r>
            <a:r>
              <a:rPr lang="en-US" b="1" dirty="0" err="1" smtClean="0"/>
              <a:t>f.loc</a:t>
            </a:r>
            <a:r>
              <a:rPr lang="en-US" dirty="0" smtClean="0"/>
              <a:t> </a:t>
            </a:r>
            <a:r>
              <a:rPr lang="en-US" dirty="0"/>
              <a:t>gets rows (or columns) with particular labels from the index</a:t>
            </a:r>
            <a:r>
              <a:rPr lang="en-US" dirty="0" smtClean="0"/>
              <a:t>.</a:t>
            </a:r>
          </a:p>
          <a:p>
            <a:pPr algn="r"/>
            <a:r>
              <a:rPr lang="en-US" b="1" dirty="0" err="1"/>
              <a:t>d</a:t>
            </a:r>
            <a:r>
              <a:rPr lang="en-US" b="1" dirty="0" err="1" smtClean="0"/>
              <a:t>f.iloc</a:t>
            </a:r>
            <a:r>
              <a:rPr lang="en-US" dirty="0" smtClean="0"/>
              <a:t> </a:t>
            </a:r>
            <a:r>
              <a:rPr lang="en-US" dirty="0"/>
              <a:t>gets rows (or columns) at particular positions in the index (so it only takes integers).</a:t>
            </a:r>
          </a:p>
        </p:txBody>
      </p:sp>
    </p:spTree>
    <p:extLst>
      <p:ext uri="{BB962C8B-B14F-4D97-AF65-F5344CB8AC3E}">
        <p14:creationId xmlns:p14="http://schemas.microsoft.com/office/powerpoint/2010/main" val="44067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specific </a:t>
            </a:r>
            <a:r>
              <a:rPr lang="en-US" dirty="0"/>
              <a:t>index: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Slice with labels for row and single label for column.</a:t>
            </a: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 </a:t>
            </a:r>
            <a:r>
              <a:rPr lang="en-US" dirty="0" err="1" smtClean="0">
                <a:solidFill>
                  <a:srgbClr val="0222BC"/>
                </a:solidFill>
              </a:rPr>
              <a:t>df.loc</a:t>
            </a:r>
            <a:r>
              <a:rPr lang="en-US" dirty="0" smtClean="0">
                <a:solidFill>
                  <a:srgbClr val="0222BC"/>
                </a:solidFill>
              </a:rPr>
              <a:t>['</a:t>
            </a:r>
            <a:r>
              <a:rPr lang="en-US" dirty="0" err="1" smtClean="0">
                <a:solidFill>
                  <a:srgbClr val="0222BC"/>
                </a:solidFill>
              </a:rPr>
              <a:t>Stockholm':'Rome','Population</a:t>
            </a:r>
            <a:r>
              <a:rPr lang="en-US" dirty="0" smtClean="0">
                <a:solidFill>
                  <a:srgbClr val="0222BC"/>
                </a:solidFill>
              </a:rPr>
              <a:t>']</a:t>
            </a:r>
          </a:p>
          <a:p>
            <a:pPr marL="0" indent="0">
              <a:buNone/>
            </a:pPr>
            <a:r>
              <a:rPr lang="en-US" i="1" dirty="0" smtClean="0"/>
              <a:t>note: here both the start and stop of the slice are included.</a:t>
            </a:r>
            <a:endParaRPr lang="en-US" i="1" dirty="0">
              <a:solidFill>
                <a:srgbClr val="0222B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05" y="3908365"/>
            <a:ext cx="3954525" cy="21597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953808" y="3908365"/>
            <a:ext cx="1233056" cy="1678047"/>
          </a:xfrm>
          <a:prstGeom prst="roundRect">
            <a:avLst/>
          </a:prstGeom>
          <a:solidFill>
            <a:srgbClr val="0222BC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6090935" y="4500563"/>
            <a:ext cx="438453" cy="1085849"/>
          </a:xfrm>
          <a:prstGeom prst="leftBrace">
            <a:avLst>
              <a:gd name="adj1" fmla="val 47436"/>
              <a:gd name="adj2" fmla="val 50000"/>
            </a:avLst>
          </a:prstGeom>
          <a:ln>
            <a:solidFill>
              <a:srgbClr val="022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45627" y="4830245"/>
            <a:ext cx="203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222BC"/>
                </a:solidFill>
              </a:rPr>
              <a:t>'</a:t>
            </a:r>
            <a:r>
              <a:rPr lang="en-US" dirty="0" err="1" smtClean="0">
                <a:solidFill>
                  <a:srgbClr val="0222BC"/>
                </a:solidFill>
              </a:rPr>
              <a:t>Stockholm':'Rome</a:t>
            </a:r>
            <a:r>
              <a:rPr lang="en-US" dirty="0" smtClean="0">
                <a:solidFill>
                  <a:srgbClr val="0222BC"/>
                </a:solidFill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54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specific index: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b="1" dirty="0" err="1" smtClean="0"/>
              <a:t>iloc</a:t>
            </a:r>
            <a:r>
              <a:rPr lang="en-US" sz="2400" b="1" dirty="0" smtClean="0"/>
              <a:t>[]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75" y="3881119"/>
            <a:ext cx="3954525" cy="21597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586188" y="4319362"/>
            <a:ext cx="2629612" cy="875491"/>
          </a:xfrm>
          <a:prstGeom prst="roundRect">
            <a:avLst/>
          </a:prstGeom>
          <a:solidFill>
            <a:srgbClr val="0222BC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specific index: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b="1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b="1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b="1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b="1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7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SCIPY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98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subset the data we can apply Boolean indexing. This indexing is commonly known as a filter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400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df.loc</a:t>
            </a:r>
            <a:r>
              <a:rPr lang="en-US" sz="24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400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df.Population</a:t>
            </a:r>
            <a:r>
              <a:rPr lang="en-US" sz="24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 &gt; 1000000]</a:t>
            </a:r>
            <a:endParaRPr lang="en-US" dirty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80" y="3128078"/>
            <a:ext cx="3954525" cy="21597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34327" y="3921796"/>
            <a:ext cx="1233056" cy="1260513"/>
          </a:xfrm>
          <a:prstGeom prst="roundRect">
            <a:avLst/>
          </a:prstGeom>
          <a:solidFill>
            <a:srgbClr val="0222BC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128" y="5426065"/>
            <a:ext cx="24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222BC"/>
                </a:solidFill>
              </a:rPr>
              <a:t>df.Population</a:t>
            </a:r>
            <a:r>
              <a:rPr lang="en-US" dirty="0" smtClean="0">
                <a:solidFill>
                  <a:srgbClr val="0222BC"/>
                </a:solidFill>
              </a:rPr>
              <a:t> &gt; 1000000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3"/>
          </p:cNvCxnSpPr>
          <p:nvPr/>
        </p:nvCxnSpPr>
        <p:spPr>
          <a:xfrm flipH="1">
            <a:off x="7147395" y="5182309"/>
            <a:ext cx="903460" cy="428422"/>
          </a:xfrm>
          <a:prstGeom prst="straightConnector1">
            <a:avLst/>
          </a:prstGeom>
          <a:ln>
            <a:solidFill>
              <a:srgbClr val="0222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539356"/>
            <a:ext cx="4434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Any Boolean operator can be used to subset the data: </a:t>
            </a:r>
          </a:p>
          <a:p>
            <a:r>
              <a:rPr lang="en-US" sz="2000" dirty="0"/>
              <a:t>&gt;   greater;     &gt;= greater or equal;</a:t>
            </a:r>
          </a:p>
          <a:p>
            <a:r>
              <a:rPr lang="en-US" sz="2000" dirty="0"/>
              <a:t>&lt;   less;           &lt;= less or equal;</a:t>
            </a:r>
          </a:p>
          <a:p>
            <a:r>
              <a:rPr lang="en-US" sz="20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140045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same method to call specific data, you can also update/assign the new value</a:t>
            </a:r>
          </a:p>
          <a:p>
            <a:pPr marL="0" indent="0">
              <a:buNone/>
            </a:pPr>
            <a:r>
              <a:rPr lang="en-US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df.loc</a:t>
            </a:r>
            <a:r>
              <a:rPr lang="en-US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Stockholm','Population</a:t>
            </a:r>
            <a:r>
              <a:rPr lang="en-US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']=111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We can also use </a:t>
            </a:r>
            <a:r>
              <a:rPr lang="en-US" dirty="0" err="1"/>
              <a:t>loc</a:t>
            </a:r>
            <a:r>
              <a:rPr lang="en-US" dirty="0"/>
              <a:t> to add the new </a:t>
            </a:r>
            <a:r>
              <a:rPr lang="en-US" dirty="0" smtClean="0"/>
              <a:t>data</a:t>
            </a: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tr-TR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df.loc</a:t>
            </a:r>
            <a:r>
              <a:rPr lang="tr-TR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['Alabama']=[13123123,'US']</a:t>
            </a:r>
            <a:endParaRPr lang="en-US" dirty="0" smtClean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3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866" y="3158833"/>
            <a:ext cx="10268267" cy="4001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df.sort_values</a:t>
            </a:r>
            <a:r>
              <a:rPr lang="en-US" sz="20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(by 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='Population</a:t>
            </a:r>
            <a:r>
              <a:rPr lang="en-US" sz="20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60524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089" y="2789501"/>
            <a:ext cx="10653925" cy="4001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df.sort_values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 by =['</a:t>
            </a:r>
            <a:r>
              <a:rPr lang="en-US" sz="20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State','Population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'])</a:t>
            </a:r>
            <a:endParaRPr lang="en-US" sz="2400" dirty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7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Missing </a:t>
            </a:r>
            <a:r>
              <a:rPr lang="en-US" dirty="0"/>
              <a:t>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91087" y="3597197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Select the rows that have at least one missing value</a:t>
            </a:r>
          </a:p>
          <a:p>
            <a:r>
              <a:rPr lang="en-US" sz="1600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</a:t>
            </a:r>
            <a:r>
              <a:rPr lang="en-US" sz="16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df.isnull</a:t>
            </a:r>
            <a:r>
              <a:rPr lang="en-US" sz="16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().any(axis=1</a:t>
            </a:r>
            <a:r>
              <a:rPr lang="en-US" sz="16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  <a:endParaRPr lang="en-US" dirty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1087" y="276837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Select the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all the columns that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have at least one missing value</a:t>
            </a:r>
          </a:p>
          <a:p>
            <a:r>
              <a:rPr lang="en-US" sz="16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df.isnull</a:t>
            </a:r>
            <a:r>
              <a:rPr lang="en-US" sz="16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().any()</a:t>
            </a:r>
          </a:p>
        </p:txBody>
      </p:sp>
    </p:spTree>
    <p:extLst>
      <p:ext uri="{BB962C8B-B14F-4D97-AF65-F5344CB8AC3E}">
        <p14:creationId xmlns:p14="http://schemas.microsoft.com/office/powerpoint/2010/main" val="1751533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53237"/>
              </p:ext>
            </p:extLst>
          </p:nvPr>
        </p:nvGraphicFramePr>
        <p:xfrm>
          <a:off x="1179517" y="2373487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</a:t>
            </a:r>
            <a:r>
              <a:rPr lang="en-US" sz="2400" dirty="0"/>
              <a:t>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</a:t>
            </a:r>
            <a:r>
              <a:rPr lang="en-US" sz="2400" dirty="0" smtClean="0"/>
              <a:t>excluded. </a:t>
            </a:r>
            <a:r>
              <a:rPr lang="en-US" sz="2400" dirty="0"/>
              <a:t>This value is set to </a:t>
            </a:r>
            <a:r>
              <a:rPr lang="en-US" sz="2400" i="1" dirty="0"/>
              <a:t>True </a:t>
            </a:r>
            <a:r>
              <a:rPr lang="en-US" sz="2400" dirty="0"/>
              <a:t>by </a:t>
            </a:r>
            <a:r>
              <a:rPr lang="en-US" sz="2400" dirty="0" smtClean="0"/>
              <a:t>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76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Descriptive Statistics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compute descriptive statistics </a:t>
            </a:r>
            <a:r>
              <a:rPr lang="en-US" dirty="0" smtClean="0"/>
              <a:t>(mean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, median, min, max, etc.) for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400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df.Population.max</a:t>
            </a:r>
            <a:r>
              <a:rPr lang="en-US" sz="24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1813" cy="4351338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us to group </a:t>
            </a:r>
            <a:r>
              <a:rPr lang="en-US" dirty="0" smtClean="0"/>
              <a:t>rows by </a:t>
            </a:r>
            <a:r>
              <a:rPr lang="en-US" dirty="0"/>
              <a:t>the values of a given </a:t>
            </a:r>
            <a:r>
              <a:rPr lang="en-US" dirty="0" smtClean="0"/>
              <a:t>column and </a:t>
            </a:r>
            <a:r>
              <a:rPr lang="en-US" dirty="0"/>
              <a:t>apply a </a:t>
            </a:r>
            <a:r>
              <a:rPr lang="en-US" dirty="0" smtClean="0"/>
              <a:t>function </a:t>
            </a:r>
            <a:r>
              <a:rPr lang="en-US" dirty="0"/>
              <a:t>on the resulting </a:t>
            </a:r>
            <a:r>
              <a:rPr lang="en-US" dirty="0" smtClean="0"/>
              <a:t>object (e.g. </a:t>
            </a:r>
            <a:r>
              <a:rPr lang="en-US" dirty="0"/>
              <a:t>sum, mean, min, max, </a:t>
            </a:r>
            <a:r>
              <a:rPr lang="en-US" dirty="0" smtClean="0"/>
              <a:t>count, etc.)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df.groupby</a:t>
            </a:r>
            <a:r>
              <a:rPr lang="en-US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("State").count()</a:t>
            </a: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</a:endParaRPr>
          </a:p>
          <a:p>
            <a:pPr marL="0" indent="0">
              <a:buNone/>
            </a:pPr>
            <a:r>
              <a:rPr lang="en-US" dirty="0" smtClean="0"/>
              <a:t>If you just want to show particular column, just call by the specific column label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df.groupby</a:t>
            </a:r>
            <a:r>
              <a:rPr lang="en-US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("State").count()[‘Population’]</a:t>
            </a:r>
          </a:p>
          <a:p>
            <a:pPr marL="0" indent="0">
              <a:buNone/>
            </a:pPr>
            <a:endParaRPr lang="en-US" dirty="0">
              <a:solidFill>
                <a:srgbClr val="0222B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Population),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the output is Pandas Series object. When double brackets are used the output is a Data Frame</a:t>
            </a:r>
          </a:p>
        </p:txBody>
      </p:sp>
    </p:spTree>
    <p:extLst>
      <p:ext uri="{BB962C8B-B14F-4D97-AF65-F5344CB8AC3E}">
        <p14:creationId xmlns:p14="http://schemas.microsoft.com/office/powerpoint/2010/main" val="167276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319504"/>
            <a:ext cx="102682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#calculate the sum of population on each state</a:t>
            </a:r>
          </a:p>
          <a:p>
            <a:r>
              <a:rPr lang="en-US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df.groupby</a:t>
            </a:r>
            <a:r>
              <a:rPr lang="en-US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('State')[['Population']].sum()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913" y="3252335"/>
            <a:ext cx="6664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#add new observation</a:t>
            </a:r>
          </a:p>
          <a:p>
            <a:r>
              <a:rPr lang="en-US" dirty="0" err="1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df.loc</a:t>
            </a:r>
            <a:r>
              <a:rPr lang="en-US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['Newcastle']=[13123123,'United Kingdom']</a:t>
            </a:r>
          </a:p>
        </p:txBody>
      </p:sp>
    </p:spTree>
    <p:extLst>
      <p:ext uri="{BB962C8B-B14F-4D97-AF65-F5344CB8AC3E}">
        <p14:creationId xmlns:p14="http://schemas.microsoft.com/office/powerpoint/2010/main" val="5293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25625"/>
            <a:ext cx="4357688" cy="214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full range of basic statistics that are quickly calculable and built into the base Pandas package are:</a:t>
            </a:r>
            <a:endParaRPr lang="en-US" dirty="0" smtClean="0">
              <a:solidFill>
                <a:srgbClr val="0222BC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74588"/>
              </p:ext>
            </p:extLst>
          </p:nvPr>
        </p:nvGraphicFramePr>
        <p:xfrm>
          <a:off x="6315077" y="136525"/>
          <a:ext cx="5715000" cy="6522440"/>
        </p:xfrm>
        <a:graphic>
          <a:graphicData uri="http://schemas.openxmlformats.org/drawingml/2006/table">
            <a:tbl>
              <a:tblPr/>
              <a:tblGrid>
                <a:gridCol w="1414376"/>
                <a:gridCol w="4300624"/>
              </a:tblGrid>
              <a:tr h="302381">
                <a:tc>
                  <a:txBody>
                    <a:bodyPr/>
                    <a:lstStyle/>
                    <a:p>
                      <a:r>
                        <a:rPr lang="en-US" sz="1800" dirty="0"/>
                        <a:t>count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Number of non-null observations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 dirty="0"/>
                        <a:t>sum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Sum of values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mean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 of values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mad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 absolute deviation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median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Arithmetic median of values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Minimum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max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Maximum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 dirty="0"/>
                        <a:t>mode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Mode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abs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Absolute Value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prod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Product of values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std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Unbiased standard deviation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var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Unbiased variance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sem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Unbiased standard error of the mean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skew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Unbiased skewness (3rd moment)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kurt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Unbiased kurtosis (4th moment)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Sample quantile (value at %)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cumsum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Cumulative sum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cumprod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Cumulative product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cummax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Cumulative maximum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1">
                <a:tc>
                  <a:txBody>
                    <a:bodyPr/>
                    <a:lstStyle/>
                    <a:p>
                      <a:r>
                        <a:rPr lang="en-US" sz="1800"/>
                        <a:t>cummin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minimum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544" y="6012634"/>
            <a:ext cx="6712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pandas.pydata.org</a:t>
            </a:r>
            <a:r>
              <a:rPr lang="en-US" dirty="0" smtClean="0"/>
              <a:t>/pandas-docs/stable/</a:t>
            </a:r>
            <a:r>
              <a:rPr lang="en-US" dirty="0" err="1" smtClean="0"/>
              <a:t>getting_started</a:t>
            </a:r>
            <a:r>
              <a:rPr lang="en-US" dirty="0" smtClean="0"/>
              <a:t>/</a:t>
            </a:r>
            <a:r>
              <a:rPr lang="en-US" dirty="0" err="1" smtClean="0"/>
              <a:t>basics.html#descriptive-statistics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54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Read csv data from: </a:t>
            </a:r>
            <a:r>
              <a:rPr lang="en-US" sz="2400" dirty="0" err="1" smtClean="0"/>
              <a:t>salaries.csv</a:t>
            </a:r>
            <a:endParaRPr lang="en-US" sz="24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</a:t>
            </a:r>
            <a:r>
              <a:rPr lang="en-US" sz="2400" dirty="0"/>
              <a:t>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749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familiarized yourself with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Importing CSV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Handling Missing Data </a:t>
            </a:r>
            <a:r>
              <a:rPr lang="en-US" dirty="0" smtClean="0"/>
              <a:t>(p.119)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Replace cell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Aggregation </a:t>
            </a:r>
            <a:r>
              <a:rPr lang="en-US" dirty="0"/>
              <a:t>and Grouping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660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data set: </a:t>
            </a:r>
            <a:r>
              <a:rPr lang="en-US" b="1" dirty="0" err="1" smtClean="0"/>
              <a:t>automobile.csv</a:t>
            </a:r>
            <a:r>
              <a:rPr lang="en-US" dirty="0" smtClean="0"/>
              <a:t> print first and last five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null value in the data and fill with zeros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most expensive car company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all Toyota cars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 total cars per company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each company’s highest price car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average mileage of each car making company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variable which contains the last 20 </a:t>
            </a:r>
            <a:r>
              <a:rPr lang="en-US" dirty="0"/>
              <a:t>rows of the </a:t>
            </a:r>
            <a:r>
              <a:rPr lang="en-US" dirty="0" smtClean="0"/>
              <a:t>original table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57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dataset_compmath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</a:t>
            </a:r>
            <a:r>
              <a:rPr lang="en-US" b="1" dirty="0" err="1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SciPy</a:t>
            </a:r>
            <a:r>
              <a:rPr lang="en-US" b="1" dirty="0"/>
              <a:t>?</a:t>
            </a:r>
          </a:p>
          <a:p>
            <a:r>
              <a:rPr lang="en-US" dirty="0" err="1"/>
              <a:t>SciPy</a:t>
            </a:r>
            <a:r>
              <a:rPr lang="en-US" dirty="0"/>
              <a:t> is an Open Source Python-based library, which is used in mathematics, scientific computing, Engineering, and technical computing. </a:t>
            </a:r>
          </a:p>
        </p:txBody>
      </p:sp>
    </p:spTree>
    <p:extLst>
      <p:ext uri="{BB962C8B-B14F-4D97-AF65-F5344CB8AC3E}">
        <p14:creationId xmlns:p14="http://schemas.microsoft.com/office/powerpoint/2010/main" val="179840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Introducing </a:t>
            </a:r>
            <a:r>
              <a:rPr lang="en-US" b="1" dirty="0" err="1" smtClean="0"/>
              <a:t>SciPy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use </a:t>
            </a:r>
            <a:r>
              <a:rPr lang="en-US" b="1" dirty="0" err="1"/>
              <a:t>SciPy</a:t>
            </a:r>
            <a:endParaRPr lang="en-US" b="1" dirty="0"/>
          </a:p>
          <a:p>
            <a:r>
              <a:rPr lang="en-US" dirty="0" err="1"/>
              <a:t>SciPy</a:t>
            </a:r>
            <a:r>
              <a:rPr lang="en-US" dirty="0"/>
              <a:t> contains varieties of sub packages which help to solve the most common issue related to Scientific Computation.</a:t>
            </a:r>
          </a:p>
          <a:p>
            <a:r>
              <a:rPr lang="en-US" dirty="0" err="1"/>
              <a:t>SciPy</a:t>
            </a:r>
            <a:r>
              <a:rPr lang="en-US" dirty="0"/>
              <a:t> is the most used Scientific library only second to GNU Scientific Library for C/C++ or </a:t>
            </a:r>
            <a:r>
              <a:rPr lang="en-US" dirty="0" err="1"/>
              <a:t>Matlab's</a:t>
            </a:r>
            <a:r>
              <a:rPr lang="en-US" dirty="0"/>
              <a:t>.</a:t>
            </a:r>
          </a:p>
          <a:p>
            <a:r>
              <a:rPr lang="en-US" dirty="0"/>
              <a:t>Easy to use and understand as well as fast computational power.</a:t>
            </a:r>
          </a:p>
          <a:p>
            <a:r>
              <a:rPr lang="en-US" dirty="0"/>
              <a:t>It can operate on an array of </a:t>
            </a:r>
            <a:r>
              <a:rPr lang="en-US" dirty="0" err="1"/>
              <a:t>NumPy</a:t>
            </a:r>
            <a:r>
              <a:rPr lang="en-US" dirty="0"/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20921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VS </a:t>
            </a:r>
            <a:r>
              <a:rPr lang="en-US" b="1" dirty="0" err="1"/>
              <a:t>SciPy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Numpy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 err="1"/>
              <a:t>Numpy</a:t>
            </a:r>
            <a:r>
              <a:rPr lang="en-US" dirty="0"/>
              <a:t> is written in C and use for mathematical or numeric calculation.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It is faster than other Python Libraries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is the most useful library for Data Science to perform basic calculations.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contains nothing but array data type which performs the most basic operation like sorting, shaping, indexing, etc.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SciPy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 err="1"/>
              <a:t>SciPy</a:t>
            </a:r>
            <a:r>
              <a:rPr lang="en-US" dirty="0"/>
              <a:t> is built in top of the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 err="1"/>
              <a:t>SciPy</a:t>
            </a:r>
            <a:r>
              <a:rPr lang="en-US" dirty="0"/>
              <a:t> is a fully-featured version of Linear Algebra while </a:t>
            </a:r>
            <a:r>
              <a:rPr lang="en-US" dirty="0" err="1"/>
              <a:t>Numpy</a:t>
            </a:r>
            <a:r>
              <a:rPr lang="en-US" dirty="0"/>
              <a:t> contains only a few features. </a:t>
            </a:r>
          </a:p>
          <a:p>
            <a:r>
              <a:rPr lang="en-US" dirty="0"/>
              <a:t>Most new Data Science features are available in </a:t>
            </a:r>
            <a:r>
              <a:rPr lang="en-US" dirty="0" err="1"/>
              <a:t>Scipy</a:t>
            </a:r>
            <a:r>
              <a:rPr lang="en-US" dirty="0"/>
              <a:t> rather than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Sub-packages of </a:t>
            </a:r>
            <a:r>
              <a:rPr lang="en-US" b="1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 </a:t>
            </a:r>
            <a:r>
              <a:rPr lang="en-US" dirty="0"/>
              <a:t>input/output - </a:t>
            </a:r>
            <a:r>
              <a:rPr lang="en-US" b="1" dirty="0">
                <a:hlinkClick r:id="rId2"/>
              </a:rPr>
              <a:t>scipy.io</a:t>
            </a:r>
            <a:r>
              <a:rPr lang="en-US" dirty="0"/>
              <a:t> </a:t>
            </a:r>
          </a:p>
          <a:p>
            <a:r>
              <a:rPr lang="en-US" dirty="0"/>
              <a:t>Special Function - </a:t>
            </a:r>
            <a:r>
              <a:rPr lang="en-US" b="1" dirty="0">
                <a:hlinkClick r:id="rId3"/>
              </a:rPr>
              <a:t>scipy.special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Linear Algebra Operation - </a:t>
            </a:r>
            <a:r>
              <a:rPr lang="en-US" b="1" dirty="0">
                <a:hlinkClick r:id="rId4"/>
              </a:rPr>
              <a:t>scipy.linalg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Interpolation - </a:t>
            </a:r>
            <a:r>
              <a:rPr lang="en-US" b="1" dirty="0">
                <a:hlinkClick r:id="rId5"/>
              </a:rPr>
              <a:t>scipy.interpolate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Optimization and fit - </a:t>
            </a:r>
            <a:r>
              <a:rPr lang="en-US" b="1" dirty="0">
                <a:hlinkClick r:id="rId6"/>
              </a:rPr>
              <a:t>scipy.optimize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Statistics and random numbers - </a:t>
            </a:r>
            <a:r>
              <a:rPr lang="en-US" b="1" dirty="0">
                <a:hlinkClick r:id="rId7"/>
              </a:rPr>
              <a:t>scipy.stats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Numerical Integration - </a:t>
            </a:r>
            <a:r>
              <a:rPr lang="en-US" b="1" dirty="0">
                <a:hlinkClick r:id="rId8"/>
              </a:rPr>
              <a:t>scipy.integrate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Fast Fourier transforms - </a:t>
            </a:r>
            <a:r>
              <a:rPr lang="en-US" b="1" dirty="0">
                <a:hlinkClick r:id="rId9"/>
              </a:rPr>
              <a:t>scipy.fftpack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Signal Processing - </a:t>
            </a:r>
            <a:r>
              <a:rPr lang="en-US" b="1" dirty="0">
                <a:hlinkClick r:id="rId10"/>
              </a:rPr>
              <a:t>scipy.signal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Image manipulation – </a:t>
            </a:r>
            <a:r>
              <a:rPr lang="en-US" b="1" dirty="0">
                <a:hlinkClick r:id="rId11"/>
              </a:rPr>
              <a:t>scipy.ndimage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SciPy</a:t>
            </a:r>
            <a:r>
              <a:rPr lang="en-US" altLang="en-US" dirty="0" smtClean="0"/>
              <a:t> Statistics</a:t>
            </a:r>
            <a:endParaRPr lang="en-US" altLang="en-US" dirty="0"/>
          </a:p>
        </p:txBody>
      </p:sp>
      <p:pic>
        <p:nvPicPr>
          <p:cNvPr id="1355780" name="Picture 4" descr="stats_exampl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49" y="1825625"/>
            <a:ext cx="593630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76E0-715F-DD46-B7B4-9B329CCF7F7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55779" name="Rectangle 3"/>
          <p:cNvSpPr>
            <a:spLocks noChangeArrowheads="1"/>
          </p:cNvSpPr>
          <p:nvPr/>
        </p:nvSpPr>
        <p:spPr bwMode="auto">
          <a:xfrm>
            <a:off x="1828800" y="1447801"/>
            <a:ext cx="8458200" cy="366713"/>
          </a:xfrm>
          <a:prstGeom prst="rect">
            <a:avLst/>
          </a:prstGeom>
          <a:solidFill>
            <a:srgbClr val="073D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  <a:latin typeface="Arial" charset="0"/>
                <a:ea typeface="Courier New" charset="0"/>
                <a:cs typeface="Courier New" charset="0"/>
              </a:rPr>
              <a:t>scipy.stats ---   CONTINUOUS DISTRIBUTIONS</a:t>
            </a:r>
          </a:p>
        </p:txBody>
      </p:sp>
      <p:sp>
        <p:nvSpPr>
          <p:cNvPr id="1355781" name="Text Box 5"/>
          <p:cNvSpPr txBox="1">
            <a:spLocks noChangeArrowheads="1"/>
          </p:cNvSpPr>
          <p:nvPr/>
        </p:nvSpPr>
        <p:spPr bwMode="auto">
          <a:xfrm>
            <a:off x="1922463" y="2062164"/>
            <a:ext cx="1517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Arial" charset="0"/>
              </a:rPr>
              <a:t>over 80 continuous distributions!</a:t>
            </a:r>
          </a:p>
        </p:txBody>
      </p:sp>
    </p:spTree>
    <p:extLst>
      <p:ext uri="{BB962C8B-B14F-4D97-AF65-F5344CB8AC3E}">
        <p14:creationId xmlns:p14="http://schemas.microsoft.com/office/powerpoint/2010/main" val="796000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33A8EA17-75F1-8D4D-8E4F-2CA2ED1CACE1}" vid="{F6C1DA4E-4EB4-1247-B579-9F4453D9D6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Binus</Template>
  <TotalTime>1859</TotalTime>
  <Words>2111</Words>
  <Application>Microsoft Macintosh PowerPoint</Application>
  <PresentationFormat>Widescreen</PresentationFormat>
  <Paragraphs>347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Calibri Light</vt:lpstr>
      <vt:lpstr>Courier</vt:lpstr>
      <vt:lpstr>Courier New</vt:lpstr>
      <vt:lpstr>Wingdings</vt:lpstr>
      <vt:lpstr>Arial</vt:lpstr>
      <vt:lpstr>Binus</vt:lpstr>
      <vt:lpstr>WEEK 1b</vt:lpstr>
      <vt:lpstr>Outline</vt:lpstr>
      <vt:lpstr>SCIPY</vt:lpstr>
      <vt:lpstr>Python Libraries for Data Science</vt:lpstr>
      <vt:lpstr>Introducing SciPy</vt:lpstr>
      <vt:lpstr>Introducing SciPy</vt:lpstr>
      <vt:lpstr>Numpy VS SciPy</vt:lpstr>
      <vt:lpstr>Sub-packages of SciPy</vt:lpstr>
      <vt:lpstr>SciPy Statistics</vt:lpstr>
      <vt:lpstr>Statistics</vt:lpstr>
      <vt:lpstr>Descriptive Statistics</vt:lpstr>
      <vt:lpstr>Descriptive Statistics</vt:lpstr>
      <vt:lpstr>Create a normal distributed random variable</vt:lpstr>
      <vt:lpstr>SCIPY DOCUMENTATION PAGE</vt:lpstr>
      <vt:lpstr>PANDAS</vt:lpstr>
      <vt:lpstr>Python Libraries for Data Science</vt:lpstr>
      <vt:lpstr>Introducing Pandas</vt:lpstr>
      <vt:lpstr>Import Pandas</vt:lpstr>
      <vt:lpstr>Fundamental Pandas Data Structures</vt:lpstr>
      <vt:lpstr>Pandas Dataframe</vt:lpstr>
      <vt:lpstr>Data Frames methods</vt:lpstr>
      <vt:lpstr>Creating Pandas DataFrame</vt:lpstr>
      <vt:lpstr>Labeled Indexing</vt:lpstr>
      <vt:lpstr>Creating DataFrame</vt:lpstr>
      <vt:lpstr>Selecting a column in a Data Frame</vt:lpstr>
      <vt:lpstr>Access specific index: method loc</vt:lpstr>
      <vt:lpstr>Access specific index: method loc</vt:lpstr>
      <vt:lpstr>Access specific index: method iloc</vt:lpstr>
      <vt:lpstr>Access specific index: method iloc (summary)</vt:lpstr>
      <vt:lpstr>Filtering</vt:lpstr>
      <vt:lpstr>Change the value</vt:lpstr>
      <vt:lpstr>Data Frames: Sorting</vt:lpstr>
      <vt:lpstr>Data Frames: Sorting</vt:lpstr>
      <vt:lpstr>Dealing with Missing Values</vt:lpstr>
      <vt:lpstr>Missing Values</vt:lpstr>
      <vt:lpstr>Missing Values</vt:lpstr>
      <vt:lpstr>Computing Descriptive Statistics </vt:lpstr>
      <vt:lpstr>Data Frames groupby method</vt:lpstr>
      <vt:lpstr>Data Frames groupby method</vt:lpstr>
      <vt:lpstr>PowerPoint Presentation</vt:lpstr>
      <vt:lpstr>      Hands-on exercises</vt:lpstr>
      <vt:lpstr>Please familiarized yourself with the following:</vt:lpstr>
      <vt:lpstr>Exercise for Pandas</vt:lpstr>
      <vt:lpstr>Link to dataset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Nunung Nurul Qomariyah</dc:creator>
  <cp:lastModifiedBy>Nunung Nurul Qomariyah</cp:lastModifiedBy>
  <cp:revision>300</cp:revision>
  <dcterms:created xsi:type="dcterms:W3CDTF">2020-02-19T08:05:34Z</dcterms:created>
  <dcterms:modified xsi:type="dcterms:W3CDTF">2021-02-05T10:08:39Z</dcterms:modified>
</cp:coreProperties>
</file>