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9" r:id="rId4"/>
    <p:sldId id="265" r:id="rId5"/>
    <p:sldId id="273" r:id="rId6"/>
    <p:sldId id="275" r:id="rId7"/>
    <p:sldId id="276" r:id="rId8"/>
    <p:sldId id="274" r:id="rId9"/>
    <p:sldId id="267" r:id="rId10"/>
    <p:sldId id="268" r:id="rId11"/>
    <p:sldId id="266" r:id="rId12"/>
    <p:sldId id="269" r:id="rId13"/>
    <p:sldId id="271" r:id="rId14"/>
    <p:sldId id="270" r:id="rId15"/>
    <p:sldId id="277" r:id="rId16"/>
    <p:sldId id="280" r:id="rId17"/>
    <p:sldId id="282" r:id="rId18"/>
    <p:sldId id="289" r:id="rId19"/>
    <p:sldId id="290" r:id="rId20"/>
    <p:sldId id="283" r:id="rId21"/>
    <p:sldId id="284" r:id="rId22"/>
    <p:sldId id="285" r:id="rId23"/>
    <p:sldId id="286" r:id="rId24"/>
    <p:sldId id="291" r:id="rId25"/>
    <p:sldId id="287" r:id="rId26"/>
    <p:sldId id="288" r:id="rId27"/>
    <p:sldId id="292" r:id="rId28"/>
    <p:sldId id="293" r:id="rId29"/>
    <p:sldId id="294" r:id="rId30"/>
    <p:sldId id="295" r:id="rId31"/>
    <p:sldId id="296" r:id="rId32"/>
    <p:sldId id="297" r:id="rId33"/>
    <p:sldId id="278" r:id="rId34"/>
    <p:sldId id="298" r:id="rId35"/>
    <p:sldId id="262" r:id="rId36"/>
    <p:sldId id="263" r:id="rId37"/>
    <p:sldId id="264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3"/>
    <p:restoredTop sz="94631"/>
  </p:normalViewPr>
  <p:slideViewPr>
    <p:cSldViewPr snapToGrid="0" snapToObjects="1">
      <p:cViewPr>
        <p:scale>
          <a:sx n="105" d="100"/>
          <a:sy n="105" d="100"/>
        </p:scale>
        <p:origin x="4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E3B4F-D040-7046-A83E-DD5522DC99CC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25A6-47C4-5149-8C78-F39820BF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3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589F-A07A-E845-BCA0-9F9624259C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4071F-8C7B-6249-817A-4F6E0F8F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45645B-4DBE-AB48-8542-BABCAC0FDE09}" type="slidenum">
              <a:rPr lang="nl-NL" altLang="nl-NL"/>
              <a:pPr algn="r" eaLnBrk="1" hangingPunct="1">
                <a:spcBef>
                  <a:spcPct val="0"/>
                </a:spcBef>
              </a:pPr>
              <a:t>3</a:t>
            </a:fld>
            <a:endParaRPr lang="nl-NL" alt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7920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18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18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9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32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D280C2-38E1-3841-8818-29157F1E75A8}" type="slidenum">
              <a:rPr lang="nl-NL" altLang="nl-NL"/>
              <a:pPr algn="r" eaLnBrk="1" hangingPunct="1">
                <a:spcBef>
                  <a:spcPct val="0"/>
                </a:spcBef>
              </a:pPr>
              <a:t>38</a:t>
            </a:fld>
            <a:endParaRPr lang="nl-NL" alt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808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169C-F59B-5A44-8928-AAC0D352B3D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F693-5BD5-8F4C-AE0C-C162F35C3ED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sourceforge.net/matplotlib.pyplot.html#-plot" TargetMode="External"/><Relationship Id="rId3" Type="http://schemas.openxmlformats.org/officeDocument/2006/relationships/hyperlink" Target="http://matplotlib.sourceforge.net/api/pyplot_api.html#module-matplotlib.pypl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contents.html" TargetMode="External"/><Relationship Id="rId4" Type="http://schemas.openxmlformats.org/officeDocument/2006/relationships/hyperlink" Target="http://matplotlib.sourceforge.net/tutorial.html" TargetMode="External"/><Relationship Id="rId5" Type="http://schemas.openxmlformats.org/officeDocument/2006/relationships/hyperlink" Target="http://matplotlib.sourceforge.net/users/pyplot_tutorial.html" TargetMode="External"/><Relationship Id="rId6" Type="http://schemas.openxmlformats.org/officeDocument/2006/relationships/hyperlink" Target="http://matplotlib.sourceforge.net/users_guide_0.98.3.pdf" TargetMode="External"/><Relationship Id="rId7" Type="http://schemas.openxmlformats.org/officeDocument/2006/relationships/hyperlink" Target="http://matplotlib.org/users/" TargetMode="External"/><Relationship Id="rId8" Type="http://schemas.openxmlformats.org/officeDocument/2006/relationships/hyperlink" Target="http://www.scipy.org/Cookbook/Matplotlib" TargetMode="External"/><Relationship Id="rId9" Type="http://schemas.openxmlformats.org/officeDocument/2006/relationships/hyperlink" Target="http://matplotlib.org/api/cbook_api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faq/index.html" TargetMode="External"/><Relationship Id="rId4" Type="http://schemas.openxmlformats.org/officeDocument/2006/relationships/hyperlink" Target="http://matplotlib.sourceforge.net/users/shel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examples/" TargetMode="External"/><Relationship Id="rId4" Type="http://schemas.openxmlformats.org/officeDocument/2006/relationships/hyperlink" Target="http://matplotlib.sourceforge.net/whats_new.html" TargetMode="External"/><Relationship Id="rId5" Type="http://schemas.openxmlformats.org/officeDocument/2006/relationships/hyperlink" Target="http://matplotlib.org/users/whats_new.html" TargetMode="External"/><Relationship Id="rId6" Type="http://schemas.openxmlformats.org/officeDocument/2006/relationships/hyperlink" Target="http://matplotlib.org/py-modindex.html" TargetMode="External"/><Relationship Id="rId7" Type="http://schemas.openxmlformats.org/officeDocument/2006/relationships/hyperlink" Target="http://matplotlib.sourceforge.net/api/" TargetMode="External"/><Relationship Id="rId8" Type="http://schemas.openxmlformats.org/officeDocument/2006/relationships/hyperlink" Target="http://matplotlib.org/api/pyplot_api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sourceforge.net/example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2a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COMPUTATIONAL MATHEMATICS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3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– vs – Static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In </a:t>
            </a:r>
            <a:r>
              <a:rPr lang="en-US" altLang="en-US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static </a:t>
            </a: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mode: </a:t>
            </a:r>
          </a:p>
          <a:p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Objects are displayed after all the scripts complete.</a:t>
            </a:r>
          </a:p>
          <a:p>
            <a:r>
              <a:rPr lang="en-US" dirty="0" smtClean="0"/>
              <a:t>Only draws the images, not interactive / zoom-able but it works well.</a:t>
            </a:r>
            <a:endParaRPr lang="en-US" altLang="en-US" dirty="0" smtClean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You can’t add more lines after the image has been shown</a:t>
            </a:r>
          </a:p>
          <a:p>
            <a:r>
              <a:rPr lang="en-US" altLang="en-US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The command line </a:t>
            </a: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hang until we close the figure window (in python shell)</a:t>
            </a:r>
          </a:p>
          <a:p>
            <a:r>
              <a:rPr lang="en-US" dirty="0" smtClean="0"/>
              <a:t>The image will be shown directly below the code cell that produced it (in </a:t>
            </a:r>
            <a:r>
              <a:rPr lang="en-US" dirty="0" err="1" smtClean="0"/>
              <a:t>IPython</a:t>
            </a:r>
            <a:r>
              <a:rPr lang="en-US" dirty="0" smtClean="0"/>
              <a:t>)</a:t>
            </a: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endParaRPr lang="en-US" altLang="en-US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– vs – Static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If you are using </a:t>
            </a:r>
            <a:r>
              <a:rPr lang="en-US" b="1" dirty="0" err="1" smtClean="0"/>
              <a:t>IPython</a:t>
            </a:r>
            <a:r>
              <a:rPr lang="en-US" b="1" dirty="0" smtClean="0"/>
              <a:t>/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 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%</a:t>
            </a:r>
            <a:r>
              <a:rPr lang="en-US" sz="24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en-US" sz="2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notebook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/>
              <a:t>will </a:t>
            </a:r>
            <a:r>
              <a:rPr lang="en-US" dirty="0"/>
              <a:t>lead to </a:t>
            </a:r>
            <a:r>
              <a:rPr lang="en-US" b="1" i="1" dirty="0"/>
              <a:t>interactive</a:t>
            </a:r>
            <a:r>
              <a:rPr lang="en-US" i="1" dirty="0"/>
              <a:t> </a:t>
            </a:r>
            <a:r>
              <a:rPr lang="en-US" dirty="0"/>
              <a:t>plots embedded within the notebook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%</a:t>
            </a:r>
            <a:r>
              <a:rPr lang="en-US" sz="24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en-US" sz="24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inline </a:t>
            </a:r>
            <a:endParaRPr lang="en-US" sz="24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/>
              <a:t>will </a:t>
            </a:r>
            <a:r>
              <a:rPr lang="en-US" dirty="0"/>
              <a:t>lead to </a:t>
            </a:r>
            <a:r>
              <a:rPr lang="en-US" b="1" i="1" dirty="0"/>
              <a:t>static</a:t>
            </a:r>
            <a:r>
              <a:rPr lang="en-US" i="1" dirty="0"/>
              <a:t> </a:t>
            </a:r>
            <a:r>
              <a:rPr lang="en-US" dirty="0"/>
              <a:t>images of your plot embedded in the notebook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Interactive – vs – Static Mode</a:t>
            </a: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77912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If you are using Python shell</a:t>
            </a:r>
            <a:r>
              <a:rPr lang="en-US" altLang="en-US" sz="2000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Use </a:t>
            </a:r>
            <a:r>
              <a:rPr lang="en-US" altLang="en-US" sz="2400" b="1" dirty="0">
                <a:solidFill>
                  <a:srgbClr val="0222BC"/>
                </a:solidFill>
                <a:latin typeface="Courier New" charset="0"/>
                <a:ea typeface="Times New Roman" charset="0"/>
                <a:cs typeface="Courier New" charset="0"/>
              </a:rPr>
              <a:t>ion()</a:t>
            </a:r>
            <a:r>
              <a:rPr lang="en-US" altLang="en-US" dirty="0">
                <a:solidFill>
                  <a:srgbClr val="0222BC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to turn on interactive mode, </a:t>
            </a:r>
            <a:r>
              <a:rPr lang="en-US" altLang="en-US" sz="2400" b="1" dirty="0" err="1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ioff</a:t>
            </a:r>
            <a:r>
              <a:rPr lang="en-US" altLang="en-US" sz="2400" b="1" dirty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()</a:t>
            </a:r>
            <a:r>
              <a:rPr lang="en-US" altLang="en-US" dirty="0">
                <a:solidFill>
                  <a:srgbClr val="0222BC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to turn it off </a:t>
            </a:r>
            <a:endParaRPr lang="en-US" altLang="en-US" u="sng" dirty="0" smtClean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 typeface="Wingdings" charset="2"/>
              <a:buNone/>
            </a:pPr>
            <a:r>
              <a:rPr lang="en-US" altLang="en-US" u="sng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Example</a:t>
            </a:r>
            <a:endParaRPr lang="en-US" altLang="en-US" u="sng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Turn </a:t>
            </a:r>
            <a:r>
              <a:rPr lang="en-US" altLang="en-US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on interactive mode and plot a line </a:t>
            </a:r>
            <a:endParaRPr lang="en-US" altLang="en-US" dirty="0">
              <a:solidFill>
                <a:srgbClr val="0000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lvl="1" eaLnBrk="1" hangingPunct="1">
              <a:spcBef>
                <a:spcPct val="25000"/>
              </a:spcBef>
              <a:buFont typeface="Wingdings" charset="2"/>
              <a:buNone/>
            </a:pP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&gt;&gt; </a:t>
            </a:r>
            <a:r>
              <a:rPr lang="en-US" altLang="en-US" dirty="0" err="1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plt.ion</a:t>
            </a: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()</a:t>
            </a:r>
          </a:p>
          <a:p>
            <a:pPr lvl="1">
              <a:spcBef>
                <a:spcPct val="25000"/>
              </a:spcBef>
              <a:buNone/>
            </a:pP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&gt;&gt; </a:t>
            </a:r>
            <a:r>
              <a:rPr lang="en-US" altLang="en-US" dirty="0" err="1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plt.plot</a:t>
            </a: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([1,2,3,4])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[&lt;matplotlib.lines.Line2D object at 0x02694A10&gt;]</a:t>
            </a:r>
            <a:endParaRPr lang="en-US" altLang="en-US" dirty="0" smtClean="0">
              <a:solidFill>
                <a:srgbClr val="0222BC"/>
              </a:solidFill>
              <a:ea typeface="Times New Roman" charset="0"/>
              <a:cs typeface="Times New Roman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A figure appears with this line on it </a:t>
            </a:r>
          </a:p>
          <a:p>
            <a:pPr lvl="1">
              <a:spcBef>
                <a:spcPct val="400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The command line doesn’t hang</a:t>
            </a:r>
          </a:p>
        </p:txBody>
      </p:sp>
    </p:spTree>
    <p:extLst>
      <p:ext uri="{BB962C8B-B14F-4D97-AF65-F5344CB8AC3E}">
        <p14:creationId xmlns:p14="http://schemas.microsoft.com/office/powerpoint/2010/main" val="13874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Interactive – vs – Static Mode</a:t>
            </a: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55000"/>
              </a:spcBef>
            </a:pPr>
            <a:r>
              <a:rPr lang="en-US" altLang="en-US" sz="32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Plot </a:t>
            </a:r>
            <a:r>
              <a:rPr lang="en-US" altLang="en-US" sz="32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another line </a:t>
            </a:r>
            <a:endParaRPr lang="en-US" altLang="en-US" sz="3200" dirty="0">
              <a:solidFill>
                <a:srgbClr val="0000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</a:pP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&gt;&gt; </a:t>
            </a:r>
            <a:r>
              <a:rPr lang="en-US" altLang="en-US" sz="2800" dirty="0" err="1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plt.plot</a:t>
            </a:r>
            <a:r>
              <a:rPr lang="en-US" altLang="en-US" sz="2800" dirty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([4,3,2,1])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[&lt;matplotlib.lines.Line2D object at 0x00D68C30&gt;]</a:t>
            </a:r>
            <a:endParaRPr lang="en-US" altLang="en-US" sz="2800" dirty="0">
              <a:solidFill>
                <a:srgbClr val="0222BC"/>
              </a:solidFill>
              <a:ea typeface="Times New Roman" charset="0"/>
              <a:cs typeface="Times New Roman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en-US" sz="32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This line is shown on the figure as soon as the command is </a:t>
            </a:r>
            <a:r>
              <a:rPr lang="en-US" altLang="en-US" sz="32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issued</a:t>
            </a:r>
          </a:p>
          <a:p>
            <a:pPr lvl="1" eaLnBrk="1" hangingPunct="1">
              <a:spcBef>
                <a:spcPct val="40000"/>
              </a:spcBef>
            </a:pPr>
            <a:endParaRPr lang="en-US" altLang="en-US" sz="3200" dirty="0" smtClean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To close</a:t>
            </a:r>
          </a:p>
          <a:p>
            <a:pPr marL="468313" indent="0">
              <a:spcBef>
                <a:spcPct val="40000"/>
              </a:spcBef>
              <a:buNone/>
            </a:pPr>
            <a:r>
              <a:rPr 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&gt;&gt; </a:t>
            </a:r>
            <a:r>
              <a:rPr lang="en-US" dirty="0" err="1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plt.close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Times New Roman" charset="0"/>
                <a:cs typeface="Times New Roman" charset="0"/>
              </a:rPr>
              <a:t>()</a:t>
            </a:r>
            <a:endParaRPr lang="en-US" altLang="en-US" dirty="0">
              <a:solidFill>
                <a:srgbClr val="0222BC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endParaRPr lang="en-US" altLang="en-US" dirty="0" smtClean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– vs – Static Mode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Turn off interactive mode </a:t>
            </a:r>
          </a:p>
          <a:p>
            <a:pPr marL="461963" indent="0">
              <a:buNone/>
            </a:pP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Courier New" charset="0"/>
              </a:rPr>
              <a:t>&gt;&gt; </a:t>
            </a:r>
            <a:r>
              <a:rPr lang="en-US" altLang="en-US" dirty="0" err="1" smtClean="0">
                <a:solidFill>
                  <a:srgbClr val="0222BC"/>
                </a:solidFill>
                <a:latin typeface="Courier New" charset="0"/>
                <a:ea typeface="Times New Roman" charset="0"/>
                <a:cs typeface="Courier New" charset="0"/>
              </a:rPr>
              <a:t>plt.ioff</a:t>
            </a:r>
            <a:r>
              <a:rPr lang="en-US" altLang="en-US" dirty="0" smtClean="0">
                <a:solidFill>
                  <a:srgbClr val="0222BC"/>
                </a:solidFill>
                <a:latin typeface="Courier New" charset="0"/>
                <a:ea typeface="Times New Roman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71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Matplotlib</a:t>
            </a:r>
            <a:r>
              <a:rPr lang="en-US" dirty="0"/>
              <a:t>, the </a:t>
            </a:r>
            <a:r>
              <a:rPr lang="en-US" b="1" i="1" dirty="0" smtClean="0"/>
              <a:t>figure</a:t>
            </a:r>
            <a:r>
              <a:rPr lang="en-US" i="1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thought of as a single container that contains all the objects representing axes, graphics, text, and </a:t>
            </a:r>
            <a:r>
              <a:rPr lang="en-US" dirty="0" smtClean="0"/>
              <a:t>labels.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59" y="3189332"/>
            <a:ext cx="3936881" cy="26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 = 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plt.figure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plt.figure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ea typeface="Courier New" charset="0"/>
                <a:cs typeface="Courier New" charset="0"/>
              </a:rPr>
              <a:t>can also be used to create more than one figure in </a:t>
            </a:r>
            <a:r>
              <a:rPr lang="en-US" b="1" dirty="0" smtClean="0">
                <a:ea typeface="Courier New" charset="0"/>
                <a:cs typeface="Courier New" charset="0"/>
              </a:rPr>
              <a:t>interactive</a:t>
            </a:r>
            <a:r>
              <a:rPr lang="en-US" dirty="0" smtClean="0">
                <a:ea typeface="Courier New" charset="0"/>
                <a:cs typeface="Courier New" charset="0"/>
              </a:rPr>
              <a:t> mode by specifying the index inside the bracket: 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plt.figure</a:t>
            </a: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(2) </a:t>
            </a:r>
            <a:endParaRPr lang="en-US" dirty="0" smtClean="0">
              <a:solidFill>
                <a:srgbClr val="0222BC"/>
              </a:solidFill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Adjusting the Plot: Line Colors and Styles 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Courier New" charset="0"/>
              </a:rPr>
              <a:t>plot()</a:t>
            </a:r>
            <a:r>
              <a:rPr lang="en-US" altLang="en-US" dirty="0"/>
              <a:t> has a format string argument specifying the color and line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Goes after the </a:t>
            </a:r>
            <a:r>
              <a:rPr lang="en-US" altLang="en-US" sz="2800" b="1" dirty="0">
                <a:latin typeface="Courier New" charset="0"/>
              </a:rPr>
              <a:t>y</a:t>
            </a:r>
            <a:r>
              <a:rPr lang="en-US" altLang="en-US" sz="2800" dirty="0"/>
              <a:t> argument (whether or not there’s an </a:t>
            </a:r>
            <a:r>
              <a:rPr lang="en-US" altLang="en-US" sz="2800" b="1" dirty="0">
                <a:latin typeface="Courier New" charset="0"/>
              </a:rPr>
              <a:t>x</a:t>
            </a:r>
            <a:r>
              <a:rPr lang="en-US" altLang="en-US" sz="2800" dirty="0"/>
              <a:t> argument)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Can specify one or the other or concatenate a color string with a line style string in either order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Default format string is 'b-' ( solid blue line)</a:t>
            </a:r>
          </a:p>
          <a:p>
            <a:pPr eaLnBrk="1" hangingPunct="1">
              <a:spcBef>
                <a:spcPct val="65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3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Adjusting the Plot: Line Colors and Styles 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65000"/>
              </a:spcBef>
            </a:pPr>
            <a:r>
              <a:rPr lang="en-US" altLang="en-US" sz="2400" dirty="0" smtClean="0"/>
              <a:t>Some color abbreviations </a:t>
            </a:r>
          </a:p>
          <a:p>
            <a:pPr lvl="2">
              <a:spcBef>
                <a:spcPct val="30000"/>
              </a:spcBef>
              <a:buNone/>
            </a:pPr>
            <a:r>
              <a:rPr lang="en-US" altLang="en-US" sz="2400" b="1" dirty="0" smtClean="0">
                <a:solidFill>
                  <a:srgbClr val="0222BC"/>
                </a:solidFill>
                <a:latin typeface="Courier New" charset="0"/>
              </a:rPr>
              <a:t>b</a:t>
            </a:r>
            <a:r>
              <a:rPr lang="en-US" altLang="en-US" sz="2400" dirty="0" smtClean="0">
                <a:solidFill>
                  <a:srgbClr val="0222BC"/>
                </a:solidFill>
              </a:rPr>
              <a:t> (blue)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</a:rPr>
              <a:t>g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 (green)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sz="2400" dirty="0" smtClean="0">
                <a:solidFill>
                  <a:srgbClr val="FF0000"/>
                </a:solidFill>
              </a:rPr>
              <a:t> (red)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latin typeface="Courier New" charset="0"/>
              </a:rPr>
              <a:t>k</a:t>
            </a:r>
            <a:r>
              <a:rPr lang="en-US" altLang="en-US" sz="2400" dirty="0" smtClean="0"/>
              <a:t> (black), </a:t>
            </a:r>
            <a:r>
              <a:rPr lang="en-US" altLang="en-US" sz="2400" b="1" dirty="0" smtClean="0">
                <a:solidFill>
                  <a:srgbClr val="00B0F0"/>
                </a:solidFill>
                <a:latin typeface="Courier New" charset="0"/>
              </a:rPr>
              <a:t>c</a:t>
            </a:r>
            <a:r>
              <a:rPr lang="en-US" altLang="en-US" sz="2400" dirty="0" smtClean="0">
                <a:solidFill>
                  <a:srgbClr val="00B0F0"/>
                </a:solidFill>
              </a:rPr>
              <a:t> (cyan)</a:t>
            </a:r>
          </a:p>
          <a:p>
            <a:pPr lvl="1">
              <a:spcBef>
                <a:spcPct val="40000"/>
              </a:spcBef>
            </a:pPr>
            <a:r>
              <a:rPr lang="en-US" altLang="en-US" dirty="0" smtClean="0"/>
              <a:t>Can specify colors in many other ways (e.g., RGB triples)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400" dirty="0" smtClean="0"/>
              <a:t>Some </a:t>
            </a:r>
            <a:r>
              <a:rPr lang="en-US" altLang="en-US" sz="2400" dirty="0"/>
              <a:t>line styles that fill in the line between the specified points </a:t>
            </a:r>
          </a:p>
          <a:p>
            <a:pPr lvl="2" eaLnBrk="1" hangingPunct="1">
              <a:spcBef>
                <a:spcPct val="30000"/>
              </a:spcBef>
              <a:buFontTx/>
              <a:buChar char="-"/>
            </a:pPr>
            <a:r>
              <a:rPr lang="en-US" altLang="en-US" sz="2400" dirty="0" smtClean="0"/>
              <a:t>(solid line), </a:t>
            </a:r>
            <a:r>
              <a:rPr lang="en-US" altLang="en-US" sz="2400" b="1" dirty="0" smtClean="0">
                <a:latin typeface="Courier New" charset="0"/>
              </a:rPr>
              <a:t>--</a:t>
            </a:r>
            <a:r>
              <a:rPr lang="en-US" altLang="en-US" sz="2400" dirty="0" smtClean="0"/>
              <a:t> (dashed line), </a:t>
            </a:r>
            <a:r>
              <a:rPr lang="en-US" altLang="en-US" sz="2400" b="1" dirty="0" smtClean="0">
                <a:latin typeface="Courier New" charset="0"/>
              </a:rPr>
              <a:t>-.</a:t>
            </a:r>
            <a:r>
              <a:rPr lang="en-US" altLang="en-US" sz="2400" dirty="0" smtClean="0"/>
              <a:t> (dash-dot line), </a:t>
            </a:r>
            <a:r>
              <a:rPr lang="en-US" altLang="en-US" sz="2400" b="1" dirty="0" smtClean="0">
                <a:latin typeface="Courier New" charset="0"/>
              </a:rPr>
              <a:t>:</a:t>
            </a:r>
            <a:r>
              <a:rPr lang="en-US" altLang="en-US" sz="2400" dirty="0" smtClean="0"/>
              <a:t> (dotted line)</a:t>
            </a:r>
          </a:p>
          <a:p>
            <a:pPr>
              <a:spcBef>
                <a:spcPct val="65000"/>
              </a:spcBef>
            </a:pPr>
            <a:r>
              <a:rPr lang="en-US" altLang="en-US" sz="2400" dirty="0" smtClean="0"/>
              <a:t>Some line styles that don’t fill in the line between the specified point </a:t>
            </a:r>
          </a:p>
          <a:p>
            <a:pPr lvl="2">
              <a:spcBef>
                <a:spcPct val="30000"/>
              </a:spcBef>
              <a:buNone/>
            </a:pPr>
            <a:r>
              <a:rPr lang="en-US" altLang="en-US" sz="2400" b="1" dirty="0" smtClean="0">
                <a:latin typeface="Courier New" charset="0"/>
              </a:rPr>
              <a:t>o</a:t>
            </a:r>
            <a:r>
              <a:rPr lang="en-US" altLang="en-US" sz="2400" dirty="0" smtClean="0"/>
              <a:t> (circles), </a:t>
            </a:r>
            <a:r>
              <a:rPr lang="en-US" altLang="en-US" sz="2400" b="1" dirty="0" smtClean="0">
                <a:latin typeface="Courier New" charset="0"/>
              </a:rPr>
              <a:t>+</a:t>
            </a:r>
            <a:r>
              <a:rPr lang="en-US" altLang="en-US" sz="2400" dirty="0" smtClean="0"/>
              <a:t> (plus symbols), </a:t>
            </a:r>
            <a:r>
              <a:rPr lang="en-US" altLang="en-US" sz="2400" b="1" dirty="0" smtClean="0">
                <a:latin typeface="Courier New" charset="0"/>
              </a:rPr>
              <a:t>x</a:t>
            </a:r>
            <a:r>
              <a:rPr lang="en-US" altLang="en-US" sz="2400" dirty="0" smtClean="0"/>
              <a:t> (crosses), </a:t>
            </a:r>
            <a:r>
              <a:rPr lang="en-US" altLang="en-US" sz="2400" b="1" dirty="0" smtClean="0">
                <a:latin typeface="Courier New" charset="0"/>
              </a:rPr>
              <a:t>D</a:t>
            </a:r>
            <a:r>
              <a:rPr lang="en-US" altLang="en-US" sz="2400" dirty="0" smtClean="0"/>
              <a:t> (diamond symbols)</a:t>
            </a:r>
          </a:p>
          <a:p>
            <a:pPr lvl="2" eaLnBrk="1" hangingPunct="1">
              <a:spcBef>
                <a:spcPct val="30000"/>
              </a:spcBef>
              <a:buFontTx/>
              <a:buChar char="-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23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Adjusting the Plot: Line Colors and Styles 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ct val="65000"/>
              </a:spcBef>
            </a:pPr>
            <a:r>
              <a:rPr lang="en-US" altLang="en-US" sz="2400" dirty="0" smtClean="0"/>
              <a:t>For </a:t>
            </a:r>
            <a:r>
              <a:rPr lang="en-US" altLang="en-US" sz="2400" dirty="0"/>
              <a:t>a complete list of line styles and format strings, </a:t>
            </a:r>
            <a:endParaRPr lang="en-US" altLang="en-US" sz="2400" dirty="0">
              <a:hlinkClick r:id="rId2"/>
            </a:endParaRPr>
          </a:p>
          <a:p>
            <a:pPr marL="742950" lvl="2" indent="-233363" eaLnBrk="1" hangingPunct="1">
              <a:spcBef>
                <a:spcPct val="25000"/>
              </a:spcBef>
              <a:buFont typeface="Wingdings" charset="2"/>
              <a:buNone/>
            </a:pPr>
            <a:r>
              <a:rPr lang="en-US" altLang="en-US" sz="2400" dirty="0">
                <a:hlinkClick r:id="rId3"/>
              </a:rPr>
              <a:t>http://matplotlib.sourceforge.net/api/pyplot_api.html#module-matplotlib.pyplot</a:t>
            </a:r>
            <a:endParaRPr lang="en-US" altLang="en-US" sz="3200" dirty="0"/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/>
              <a:t>Look under </a:t>
            </a:r>
            <a:r>
              <a:rPr lang="en-US" altLang="en-US" b="1" dirty="0" err="1">
                <a:latin typeface="Courier New" charset="0"/>
              </a:rPr>
              <a:t>matplotlib.pyplot.plot</a:t>
            </a:r>
            <a:r>
              <a:rPr lang="en-US" altLang="en-US" b="1" dirty="0">
                <a:latin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23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2D line plot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References:</a:t>
            </a:r>
          </a:p>
          <a:p>
            <a:pPr marL="406400" indent="0">
              <a:buNone/>
            </a:pPr>
            <a:r>
              <a:rPr lang="en-US" dirty="0"/>
              <a:t>Jake </a:t>
            </a:r>
            <a:r>
              <a:rPr lang="en-US" dirty="0" err="1"/>
              <a:t>VanderPlas</a:t>
            </a:r>
            <a:r>
              <a:rPr lang="en-US" dirty="0"/>
              <a:t>, Jake. (2017). </a:t>
            </a:r>
            <a:r>
              <a:rPr lang="en-US" dirty="0" smtClean="0"/>
              <a:t>Chapter 4. Visualization with </a:t>
            </a:r>
            <a:r>
              <a:rPr lang="en-US" dirty="0" err="1" smtClean="0"/>
              <a:t>Matplotlib</a:t>
            </a:r>
            <a:r>
              <a:rPr lang="en-US" dirty="0" smtClean="0"/>
              <a:t>. Python </a:t>
            </a:r>
            <a:r>
              <a:rPr lang="en-US" dirty="0"/>
              <a:t>Data Science Handbook: Essential Tools for Working with Data. O’Reilly Media, Inc.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3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cond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3746090"/>
            <a:ext cx="3456187" cy="294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axis</a:t>
            </a:r>
            <a:endParaRPr lang="en-US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/>
              <a:t>axis()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is used to set the box size of the figure</a:t>
            </a:r>
          </a:p>
          <a:p>
            <a:pPr>
              <a:defRPr/>
            </a:pPr>
            <a:r>
              <a:rPr lang="en-US" sz="2400" dirty="0" smtClean="0"/>
              <a:t>If we call it </a:t>
            </a:r>
            <a:r>
              <a:rPr lang="en-US" sz="2400" dirty="0" err="1" smtClean="0"/>
              <a:t>plt.axis</a:t>
            </a:r>
            <a:r>
              <a:rPr lang="en-US" sz="2400" dirty="0" smtClean="0"/>
              <a:t>() without any parameter, it returns </a:t>
            </a:r>
            <a:r>
              <a:rPr lang="en-US" sz="2400" dirty="0"/>
              <a:t>the current axes limits </a:t>
            </a:r>
            <a:r>
              <a:rPr lang="en-US" sz="2400" dirty="0" smtClean="0"/>
              <a:t>[</a:t>
            </a:r>
            <a:r>
              <a:rPr lang="en-US" sz="2400" dirty="0" err="1" smtClean="0"/>
              <a:t>xmin</a:t>
            </a:r>
            <a:r>
              <a:rPr lang="en-US" sz="2400" dirty="0"/>
              <a:t>, </a:t>
            </a:r>
            <a:r>
              <a:rPr lang="en-US" sz="2400" dirty="0" err="1"/>
              <a:t>xmax</a:t>
            </a:r>
            <a:r>
              <a:rPr lang="en-US" sz="2400" dirty="0"/>
              <a:t>, </a:t>
            </a:r>
            <a:r>
              <a:rPr lang="en-US" sz="2400" dirty="0" err="1"/>
              <a:t>ymin</a:t>
            </a:r>
            <a:r>
              <a:rPr lang="en-US" sz="2400" dirty="0"/>
              <a:t>, </a:t>
            </a:r>
            <a:r>
              <a:rPr lang="en-US" sz="2400" dirty="0" err="1"/>
              <a:t>ymax</a:t>
            </a:r>
            <a:r>
              <a:rPr lang="en-US" sz="2400" dirty="0" smtClean="0"/>
              <a:t>]</a:t>
            </a:r>
          </a:p>
          <a:p>
            <a:pPr>
              <a:defRPr/>
            </a:pPr>
            <a:r>
              <a:rPr lang="en-US" altLang="en-US" sz="2400" dirty="0" smtClean="0"/>
              <a:t>If we specify the parameter </a:t>
            </a:r>
            <a:r>
              <a:rPr lang="en-US" sz="2400" dirty="0"/>
              <a:t>[</a:t>
            </a:r>
            <a:r>
              <a:rPr lang="en-US" sz="2400" dirty="0" err="1"/>
              <a:t>xmin</a:t>
            </a:r>
            <a:r>
              <a:rPr lang="en-US" sz="2400" dirty="0"/>
              <a:t>, </a:t>
            </a:r>
            <a:r>
              <a:rPr lang="en-US" sz="2400" dirty="0" err="1"/>
              <a:t>xmax</a:t>
            </a:r>
            <a:r>
              <a:rPr lang="en-US" sz="2400" dirty="0"/>
              <a:t>, </a:t>
            </a:r>
            <a:r>
              <a:rPr lang="en-US" sz="2400" dirty="0" err="1"/>
              <a:t>ymin</a:t>
            </a:r>
            <a:r>
              <a:rPr lang="en-US" sz="2400" dirty="0"/>
              <a:t>, </a:t>
            </a:r>
            <a:r>
              <a:rPr lang="en-US" sz="2400" dirty="0" err="1"/>
              <a:t>ymax</a:t>
            </a:r>
            <a:r>
              <a:rPr lang="en-US" sz="2400" dirty="0" smtClean="0"/>
              <a:t>], it can adjust the display of the figure</a:t>
            </a:r>
          </a:p>
          <a:p>
            <a:pPr>
              <a:defRPr/>
            </a:pPr>
            <a:r>
              <a:rPr lang="en-US" altLang="en-US" sz="2400" dirty="0" smtClean="0"/>
              <a:t>We can use special options, like: axis(‘auto’), axis(‘square’)</a:t>
            </a:r>
          </a:p>
          <a:p>
            <a:pPr eaLnBrk="1" hangingPunct="1">
              <a:spcBef>
                <a:spcPct val="45000"/>
              </a:spcBef>
              <a:buFont typeface="Wingdings" charset="2"/>
              <a:buNone/>
              <a:defRPr/>
            </a:pPr>
            <a:endParaRPr lang="en-US" altLang="en-US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45000"/>
              </a:spcBef>
              <a:buFont typeface="Wingdings" charset="2"/>
              <a:buNone/>
              <a:defRPr/>
            </a:pPr>
            <a:r>
              <a:rPr lang="en-US" altLang="en-US" dirty="0" smtClean="0"/>
              <a:t>Example</a:t>
            </a:r>
            <a:endParaRPr lang="en-US" altLang="en-US" dirty="0"/>
          </a:p>
          <a:p>
            <a:pPr lvl="1" eaLnBrk="1" hangingPunct="1">
              <a:spcBef>
                <a:spcPct val="40000"/>
              </a:spcBef>
              <a:buFont typeface="Wingdings" charset="2"/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([1,2,3,4], [1,4,9,16], '</a:t>
            </a:r>
            <a:r>
              <a:rPr lang="en-US" altLang="en-US" sz="1800" dirty="0" err="1">
                <a:solidFill>
                  <a:srgbClr val="0222BC"/>
                </a:solidFill>
                <a:latin typeface="Courier New" charset="0"/>
              </a:rPr>
              <a:t>ro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')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[&lt;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matplotlib.lines.Line2D object at 0x034579D0&gt;]</a:t>
            </a:r>
          </a:p>
          <a:p>
            <a:pPr lvl="1" eaLnBrk="1" hangingPunct="1">
              <a:spcBef>
                <a:spcPct val="40000"/>
              </a:spcBef>
              <a:buFont typeface="Wingdings" charset="2"/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axis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([0, 6, 0, 20])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[0, 6, 0, 20]</a:t>
            </a:r>
          </a:p>
        </p:txBody>
      </p:sp>
    </p:spTree>
    <p:extLst>
      <p:ext uri="{BB962C8B-B14F-4D97-AF65-F5344CB8AC3E}">
        <p14:creationId xmlns:p14="http://schemas.microsoft.com/office/powerpoint/2010/main" val="15306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using plot()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Generally work with arrays, not lists 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altLang="en-US" sz="2800" dirty="0"/>
              <a:t>All sequences are converted to </a:t>
            </a:r>
            <a:r>
              <a:rPr lang="en-US" altLang="en-US" sz="2800" dirty="0" err="1"/>
              <a:t>NumPy</a:t>
            </a:r>
            <a:r>
              <a:rPr lang="en-US" altLang="en-US" sz="2800" dirty="0"/>
              <a:t> arrays internally</a:t>
            </a:r>
          </a:p>
          <a:p>
            <a:pPr eaLnBrk="1" hangingPunct="1">
              <a:spcBef>
                <a:spcPct val="45000"/>
              </a:spcBef>
              <a:defRPr/>
            </a:pPr>
            <a:endParaRPr lang="en-US" altLang="en-US" dirty="0" smtClean="0"/>
          </a:p>
          <a:p>
            <a:pPr eaLnBrk="1" hangingPunct="1">
              <a:spcBef>
                <a:spcPct val="45000"/>
              </a:spcBef>
              <a:defRPr/>
            </a:pPr>
            <a:r>
              <a:rPr lang="en-US" altLang="en-US" dirty="0" smtClean="0"/>
              <a:t>We can plot </a:t>
            </a:r>
            <a:r>
              <a:rPr lang="en-US" altLang="en-US" dirty="0"/>
              <a:t>several lines with different format styles in one command using arrays</a:t>
            </a:r>
          </a:p>
        </p:txBody>
      </p:sp>
    </p:spTree>
    <p:extLst>
      <p:ext uri="{BB962C8B-B14F-4D97-AF65-F5344CB8AC3E}">
        <p14:creationId xmlns:p14="http://schemas.microsoft.com/office/powerpoint/2010/main" val="14274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thre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72" y="3593805"/>
            <a:ext cx="4160249" cy="326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using plot()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000" dirty="0" smtClean="0">
                <a:solidFill>
                  <a:srgbClr val="0222BC"/>
                </a:solidFill>
                <a:latin typeface="Courier New" charset="0"/>
              </a:rPr>
              <a:t>&gt;&gt; t 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= </a:t>
            </a:r>
            <a:r>
              <a:rPr lang="en-US" altLang="en-US" sz="2000" dirty="0" err="1" smtClean="0">
                <a:solidFill>
                  <a:srgbClr val="0222BC"/>
                </a:solidFill>
                <a:latin typeface="Courier New" charset="0"/>
              </a:rPr>
              <a:t>np.arange</a:t>
            </a:r>
            <a:r>
              <a:rPr lang="en-US" altLang="en-US" sz="2000" dirty="0" smtClean="0">
                <a:solidFill>
                  <a:srgbClr val="0222BC"/>
                </a:solidFill>
                <a:latin typeface="Courier New" charset="0"/>
              </a:rPr>
              <a:t>(0.0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, 5.2, 0.2)</a:t>
            </a: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20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20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2000" dirty="0" smtClean="0">
                <a:solidFill>
                  <a:srgbClr val="0222BC"/>
                </a:solidFill>
                <a:latin typeface="Courier New" charset="0"/>
              </a:rPr>
              <a:t>(t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, t, t, t**2, '</a:t>
            </a:r>
            <a:r>
              <a:rPr lang="en-US" altLang="en-US" sz="2000" dirty="0" err="1">
                <a:solidFill>
                  <a:srgbClr val="0222BC"/>
                </a:solidFill>
                <a:latin typeface="Courier New" charset="0"/>
              </a:rPr>
              <a:t>rs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', t, t**3, 'g^')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000" dirty="0" smtClean="0">
                <a:solidFill>
                  <a:srgbClr val="0222BC"/>
                </a:solidFill>
                <a:latin typeface="Courier New" charset="0"/>
              </a:rPr>
              <a:t>[&lt;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matplotlib.lines.Line2D object at 0x02A6D410&gt;,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 &lt;matplotlib.lines.Line2D object at 0x02A6D650&gt;,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 &lt;matplotlib.lines.Line2D object at 0x02A6D8D0&gt;]</a:t>
            </a:r>
          </a:p>
        </p:txBody>
      </p:sp>
    </p:spTree>
    <p:extLst>
      <p:ext uri="{BB962C8B-B14F-4D97-AF65-F5344CB8AC3E}">
        <p14:creationId xmlns:p14="http://schemas.microsoft.com/office/powerpoint/2010/main" val="9906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using plot()</a:t>
            </a:r>
            <a:endParaRPr lang="en-US" dirty="0"/>
          </a:p>
        </p:txBody>
      </p:sp>
      <p:graphicFrame>
        <p:nvGraphicFramePr>
          <p:cNvPr id="30875" name="Group 1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99658"/>
              </p:ext>
            </p:extLst>
          </p:nvPr>
        </p:nvGraphicFramePr>
        <p:xfrm>
          <a:off x="838200" y="1558278"/>
          <a:ext cx="5943600" cy="4530726"/>
        </p:xfrm>
        <a:graphic>
          <a:graphicData uri="http://schemas.openxmlformats.org/drawingml/2006/table">
            <a:tbl>
              <a:tblPr/>
              <a:tblGrid>
                <a:gridCol w="2048026"/>
                <a:gridCol w="3895574"/>
              </a:tblGrid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Property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alpha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alpha transparency on 0-1 scale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antialiased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True | False - use antialised rendering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color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matplotlib color arg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label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string optionally used for legend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linestyle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One of -- : -. -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linewidth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float, the line width in points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One of + , o . s v x &gt; &lt; ^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markeredgewidth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line width around the marker symbol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markeredgecolor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edge color if a marker is used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markerfacecolor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face color if a marker is used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markersize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size of the marker in points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00297" marR="20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0" y="2481263"/>
            <a:ext cx="4572000" cy="955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000" dirty="0"/>
              <a:t>Lines you encounter are instances of the </a:t>
            </a:r>
            <a:r>
              <a:rPr lang="en-US" altLang="en-US" sz="2000" b="1" dirty="0">
                <a:latin typeface="Courier New" charset="0"/>
              </a:rPr>
              <a:t>Line2D</a:t>
            </a:r>
            <a:r>
              <a:rPr lang="en-US" altLang="en-US" sz="2000" dirty="0"/>
              <a:t> class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altLang="en-US" sz="2000" dirty="0"/>
              <a:t>Instances have the following properties</a:t>
            </a:r>
          </a:p>
        </p:txBody>
      </p:sp>
      <p:sp>
        <p:nvSpPr>
          <p:cNvPr id="30871" name="Rectangle 151"/>
          <p:cNvSpPr>
            <a:spLocks noChangeArrowheads="1"/>
          </p:cNvSpPr>
          <p:nvPr/>
        </p:nvSpPr>
        <p:spPr bwMode="auto">
          <a:xfrm>
            <a:off x="7353300" y="4090988"/>
            <a:ext cx="342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25488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90625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20838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748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320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892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464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036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CC9900"/>
              </a:buClr>
              <a:buFont typeface="Wingding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alpha = 0.0 is complete transparency, alpha = 1.0 is complete opacity</a:t>
            </a:r>
            <a:r>
              <a:rPr lang="en-US" altLang="en-US" sz="17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9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using plot()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23" y="1690688"/>
            <a:ext cx="5448631" cy="4351338"/>
          </a:xfrm>
        </p:spPr>
      </p:pic>
      <p:sp>
        <p:nvSpPr>
          <p:cNvPr id="5" name="Rectangle 4"/>
          <p:cNvSpPr/>
          <p:nvPr/>
        </p:nvSpPr>
        <p:spPr>
          <a:xfrm>
            <a:off x="6307394" y="61681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/>
              <a:t>Non-</a:t>
            </a:r>
            <a:r>
              <a:rPr lang="en-US" sz="1600" i="1" dirty="0" err="1" smtClean="0"/>
              <a:t>antialiased</a:t>
            </a:r>
            <a:r>
              <a:rPr lang="en-US" sz="1600" i="1" dirty="0" smtClean="0"/>
              <a:t> plotting will be faster, so if you're plotting a large amount of data, it can be worthwhile to turn it off.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7412787" y="1931727"/>
            <a:ext cx="4875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(range(10),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antialiased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=False)</a:t>
            </a: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2981" y="2831379"/>
            <a:ext cx="4751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(range(10),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antialiased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=True)</a:t>
            </a: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using 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One of 3 ways to set line properties: Use keyword line properties as keyword arguments—e.g., </a:t>
            </a:r>
          </a:p>
          <a:p>
            <a:pPr lvl="1">
              <a:spcBef>
                <a:spcPts val="800"/>
              </a:spcBef>
              <a:buClr>
                <a:srgbClr val="3B812F"/>
              </a:buClr>
              <a:buNone/>
              <a:defRPr/>
            </a:pPr>
            <a:r>
              <a:rPr lang="en-US" altLang="en-US" sz="19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9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1900" dirty="0" smtClean="0">
                <a:solidFill>
                  <a:srgbClr val="0222BC"/>
                </a:solidFill>
                <a:latin typeface="Courier New" charset="0"/>
              </a:rPr>
              <a:t>(x</a:t>
            </a:r>
            <a:r>
              <a:rPr lang="en-US" altLang="en-US" sz="1900" dirty="0">
                <a:solidFill>
                  <a:srgbClr val="0222BC"/>
                </a:solidFill>
                <a:latin typeface="Courier New" charset="0"/>
              </a:rPr>
              <a:t>, y, linewidth=2.0</a:t>
            </a:r>
            <a:r>
              <a:rPr lang="en-US" altLang="en-US" sz="1900" dirty="0" smtClean="0">
                <a:solidFill>
                  <a:srgbClr val="0222BC"/>
                </a:solidFill>
                <a:latin typeface="Courier New" charset="0"/>
              </a:rPr>
              <a:t>)</a:t>
            </a:r>
          </a:p>
          <a:p>
            <a:pPr lvl="1">
              <a:spcBef>
                <a:spcPts val="800"/>
              </a:spcBef>
              <a:buClr>
                <a:srgbClr val="3B812F"/>
              </a:buClr>
              <a:buNone/>
              <a:defRPr/>
            </a:pPr>
            <a:endParaRPr lang="en-US" altLang="en-US" sz="19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ts val="1600"/>
              </a:spcBef>
              <a:buClr>
                <a:srgbClr val="CC99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Another way: Use the setter methods of the 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Line2D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instance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/>
              <a:t>For every property 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prop</a:t>
            </a:r>
            <a:r>
              <a:rPr lang="en-US" altLang="en-US" sz="2000" dirty="0"/>
              <a:t>, there’s a </a:t>
            </a:r>
            <a:r>
              <a:rPr lang="en-US" altLang="en-US" sz="1800" b="1" dirty="0" err="1">
                <a:latin typeface="Courier New" charset="0"/>
                <a:ea typeface="Courier New" charset="0"/>
                <a:cs typeface="Courier New" charset="0"/>
              </a:rPr>
              <a:t>set_prop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altLang="en-US" sz="2000" dirty="0"/>
              <a:t> method that takes an update value for that property 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/>
              <a:t>To use this, note that 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plot()</a:t>
            </a:r>
            <a:r>
              <a:rPr lang="en-US" altLang="en-US" sz="2000" dirty="0"/>
              <a:t> returns a list  of lines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/>
              <a:t>The following has 1 line with tuple unpacking </a:t>
            </a:r>
          </a:p>
          <a:p>
            <a:pPr lvl="2">
              <a:spcBef>
                <a:spcPts val="1000"/>
              </a:spcBef>
              <a:buClr>
                <a:srgbClr val="3B812F"/>
              </a:buClr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line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, =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(x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, y, 'o')</a:t>
            </a:r>
          </a:p>
          <a:p>
            <a:pPr lvl="2">
              <a:spcBef>
                <a:spcPts val="800"/>
              </a:spcBef>
              <a:buClr>
                <a:srgbClr val="3B812F"/>
              </a:buClr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line.set_antialiased</a:t>
            </a: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(False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8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using 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 3</a:t>
            </a:r>
            <a:r>
              <a:rPr lang="en-US" altLang="en-US" sz="2000" baseline="30000" dirty="0">
                <a:solidFill>
                  <a:srgbClr val="000000"/>
                </a:solidFill>
              </a:rPr>
              <a:t>rd</a:t>
            </a:r>
            <a:r>
              <a:rPr lang="en-US" altLang="en-US" sz="2000" dirty="0">
                <a:solidFill>
                  <a:srgbClr val="000000"/>
                </a:solidFill>
              </a:rPr>
              <a:t> (and final) way to set line properties: use function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setp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()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/>
              <a:t>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argument can be an object or sequence of objects </a:t>
            </a:r>
          </a:p>
          <a:p>
            <a:pPr lvl="2">
              <a:spcBef>
                <a:spcPts val="1000"/>
              </a:spcBef>
              <a:defRPr/>
            </a:pPr>
            <a:r>
              <a:rPr lang="en-US" altLang="en-US" dirty="0"/>
              <a:t>The rest are keyword arguments updating the object’s (or objects’) properties 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/>
              <a:t>E.g., </a:t>
            </a:r>
          </a:p>
          <a:p>
            <a:pPr lvl="2">
              <a:spcBef>
                <a:spcPts val="1000"/>
              </a:spcBef>
              <a:buClr>
                <a:srgbClr val="3B812F"/>
              </a:buClr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lines 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=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(x1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, y1, x2, y2)</a:t>
            </a:r>
          </a:p>
          <a:p>
            <a:pPr lvl="2">
              <a:spcBef>
                <a:spcPts val="800"/>
              </a:spcBef>
              <a:buClr>
                <a:srgbClr val="3B812F"/>
              </a:buClr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plt.setp</a:t>
            </a: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(lines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, color='r', linewidth=2.0)</a:t>
            </a:r>
          </a:p>
        </p:txBody>
      </p:sp>
    </p:spTree>
    <p:extLst>
      <p:ext uri="{BB962C8B-B14F-4D97-AF65-F5344CB8AC3E}">
        <p14:creationId xmlns:p14="http://schemas.microsoft.com/office/powerpoint/2010/main" val="12502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Text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The text commands are self-explanatory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altLang="en-US" sz="2000" dirty="0" err="1">
                <a:solidFill>
                  <a:srgbClr val="0222BC"/>
                </a:solidFill>
                <a:latin typeface="Courier New" charset="0"/>
              </a:rPr>
              <a:t>xlabel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()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altLang="en-US" sz="2000" dirty="0" err="1">
                <a:solidFill>
                  <a:srgbClr val="0222BC"/>
                </a:solidFill>
                <a:latin typeface="Courier New" charset="0"/>
              </a:rPr>
              <a:t>ylabel</a:t>
            </a: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()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title()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altLang="en-US" sz="2000" dirty="0">
                <a:solidFill>
                  <a:srgbClr val="0222BC"/>
                </a:solidFill>
                <a:latin typeface="Courier New" charset="0"/>
              </a:rPr>
              <a:t>text()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sz="2000" dirty="0"/>
              <a:t>In simple cases, all but </a:t>
            </a:r>
            <a:r>
              <a:rPr lang="en-US" altLang="en-US" sz="2000" b="1" dirty="0">
                <a:latin typeface="Courier New" charset="0"/>
              </a:rPr>
              <a:t>text()</a:t>
            </a:r>
            <a:r>
              <a:rPr lang="en-US" altLang="en-US" sz="2000" dirty="0"/>
              <a:t> take just a string argument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altLang="en-US" sz="2000" b="1" dirty="0">
                <a:latin typeface="Courier New" charset="0"/>
              </a:rPr>
              <a:t>text()</a:t>
            </a:r>
            <a:r>
              <a:rPr lang="en-US" altLang="en-US" sz="2000" dirty="0"/>
              <a:t> needs at least 3 arguments: </a:t>
            </a:r>
          </a:p>
          <a:p>
            <a:pPr lvl="2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dirty="0"/>
              <a:t>  </a:t>
            </a:r>
            <a:r>
              <a:rPr lang="en-US" altLang="en-US" b="1" i="1" dirty="0">
                <a:latin typeface="Courier New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b="1" i="1" dirty="0">
                <a:latin typeface="Courier New" charset="0"/>
              </a:rPr>
              <a:t>y</a:t>
            </a:r>
            <a:r>
              <a:rPr lang="en-US" altLang="en-US" dirty="0"/>
              <a:t> coordinates (as per the axes) and a string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sz="2000" dirty="0"/>
              <a:t>All take optional keyword arguments or dictionaries to specify the font properties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sz="2000" dirty="0"/>
              <a:t>They return instances of class </a:t>
            </a:r>
            <a:r>
              <a:rPr lang="en-US" altLang="en-US" sz="2000" b="1" dirty="0">
                <a:latin typeface="Courier New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Text</a:t>
            </a:r>
            <a:endParaRPr lang="en-US" dirty="0"/>
          </a:p>
        </p:txBody>
      </p:sp>
      <p:graphicFrame>
        <p:nvGraphicFramePr>
          <p:cNvPr id="45190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7560"/>
              </p:ext>
            </p:extLst>
          </p:nvPr>
        </p:nvGraphicFramePr>
        <p:xfrm>
          <a:off x="838200" y="2194335"/>
          <a:ext cx="7891272" cy="4530728"/>
        </p:xfrm>
        <a:graphic>
          <a:graphicData uri="http://schemas.openxmlformats.org/drawingml/2006/table">
            <a:tbl>
              <a:tblPr/>
              <a:tblGrid>
                <a:gridCol w="3035431"/>
                <a:gridCol w="4855841"/>
              </a:tblGrid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Property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alpha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alpha transparency on 0-1 scale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color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matplotlib color argument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fontangle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italic | normal | oblique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fontname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Sans | Helvetica | Courier | Times | Others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fontsize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scalar, eg, 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fontweight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normal | bold | light 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horizontalalignment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left | center | right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rotation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horizontal | vertical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verticalalignment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bottom | center | top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30090" marR="1300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90688"/>
            <a:ext cx="81534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The following font properties of </a:t>
            </a:r>
            <a:r>
              <a:rPr lang="en-US" altLang="en-US" sz="1800" b="1" dirty="0">
                <a:latin typeface="Courier New" charset="0"/>
              </a:rPr>
              <a:t>Text</a:t>
            </a:r>
            <a:r>
              <a:rPr lang="en-US" altLang="en-US" sz="1800" dirty="0"/>
              <a:t> </a:t>
            </a:r>
            <a:r>
              <a:rPr lang="en-US" altLang="en-US" sz="2000" dirty="0"/>
              <a:t>instances can be set</a:t>
            </a:r>
          </a:p>
        </p:txBody>
      </p:sp>
    </p:spTree>
    <p:extLst>
      <p:ext uri="{BB962C8B-B14F-4D97-AF65-F5344CB8AC3E}">
        <p14:creationId xmlns:p14="http://schemas.microsoft.com/office/powerpoint/2010/main" val="11320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Three ways to specify font properties: using </a:t>
            </a:r>
          </a:p>
          <a:p>
            <a:pPr lvl="1">
              <a:spcBef>
                <a:spcPts val="1200"/>
              </a:spcBef>
              <a:buClr>
                <a:srgbClr val="3B812F"/>
              </a:buClr>
              <a:defRPr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setp</a:t>
            </a:r>
            <a:endParaRPr lang="en-US" altLang="en-US" sz="2000" b="1" dirty="0">
              <a:solidFill>
                <a:srgbClr val="000000"/>
              </a:solidFill>
              <a:latin typeface="Courier New" charset="0"/>
            </a:endParaRPr>
          </a:p>
          <a:p>
            <a:pPr lvl="1">
              <a:spcBef>
                <a:spcPts val="1200"/>
              </a:spcBef>
              <a:buClr>
                <a:srgbClr val="3B812F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object oriented methods (We skip this)</a:t>
            </a:r>
          </a:p>
          <a:p>
            <a:pPr lvl="1">
              <a:spcBef>
                <a:spcPts val="1200"/>
              </a:spcBef>
              <a:buClr>
                <a:srgbClr val="3B812F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font dictionaries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Clr>
                <a:srgbClr val="CC9900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Use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setp</a:t>
            </a:r>
            <a:r>
              <a:rPr lang="en-US" altLang="en-US" sz="2000" dirty="0">
                <a:solidFill>
                  <a:srgbClr val="000000"/>
                </a:solidFill>
              </a:rPr>
              <a:t> to set any property</a:t>
            </a:r>
          </a:p>
          <a:p>
            <a:pPr lvl="1">
              <a:spcBef>
                <a:spcPts val="1000"/>
              </a:spcBef>
              <a:buClr>
                <a:srgbClr val="3B812F"/>
              </a:buClr>
              <a:buNone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t =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plt.xlabel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('time')</a:t>
            </a:r>
          </a:p>
          <a:p>
            <a:pPr lvl="1">
              <a:spcBef>
                <a:spcPts val="800"/>
              </a:spcBef>
              <a:buClr>
                <a:srgbClr val="3B812F"/>
              </a:buClr>
              <a:buNone/>
              <a:defRPr/>
            </a:pP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plt.setp</a:t>
            </a: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(t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, color='r', </a:t>
            </a:r>
            <a:r>
              <a:rPr lang="en-US" altLang="en-US" sz="1800" dirty="0" err="1">
                <a:solidFill>
                  <a:srgbClr val="0222BC"/>
                </a:solidFill>
                <a:latin typeface="Courier New" charset="0"/>
              </a:rPr>
              <a:t>fontweight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='bold')</a:t>
            </a:r>
          </a:p>
          <a:p>
            <a:pPr lvl="1">
              <a:spcBef>
                <a:spcPts val="1200"/>
              </a:spcBef>
              <a:buClr>
                <a:srgbClr val="3B812F"/>
              </a:buCl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Also works with a list of text instances—e.g., </a:t>
            </a:r>
          </a:p>
          <a:p>
            <a:pPr lvl="3">
              <a:spcBef>
                <a:spcPts val="1000"/>
              </a:spcBef>
              <a:buClr>
                <a:srgbClr val="CC9900"/>
              </a:buClr>
              <a:buNone/>
              <a:defRPr/>
            </a:pPr>
            <a:r>
              <a:rPr lang="en-US" altLang="en-US" dirty="0">
                <a:solidFill>
                  <a:srgbClr val="0222BC"/>
                </a:solidFill>
                <a:latin typeface="Courier New" charset="0"/>
              </a:rPr>
              <a:t>labels = </a:t>
            </a:r>
            <a:r>
              <a:rPr lang="en-US" altLang="en-US" dirty="0" err="1" smtClean="0">
                <a:solidFill>
                  <a:srgbClr val="0222BC"/>
                </a:solidFill>
                <a:latin typeface="Courier New" charset="0"/>
              </a:rPr>
              <a:t>plt.getp</a:t>
            </a:r>
            <a:r>
              <a:rPr lang="en-US" altLang="en-US" dirty="0" smtClean="0">
                <a:solidFill>
                  <a:srgbClr val="0222BC"/>
                </a:solidFill>
                <a:latin typeface="Courier New" charset="0"/>
              </a:rPr>
              <a:t>(</a:t>
            </a:r>
            <a:r>
              <a:rPr lang="en-US" altLang="en-US" dirty="0" err="1" smtClean="0">
                <a:solidFill>
                  <a:srgbClr val="0222BC"/>
                </a:solidFill>
                <a:latin typeface="Courier New" charset="0"/>
              </a:rPr>
              <a:t>gca</a:t>
            </a:r>
            <a:r>
              <a:rPr lang="en-US" altLang="en-US" dirty="0">
                <a:solidFill>
                  <a:srgbClr val="0222BC"/>
                </a:solidFill>
                <a:latin typeface="Courier New" charset="0"/>
              </a:rPr>
              <a:t>(), '</a:t>
            </a:r>
            <a:r>
              <a:rPr lang="en-US" altLang="en-US" dirty="0" err="1">
                <a:solidFill>
                  <a:srgbClr val="0222BC"/>
                </a:solidFill>
                <a:latin typeface="Courier New" charset="0"/>
              </a:rPr>
              <a:t>xticklabels</a:t>
            </a:r>
            <a:r>
              <a:rPr lang="en-US" altLang="en-US" dirty="0">
                <a:solidFill>
                  <a:srgbClr val="0222BC"/>
                </a:solidFill>
                <a:latin typeface="Courier New" charset="0"/>
              </a:rPr>
              <a:t>')</a:t>
            </a:r>
          </a:p>
          <a:p>
            <a:pPr lvl="3">
              <a:spcBef>
                <a:spcPts val="800"/>
              </a:spcBef>
              <a:buClr>
                <a:srgbClr val="CC9900"/>
              </a:buClr>
              <a:buNone/>
              <a:defRPr/>
            </a:pPr>
            <a:r>
              <a:rPr lang="en-US" altLang="en-US" dirty="0" err="1">
                <a:solidFill>
                  <a:srgbClr val="0222BC"/>
                </a:solidFill>
                <a:latin typeface="Courier New" charset="0"/>
              </a:rPr>
              <a:t>p</a:t>
            </a:r>
            <a:r>
              <a:rPr lang="en-US" altLang="en-US" dirty="0" err="1" smtClean="0">
                <a:solidFill>
                  <a:srgbClr val="0222BC"/>
                </a:solidFill>
                <a:latin typeface="Courier New" charset="0"/>
              </a:rPr>
              <a:t>lt.setp</a:t>
            </a:r>
            <a:r>
              <a:rPr lang="en-US" altLang="en-US" dirty="0" smtClean="0">
                <a:solidFill>
                  <a:srgbClr val="0222BC"/>
                </a:solidFill>
                <a:latin typeface="Courier New" charset="0"/>
              </a:rPr>
              <a:t>(labels</a:t>
            </a:r>
            <a:r>
              <a:rPr lang="en-US" altLang="en-US" dirty="0">
                <a:solidFill>
                  <a:srgbClr val="0222BC"/>
                </a:solidFill>
                <a:latin typeface="Courier New" charset="0"/>
              </a:rPr>
              <a:t>, color='r', </a:t>
            </a:r>
            <a:r>
              <a:rPr lang="en-US" altLang="en-US" dirty="0" err="1">
                <a:solidFill>
                  <a:srgbClr val="0222BC"/>
                </a:solidFill>
                <a:latin typeface="Courier New" charset="0"/>
              </a:rPr>
              <a:t>fontweight</a:t>
            </a:r>
            <a:r>
              <a:rPr lang="en-US" altLang="en-US" dirty="0">
                <a:solidFill>
                  <a:srgbClr val="0222BC"/>
                </a:solidFill>
                <a:latin typeface="Courier New" charset="0"/>
              </a:rPr>
              <a:t>='bold')</a:t>
            </a:r>
          </a:p>
        </p:txBody>
      </p:sp>
    </p:spTree>
    <p:extLst>
      <p:ext uri="{BB962C8B-B14F-4D97-AF65-F5344CB8AC3E}">
        <p14:creationId xmlns:p14="http://schemas.microsoft.com/office/powerpoint/2010/main" val="3670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Plotting with matplotlib</a:t>
            </a:r>
            <a:endParaRPr lang="nl-NL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Importing </a:t>
            </a:r>
            <a:r>
              <a:rPr lang="en-US" b="1" dirty="0" err="1"/>
              <a:t>matplotlib</a:t>
            </a:r>
            <a:r>
              <a:rPr lang="en-US" b="1" dirty="0"/>
              <a:t> </a:t>
            </a:r>
            <a:endParaRPr lang="en-US" dirty="0" smtClean="0"/>
          </a:p>
          <a:p>
            <a:r>
              <a:rPr lang="en-US" dirty="0"/>
              <a:t>Just as we use the </a:t>
            </a:r>
            <a:r>
              <a:rPr lang="en-US" b="1" dirty="0"/>
              <a:t>np</a:t>
            </a:r>
            <a:r>
              <a:rPr lang="en-US" dirty="0"/>
              <a:t> shorthand for </a:t>
            </a:r>
            <a:r>
              <a:rPr lang="en-US" dirty="0" err="1"/>
              <a:t>NumPy</a:t>
            </a:r>
            <a:r>
              <a:rPr lang="en-US" dirty="0"/>
              <a:t> and the </a:t>
            </a:r>
            <a:r>
              <a:rPr lang="en-US" b="1" dirty="0" err="1"/>
              <a:t>pd</a:t>
            </a:r>
            <a:r>
              <a:rPr lang="en-US" dirty="0"/>
              <a:t> shorthand for Pandas,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will use some standard </a:t>
            </a:r>
            <a:r>
              <a:rPr lang="en-US" dirty="0" err="1"/>
              <a:t>shorthands</a:t>
            </a:r>
            <a:r>
              <a:rPr lang="en-US" dirty="0"/>
              <a:t> for </a:t>
            </a:r>
            <a:r>
              <a:rPr lang="en-US" dirty="0" err="1"/>
              <a:t>Matplotlib</a:t>
            </a:r>
            <a:r>
              <a:rPr lang="en-US" dirty="0"/>
              <a:t> imports: </a:t>
            </a:r>
            <a:endParaRPr lang="en-US" dirty="0" smtClean="0"/>
          </a:p>
          <a:p>
            <a:pPr marL="40640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&gt;&gt; 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matplotlib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0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mpl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406400" indent="0">
              <a:buNone/>
            </a:pPr>
            <a:r>
              <a:rPr lang="en-US" sz="2000" dirty="0" smtClean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&gt;&gt; import </a:t>
            </a:r>
            <a:r>
              <a:rPr lang="en-US" sz="20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000" dirty="0" err="1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r>
              <a:rPr lang="en-US" sz="2000" dirty="0">
                <a:solidFill>
                  <a:srgbClr val="0222B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rgbClr val="0222BC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plt</a:t>
            </a:r>
            <a:r>
              <a:rPr lang="en-US" dirty="0"/>
              <a:t> interface is what we will use most </a:t>
            </a:r>
            <a:r>
              <a:rPr lang="en-US" dirty="0" smtClean="0"/>
              <a:t>often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97834"/>
            <a:ext cx="2690652" cy="6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Text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All text commands take an optional dictionary argument and keyword arguments to control font properties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/>
              <a:t>E.g., to set a default font theme and override individual properties for given text commands</a:t>
            </a:r>
          </a:p>
          <a:p>
            <a:pPr lvl="2">
              <a:spcBef>
                <a:spcPts val="1000"/>
              </a:spcBef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font 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= {'</a:t>
            </a:r>
            <a:r>
              <a:rPr lang="en-US" altLang="en-US" sz="1800" dirty="0" err="1">
                <a:solidFill>
                  <a:srgbClr val="0222BC"/>
                </a:solidFill>
                <a:latin typeface="Courier New" charset="0"/>
              </a:rPr>
              <a:t>fontname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'   : 'Courier',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        'color'      : 'r',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        '</a:t>
            </a:r>
            <a:r>
              <a:rPr lang="en-US" altLang="en-US" sz="1800" dirty="0" err="1">
                <a:solidFill>
                  <a:srgbClr val="0222BC"/>
                </a:solidFill>
                <a:latin typeface="Courier New" charset="0"/>
              </a:rPr>
              <a:t>fontweight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' : 'bold',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        '</a:t>
            </a:r>
            <a:r>
              <a:rPr lang="en-US" altLang="en-US" sz="1800" dirty="0" err="1">
                <a:solidFill>
                  <a:srgbClr val="0222BC"/>
                </a:solidFill>
                <a:latin typeface="Courier New" charset="0"/>
              </a:rPr>
              <a:t>fontsize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'   : 11}</a:t>
            </a:r>
          </a:p>
          <a:p>
            <a:pPr lvl="2">
              <a:spcBef>
                <a:spcPts val="800"/>
              </a:spcBef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([1,2,3])</a:t>
            </a:r>
          </a:p>
          <a:p>
            <a:pPr lvl="2">
              <a:spcBef>
                <a:spcPts val="600"/>
              </a:spcBef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plt.title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('A title', font, </a:t>
            </a:r>
            <a:r>
              <a:rPr lang="en-US" altLang="en-US" sz="1800" dirty="0" err="1">
                <a:solidFill>
                  <a:srgbClr val="0222BC"/>
                </a:solidFill>
                <a:latin typeface="Courier New" charset="0"/>
              </a:rPr>
              <a:t>fontsize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=12)</a:t>
            </a:r>
          </a:p>
          <a:p>
            <a:pPr lvl="2">
              <a:spcBef>
                <a:spcPts val="600"/>
              </a:spcBef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plt.text</a:t>
            </a: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(0.5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, 2.5, 'a line', font, color='k')</a:t>
            </a:r>
          </a:p>
          <a:p>
            <a:pPr lvl="2">
              <a:spcBef>
                <a:spcPts val="600"/>
              </a:spcBef>
              <a:buNone/>
              <a:defRPr/>
            </a:pPr>
            <a:r>
              <a:rPr lang="en-US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800" dirty="0" err="1" smtClean="0">
                <a:solidFill>
                  <a:srgbClr val="0222BC"/>
                </a:solidFill>
                <a:latin typeface="Courier New" charset="0"/>
              </a:rPr>
              <a:t>plt.xlabel</a:t>
            </a:r>
            <a:r>
              <a:rPr lang="en-US" altLang="en-US" sz="1800" dirty="0">
                <a:solidFill>
                  <a:srgbClr val="0222BC"/>
                </a:solidFill>
                <a:latin typeface="Courier New" charset="0"/>
              </a:rPr>
              <a:t>('time (s)', font)</a:t>
            </a:r>
            <a:endParaRPr lang="da-DK" altLang="en-US" sz="1800" dirty="0">
              <a:solidFill>
                <a:srgbClr val="0222BC"/>
              </a:solidFill>
              <a:latin typeface="Courier New" charset="0"/>
            </a:endParaRPr>
          </a:p>
          <a:p>
            <a:pPr lvl="2">
              <a:spcBef>
                <a:spcPts val="600"/>
              </a:spcBef>
              <a:buNone/>
              <a:defRPr/>
            </a:pPr>
            <a:r>
              <a:rPr lang="da-DK" altLang="en-US" sz="18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da-DK" altLang="en-US" sz="1800" dirty="0" err="1" smtClean="0">
                <a:solidFill>
                  <a:srgbClr val="0222BC"/>
                </a:solidFill>
                <a:latin typeface="Courier New" charset="0"/>
              </a:rPr>
              <a:t>plt.ylabel</a:t>
            </a:r>
            <a:r>
              <a:rPr lang="da-DK" altLang="en-US" sz="1800" dirty="0">
                <a:solidFill>
                  <a:srgbClr val="0222BC"/>
                </a:solidFill>
                <a:latin typeface="Courier New" charset="0"/>
              </a:rPr>
              <a:t>('</a:t>
            </a:r>
            <a:r>
              <a:rPr lang="da-DK" altLang="en-US" sz="1800" dirty="0" err="1">
                <a:solidFill>
                  <a:srgbClr val="0222BC"/>
                </a:solidFill>
                <a:latin typeface="Courier New" charset="0"/>
              </a:rPr>
              <a:t>voltage</a:t>
            </a:r>
            <a:r>
              <a:rPr lang="da-DK" altLang="en-US" sz="1800" dirty="0">
                <a:solidFill>
                  <a:srgbClr val="0222BC"/>
                </a:solidFill>
                <a:latin typeface="Courier New" charset="0"/>
              </a:rPr>
              <a:t> (mV)', font)</a:t>
            </a:r>
            <a:endParaRPr lang="en-US" altLang="en-US" sz="1800" dirty="0">
              <a:solidFill>
                <a:srgbClr val="0222B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leg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437" y="3001296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 smtClean="0"/>
              <a:t>Legends</a:t>
            </a:r>
            <a:endParaRPr lang="en-US" altLang="en-US" b="1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1800" smtClean="0"/>
              <a:t>A legend is a box (by default in upper right) associating labels with lines (displayed as per their formats)</a:t>
            </a: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1800" b="1" smtClean="0">
                <a:latin typeface="Courier New" charset="0"/>
              </a:rPr>
              <a:t>  </a:t>
            </a:r>
            <a:r>
              <a:rPr lang="en-US" altLang="en-US" sz="1700" b="1" smtClean="0">
                <a:latin typeface="Courier New" charset="0"/>
              </a:rPr>
              <a:t>legend(lines, labels)</a:t>
            </a: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1800" smtClean="0"/>
              <a:t>  where </a:t>
            </a:r>
            <a:r>
              <a:rPr lang="en-US" altLang="en-US" sz="1800" b="1" smtClean="0">
                <a:latin typeface="Courier New" charset="0"/>
              </a:rPr>
              <a:t>lines</a:t>
            </a:r>
            <a:r>
              <a:rPr lang="en-US" altLang="en-US" sz="1800" smtClean="0"/>
              <a:t> is a tuple of lines, </a:t>
            </a:r>
            <a:r>
              <a:rPr lang="en-US" altLang="en-US" sz="1800" b="1" smtClean="0">
                <a:latin typeface="Courier New" charset="0"/>
              </a:rPr>
              <a:t>labels</a:t>
            </a:r>
            <a:r>
              <a:rPr lang="en-US" altLang="en-US" sz="1800" smtClean="0"/>
              <a:t> a tuple of corresponding strings </a:t>
            </a:r>
            <a:endParaRPr lang="en-US" altLang="en-US" sz="1800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38200" y="3391694"/>
            <a:ext cx="641800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en-US" sz="1600" dirty="0" smtClean="0">
                <a:solidFill>
                  <a:srgbClr val="0222BC"/>
                </a:solidFill>
                <a:latin typeface="Courier New" charset="0"/>
              </a:rPr>
              <a:t>&gt;&gt; lines </a:t>
            </a:r>
            <a:r>
              <a:rPr lang="en-US" altLang="en-US" sz="1600" dirty="0">
                <a:solidFill>
                  <a:srgbClr val="0222BC"/>
                </a:solidFill>
                <a:latin typeface="Courier New" charset="0"/>
              </a:rPr>
              <a:t>= </a:t>
            </a:r>
            <a:r>
              <a:rPr lang="en-US" altLang="en-US" sz="1600" dirty="0" err="1" smtClean="0">
                <a:solidFill>
                  <a:srgbClr val="0222BC"/>
                </a:solidFill>
                <a:latin typeface="Courier New" charset="0"/>
              </a:rPr>
              <a:t>plt.plot</a:t>
            </a:r>
            <a:r>
              <a:rPr lang="en-US" altLang="en-US" sz="1600" dirty="0">
                <a:solidFill>
                  <a:srgbClr val="0222BC"/>
                </a:solidFill>
                <a:latin typeface="Courier New" charset="0"/>
              </a:rPr>
              <a:t>([1,2,3],'b-',[0,1,2],'r--')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sz="1600" dirty="0" smtClean="0">
                <a:solidFill>
                  <a:srgbClr val="0222BC"/>
                </a:solidFill>
                <a:latin typeface="Courier New" charset="0"/>
              </a:rPr>
              <a:t>&gt;&gt; </a:t>
            </a:r>
            <a:r>
              <a:rPr lang="en-US" altLang="en-US" sz="1600" dirty="0" err="1" smtClean="0">
                <a:solidFill>
                  <a:srgbClr val="0222BC"/>
                </a:solidFill>
                <a:latin typeface="Courier New" charset="0"/>
              </a:rPr>
              <a:t>plt.legend</a:t>
            </a:r>
            <a:r>
              <a:rPr lang="en-US" altLang="en-US" sz="1600" dirty="0" smtClean="0">
                <a:solidFill>
                  <a:srgbClr val="0222BC"/>
                </a:solidFill>
                <a:latin typeface="Courier New" charset="0"/>
              </a:rPr>
              <a:t>(lines</a:t>
            </a:r>
            <a:r>
              <a:rPr lang="en-US" altLang="en-US" sz="1600" dirty="0">
                <a:solidFill>
                  <a:srgbClr val="0222BC"/>
                </a:solidFill>
                <a:latin typeface="Courier New" charset="0"/>
              </a:rPr>
              <a:t>, ('</a:t>
            </a:r>
            <a:r>
              <a:rPr lang="en-US" altLang="en-US" sz="1600" dirty="0" err="1">
                <a:solidFill>
                  <a:srgbClr val="0222BC"/>
                </a:solidFill>
                <a:latin typeface="Courier New" charset="0"/>
              </a:rPr>
              <a:t>First','Second</a:t>
            </a:r>
            <a:r>
              <a:rPr lang="en-US" altLang="en-US" sz="1600" dirty="0" smtClean="0">
                <a:solidFill>
                  <a:srgbClr val="0222BC"/>
                </a:solidFill>
                <a:latin typeface="Courier New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38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Legends</a:t>
            </a:r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en-US" sz="1900" dirty="0"/>
              <a:t>If there’s only 1 line, be sure to include the commas in the tuples</a:t>
            </a: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1800" dirty="0"/>
              <a:t>  </a:t>
            </a:r>
            <a:r>
              <a:rPr lang="en-US" altLang="en-US" sz="1800" b="1" dirty="0" smtClean="0">
                <a:latin typeface="Courier New" charset="0"/>
              </a:rPr>
              <a:t>legend</a:t>
            </a:r>
            <a:r>
              <a:rPr lang="en-US" altLang="en-US" sz="1800" b="1" dirty="0">
                <a:latin typeface="Courier New" charset="0"/>
              </a:rPr>
              <a:t>((line1,), ('Profit',))</a:t>
            </a:r>
          </a:p>
          <a:p>
            <a:pPr eaLnBrk="1" hangingPunct="1">
              <a:spcBef>
                <a:spcPct val="55000"/>
              </a:spcBef>
              <a:defRPr/>
            </a:pPr>
            <a:r>
              <a:rPr lang="en-US" altLang="en-US" sz="1900" dirty="0"/>
              <a:t>Use keyword argument </a:t>
            </a:r>
            <a:r>
              <a:rPr lang="en-US" altLang="en-US" sz="1900" b="1" dirty="0" err="1">
                <a:latin typeface="Courier New" charset="0"/>
              </a:rPr>
              <a:t>loc</a:t>
            </a:r>
            <a:r>
              <a:rPr lang="en-US" altLang="en-US" sz="1900" dirty="0"/>
              <a:t> to override the default location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en-US" sz="1800" dirty="0"/>
              <a:t>Use predefined strings or integer codes 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‘upper right’	1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‘upper left’		2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‘lower left’		3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‘lower right’	</a:t>
            </a:r>
            <a:r>
              <a:rPr lang="en-US" altLang="en-US" sz="1800" dirty="0" smtClean="0"/>
              <a:t>4</a:t>
            </a:r>
            <a:endParaRPr lang="en-US" altLang="en-US" sz="1800" dirty="0"/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‘right’		5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‘center left’		6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‘center right’	7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‘lower center’	8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‘upper center’	9</a:t>
            </a:r>
          </a:p>
          <a:p>
            <a:pPr lvl="2" eaLnBrk="1" hangingPunct="1">
              <a:spcBef>
                <a:spcPct val="30000"/>
              </a:spcBef>
              <a:buFont typeface="Wingdings" charset="2"/>
              <a:buNone/>
              <a:defRPr/>
            </a:pPr>
            <a:r>
              <a:rPr lang="en-US" altLang="en-US" sz="1800" dirty="0"/>
              <a:t>‘center’		10</a:t>
            </a:r>
          </a:p>
          <a:p>
            <a:pPr eaLnBrk="1" hangingPunct="1">
              <a:spcBef>
                <a:spcPct val="55000"/>
              </a:spcBef>
              <a:defRPr/>
            </a:pPr>
            <a:r>
              <a:rPr lang="en-US" altLang="en-US" sz="1900" dirty="0"/>
              <a:t>E.g., </a:t>
            </a: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1800" dirty="0"/>
              <a:t>  </a:t>
            </a:r>
            <a:r>
              <a:rPr lang="en-US" altLang="en-US" sz="1800" b="1" dirty="0">
                <a:latin typeface="Courier New" charset="0"/>
              </a:rPr>
              <a:t>legend((line,), ('Profit',) , </a:t>
            </a:r>
            <a:r>
              <a:rPr lang="en-US" altLang="en-US" sz="1800" b="1" dirty="0" err="1">
                <a:latin typeface="Courier New" charset="0"/>
              </a:rPr>
              <a:t>loc</a:t>
            </a:r>
            <a:r>
              <a:rPr lang="en-US" altLang="en-US" sz="1800" b="1" dirty="0">
                <a:latin typeface="Courier New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7578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the file: </a:t>
            </a:r>
            <a:r>
              <a:rPr lang="en-US" dirty="0" err="1" smtClean="0"/>
              <a:t>automobile.csv</a:t>
            </a:r>
            <a:r>
              <a:rPr lang="en-US" dirty="0" smtClean="0"/>
              <a:t>, please create the visualization of the data of average price of each car maker. The expected output is as below: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9485"/>
            <a:ext cx="3717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Hint: use </a:t>
            </a:r>
            <a:r>
              <a:rPr lang="en-US" sz="1400" i="1" dirty="0" err="1" smtClean="0"/>
              <a:t>xticks</a:t>
            </a:r>
            <a:r>
              <a:rPr lang="en-US" sz="1400" i="1" dirty="0" smtClean="0"/>
              <a:t>(rotation=45) to rotate the x label</a:t>
            </a:r>
            <a:endParaRPr lang="en-US" sz="1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0" y="3060192"/>
            <a:ext cx="10411608" cy="33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dataset_compmath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6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Useful resources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Documentation page (links): </a:t>
            </a:r>
            <a:r>
              <a:rPr lang="en-US" altLang="en-US" dirty="0" smtClean="0">
                <a:hlinkClick r:id="rId3"/>
              </a:rPr>
              <a:t>http://matplotlib.org/contents.html</a:t>
            </a:r>
            <a:r>
              <a:rPr lang="en-US" altLang="en-US" dirty="0" smtClean="0"/>
              <a:t> </a:t>
            </a:r>
          </a:p>
          <a:p>
            <a:r>
              <a:rPr lang="en-US" altLang="en-US" dirty="0" err="1" smtClean="0"/>
              <a:t>PyplotTutorial</a:t>
            </a:r>
            <a:r>
              <a:rPr lang="en-US" altLang="en-US" dirty="0" smtClean="0"/>
              <a:t> (8 pp.)</a:t>
            </a:r>
            <a:endParaRPr lang="en-US" altLang="en-US" dirty="0" smtClean="0">
              <a:hlinkClick r:id="rId4"/>
            </a:endParaRPr>
          </a:p>
          <a:p>
            <a:pPr lvl="1"/>
            <a:r>
              <a:rPr lang="en-US" altLang="en-US" dirty="0" smtClean="0">
                <a:hlinkClick r:id="rId5"/>
              </a:rPr>
              <a:t>http://matplotlib.sourceforge.net/users/pyplot_tutorial.html</a:t>
            </a:r>
            <a:endParaRPr lang="en-US" altLang="en-US" dirty="0" smtClean="0"/>
          </a:p>
          <a:p>
            <a:r>
              <a:rPr lang="en-US" altLang="en-US" dirty="0" smtClean="0"/>
              <a:t>User’s Guide</a:t>
            </a:r>
            <a:endParaRPr lang="en-US" altLang="en-US" dirty="0" smtClean="0">
              <a:hlinkClick r:id="rId6"/>
            </a:endParaRPr>
          </a:p>
          <a:p>
            <a:pPr lvl="1"/>
            <a:r>
              <a:rPr lang="en-US" altLang="en-US" dirty="0" smtClean="0">
                <a:hlinkClick r:id="rId7"/>
              </a:rPr>
              <a:t>http://matplotlib.org/users/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Refer to as needed</a:t>
            </a:r>
          </a:p>
          <a:p>
            <a:r>
              <a:rPr lang="en-US" altLang="en-US" dirty="0" smtClean="0"/>
              <a:t>Cookbook /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</a:t>
            </a:r>
            <a:endParaRPr lang="en-US" altLang="en-US" dirty="0" smtClean="0">
              <a:hlinkClick r:id="rId8"/>
            </a:endParaRPr>
          </a:p>
          <a:p>
            <a:pPr lvl="1"/>
            <a:r>
              <a:rPr lang="en-US" altLang="en-US" dirty="0" smtClean="0">
                <a:hlinkClick r:id="rId9"/>
              </a:rPr>
              <a:t>http://matplotlib.org/api/cbook_api.html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Lots of good examples</a:t>
            </a:r>
          </a:p>
          <a:p>
            <a:pPr lvl="1"/>
            <a:r>
              <a:rPr lang="en-US" altLang="en-US" dirty="0" smtClean="0"/>
              <a:t>Shows figure, link to page giving code and explanation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5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Useful resources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matplotlib FAQ</a:t>
            </a:r>
          </a:p>
          <a:p>
            <a:pPr lvl="1"/>
            <a:r>
              <a:rPr lang="en-US" altLang="en-US" smtClean="0"/>
              <a:t>  </a:t>
            </a:r>
            <a:r>
              <a:rPr lang="en-US" altLang="en-US" smtClean="0">
                <a:hlinkClick r:id="rId3"/>
              </a:rPr>
              <a:t>http://matplotlib.sourceforge.net/faq/index.html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Using matplotlib in a python shell</a:t>
            </a:r>
          </a:p>
          <a:p>
            <a:pPr lvl="1"/>
            <a:r>
              <a:rPr lang="en-US" altLang="en-US" smtClean="0"/>
              <a:t>  </a:t>
            </a:r>
            <a:r>
              <a:rPr lang="en-US" altLang="en-US" smtClean="0">
                <a:hlinkClick r:id="rId4"/>
              </a:rPr>
              <a:t>http://matplotlib.sourceforge.net/users/shell.html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For performance, by default, matplotlib defers drawing until the end of the </a:t>
            </a:r>
          </a:p>
          <a:p>
            <a:pPr lvl="1"/>
            <a:r>
              <a:rPr lang="en-US" altLang="en-US" smtClean="0"/>
              <a:t>But, to test things out interactively (in the shell), usually want to update after every command</a:t>
            </a:r>
          </a:p>
          <a:p>
            <a:pPr lvl="1"/>
            <a:r>
              <a:rPr lang="en-US" altLang="en-US" smtClean="0"/>
              <a:t>Shows how to do this</a:t>
            </a:r>
          </a:p>
          <a:p>
            <a:pPr lvl="2"/>
            <a:r>
              <a:rPr lang="en-US" altLang="en-US" smtClean="0"/>
              <a:t>Do it with IPython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3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Useful resources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mtClean="0"/>
              <a:t>Examples</a:t>
            </a:r>
            <a:endParaRPr lang="en-US" altLang="en-US" smtClean="0">
              <a:hlinkClick r:id="rId2"/>
            </a:endParaRPr>
          </a:p>
          <a:p>
            <a:pPr lvl="1"/>
            <a:r>
              <a:rPr lang="en-US" altLang="en-US" smtClean="0">
                <a:hlinkClick r:id="rId3"/>
              </a:rPr>
              <a:t>http://matplotlib.org/examples/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Just names under headings, but names are descriptive</a:t>
            </a:r>
          </a:p>
          <a:p>
            <a:r>
              <a:rPr lang="en-US" altLang="en-US" smtClean="0"/>
              <a:t>The “What's new” page</a:t>
            </a:r>
            <a:endParaRPr lang="en-US" altLang="en-US" smtClean="0">
              <a:hlinkClick r:id="rId4"/>
            </a:endParaRPr>
          </a:p>
          <a:p>
            <a:pPr lvl="1"/>
            <a:r>
              <a:rPr lang="en-US" altLang="en-US" smtClean="0">
                <a:hlinkClick r:id="rId5"/>
              </a:rPr>
              <a:t>http://matplotlib.org/users/whats_new.html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Every feature ever introduced into matplotlib is listed here under the version that introduced it</a:t>
            </a:r>
          </a:p>
          <a:p>
            <a:pPr lvl="1"/>
            <a:r>
              <a:rPr lang="en-US" altLang="en-US" smtClean="0"/>
              <a:t>Often with a link to an example or documentation </a:t>
            </a:r>
          </a:p>
          <a:p>
            <a:r>
              <a:rPr lang="en-US" altLang="en-US" smtClean="0"/>
              <a:t>Global Module Index: </a:t>
            </a:r>
            <a:r>
              <a:rPr lang="en-US" altLang="en-US" smtClean="0">
                <a:hlinkClick r:id="rId6"/>
              </a:rPr>
              <a:t>http://matplotlib.org/py-modindex.html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Documentation on the various modules</a:t>
            </a:r>
          </a:p>
          <a:p>
            <a:pPr lvl="1"/>
            <a:r>
              <a:rPr lang="en-US" altLang="en-US" smtClean="0"/>
              <a:t>This and the next 2 are comprehensive</a:t>
            </a:r>
          </a:p>
          <a:p>
            <a:r>
              <a:rPr lang="en-US" altLang="en-US" smtClean="0"/>
              <a:t>The Matplotlib API: </a:t>
            </a:r>
            <a:r>
              <a:rPr lang="en-US" altLang="en-US" smtClean="0">
                <a:hlinkClick r:id="rId7"/>
              </a:rPr>
              <a:t>http://matplotlib.sourceforge.net/api/</a:t>
            </a:r>
            <a:endParaRPr lang="en-US" altLang="en-US" smtClean="0"/>
          </a:p>
          <a:p>
            <a:pPr lvl="1"/>
            <a:r>
              <a:rPr lang="en-US" altLang="en-US" smtClean="0"/>
              <a:t>Documentation on the various packages </a:t>
            </a:r>
          </a:p>
          <a:p>
            <a:r>
              <a:rPr lang="en-US" altLang="en-US" smtClean="0"/>
              <a:t>Pyplot documentation (142 pp.): </a:t>
            </a:r>
            <a:r>
              <a:rPr lang="en-US" altLang="en-US" smtClean="0">
                <a:hlinkClick r:id="rId8"/>
              </a:rPr>
              <a:t>http://matplotlib.org/api/pyplot_api.html</a:t>
            </a: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9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>
                <a:ea typeface="+mj-ea"/>
              </a:rPr>
              <a:t>Pyplot</a:t>
            </a:r>
            <a:r>
              <a:rPr lang="nl-NL" dirty="0" smtClean="0">
                <a:ea typeface="+mj-ea"/>
              </a:rPr>
              <a:t> </a:t>
            </a:r>
            <a:r>
              <a:rPr lang="nl-NL" dirty="0" err="1" smtClean="0">
                <a:ea typeface="+mj-ea"/>
              </a:rPr>
              <a:t>and</a:t>
            </a:r>
            <a:r>
              <a:rPr lang="nl-NL" dirty="0" smtClean="0">
                <a:ea typeface="+mj-ea"/>
              </a:rPr>
              <a:t> </a:t>
            </a:r>
            <a:r>
              <a:rPr lang="nl-NL" dirty="0" err="1" smtClean="0">
                <a:ea typeface="+mj-ea"/>
              </a:rPr>
              <a:t>pylab</a:t>
            </a:r>
            <a:endParaRPr lang="nl-NL" dirty="0" smtClean="0"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r>
              <a:rPr lang="en-US" altLang="nl-NL" sz="2000" dirty="0" err="1"/>
              <a:t>Pylab</a:t>
            </a:r>
            <a:r>
              <a:rPr lang="en-US" altLang="nl-NL" sz="2000" dirty="0"/>
              <a:t> is a module in </a:t>
            </a:r>
            <a:r>
              <a:rPr lang="en-US" altLang="nl-NL" sz="2000" dirty="0" err="1"/>
              <a:t>matplotlib</a:t>
            </a:r>
            <a:r>
              <a:rPr lang="en-US" altLang="nl-NL" sz="2000" dirty="0"/>
              <a:t> that gets installed alongside </a:t>
            </a:r>
            <a:r>
              <a:rPr lang="en-US" altLang="nl-NL" sz="2000" dirty="0" err="1"/>
              <a:t>matplotlib</a:t>
            </a:r>
            <a:r>
              <a:rPr lang="en-US" altLang="nl-NL" sz="2000" dirty="0"/>
              <a:t>; and </a:t>
            </a:r>
            <a:r>
              <a:rPr lang="en-US" altLang="nl-NL" sz="2000" dirty="0" err="1"/>
              <a:t>matplotlib.pyplot</a:t>
            </a:r>
            <a:r>
              <a:rPr lang="en-US" altLang="nl-NL" sz="2000" dirty="0"/>
              <a:t> is a module in </a:t>
            </a:r>
            <a:r>
              <a:rPr lang="en-US" altLang="nl-NL" sz="2000" dirty="0" err="1"/>
              <a:t>matplotlib</a:t>
            </a:r>
            <a:r>
              <a:rPr lang="en-US" altLang="nl-NL" sz="20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nl-NL" sz="1800" b="1" dirty="0" err="1"/>
              <a:t>Pyplot</a:t>
            </a:r>
            <a:r>
              <a:rPr lang="en-US" altLang="nl-NL" sz="1800" dirty="0"/>
              <a:t> provides the state-machine interface to the underlying plotting library in </a:t>
            </a:r>
            <a:r>
              <a:rPr lang="en-US" altLang="nl-NL" sz="1800" dirty="0" err="1"/>
              <a:t>matplotlib</a:t>
            </a:r>
            <a:r>
              <a:rPr lang="en-US" altLang="nl-NL" sz="1800" dirty="0"/>
              <a:t>. This means that figures and axes are implicitly and automatically created to achieve the desired plot. Setting a title will then automatically set that title to the current axes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nl-NL" sz="1800" b="1" dirty="0" err="1"/>
              <a:t>Pylab</a:t>
            </a:r>
            <a:r>
              <a:rPr lang="en-US" altLang="nl-NL" sz="1800" dirty="0"/>
              <a:t> combines the </a:t>
            </a:r>
            <a:r>
              <a:rPr lang="en-US" altLang="nl-NL" sz="1800" dirty="0" err="1"/>
              <a:t>pyplot</a:t>
            </a:r>
            <a:r>
              <a:rPr lang="en-US" altLang="nl-NL" sz="1800" dirty="0"/>
              <a:t> functionality (for plotting) with the </a:t>
            </a:r>
            <a:r>
              <a:rPr lang="en-US" altLang="nl-NL" sz="1800" dirty="0" err="1"/>
              <a:t>numpy</a:t>
            </a:r>
            <a:r>
              <a:rPr lang="en-US" altLang="nl-NL" sz="1800" dirty="0"/>
              <a:t> functionality (for mathematics and for working with arrays) in a single namespace, For example, one can call the sin and cos functions just like you could in MATLAB, as well as having all the features of </a:t>
            </a:r>
            <a:r>
              <a:rPr lang="en-US" altLang="nl-NL" sz="1800" dirty="0" err="1"/>
              <a:t>pyplot</a:t>
            </a:r>
            <a:r>
              <a:rPr lang="en-US" altLang="nl-NL" sz="18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nl-NL" sz="1800" dirty="0"/>
              <a:t>The </a:t>
            </a:r>
            <a:r>
              <a:rPr lang="en-US" altLang="nl-NL" sz="1800" dirty="0" err="1">
                <a:solidFill>
                  <a:srgbClr val="FF0000"/>
                </a:solidFill>
              </a:rPr>
              <a:t>pyplot</a:t>
            </a:r>
            <a:r>
              <a:rPr lang="en-US" altLang="nl-NL" sz="1800" dirty="0">
                <a:solidFill>
                  <a:srgbClr val="FF0000"/>
                </a:solidFill>
              </a:rPr>
              <a:t> interface is generally preferred for non-interactive plotting </a:t>
            </a:r>
            <a:r>
              <a:rPr lang="en-US" altLang="nl-NL" sz="1800" dirty="0"/>
              <a:t>(i.e., scripting). The </a:t>
            </a:r>
            <a:r>
              <a:rPr lang="en-US" altLang="nl-NL" sz="1800" dirty="0" err="1">
                <a:solidFill>
                  <a:srgbClr val="FF0000"/>
                </a:solidFill>
              </a:rPr>
              <a:t>pylab</a:t>
            </a:r>
            <a:r>
              <a:rPr lang="en-US" altLang="nl-NL" sz="1800" dirty="0">
                <a:solidFill>
                  <a:srgbClr val="FF0000"/>
                </a:solidFill>
              </a:rPr>
              <a:t> interface is convenient for interactive calculations and plotting</a:t>
            </a:r>
            <a:r>
              <a:rPr lang="en-US" altLang="nl-NL" sz="1800" dirty="0"/>
              <a:t>, as it minimizes typing. Note that this is what you get if you use the </a:t>
            </a:r>
            <a:r>
              <a:rPr lang="en-US" altLang="nl-NL" sz="1800" dirty="0" err="1"/>
              <a:t>ipython</a:t>
            </a:r>
            <a:r>
              <a:rPr lang="en-US" altLang="nl-NL" sz="1800" dirty="0"/>
              <a:t> shell with the --</a:t>
            </a:r>
            <a:r>
              <a:rPr lang="en-US" altLang="nl-NL" sz="1800" dirty="0" err="1"/>
              <a:t>pylab</a:t>
            </a:r>
            <a:r>
              <a:rPr lang="en-US" altLang="nl-NL" sz="1800" dirty="0"/>
              <a:t> option, which imports everything from </a:t>
            </a:r>
            <a:r>
              <a:rPr lang="en-US" altLang="nl-NL" sz="1800" dirty="0" err="1"/>
              <a:t>pylab</a:t>
            </a:r>
            <a:r>
              <a:rPr lang="en-US" altLang="nl-NL" sz="1800" dirty="0"/>
              <a:t> and makes plotting fully interactive.</a:t>
            </a:r>
          </a:p>
        </p:txBody>
      </p:sp>
    </p:spTree>
    <p:extLst>
      <p:ext uri="{BB962C8B-B14F-4D97-AF65-F5344CB8AC3E}">
        <p14:creationId xmlns:p14="http://schemas.microsoft.com/office/powerpoint/2010/main" val="12800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pyplot</a:t>
            </a:r>
            <a:r>
              <a:rPr lang="en-US" dirty="0" smtClean="0"/>
              <a:t> has a method ‘</a:t>
            </a:r>
            <a:r>
              <a:rPr lang="en-US" b="1" dirty="0" smtClean="0"/>
              <a:t>style</a:t>
            </a:r>
            <a:r>
              <a:rPr lang="en-US" dirty="0" smtClean="0"/>
              <a:t>’ to choose </a:t>
            </a:r>
            <a:r>
              <a:rPr lang="en-US" dirty="0"/>
              <a:t>appropriate aesthetic </a:t>
            </a:r>
            <a:r>
              <a:rPr lang="en-US" dirty="0" smtClean="0"/>
              <a:t>styles for the figures</a:t>
            </a:r>
          </a:p>
          <a:p>
            <a:pPr lvl="1"/>
            <a:r>
              <a:rPr lang="en-US" dirty="0" smtClean="0"/>
              <a:t>e.g. '_</a:t>
            </a:r>
            <a:r>
              <a:rPr lang="en-US" dirty="0" err="1" smtClean="0"/>
              <a:t>classic_test</a:t>
            </a:r>
            <a:r>
              <a:rPr lang="en-US" dirty="0" smtClean="0"/>
              <a:t>', '</a:t>
            </a:r>
            <a:r>
              <a:rPr lang="en-US" dirty="0" err="1" smtClean="0"/>
              <a:t>bmh</a:t>
            </a:r>
            <a:r>
              <a:rPr lang="en-US" dirty="0" smtClean="0"/>
              <a:t>', 'classic', '</a:t>
            </a:r>
            <a:r>
              <a:rPr lang="en-US" dirty="0" err="1" smtClean="0"/>
              <a:t>dark_background</a:t>
            </a:r>
            <a:r>
              <a:rPr lang="en-US" dirty="0" smtClean="0"/>
              <a:t>’, etc.</a:t>
            </a:r>
          </a:p>
          <a:p>
            <a:pPr lvl="1"/>
            <a:endParaRPr lang="en-US" dirty="0" smtClean="0"/>
          </a:p>
          <a:p>
            <a:pPr marL="688975" indent="0">
              <a:buNone/>
            </a:pPr>
            <a:r>
              <a:rPr 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plt.style.use</a:t>
            </a:r>
            <a:r>
              <a:rPr 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('classic') </a:t>
            </a:r>
            <a:endParaRPr lang="en-US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complete reference of setting style: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matplotlib.org</a:t>
            </a:r>
            <a:r>
              <a:rPr lang="en-US" sz="2400" dirty="0" smtClean="0"/>
              <a:t>/3.1.1/gallery/</a:t>
            </a:r>
            <a:r>
              <a:rPr lang="en-US" sz="2400" dirty="0" err="1" smtClean="0"/>
              <a:t>style_sheets</a:t>
            </a:r>
            <a:r>
              <a:rPr lang="en-US" sz="2400" dirty="0" smtClean="0"/>
              <a:t>/</a:t>
            </a:r>
            <a:r>
              <a:rPr lang="en-US" sz="2400" dirty="0" err="1" smtClean="0"/>
              <a:t>style_sheets_reference.html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2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en-US" b="1" u="sng" dirty="0">
                <a:solidFill>
                  <a:srgbClr val="0222BC"/>
                </a:solidFill>
                <a:latin typeface="Courier New" charset="0"/>
              </a:rPr>
              <a:t>plot()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altLang="en-US" dirty="0"/>
              <a:t>Given a single list or array, </a:t>
            </a:r>
            <a:r>
              <a:rPr lang="en-US" altLang="en-US" b="1" dirty="0">
                <a:solidFill>
                  <a:srgbClr val="0222BC"/>
                </a:solidFill>
                <a:latin typeface="Courier New" charset="0"/>
              </a:rPr>
              <a:t>plot()</a:t>
            </a:r>
            <a:r>
              <a:rPr lang="en-US" altLang="en-US" dirty="0">
                <a:solidFill>
                  <a:srgbClr val="0222BC"/>
                </a:solidFill>
              </a:rPr>
              <a:t> </a:t>
            </a:r>
            <a:r>
              <a:rPr lang="en-US" altLang="en-US" dirty="0"/>
              <a:t>assumes it’s a vector of y-values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dirty="0"/>
              <a:t>Automatically generates an x vector of the same length with consecutive integers beginning with 0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dirty="0" smtClean="0"/>
              <a:t>To </a:t>
            </a:r>
            <a:r>
              <a:rPr lang="en-US" altLang="en-US" dirty="0"/>
              <a:t>override default behavior, supply the x data: </a:t>
            </a:r>
            <a:r>
              <a:rPr lang="en-US" altLang="en-US" b="1" dirty="0">
                <a:solidFill>
                  <a:srgbClr val="0222BC"/>
                </a:solidFill>
                <a:latin typeface="Courier New" charset="0"/>
              </a:rPr>
              <a:t>plot(</a:t>
            </a:r>
            <a:r>
              <a:rPr lang="en-US" altLang="en-US" b="1" i="1" dirty="0" err="1">
                <a:solidFill>
                  <a:srgbClr val="0222BC"/>
                </a:solidFill>
                <a:latin typeface="Courier New" charset="0"/>
              </a:rPr>
              <a:t>x</a:t>
            </a:r>
            <a:r>
              <a:rPr lang="en-US" altLang="en-US" b="1" dirty="0" err="1">
                <a:solidFill>
                  <a:srgbClr val="0222BC"/>
                </a:solidFill>
                <a:latin typeface="Courier New" charset="0"/>
              </a:rPr>
              <a:t>,</a:t>
            </a:r>
            <a:r>
              <a:rPr lang="en-US" altLang="en-US" b="1" i="1" dirty="0" err="1">
                <a:solidFill>
                  <a:srgbClr val="0222BC"/>
                </a:solidFill>
                <a:latin typeface="Courier New" charset="0"/>
              </a:rPr>
              <a:t>y</a:t>
            </a:r>
            <a:r>
              <a:rPr lang="en-US" altLang="en-US" sz="1000" b="1" i="1" dirty="0">
                <a:solidFill>
                  <a:srgbClr val="0222BC"/>
                </a:solidFill>
                <a:latin typeface="Courier New" charset="0"/>
              </a:rPr>
              <a:t> </a:t>
            </a:r>
            <a:r>
              <a:rPr lang="en-US" altLang="en-US" b="1" dirty="0">
                <a:solidFill>
                  <a:srgbClr val="0222BC"/>
                </a:solidFill>
                <a:latin typeface="Courier New" charset="0"/>
              </a:rPr>
              <a:t>)</a:t>
            </a:r>
          </a:p>
          <a:p>
            <a:pPr lvl="1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2800" dirty="0"/>
              <a:t> where </a:t>
            </a:r>
            <a:r>
              <a:rPr lang="en-US" altLang="en-US" sz="2800" b="1" dirty="0">
                <a:solidFill>
                  <a:srgbClr val="0222BC"/>
                </a:solidFill>
                <a:latin typeface="Courier New" charset="0"/>
              </a:rPr>
              <a:t>x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0222BC"/>
                </a:solidFill>
                <a:latin typeface="Courier New" charset="0"/>
              </a:rPr>
              <a:t>y</a:t>
            </a:r>
            <a:r>
              <a:rPr lang="en-US" altLang="en-US" sz="2800" dirty="0"/>
              <a:t> have equal lengths </a:t>
            </a:r>
          </a:p>
        </p:txBody>
      </p:sp>
    </p:spTree>
    <p:extLst>
      <p:ext uri="{BB962C8B-B14F-4D97-AF65-F5344CB8AC3E}">
        <p14:creationId xmlns:p14="http://schemas.microsoft.com/office/powerpoint/2010/main" val="15029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5000"/>
              </a:spcBef>
              <a:buFont typeface="Wingdings" charset="2"/>
              <a:buNone/>
              <a:defRPr/>
            </a:pPr>
            <a:r>
              <a:rPr lang="en-US" altLang="en-US" b="1" u="sng" dirty="0" smtClean="0">
                <a:solidFill>
                  <a:srgbClr val="0222BC"/>
                </a:solidFill>
                <a:latin typeface="Courier New" charset="0"/>
              </a:rPr>
              <a:t>show</a:t>
            </a:r>
            <a:r>
              <a:rPr lang="en-US" altLang="en-US" b="1" u="sng" dirty="0">
                <a:solidFill>
                  <a:srgbClr val="0222BC"/>
                </a:solidFill>
                <a:latin typeface="Courier New" charset="0"/>
              </a:rPr>
              <a:t>()</a:t>
            </a:r>
            <a:r>
              <a:rPr lang="en-US" altLang="en-US" b="1" i="1" dirty="0">
                <a:solidFill>
                  <a:srgbClr val="0222BC"/>
                </a:solidFill>
                <a:latin typeface="Courier New" charset="0"/>
              </a:rPr>
              <a:t> 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altLang="en-US" dirty="0"/>
              <a:t>Should be called at most once per script 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altLang="en-US" sz="2800" dirty="0"/>
              <a:t>Last line of the script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altLang="en-US" sz="2800" dirty="0"/>
              <a:t>Then the GUI takes control, rendering the </a:t>
            </a:r>
            <a:r>
              <a:rPr lang="en-US" altLang="en-US" sz="2800" dirty="0" smtClean="0"/>
              <a:t>figure</a:t>
            </a:r>
          </a:p>
          <a:p>
            <a:pPr lvl="1">
              <a:spcBef>
                <a:spcPct val="45000"/>
              </a:spcBef>
              <a:defRPr/>
            </a:pPr>
            <a:r>
              <a:rPr lang="en-US" altLang="en-US" sz="2800" dirty="0"/>
              <a:t>Hangs until the figure is dismissed or </a:t>
            </a:r>
            <a:r>
              <a:rPr lang="en-US" altLang="en-US" sz="2800" b="1" dirty="0">
                <a:latin typeface="Courier New" charset="0"/>
              </a:rPr>
              <a:t>close()</a:t>
            </a:r>
            <a:r>
              <a:rPr lang="en-US" altLang="en-US" sz="2800" dirty="0"/>
              <a:t> issued</a:t>
            </a:r>
          </a:p>
          <a:p>
            <a:pPr lvl="1" eaLnBrk="1" hangingPunct="1">
              <a:spcBef>
                <a:spcPct val="45000"/>
              </a:spcBef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81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pl-PL" altLang="en-US" sz="3600" dirty="0" err="1" smtClean="0">
                <a:ea typeface="Courier New" charset="0"/>
                <a:cs typeface="Courier New" charset="0"/>
              </a:rPr>
              <a:t>Example</a:t>
            </a:r>
            <a:r>
              <a:rPr lang="pl-PL" altLang="en-US" sz="3600" dirty="0" smtClean="0">
                <a:ea typeface="Courier New" charset="0"/>
                <a:cs typeface="Courier New" charset="0"/>
              </a:rPr>
              <a:t>: to plot a </a:t>
            </a:r>
            <a:r>
              <a:rPr lang="pl-PL" altLang="en-US" sz="3600" dirty="0" err="1" smtClean="0">
                <a:ea typeface="Courier New" charset="0"/>
                <a:cs typeface="Courier New" charset="0"/>
              </a:rPr>
              <a:t>line</a:t>
            </a:r>
            <a:r>
              <a:rPr lang="pl-PL" altLang="en-US" sz="3600" dirty="0" smtClean="0">
                <a:ea typeface="Courier New" charset="0"/>
                <a:cs typeface="Courier New" charset="0"/>
              </a:rPr>
              <a:t> of </a:t>
            </a:r>
            <a:r>
              <a:rPr lang="pl-PL" altLang="en-US" sz="3600" dirty="0" err="1" smtClean="0">
                <a:ea typeface="Courier New" charset="0"/>
                <a:cs typeface="Courier New" charset="0"/>
              </a:rPr>
              <a:t>given</a:t>
            </a:r>
            <a:r>
              <a:rPr lang="pl-PL" altLang="en-US" sz="3600" dirty="0" smtClean="0">
                <a:ea typeface="Courier New" charset="0"/>
                <a:cs typeface="Courier New" charset="0"/>
              </a:rPr>
              <a:t> x</a:t>
            </a:r>
          </a:p>
          <a:p>
            <a:pPr>
              <a:buNone/>
              <a:defRPr/>
            </a:pPr>
            <a:r>
              <a:rPr lang="pl-PL" alt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x </a:t>
            </a:r>
            <a:r>
              <a:rPr lang="pl-PL" alt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pl-PL" altLang="en-US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np.linspace</a:t>
            </a:r>
            <a:r>
              <a:rPr lang="pl-PL" altLang="en-US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(0, 10, 100</a:t>
            </a:r>
            <a:r>
              <a:rPr lang="pl-PL" alt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None/>
              <a:defRPr/>
            </a:pPr>
            <a:r>
              <a:rPr lang="pl-PL" alt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pl-PL" alt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pl-PL" alt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pPr>
              <a:buNone/>
              <a:defRPr/>
            </a:pPr>
            <a:r>
              <a:rPr lang="pl-PL" alt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pl-PL" altLang="en-US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pl-PL" altLang="en-US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buNone/>
              <a:defRPr/>
            </a:pPr>
            <a:endParaRPr lang="en-US" altLang="en-US" sz="2800" b="1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  <a:defRPr/>
            </a:pPr>
            <a:endParaRPr lang="en-US" altLang="en-US" sz="2800" b="1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60" y="2903898"/>
            <a:ext cx="6032740" cy="39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dirty="0"/>
              <a:t>In place of </a:t>
            </a:r>
            <a:r>
              <a:rPr lang="en-US" altLang="en-US" b="1" dirty="0">
                <a:latin typeface="Courier New" charset="0"/>
              </a:rPr>
              <a:t>show()</a:t>
            </a:r>
            <a:r>
              <a:rPr lang="en-US" altLang="en-US" dirty="0"/>
              <a:t>, can save the figure to with, </a:t>
            </a:r>
            <a:r>
              <a:rPr lang="en-US" altLang="en-US" dirty="0" smtClean="0"/>
              <a:t>say,</a:t>
            </a:r>
          </a:p>
          <a:p>
            <a:pPr lvl="2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</a:rPr>
              <a:t>&gt; </a:t>
            </a:r>
            <a:r>
              <a:rPr lang="en-US" altLang="en-US" sz="2800" dirty="0" err="1" smtClean="0">
                <a:solidFill>
                  <a:srgbClr val="0222BC"/>
                </a:solidFill>
                <a:latin typeface="Courier New" charset="0"/>
              </a:rPr>
              <a:t>plt.savefig</a:t>
            </a: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</a:rPr>
              <a:t>(</a:t>
            </a: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</a:rPr>
              <a:t>fig1.png</a:t>
            </a: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</a:rPr>
              <a:t>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altLang="en-US" sz="2800" dirty="0" smtClean="0"/>
              <a:t>Saved </a:t>
            </a:r>
            <a:r>
              <a:rPr lang="en-US" altLang="en-US" sz="2800" dirty="0"/>
              <a:t>in the same folder as the script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dirty="0"/>
              <a:t>Override this with a full pathname as argument—e.g., </a:t>
            </a:r>
          </a:p>
          <a:p>
            <a:pPr lvl="2" eaLnBrk="1" hangingPunct="1">
              <a:spcBef>
                <a:spcPct val="35000"/>
              </a:spcBef>
              <a:buFont typeface="Wingdings" charset="2"/>
              <a:buNone/>
              <a:defRPr/>
            </a:pPr>
            <a:r>
              <a:rPr lang="en-US" altLang="en-US" sz="2800" dirty="0" smtClean="0">
                <a:solidFill>
                  <a:srgbClr val="0222BC"/>
                </a:solidFill>
                <a:latin typeface="Courier New" charset="0"/>
              </a:rPr>
              <a:t>&gt; </a:t>
            </a:r>
            <a:r>
              <a:rPr lang="en-US" altLang="en-US" sz="2800" dirty="0" err="1" smtClean="0">
                <a:solidFill>
                  <a:srgbClr val="0222BC"/>
                </a:solidFill>
                <a:latin typeface="Courier New" charset="0"/>
              </a:rPr>
              <a:t>plt.savefig</a:t>
            </a:r>
            <a:r>
              <a:rPr lang="en-US" altLang="en-US" sz="2800" dirty="0">
                <a:solidFill>
                  <a:srgbClr val="0222BC"/>
                </a:solidFill>
                <a:latin typeface="Courier New" charset="0"/>
              </a:rPr>
              <a:t>('E:\\</a:t>
            </a:r>
            <a:r>
              <a:rPr lang="en-US" altLang="en-US" sz="2800" dirty="0" err="1">
                <a:solidFill>
                  <a:srgbClr val="0222BC"/>
                </a:solidFill>
                <a:latin typeface="Courier New" charset="0"/>
              </a:rPr>
              <a:t>SomeOtherFolder</a:t>
            </a:r>
            <a:r>
              <a:rPr lang="en-US" altLang="en-US" sz="2800" dirty="0">
                <a:solidFill>
                  <a:srgbClr val="0222BC"/>
                </a:solidFill>
                <a:latin typeface="Courier New" charset="0"/>
              </a:rPr>
              <a:t>\\fig1.png')</a:t>
            </a:r>
          </a:p>
          <a:p>
            <a:pPr eaLnBrk="1" hangingPunct="1">
              <a:spcBef>
                <a:spcPct val="65000"/>
              </a:spcBef>
              <a:defRPr/>
            </a:pPr>
            <a:r>
              <a:rPr lang="en-US" altLang="en-US" dirty="0"/>
              <a:t>Supported formats: </a:t>
            </a:r>
            <a:r>
              <a:rPr lang="en-US" altLang="en-US" dirty="0" err="1"/>
              <a:t>emf</a:t>
            </a:r>
            <a:r>
              <a:rPr lang="en-US" altLang="en-US" dirty="0"/>
              <a:t>, eps, pdf, </a:t>
            </a:r>
            <a:r>
              <a:rPr lang="en-US" altLang="en-US" dirty="0" err="1"/>
              <a:t>png</a:t>
            </a:r>
            <a:r>
              <a:rPr lang="en-US" altLang="en-US" dirty="0"/>
              <a:t>, </a:t>
            </a:r>
            <a:r>
              <a:rPr lang="en-US" altLang="en-US" dirty="0" err="1"/>
              <a:t>ps</a:t>
            </a:r>
            <a:r>
              <a:rPr lang="en-US" altLang="en-US" dirty="0"/>
              <a:t>, raw, </a:t>
            </a:r>
            <a:r>
              <a:rPr lang="en-US" altLang="en-US" dirty="0" err="1"/>
              <a:t>rgba</a:t>
            </a:r>
            <a:r>
              <a:rPr lang="en-US" altLang="en-US" dirty="0"/>
              <a:t>, </a:t>
            </a:r>
            <a:r>
              <a:rPr lang="en-US" altLang="en-US" dirty="0" err="1"/>
              <a:t>svg</a:t>
            </a:r>
            <a:r>
              <a:rPr lang="en-US" altLang="en-US" dirty="0"/>
              <a:t>, </a:t>
            </a:r>
            <a:r>
              <a:rPr lang="en-US" altLang="en-US" dirty="0" err="1"/>
              <a:t>svgz</a:t>
            </a:r>
            <a:endParaRPr lang="en-US" altLang="en-US" dirty="0"/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altLang="en-US" sz="2800" dirty="0"/>
              <a:t>If no extension specified, defaults to .</a:t>
            </a:r>
            <a:r>
              <a:rPr lang="en-US" altLang="en-US" sz="2800" dirty="0" err="1"/>
              <a:t>png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31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– vs – Static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In </a:t>
            </a:r>
            <a:r>
              <a:rPr lang="en-US" altLang="en-US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interactive</a:t>
            </a:r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mode: </a:t>
            </a:r>
          </a:p>
          <a:p>
            <a:r>
              <a:rPr lang="en-US" altLang="en-US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objects are displayed on another window as soon as they’re created </a:t>
            </a:r>
          </a:p>
          <a:p>
            <a:r>
              <a:rPr lang="en-US" dirty="0" smtClean="0"/>
              <a:t>Also we can get zoom-able &amp; resize-able notebook. </a:t>
            </a:r>
          </a:p>
          <a:p>
            <a:r>
              <a:rPr lang="en-US" dirty="0" smtClean="0"/>
              <a:t>This is the best for quick tests where you need to work </a:t>
            </a:r>
            <a:r>
              <a:rPr lang="en-US" u="sng" dirty="0" smtClean="0"/>
              <a:t>interactively.</a:t>
            </a:r>
            <a:endParaRPr lang="en-US" altLang="en-US" u="sng" dirty="0" smtClean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You can add more lines</a:t>
            </a:r>
          </a:p>
          <a:p>
            <a:r>
              <a:rPr lang="en-US" altLang="en-US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The command line doesn’t hang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1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33A8EA17-75F1-8D4D-8E4F-2CA2ED1CACE1}" vid="{F6C1DA4E-4EB4-1247-B579-9F4453D9D6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Binus</Template>
  <TotalTime>334</TotalTime>
  <Words>2253</Words>
  <Application>Microsoft Macintosh PowerPoint</Application>
  <PresentationFormat>Widescreen</PresentationFormat>
  <Paragraphs>320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Calibri Light</vt:lpstr>
      <vt:lpstr>Courier</vt:lpstr>
      <vt:lpstr>Courier New</vt:lpstr>
      <vt:lpstr>Times New Roman</vt:lpstr>
      <vt:lpstr>Wingdings</vt:lpstr>
      <vt:lpstr>Arial</vt:lpstr>
      <vt:lpstr>Binus</vt:lpstr>
      <vt:lpstr>WEEK 2a</vt:lpstr>
      <vt:lpstr>Outline</vt:lpstr>
      <vt:lpstr>Plotting with matplotlib</vt:lpstr>
      <vt:lpstr>Setting Styles </vt:lpstr>
      <vt:lpstr>Basic commands</vt:lpstr>
      <vt:lpstr>Basic commands</vt:lpstr>
      <vt:lpstr>Basic commands</vt:lpstr>
      <vt:lpstr>Basic commands</vt:lpstr>
      <vt:lpstr>Interactive – vs – Static Mode</vt:lpstr>
      <vt:lpstr>Interactive – vs – Static Mode</vt:lpstr>
      <vt:lpstr>Interactive – vs – Static Mode</vt:lpstr>
      <vt:lpstr>Interactive – vs – Static Mode</vt:lpstr>
      <vt:lpstr>Interactive – vs – Static Mode</vt:lpstr>
      <vt:lpstr>Interactive – vs – Static Mode</vt:lpstr>
      <vt:lpstr>Create Figure</vt:lpstr>
      <vt:lpstr>Create Figure</vt:lpstr>
      <vt:lpstr>Adjusting the Plot: Line Colors and Styles </vt:lpstr>
      <vt:lpstr>Adjusting the Plot: Line Colors and Styles </vt:lpstr>
      <vt:lpstr>Adjusting the Plot: Line Colors and Styles </vt:lpstr>
      <vt:lpstr>The axis</vt:lpstr>
      <vt:lpstr>More on using plot()</vt:lpstr>
      <vt:lpstr>More on using plot()</vt:lpstr>
      <vt:lpstr>More on using plot()</vt:lpstr>
      <vt:lpstr>More on using plot()</vt:lpstr>
      <vt:lpstr>More on using plot()</vt:lpstr>
      <vt:lpstr>More on using plot()</vt:lpstr>
      <vt:lpstr>Text</vt:lpstr>
      <vt:lpstr>Text</vt:lpstr>
      <vt:lpstr>Text</vt:lpstr>
      <vt:lpstr>Text</vt:lpstr>
      <vt:lpstr>Legends</vt:lpstr>
      <vt:lpstr>Legends</vt:lpstr>
      <vt:lpstr>Your exercise</vt:lpstr>
      <vt:lpstr>Link to DATASET</vt:lpstr>
      <vt:lpstr>Useful resources</vt:lpstr>
      <vt:lpstr>Useful resources</vt:lpstr>
      <vt:lpstr>Useful resources</vt:lpstr>
      <vt:lpstr>Pyplot and pylab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2a</dc:title>
  <dc:creator>Nunung Nurul Qomariyah</dc:creator>
  <cp:lastModifiedBy>Nunung Nurul Qomariyah</cp:lastModifiedBy>
  <cp:revision>223</cp:revision>
  <dcterms:created xsi:type="dcterms:W3CDTF">2020-02-25T09:50:45Z</dcterms:created>
  <dcterms:modified xsi:type="dcterms:W3CDTF">2021-02-05T10:04:41Z</dcterms:modified>
</cp:coreProperties>
</file>