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64" r:id="rId5"/>
    <p:sldId id="259" r:id="rId6"/>
    <p:sldId id="267" r:id="rId7"/>
    <p:sldId id="271" r:id="rId8"/>
    <p:sldId id="268" r:id="rId9"/>
    <p:sldId id="269" r:id="rId10"/>
    <p:sldId id="270" r:id="rId11"/>
    <p:sldId id="275" r:id="rId12"/>
    <p:sldId id="277" r:id="rId13"/>
    <p:sldId id="260" r:id="rId14"/>
    <p:sldId id="272" r:id="rId15"/>
    <p:sldId id="278" r:id="rId16"/>
    <p:sldId id="279" r:id="rId17"/>
    <p:sldId id="280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91" r:id="rId26"/>
    <p:sldId id="273" r:id="rId27"/>
    <p:sldId id="289" r:id="rId28"/>
    <p:sldId id="294" r:id="rId29"/>
    <p:sldId id="290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4"/>
    <p:restoredTop sz="94631"/>
  </p:normalViewPr>
  <p:slideViewPr>
    <p:cSldViewPr snapToGrid="0" snapToObjects="1">
      <p:cViewPr>
        <p:scale>
          <a:sx n="113" d="100"/>
          <a:sy n="113" d="100"/>
        </p:scale>
        <p:origin x="11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5F3CB-171B-524F-909E-6C68CDE32BAE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E550B-BA50-8A4A-9AE5-1DAC3AD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55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B9E6A-9B23-3A48-873F-6ACFC629E0EC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75F2A-FA09-364D-AFAA-AA5EAFEC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648A-6E50-1144-B134-191D517C451C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9C77-940E-FF47-A684-90BB25532FC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2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3938593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1F8D263-E629-D645-9ED2-F2398E1194DC}" type="datetimeFigureOut">
              <a:rPr lang="en-US" smtClean="0"/>
              <a:t>2/5/21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8B551D6-9B7C-6844-8D2F-4624EFB6EDB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2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3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1F8D263-E629-D645-9ED2-F2398E1194DC}" type="datetimeFigureOut">
              <a:rPr lang="en-US" smtClean="0"/>
              <a:t>2/5/21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8B551D6-9B7C-6844-8D2F-4624EFB6EDB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D263-E629-D645-9ED2-F2398E1194DC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51D6-9B7C-6844-8D2F-4624EFB6EDB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648A-6E50-1144-B134-191D517C451C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9C77-940E-FF47-A684-90BB25532FC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D263-E629-D645-9ED2-F2398E1194DC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51D6-9B7C-6844-8D2F-4624EFB6EDB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D263-E629-D645-9ED2-F2398E1194DC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51D6-9B7C-6844-8D2F-4624EFB6EDB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D263-E629-D645-9ED2-F2398E1194DC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51D6-9B7C-6844-8D2F-4624EFB6EDB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D263-E629-D645-9ED2-F2398E1194DC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51D6-9B7C-6844-8D2F-4624EFB6EDB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D263-E629-D645-9ED2-F2398E1194DC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51D6-9B7C-6844-8D2F-4624EFB6EDB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D263-E629-D645-9ED2-F2398E1194DC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51D6-9B7C-6844-8D2F-4624EFB6EDB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D263-E629-D645-9ED2-F2398E1194DC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51D6-9B7C-6844-8D2F-4624EFB6EDB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8D263-E629-D645-9ED2-F2398E1194DC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551D6-9B7C-6844-8D2F-4624EFB6EDB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8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matplotlib.org/3.1.1/tutorials/colors/colormaps.html" TargetMode="Externa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Week 2b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COMPUTATIONAL MATHEMATICS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1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F82DCAD-E2F5-4C2F-A50E-D04346C8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subplot ()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5E08B1B-95E9-4973-83EC-104722079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Codes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="" xmlns:a16="http://schemas.microsoft.com/office/drawing/2014/main" id="{4A6D434E-D408-4D28-A326-D93E312C9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741438" cy="36845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6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numpy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 as np</a:t>
            </a:r>
            <a:b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x 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6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np.linspace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(0, 10, 100) 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i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700" i="1" dirty="0" smtClean="0"/>
              <a:t># </a:t>
            </a:r>
            <a:r>
              <a:rPr lang="en-US" sz="1700" i="1" dirty="0"/>
              <a:t>create the first of two panels and set current axis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plt.subplot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(2, 1, 1) </a:t>
            </a:r>
            <a:r>
              <a:rPr lang="en-US" sz="1700" i="1" dirty="0"/>
              <a:t># (rows, columns, panel number)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plt.plot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(x,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np.sin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plt.xticks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([]),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plt.yticks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([])</a:t>
            </a:r>
            <a:r>
              <a:rPr lang="en-US" sz="1600" i="1" dirty="0" smtClean="0"/>
              <a:t> # clear ticks</a:t>
            </a:r>
            <a:endParaRPr lang="en-US" sz="16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plt.title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('subplot(2,1,1)')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i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700" i="1" dirty="0" smtClean="0"/>
              <a:t># </a:t>
            </a:r>
            <a:r>
              <a:rPr lang="en-US" sz="1700" i="1" dirty="0"/>
              <a:t>create the second panel and set current axis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plt.subplot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(2, 1, 2)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plt.plot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(x,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np.cos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plt.xticks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([]),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plt.yticks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([])</a:t>
            </a:r>
            <a:r>
              <a:rPr lang="en-US" sz="1600" i="1" dirty="0" smtClean="0"/>
              <a:t> # clear ticks</a:t>
            </a:r>
            <a:endParaRPr lang="en-US" sz="16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plt.title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('subplot(2,1,2)')</a:t>
            </a:r>
            <a:endParaRPr lang="en-US" dirty="0" smtClean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53DC02D-B0D7-4380-B455-B0E10CF80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26" y="2505075"/>
            <a:ext cx="4365136" cy="368458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3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F82DCAD-E2F5-4C2F-A50E-D04346C8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subplot ()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5E08B1B-95E9-4973-83EC-104722079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Codes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="" xmlns:a16="http://schemas.microsoft.com/office/drawing/2014/main" id="{4A6D434E-D408-4D28-A326-D93E312C9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578" y="2505075"/>
            <a:ext cx="6050648" cy="368458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6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numpy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 as np</a:t>
            </a:r>
            <a:b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x 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6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np.linspace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(0, 10, 100) 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i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700" i="1" dirty="0" smtClean="0"/>
              <a:t># </a:t>
            </a:r>
            <a:r>
              <a:rPr lang="en-US" sz="1700" i="1" dirty="0"/>
              <a:t>create the first of two panels and set current axis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plt.subplot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(2, 1, 1) </a:t>
            </a:r>
            <a:r>
              <a:rPr lang="en-US" sz="1700" i="1" dirty="0"/>
              <a:t># (rows, columns, panel number)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plt.plot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(x,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np.sin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plt.xticks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([]),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plt.yticks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([])</a:t>
            </a:r>
            <a:r>
              <a:rPr lang="en-US" sz="1600" i="1" dirty="0" smtClean="0"/>
              <a:t> # clear ticks</a:t>
            </a:r>
            <a:endParaRPr lang="en-US" sz="16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plt.title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('subplot(2,1,1)')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i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700" i="1" dirty="0" smtClean="0"/>
              <a:t># </a:t>
            </a:r>
            <a:r>
              <a:rPr lang="en-US" sz="1700" i="1" dirty="0"/>
              <a:t>create the second panel and set current axis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plt.subplot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(2, 1, 2)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plt.plot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(x,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np.cos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plt.xticks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([]),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plt.yticks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([])</a:t>
            </a:r>
            <a:r>
              <a:rPr lang="en-US" sz="1600" i="1" dirty="0" smtClean="0"/>
              <a:t> # clear ticks</a:t>
            </a:r>
            <a:endParaRPr lang="en-US" sz="16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plt.title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('subplot(2,1,2)')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ea typeface="Courier New" charset="0"/>
                <a:cs typeface="Courier New" charset="0"/>
              </a:rPr>
              <a:t>We can also share the axes between the subplots </a:t>
            </a:r>
            <a:r>
              <a:rPr lang="is-IS" sz="1800" dirty="0" smtClean="0">
                <a:ea typeface="Courier New" charset="0"/>
                <a:cs typeface="Courier New" charset="0"/>
              </a:rPr>
              <a:t>… (next slide)</a:t>
            </a:r>
            <a:endParaRPr lang="en-US" sz="3200" dirty="0" smtClean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53DC02D-B0D7-4380-B455-B0E10CF80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26" y="2505075"/>
            <a:ext cx="4365136" cy="368458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44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F82DCAD-E2F5-4C2F-A50E-D04346C8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subplot ()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5E08B1B-95E9-4973-83EC-10472207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46980"/>
            <a:ext cx="5157787" cy="823912"/>
          </a:xfrm>
        </p:spPr>
        <p:txBody>
          <a:bodyPr/>
          <a:lstStyle/>
          <a:p>
            <a:r>
              <a:rPr lang="en-US" dirty="0"/>
              <a:t>Python Codes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="" xmlns:a16="http://schemas.microsoft.com/office/drawing/2014/main" id="{4A6D434E-D408-4D28-A326-D93E312C9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961366"/>
            <a:ext cx="6648408" cy="4476494"/>
          </a:xfrm>
        </p:spPr>
        <p:txBody>
          <a:bodyPr>
            <a:noAutofit/>
          </a:bodyPr>
          <a:lstStyle/>
          <a:p>
            <a:pPr marL="111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numpy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 as np</a:t>
            </a:r>
          </a:p>
          <a:p>
            <a:pPr marL="111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t =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np.arange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(0.01, 5.0, 0.01)</a:t>
            </a:r>
          </a:p>
          <a:p>
            <a:pPr marL="111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s1 =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np.sin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(2 *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np.pi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 * t)</a:t>
            </a:r>
          </a:p>
          <a:p>
            <a:pPr marL="111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s2 =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np.exp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(-t)</a:t>
            </a:r>
          </a:p>
          <a:p>
            <a:pPr marL="111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s3 =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np.sin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(4 *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np.pi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 * t)</a:t>
            </a:r>
          </a:p>
          <a:p>
            <a:pPr marL="11113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7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111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ax1 =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plt.subplot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(3,1,1)</a:t>
            </a:r>
          </a:p>
          <a:p>
            <a:pPr marL="111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plt.plot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(t, s1)</a:t>
            </a:r>
          </a:p>
          <a:p>
            <a:pPr marL="11113" indent="0">
              <a:buNone/>
            </a:pPr>
            <a:endParaRPr lang="en-US" sz="600" dirty="0" smtClean="0">
              <a:ea typeface="Courier New" charset="0"/>
              <a:cs typeface="Courier New" charset="0"/>
            </a:endParaRPr>
          </a:p>
          <a:p>
            <a:pPr marL="111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ea typeface="Courier New" charset="0"/>
                <a:cs typeface="Courier New" charset="0"/>
              </a:rPr>
              <a:t># share x only</a:t>
            </a:r>
          </a:p>
          <a:p>
            <a:pPr marL="111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ax2 =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plt.subplot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(3,1,2,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sharex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=ax1)</a:t>
            </a:r>
          </a:p>
          <a:p>
            <a:pPr marL="111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plt.plot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(t, s2)</a:t>
            </a:r>
          </a:p>
          <a:p>
            <a:pPr marL="11113" indent="0">
              <a:buNone/>
            </a:pPr>
            <a:endParaRPr lang="en-US" sz="7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111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ea typeface="Courier New" charset="0"/>
                <a:cs typeface="Courier New" charset="0"/>
              </a:rPr>
              <a:t># share x and y</a:t>
            </a:r>
          </a:p>
          <a:p>
            <a:pPr marL="111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ax3 =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plt.subplot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(3,1,3,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sharex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=ax1,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sharey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=ax1)</a:t>
            </a:r>
          </a:p>
          <a:p>
            <a:pPr marL="111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plt.plot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(t, s3)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53DC02D-B0D7-4380-B455-B0E10CF80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46980"/>
            <a:ext cx="5183188" cy="82391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36" y="1970892"/>
            <a:ext cx="4391315" cy="368458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2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F82DCAD-E2F5-4C2F-A50E-D04346C8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add_subplot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5E08B1B-95E9-4973-83EC-104722079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fig =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plt.figure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ax1 =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fig.add_subplot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(2,1,1)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ax2 =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fig.add_subplot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(2,1,2)</a:t>
            </a:r>
          </a:p>
          <a:p>
            <a:pPr marL="0" indent="0">
              <a:buNone/>
            </a:pPr>
            <a:endParaRPr lang="en-US" sz="1600" dirty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 smtClean="0">
                <a:ea typeface="Courier New" charset="0"/>
                <a:cs typeface="Courier New" charset="0"/>
              </a:rPr>
              <a:t>We can also use </a:t>
            </a:r>
            <a:r>
              <a:rPr lang="en-US" sz="2000" dirty="0" err="1" smtClean="0">
                <a:ea typeface="Courier New" charset="0"/>
                <a:cs typeface="Courier New" charset="0"/>
              </a:rPr>
              <a:t>add_subplot</a:t>
            </a:r>
            <a:r>
              <a:rPr lang="en-US" sz="2000" dirty="0" smtClean="0">
                <a:ea typeface="Courier New" charset="0"/>
                <a:cs typeface="Courier New" charset="0"/>
              </a:rPr>
              <a:t> from the figure to create subplot</a:t>
            </a:r>
            <a:endParaRPr lang="en-US" sz="2000" dirty="0">
              <a:ea typeface="Courier New" charset="0"/>
              <a:cs typeface="Courier New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53DC02D-B0D7-4380-B455-B0E10CF80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292" y="2505075"/>
            <a:ext cx="4427004" cy="368458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4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F82DCAD-E2F5-4C2F-A50E-D04346C8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add_subplot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5E08B1B-95E9-4973-83EC-104722079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50545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fig =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plt.figure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ax1 =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fig.add_subplot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(2,2,1)</a:t>
            </a:r>
            <a:r>
              <a:rPr lang="en-US" sz="1600" i="1" dirty="0" smtClean="0"/>
              <a:t> # (rows, columns, panel number) </a:t>
            </a:r>
            <a:endParaRPr lang="en-US" sz="16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ax2 =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fig.add_subplot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(2,2,2)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ax3 =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fig.add_subplot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(2,1,2)</a:t>
            </a:r>
          </a:p>
          <a:p>
            <a:pPr marL="0" indent="0">
              <a:buNone/>
            </a:pPr>
            <a:endParaRPr lang="en-US" sz="1600" dirty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ea typeface="Courier New" charset="0"/>
                <a:cs typeface="Courier New" charset="0"/>
              </a:rPr>
              <a:t>We can combine the grid of the subplot using </a:t>
            </a:r>
            <a:r>
              <a:rPr lang="en-US" sz="1600" dirty="0" err="1" smtClean="0">
                <a:ea typeface="Courier New" charset="0"/>
                <a:cs typeface="Courier New" charset="0"/>
              </a:rPr>
              <a:t>fig.add_subplot</a:t>
            </a:r>
            <a:r>
              <a:rPr lang="en-US" sz="1600" dirty="0" smtClean="0"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ea typeface="Courier New" charset="0"/>
                <a:cs typeface="Courier New" charset="0"/>
              </a:rPr>
              <a:t>Or just use </a:t>
            </a:r>
            <a:r>
              <a:rPr lang="en-US" sz="1600" dirty="0" err="1" smtClean="0">
                <a:ea typeface="Courier New" charset="0"/>
                <a:cs typeface="Courier New" charset="0"/>
              </a:rPr>
              <a:t>plt.subplot</a:t>
            </a:r>
            <a:r>
              <a:rPr lang="en-US" sz="1600" dirty="0" smtClean="0">
                <a:ea typeface="Courier New" charset="0"/>
                <a:cs typeface="Courier New" charset="0"/>
              </a:rPr>
              <a:t>()</a:t>
            </a:r>
            <a:endParaRPr lang="en-US" sz="1600" dirty="0">
              <a:ea typeface="Courier New" charset="0"/>
              <a:cs typeface="Courier New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53DC02D-B0D7-4380-B455-B0E10CF80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72" y="2505075"/>
            <a:ext cx="4400844" cy="3684588"/>
          </a:xfr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821386" y="6488668"/>
            <a:ext cx="67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ax3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272238" y="5738685"/>
            <a:ext cx="473849" cy="82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75766" y="1951077"/>
            <a:ext cx="67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ax2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107827" y="2135743"/>
            <a:ext cx="567939" cy="81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95888" y="1960087"/>
            <a:ext cx="67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ax1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727949" y="2144753"/>
            <a:ext cx="567939" cy="81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F82DCAD-E2F5-4C2F-A50E-D04346C8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err="1" smtClean="0"/>
              <a:t>Other</a:t>
            </a:r>
            <a:r>
              <a:rPr lang="nl-NL" altLang="nl-NL" dirty="0" smtClean="0"/>
              <a:t> 2D </a:t>
            </a:r>
            <a:r>
              <a:rPr lang="nl-NL" altLang="nl-NL" dirty="0" err="1" smtClean="0"/>
              <a:t>pyplot</a:t>
            </a:r>
            <a:r>
              <a:rPr lang="nl-NL" altLang="nl-NL" dirty="0" smtClean="0"/>
              <a:t> </a:t>
            </a:r>
            <a:r>
              <a:rPr lang="nl-NL" altLang="nl-NL" dirty="0" err="1" smtClean="0"/>
              <a:t>styles</a:t>
            </a:r>
            <a:r>
              <a:rPr lang="nl-NL" altLang="nl-NL" dirty="0" smtClean="0"/>
              <a:t>: </a:t>
            </a:r>
            <a:r>
              <a:rPr lang="nl-NL" altLang="nl-NL" dirty="0" err="1" smtClean="0"/>
              <a:t>plt.scatter</a:t>
            </a:r>
            <a:r>
              <a:rPr lang="nl-NL" altLang="nl-NL" dirty="0" smtClean="0"/>
              <a:t>()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5E08B1B-95E9-4973-83EC-10472207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49811"/>
            <a:ext cx="5157787" cy="823912"/>
          </a:xfrm>
        </p:spPr>
        <p:txBody>
          <a:bodyPr/>
          <a:lstStyle/>
          <a:p>
            <a:r>
              <a:rPr lang="en-US" dirty="0"/>
              <a:t>Python 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839788" y="2573723"/>
            <a:ext cx="5332412" cy="36845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rng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6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np.random.RandomState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x = </a:t>
            </a:r>
            <a:r>
              <a:rPr lang="en-US" sz="16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rng.randn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(100)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y = </a:t>
            </a:r>
            <a:r>
              <a:rPr lang="en-US" sz="16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rng.randn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(100)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colors = </a:t>
            </a:r>
            <a:r>
              <a:rPr lang="en-US" sz="16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rng.rand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(100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sizes = 1000 * </a:t>
            </a:r>
            <a:r>
              <a:rPr lang="en-US" sz="16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rng.rand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(100)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plt.scatter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(x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, y, c=colors, s=sizes, alpha=0.3, </a:t>
            </a:r>
            <a:r>
              <a:rPr lang="en-US" sz="16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cmap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='</a:t>
            </a:r>
            <a:r>
              <a:rPr lang="en-US" sz="16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viridis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Notice that the color argument is automatically mapped to a color </a:t>
            </a:r>
            <a:r>
              <a:rPr lang="en-US" sz="1600" dirty="0" smtClean="0"/>
              <a:t>scale. </a:t>
            </a:r>
            <a:r>
              <a:rPr lang="en-US" sz="1600" dirty="0" err="1" smtClean="0"/>
              <a:t>Cmap</a:t>
            </a:r>
            <a:r>
              <a:rPr lang="en-US" sz="1600" dirty="0" smtClean="0"/>
              <a:t> argument is for </a:t>
            </a:r>
            <a:r>
              <a:rPr lang="en-US" sz="1600" dirty="0" err="1" smtClean="0"/>
              <a:t>colormaps</a:t>
            </a:r>
            <a:r>
              <a:rPr lang="en-US" sz="1600" dirty="0" smtClean="0"/>
              <a:t>, see </a:t>
            </a:r>
            <a:r>
              <a:rPr lang="en-US" sz="1600" dirty="0" smtClean="0">
                <a:hlinkClick r:id="rId2"/>
              </a:rPr>
              <a:t>https://matplotlib.org/3.1.1/tutorials/colors/colormaps.html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53DC02D-B0D7-4380-B455-B0E10CF80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49811"/>
            <a:ext cx="5183188" cy="823912"/>
          </a:xfrm>
        </p:spPr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59" y="2505075"/>
            <a:ext cx="4387070" cy="3684588"/>
          </a:xfr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39788" y="1357997"/>
            <a:ext cx="1081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scatter plot is a type of plot that shows the data as a collection of points. The position of a point depends on its two-dimensional value, where each value is a position on either the horizontal or vertical dimension.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F82DCAD-E2F5-4C2F-A50E-D04346C8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err="1" smtClean="0"/>
              <a:t>Other</a:t>
            </a:r>
            <a:r>
              <a:rPr lang="nl-NL" altLang="nl-NL" dirty="0" smtClean="0"/>
              <a:t> 2D </a:t>
            </a:r>
            <a:r>
              <a:rPr lang="nl-NL" altLang="nl-NL" dirty="0" err="1" smtClean="0"/>
              <a:t>pyplot</a:t>
            </a:r>
            <a:r>
              <a:rPr lang="nl-NL" altLang="nl-NL" dirty="0" smtClean="0"/>
              <a:t> </a:t>
            </a:r>
            <a:r>
              <a:rPr lang="nl-NL" altLang="nl-NL" dirty="0" err="1" smtClean="0"/>
              <a:t>styles</a:t>
            </a:r>
            <a:r>
              <a:rPr lang="nl-NL" altLang="nl-NL" dirty="0" smtClean="0"/>
              <a:t>: </a:t>
            </a:r>
            <a:r>
              <a:rPr lang="nl-NL" altLang="nl-NL" dirty="0" err="1" smtClean="0"/>
              <a:t>plt.step</a:t>
            </a:r>
            <a:r>
              <a:rPr lang="nl-NL" altLang="nl-NL" dirty="0" smtClean="0"/>
              <a:t>()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5E08B1B-95E9-4973-83EC-10472207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49811"/>
            <a:ext cx="5157787" cy="823912"/>
          </a:xfrm>
        </p:spPr>
        <p:txBody>
          <a:bodyPr/>
          <a:lstStyle/>
          <a:p>
            <a:r>
              <a:rPr lang="en-US" dirty="0"/>
              <a:t>Python 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839788" y="2573723"/>
            <a:ext cx="5332412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altLang="nl-NL" sz="1600" dirty="0">
                <a:solidFill>
                  <a:srgbClr val="0222BC"/>
                </a:solidFill>
                <a:latin typeface="Courier New" charset="0"/>
              </a:rPr>
              <a:t>i</a:t>
            </a:r>
            <a:r>
              <a:rPr lang="pl-PL" altLang="nl-NL" sz="1600" dirty="0" smtClean="0">
                <a:solidFill>
                  <a:srgbClr val="0222BC"/>
                </a:solidFill>
                <a:latin typeface="Courier New" charset="0"/>
              </a:rPr>
              <a:t>mport </a:t>
            </a:r>
            <a:r>
              <a:rPr lang="pl-PL" altLang="nl-NL" sz="1600" dirty="0" err="1" smtClean="0">
                <a:solidFill>
                  <a:srgbClr val="0222BC"/>
                </a:solidFill>
                <a:latin typeface="Courier New" charset="0"/>
              </a:rPr>
              <a:t>numpy</a:t>
            </a:r>
            <a:r>
              <a:rPr lang="pl-PL" altLang="nl-NL" sz="1600" dirty="0" smtClean="0">
                <a:solidFill>
                  <a:srgbClr val="0222BC"/>
                </a:solidFill>
                <a:latin typeface="Courier New" charset="0"/>
              </a:rPr>
              <a:t> as </a:t>
            </a:r>
            <a:r>
              <a:rPr lang="pl-PL" altLang="nl-NL" sz="1600" dirty="0" err="1" smtClean="0">
                <a:solidFill>
                  <a:srgbClr val="0222BC"/>
                </a:solidFill>
                <a:latin typeface="Courier New" charset="0"/>
              </a:rPr>
              <a:t>np</a:t>
            </a:r>
            <a:endParaRPr lang="pl-PL" altLang="nl-NL" sz="1600" dirty="0" smtClean="0">
              <a:solidFill>
                <a:srgbClr val="0222BC"/>
              </a:solidFill>
              <a:latin typeface="Courier New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altLang="nl-NL" sz="1600" dirty="0" smtClean="0">
                <a:solidFill>
                  <a:srgbClr val="0222BC"/>
                </a:solidFill>
                <a:latin typeface="Courier New" charset="0"/>
              </a:rPr>
              <a:t>n = </a:t>
            </a:r>
            <a:r>
              <a:rPr lang="pl-PL" altLang="nl-NL" sz="1600" dirty="0" err="1" smtClean="0">
                <a:solidFill>
                  <a:srgbClr val="0222BC"/>
                </a:solidFill>
                <a:latin typeface="Courier New" charset="0"/>
              </a:rPr>
              <a:t>np.array</a:t>
            </a:r>
            <a:r>
              <a:rPr lang="pl-PL" altLang="nl-NL" sz="1600" dirty="0" smtClean="0">
                <a:solidFill>
                  <a:srgbClr val="0222BC"/>
                </a:solidFill>
                <a:latin typeface="Courier New" charset="0"/>
              </a:rPr>
              <a:t>([0,1,2,3,4,5])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altLang="nl-NL" sz="1600" dirty="0" err="1" smtClean="0">
                <a:solidFill>
                  <a:srgbClr val="0222BC"/>
                </a:solidFill>
                <a:latin typeface="Courier New" charset="0"/>
              </a:rPr>
              <a:t>plt.step</a:t>
            </a:r>
            <a:r>
              <a:rPr lang="pl-PL" altLang="nl-NL" sz="1600" dirty="0" smtClean="0">
                <a:solidFill>
                  <a:srgbClr val="0222BC"/>
                </a:solidFill>
                <a:latin typeface="Courier New" charset="0"/>
              </a:rPr>
              <a:t>(n, n**3)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altLang="nl-NL" sz="1600" dirty="0" err="1" smtClean="0">
                <a:solidFill>
                  <a:srgbClr val="0222BC"/>
                </a:solidFill>
                <a:latin typeface="Courier New" charset="0"/>
              </a:rPr>
              <a:t>plt.title</a:t>
            </a:r>
            <a:r>
              <a:rPr lang="pl-PL" altLang="nl-NL" sz="1600" dirty="0" smtClean="0">
                <a:solidFill>
                  <a:srgbClr val="0222BC"/>
                </a:solidFill>
                <a:latin typeface="Courier New" charset="0"/>
              </a:rPr>
              <a:t>("step")</a:t>
            </a:r>
            <a:endParaRPr lang="en-US" altLang="nl-NL" sz="1600" dirty="0">
              <a:solidFill>
                <a:srgbClr val="0222BC"/>
              </a:solidFill>
              <a:latin typeface="Courier New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53DC02D-B0D7-4380-B455-B0E10CF80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49811"/>
            <a:ext cx="5183188" cy="823912"/>
          </a:xfrm>
        </p:spPr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59" y="2505075"/>
            <a:ext cx="4387070" cy="3684588"/>
          </a:xfr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39788" y="1357997"/>
            <a:ext cx="1081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step chart is a line chart that uses vertical and horizontal lines to connect the data points in a series forming a </a:t>
            </a:r>
            <a:r>
              <a:rPr lang="en-US" b="1" dirty="0" smtClean="0"/>
              <a:t>step</a:t>
            </a:r>
            <a:r>
              <a:rPr lang="en-US" dirty="0" smtClean="0"/>
              <a:t>-like progression.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2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F82DCAD-E2F5-4C2F-A50E-D04346C8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err="1" smtClean="0"/>
              <a:t>Other</a:t>
            </a:r>
            <a:r>
              <a:rPr lang="nl-NL" altLang="nl-NL" dirty="0" smtClean="0"/>
              <a:t> 2D </a:t>
            </a:r>
            <a:r>
              <a:rPr lang="nl-NL" altLang="nl-NL" dirty="0" err="1" smtClean="0"/>
              <a:t>pyplot</a:t>
            </a:r>
            <a:r>
              <a:rPr lang="nl-NL" altLang="nl-NL" dirty="0" smtClean="0"/>
              <a:t> </a:t>
            </a:r>
            <a:r>
              <a:rPr lang="nl-NL" altLang="nl-NL" dirty="0" err="1" smtClean="0"/>
              <a:t>styles</a:t>
            </a:r>
            <a:r>
              <a:rPr lang="nl-NL" altLang="nl-NL" dirty="0" smtClean="0"/>
              <a:t>: </a:t>
            </a:r>
            <a:r>
              <a:rPr lang="nl-NL" altLang="nl-NL" dirty="0" err="1" smtClean="0"/>
              <a:t>plt.bar</a:t>
            </a:r>
            <a:r>
              <a:rPr lang="nl-NL" altLang="nl-NL" dirty="0" smtClean="0"/>
              <a:t>()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5E08B1B-95E9-4973-83EC-10472207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924" y="1749811"/>
            <a:ext cx="5157787" cy="823912"/>
          </a:xfrm>
        </p:spPr>
        <p:txBody>
          <a:bodyPr/>
          <a:lstStyle/>
          <a:p>
            <a:r>
              <a:rPr lang="en-US" dirty="0"/>
              <a:t>Python 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35924" y="2573723"/>
            <a:ext cx="7055708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altLang="nl-NL" sz="1400" dirty="0" smtClean="0">
                <a:solidFill>
                  <a:srgbClr val="0222BC"/>
                </a:solidFill>
                <a:latin typeface="Courier New" charset="0"/>
              </a:rPr>
              <a:t>import </a:t>
            </a:r>
            <a:r>
              <a:rPr lang="pl-PL" altLang="nl-NL" sz="1400" dirty="0" err="1" smtClean="0">
                <a:solidFill>
                  <a:srgbClr val="0222BC"/>
                </a:solidFill>
                <a:latin typeface="Courier New" charset="0"/>
              </a:rPr>
              <a:t>numpy</a:t>
            </a:r>
            <a:r>
              <a:rPr lang="pl-PL" altLang="nl-NL" sz="1400" dirty="0" smtClean="0">
                <a:solidFill>
                  <a:srgbClr val="0222BC"/>
                </a:solidFill>
                <a:latin typeface="Courier New" charset="0"/>
              </a:rPr>
              <a:t> as </a:t>
            </a:r>
            <a:r>
              <a:rPr lang="pl-PL" altLang="nl-NL" sz="1400" dirty="0" err="1" smtClean="0">
                <a:solidFill>
                  <a:srgbClr val="0222BC"/>
                </a:solidFill>
                <a:latin typeface="Courier New" charset="0"/>
              </a:rPr>
              <a:t>np</a:t>
            </a:r>
            <a:endParaRPr lang="pl-PL" altLang="nl-NL" sz="1400" dirty="0" smtClean="0">
              <a:solidFill>
                <a:srgbClr val="0222BC"/>
              </a:solidFill>
              <a:latin typeface="Courier New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altLang="nl-NL" sz="1400" dirty="0" smtClean="0">
                <a:solidFill>
                  <a:srgbClr val="0222BC"/>
                </a:solidFill>
                <a:latin typeface="Courier New" charset="0"/>
              </a:rPr>
              <a:t>n = </a:t>
            </a:r>
            <a:r>
              <a:rPr lang="nl-NL" altLang="nl-NL" sz="1400" dirty="0" err="1" smtClean="0">
                <a:solidFill>
                  <a:srgbClr val="0222BC"/>
                </a:solidFill>
                <a:latin typeface="Courier New" charset="0"/>
              </a:rPr>
              <a:t>np.array</a:t>
            </a:r>
            <a:r>
              <a:rPr lang="nl-NL" altLang="nl-NL" sz="1400" dirty="0" smtClean="0">
                <a:solidFill>
                  <a:srgbClr val="0222BC"/>
                </a:solidFill>
                <a:latin typeface="Courier New" charset="0"/>
              </a:rPr>
              <a:t>([0,1,2,3,4,5])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altLang="nl-NL" sz="1400" dirty="0" err="1" smtClean="0">
                <a:solidFill>
                  <a:srgbClr val="0222BC"/>
                </a:solidFill>
                <a:latin typeface="Courier New" charset="0"/>
              </a:rPr>
              <a:t>plt.bar</a:t>
            </a:r>
            <a:r>
              <a:rPr lang="nl-NL" altLang="nl-NL" sz="1400" dirty="0" smtClean="0">
                <a:solidFill>
                  <a:srgbClr val="0222BC"/>
                </a:solidFill>
                <a:latin typeface="Courier New" charset="0"/>
              </a:rPr>
              <a:t>(n, n**2, </a:t>
            </a:r>
            <a:r>
              <a:rPr lang="nl-NL" altLang="nl-NL" sz="1400" dirty="0" err="1" smtClean="0">
                <a:solidFill>
                  <a:srgbClr val="0222BC"/>
                </a:solidFill>
                <a:latin typeface="Courier New" charset="0"/>
              </a:rPr>
              <a:t>width</a:t>
            </a:r>
            <a:r>
              <a:rPr lang="nl-NL" altLang="nl-NL" sz="1400" dirty="0" smtClean="0">
                <a:solidFill>
                  <a:srgbClr val="0222BC"/>
                </a:solidFill>
                <a:latin typeface="Courier New" charset="0"/>
              </a:rPr>
              <a:t>=0.5, </a:t>
            </a:r>
            <a:r>
              <a:rPr lang="nl-NL" altLang="nl-NL" sz="1400" dirty="0" err="1" smtClean="0">
                <a:solidFill>
                  <a:srgbClr val="0222BC"/>
                </a:solidFill>
                <a:latin typeface="Courier New" charset="0"/>
              </a:rPr>
              <a:t>color</a:t>
            </a:r>
            <a:r>
              <a:rPr lang="nl-NL" altLang="nl-NL" sz="1400" dirty="0" smtClean="0">
                <a:solidFill>
                  <a:srgbClr val="0222BC"/>
                </a:solidFill>
                <a:latin typeface="Courier New" charset="0"/>
              </a:rPr>
              <a:t>=['</a:t>
            </a:r>
            <a:r>
              <a:rPr lang="nl-NL" altLang="nl-NL" sz="1400" dirty="0" err="1" smtClean="0">
                <a:solidFill>
                  <a:srgbClr val="0222BC"/>
                </a:solidFill>
                <a:latin typeface="Courier New" charset="0"/>
              </a:rPr>
              <a:t>k','r','g','b','c','k</a:t>
            </a:r>
            <a:r>
              <a:rPr lang="nl-NL" altLang="nl-NL" sz="1400" dirty="0" smtClean="0">
                <a:solidFill>
                  <a:srgbClr val="0222BC"/>
                </a:solidFill>
                <a:latin typeface="Courier New" charset="0"/>
              </a:rPr>
              <a:t>'])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altLang="nl-NL" sz="1400" dirty="0" err="1" smtClean="0">
                <a:solidFill>
                  <a:srgbClr val="0222BC"/>
                </a:solidFill>
                <a:latin typeface="Courier New" charset="0"/>
              </a:rPr>
              <a:t>plt.title</a:t>
            </a:r>
            <a:r>
              <a:rPr lang="nl-NL" altLang="nl-NL" sz="1400" dirty="0" smtClean="0">
                <a:solidFill>
                  <a:srgbClr val="0222BC"/>
                </a:solidFill>
                <a:latin typeface="Courier New" charset="0"/>
              </a:rPr>
              <a:t>("bar")</a:t>
            </a:r>
            <a:endParaRPr lang="en-US" altLang="nl-NL" sz="1400" dirty="0">
              <a:solidFill>
                <a:srgbClr val="0222BC"/>
              </a:solidFill>
              <a:latin typeface="Courier New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53DC02D-B0D7-4380-B455-B0E10CF80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9147" y="1720250"/>
            <a:ext cx="5183188" cy="823912"/>
          </a:xfrm>
        </p:spPr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59" y="2505075"/>
            <a:ext cx="4387070" cy="3684588"/>
          </a:xfr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39788" y="1357997"/>
            <a:ext cx="1081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bar chart</a:t>
            </a:r>
            <a:r>
              <a:rPr lang="en-US" dirty="0" smtClean="0"/>
              <a:t> is a </a:t>
            </a:r>
            <a:r>
              <a:rPr lang="en-US" b="1" dirty="0" smtClean="0"/>
              <a:t>chart</a:t>
            </a:r>
            <a:r>
              <a:rPr lang="en-US" dirty="0" smtClean="0"/>
              <a:t> that presents categorical data with rectangular </a:t>
            </a:r>
            <a:r>
              <a:rPr lang="en-US" b="1" dirty="0" smtClean="0"/>
              <a:t>bars</a:t>
            </a:r>
            <a:r>
              <a:rPr lang="en-US" dirty="0" smtClean="0"/>
              <a:t> with heights or lengths proportional to the values that they represent.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and </a:t>
            </a:r>
            <a:r>
              <a:rPr lang="en-US" dirty="0" err="1" smtClean="0"/>
              <a:t>Binnings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Histograms</a:t>
            </a:r>
          </a:p>
          <a:p>
            <a:r>
              <a:rPr lang="en-US" dirty="0" smtClean="0"/>
              <a:t>It is similar to a Bar chart, but a histogram groups numbers into </a:t>
            </a:r>
            <a:r>
              <a:rPr lang="en-US" b="1" dirty="0" smtClean="0"/>
              <a:t>ranges 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divides the variable into bins, counts the data points in each bin, and shows the bins on the x-axis and the counts on the y-axis.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binwidth</a:t>
            </a:r>
            <a:r>
              <a:rPr lang="en-US" dirty="0" smtClean="0"/>
              <a:t> is the most important parameter for a histogram and we should always try out a few different values of </a:t>
            </a:r>
            <a:r>
              <a:rPr lang="en-US" dirty="0" err="1" smtClean="0"/>
              <a:t>binwidth</a:t>
            </a:r>
            <a:r>
              <a:rPr lang="en-US" dirty="0" smtClean="0"/>
              <a:t> to select the best one for our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and </a:t>
            </a:r>
            <a:r>
              <a:rPr lang="en-US" dirty="0" err="1" smtClean="0"/>
              <a:t>Binnings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height of each bar shows how many fall into each range.</a:t>
            </a:r>
          </a:p>
          <a:p>
            <a:r>
              <a:rPr lang="en-US" dirty="0" smtClean="0"/>
              <a:t>And you decide what ranges to use!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6622" y="1737833"/>
            <a:ext cx="4955822" cy="451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5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Subplotting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Error bars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Other 2D plots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Histogram and </a:t>
            </a:r>
            <a:r>
              <a:rPr lang="en-US" dirty="0" err="1" smtClean="0"/>
              <a:t>Binnings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and </a:t>
            </a:r>
            <a:r>
              <a:rPr lang="en-US" dirty="0" err="1" smtClean="0"/>
              <a:t>Binnings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Example: Height of Orange Trees</a:t>
            </a:r>
          </a:p>
          <a:p>
            <a:pPr marL="0" indent="0">
              <a:buNone/>
            </a:pPr>
            <a:endParaRPr 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You measure the height of every tree in the orchard in centimeters (cm)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The </a:t>
            </a:r>
            <a:r>
              <a:rPr lang="en-US" altLang="en-US" dirty="0"/>
              <a:t>heights vary from 100 cm to 340 cm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You </a:t>
            </a:r>
            <a:r>
              <a:rPr lang="en-US" altLang="en-US" dirty="0"/>
              <a:t>decide to put the results into groups of 50 cm: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The 100 to just below 150 cm range,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The 150 to just below 200 cm range,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etc...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1500" y="2324894"/>
            <a:ext cx="3683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6" descr="istogram height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and </a:t>
            </a:r>
            <a:r>
              <a:rPr lang="en-US" dirty="0" err="1" smtClean="0"/>
              <a:t>Binnings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And here is the result: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You can see (for example) that there are </a:t>
            </a:r>
            <a:r>
              <a:rPr lang="en-US" b="1" dirty="0" smtClean="0"/>
              <a:t>30</a:t>
            </a:r>
            <a:r>
              <a:rPr lang="en-US" dirty="0" smtClean="0"/>
              <a:t> trees from </a:t>
            </a:r>
            <a:r>
              <a:rPr lang="en-US" b="1" dirty="0" smtClean="0"/>
              <a:t>150 cm to just below 200 cm tall</a:t>
            </a:r>
            <a:endParaRPr lang="en-US" alt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1500" y="2324894"/>
            <a:ext cx="3683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6" descr="istogram height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425022" y="6311900"/>
            <a:ext cx="5610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a tree that is 260 cm tall is added to the "250-300" range. </a:t>
            </a:r>
            <a:endParaRPr lang="en-US" alt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588843" y="4918977"/>
            <a:ext cx="1149179" cy="139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3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vs Histogram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470944"/>
            <a:ext cx="5562600" cy="3060700"/>
          </a:xfrm>
        </p:spPr>
      </p:pic>
      <p:sp>
        <p:nvSpPr>
          <p:cNvPr id="8" name="TextBox 7"/>
          <p:cNvSpPr txBox="1"/>
          <p:nvPr/>
        </p:nvSpPr>
        <p:spPr>
          <a:xfrm rot="16200000">
            <a:off x="841796" y="3285066"/>
            <a:ext cx="187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values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5491856" y="3584222"/>
            <a:ext cx="187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18933" y="1591733"/>
            <a:ext cx="17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Plot: 2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38533" y="1590371"/>
            <a:ext cx="17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Plot: 1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read a histogram</a:t>
            </a:r>
            <a:endParaRPr lang="en-US" dirty="0"/>
          </a:p>
        </p:txBody>
      </p:sp>
      <p:pic>
        <p:nvPicPr>
          <p:cNvPr id="5122" name="Picture 2" descr="image]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1792" y="1825625"/>
            <a:ext cx="465441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histogram shows the heights of 21 students in a class, grouped into 5-inch groups.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many students were greater than or equal to 60 inches tall?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8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histogram using </a:t>
            </a:r>
            <a:r>
              <a:rPr lang="en-US" dirty="0" err="1" smtClean="0"/>
              <a:t>plt.hist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809735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mu, sigma = 100, 15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x = mu + sigma * </a:t>
            </a: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np.random.randn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(10000) </a:t>
            </a:r>
          </a:p>
          <a:p>
            <a:pPr marL="0" indent="0">
              <a:spcBef>
                <a:spcPts val="0"/>
              </a:spcBef>
              <a:buNone/>
            </a:pPr>
            <a:endParaRPr lang="nl-NL" altLang="nl-N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nl-NL" altLang="nl-NL" sz="1600" i="1" dirty="0" smtClean="0"/>
              <a:t># </a:t>
            </a:r>
            <a:r>
              <a:rPr lang="nl-NL" altLang="nl-NL" sz="1600" i="1" dirty="0" err="1" smtClean="0"/>
              <a:t>the</a:t>
            </a:r>
            <a:r>
              <a:rPr lang="nl-NL" altLang="nl-NL" sz="1600" i="1" dirty="0" smtClean="0"/>
              <a:t> histogram of </a:t>
            </a:r>
            <a:r>
              <a:rPr lang="nl-NL" altLang="nl-NL" sz="1600" i="1" dirty="0" err="1" smtClean="0"/>
              <a:t>the</a:t>
            </a:r>
            <a:r>
              <a:rPr lang="nl-NL" altLang="nl-NL" sz="1600" i="1" dirty="0" smtClean="0"/>
              <a:t> data</a:t>
            </a:r>
            <a:r>
              <a:rPr lang="nl-NL" altLang="nl-NL" sz="16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n, bins, patches = </a:t>
            </a: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plt.hist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(x, 50, </a:t>
            </a: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normed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=1, </a:t>
            </a: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facecolor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='g', </a:t>
            </a: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alpha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=0.75) </a:t>
            </a:r>
          </a:p>
          <a:p>
            <a:pPr marL="0" indent="0">
              <a:spcBef>
                <a:spcPts val="0"/>
              </a:spcBef>
              <a:buNone/>
            </a:pPr>
            <a:endParaRPr lang="nl-NL" altLang="nl-NL" sz="1600" dirty="0" smtClean="0">
              <a:solidFill>
                <a:srgbClr val="0222BC"/>
              </a:solidFill>
              <a:latin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plt.xlabel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('</a:t>
            </a: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Smarts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')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plt.ylabel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('</a:t>
            </a: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Probability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')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plt.title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('Histogram of IQ')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plt.text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(60, .025, r'$\mu=100,\ \sigma=15$')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plt.axis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([40, 160, 0, 0.03])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plt.grid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(True)  </a:t>
            </a:r>
            <a:r>
              <a:rPr lang="nl-NL" altLang="nl-NL" sz="1600" dirty="0" smtClean="0"/>
              <a:t>#</a:t>
            </a:r>
            <a:r>
              <a:rPr lang="nl-NL" altLang="nl-NL" sz="1600" dirty="0" err="1" smtClean="0"/>
              <a:t>to</a:t>
            </a:r>
            <a:r>
              <a:rPr lang="nl-NL" altLang="nl-NL" sz="1600" dirty="0" smtClean="0"/>
              <a:t> show </a:t>
            </a:r>
            <a:r>
              <a:rPr lang="nl-NL" altLang="nl-NL" sz="1600" dirty="0" err="1" smtClean="0"/>
              <a:t>the</a:t>
            </a:r>
            <a:r>
              <a:rPr lang="nl-NL" altLang="nl-NL" sz="1600" dirty="0" smtClean="0"/>
              <a:t> </a:t>
            </a:r>
            <a:r>
              <a:rPr lang="nl-NL" altLang="nl-NL" sz="1600" dirty="0" err="1" smtClean="0"/>
              <a:t>grid</a:t>
            </a:r>
            <a:endParaRPr lang="nl-NL" altLang="nl-NL" sz="1600" dirty="0" smtClean="0"/>
          </a:p>
          <a:p>
            <a:pPr marL="0" indent="0">
              <a:spcBef>
                <a:spcPts val="0"/>
              </a:spcBef>
              <a:buNone/>
            </a:pPr>
            <a:endParaRPr lang="nl-NL" altLang="nl-NL" sz="1600" dirty="0"/>
          </a:p>
          <a:p>
            <a:pPr marL="0" indent="0">
              <a:spcBef>
                <a:spcPts val="0"/>
              </a:spcBef>
              <a:buNone/>
            </a:pPr>
            <a:endParaRPr lang="nl-NL" altLang="nl-N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nl-NL" altLang="nl-NL" sz="1600" dirty="0" smtClean="0"/>
              <a:t>#</a:t>
            </a:r>
            <a:r>
              <a:rPr lang="nl-NL" altLang="nl-NL" sz="1600" dirty="0" err="1" smtClean="0"/>
              <a:t>to</a:t>
            </a:r>
            <a:r>
              <a:rPr lang="nl-NL" altLang="nl-NL" sz="1600" dirty="0" smtClean="0"/>
              <a:t> highlight special patches</a:t>
            </a:r>
            <a:endParaRPr lang="nl-NL" altLang="nl-NL" sz="1600" dirty="0"/>
          </a:p>
          <a:p>
            <a:pPr marL="0" indent="0">
              <a:spcBef>
                <a:spcPts val="0"/>
              </a:spcBef>
              <a:buNone/>
            </a:pP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plt.setp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(patches[25:30],'</a:t>
            </a: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facecolor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','r') </a:t>
            </a:r>
            <a:endParaRPr lang="en-US" altLang="nl-NL" sz="1600" dirty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9465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n: </a:t>
            </a:r>
            <a:r>
              <a:rPr lang="en-US" dirty="0" smtClean="0"/>
              <a:t>is the number of counts in each bin of the histogram</a:t>
            </a:r>
          </a:p>
          <a:p>
            <a:r>
              <a:rPr lang="en-US" b="1" dirty="0" smtClean="0"/>
              <a:t>bins</a:t>
            </a:r>
            <a:r>
              <a:rPr lang="en-US" dirty="0" smtClean="0"/>
              <a:t>: is the left hand edge of each bin</a:t>
            </a:r>
          </a:p>
          <a:p>
            <a:r>
              <a:rPr lang="en-US" b="1" dirty="0" smtClean="0"/>
              <a:t>patches: </a:t>
            </a:r>
            <a:r>
              <a:rPr lang="en-US" dirty="0" smtClean="0"/>
              <a:t>is the individual patches used to create the histogram, </a:t>
            </a:r>
            <a:r>
              <a:rPr lang="en-US" dirty="0" err="1" smtClean="0"/>
              <a:t>e.g</a:t>
            </a:r>
            <a:r>
              <a:rPr lang="en-US" dirty="0" smtClean="0"/>
              <a:t> a collection of rectangles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histogram using </a:t>
            </a:r>
            <a:r>
              <a:rPr lang="en-US" dirty="0" err="1" smtClean="0"/>
              <a:t>plt.hist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809735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mu, sigma = 100, 15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x = mu + sigma * </a:t>
            </a: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np.random.randn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(10000) </a:t>
            </a:r>
          </a:p>
          <a:p>
            <a:pPr marL="0" indent="0">
              <a:spcBef>
                <a:spcPts val="0"/>
              </a:spcBef>
              <a:buNone/>
            </a:pPr>
            <a:endParaRPr lang="nl-NL" altLang="nl-N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nl-NL" altLang="nl-NL" sz="1600" i="1" dirty="0" smtClean="0"/>
              <a:t># </a:t>
            </a:r>
            <a:r>
              <a:rPr lang="nl-NL" altLang="nl-NL" sz="1600" i="1" dirty="0" err="1" smtClean="0"/>
              <a:t>the</a:t>
            </a:r>
            <a:r>
              <a:rPr lang="nl-NL" altLang="nl-NL" sz="1600" i="1" dirty="0" smtClean="0"/>
              <a:t> histogram of </a:t>
            </a:r>
            <a:r>
              <a:rPr lang="nl-NL" altLang="nl-NL" sz="1600" i="1" dirty="0" err="1" smtClean="0"/>
              <a:t>the</a:t>
            </a:r>
            <a:r>
              <a:rPr lang="nl-NL" altLang="nl-NL" sz="1600" i="1" dirty="0" smtClean="0"/>
              <a:t> data</a:t>
            </a:r>
            <a:r>
              <a:rPr lang="nl-NL" altLang="nl-NL" sz="16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n, bins, patches = </a:t>
            </a: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plt.hist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(x, 50, </a:t>
            </a: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normed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=1, </a:t>
            </a: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facecolor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='g', </a:t>
            </a: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alpha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=0.75) </a:t>
            </a:r>
          </a:p>
          <a:p>
            <a:pPr marL="0" indent="0">
              <a:spcBef>
                <a:spcPts val="0"/>
              </a:spcBef>
              <a:buNone/>
            </a:pPr>
            <a:endParaRPr lang="nl-NL" altLang="nl-NL" sz="1600" dirty="0" smtClean="0">
              <a:solidFill>
                <a:srgbClr val="0222BC"/>
              </a:solidFill>
              <a:latin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plt.xlabel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('</a:t>
            </a: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Smarts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')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plt.ylabel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('</a:t>
            </a: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Probability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')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plt.title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('Histogram of IQ')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plt.text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(60, .025, r'$\mu=100,\ \sigma=15$')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plt.axis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([40, 160, 0, 0.03])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</a:rPr>
              <a:t>plt.grid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</a:rPr>
              <a:t>(True)  </a:t>
            </a:r>
            <a:r>
              <a:rPr lang="nl-NL" altLang="nl-NL" sz="1600" dirty="0" smtClean="0"/>
              <a:t>#</a:t>
            </a:r>
            <a:r>
              <a:rPr lang="nl-NL" altLang="nl-NL" sz="1600" dirty="0" err="1" smtClean="0"/>
              <a:t>to</a:t>
            </a:r>
            <a:r>
              <a:rPr lang="nl-NL" altLang="nl-NL" sz="1600" dirty="0" smtClean="0"/>
              <a:t> show </a:t>
            </a:r>
            <a:r>
              <a:rPr lang="nl-NL" altLang="nl-NL" sz="1600" dirty="0" err="1" smtClean="0"/>
              <a:t>the</a:t>
            </a:r>
            <a:r>
              <a:rPr lang="nl-NL" altLang="nl-NL" sz="1600" dirty="0" smtClean="0"/>
              <a:t> </a:t>
            </a:r>
            <a:r>
              <a:rPr lang="nl-NL" altLang="nl-NL" sz="1600" dirty="0" err="1" smtClean="0"/>
              <a:t>grid</a:t>
            </a:r>
            <a:endParaRPr lang="nl-NL" altLang="nl-NL" sz="1600" dirty="0" smtClean="0"/>
          </a:p>
          <a:p>
            <a:pPr marL="0" indent="0">
              <a:spcBef>
                <a:spcPts val="0"/>
              </a:spcBef>
              <a:buNone/>
            </a:pPr>
            <a:endParaRPr lang="nl-NL" altLang="nl-NL" sz="1600" dirty="0"/>
          </a:p>
          <a:p>
            <a:pPr marL="0" indent="0">
              <a:spcBef>
                <a:spcPts val="0"/>
              </a:spcBef>
              <a:buNone/>
            </a:pPr>
            <a:endParaRPr lang="nl-NL" altLang="nl-N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nl-NL" altLang="nl-NL" sz="1600" dirty="0" smtClean="0"/>
              <a:t>#</a:t>
            </a:r>
            <a:r>
              <a:rPr lang="nl-NL" altLang="nl-NL" sz="1600" dirty="0" err="1" smtClean="0"/>
              <a:t>to</a:t>
            </a:r>
            <a:r>
              <a:rPr lang="nl-NL" altLang="nl-NL" sz="1600" dirty="0" smtClean="0"/>
              <a:t> highlight special patches</a:t>
            </a:r>
            <a:endParaRPr lang="nl-NL" altLang="nl-NL" sz="1600" dirty="0"/>
          </a:p>
          <a:p>
            <a:pPr marL="0" indent="0">
              <a:spcBef>
                <a:spcPts val="0"/>
              </a:spcBef>
              <a:buNone/>
            </a:pP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plt.setp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(patches[25:30],'</a:t>
            </a:r>
            <a:r>
              <a:rPr lang="nl-NL" altLang="nl-NL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facecolor</a:t>
            </a:r>
            <a:r>
              <a:rPr lang="nl-NL" altLang="nl-NL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','r') </a:t>
            </a:r>
            <a:endParaRPr lang="en-US" altLang="nl-NL" sz="1600" dirty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025" y="1825625"/>
            <a:ext cx="4548714" cy="3846126"/>
          </a:xfrm>
        </p:spPr>
      </p:pic>
    </p:spTree>
    <p:extLst>
      <p:ext uri="{BB962C8B-B14F-4D97-AF65-F5344CB8AC3E}">
        <p14:creationId xmlns:p14="http://schemas.microsoft.com/office/powerpoint/2010/main" val="1753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492375" y="6350"/>
            <a:ext cx="9699625" cy="6851650"/>
          </a:xfrm>
        </p:spPr>
      </p:pic>
    </p:spTree>
    <p:extLst>
      <p:ext uri="{BB962C8B-B14F-4D97-AF65-F5344CB8AC3E}">
        <p14:creationId xmlns:p14="http://schemas.microsoft.com/office/powerpoint/2010/main" val="1955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automobile.csv</a:t>
            </a:r>
            <a:r>
              <a:rPr lang="en-US" dirty="0" smtClean="0"/>
              <a:t> data, please create the pretty visualization of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Number of cars produced by each car maker company in a bar 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histogram of the car prices </a:t>
            </a:r>
          </a:p>
          <a:p>
            <a:pPr marL="457200" lvl="1" indent="0">
              <a:buNone/>
            </a:pPr>
            <a:r>
              <a:rPr lang="en-US" i="1" dirty="0" smtClean="0"/>
              <a:t>	(the </a:t>
            </a:r>
            <a:r>
              <a:rPr lang="en-US" i="1" dirty="0" err="1" smtClean="0"/>
              <a:t>hist</a:t>
            </a:r>
            <a:r>
              <a:rPr lang="en-US" i="1" dirty="0" smtClean="0"/>
              <a:t>() doesn’t recognize </a:t>
            </a:r>
            <a:r>
              <a:rPr lang="en-US" i="1" dirty="0" err="1" smtClean="0"/>
              <a:t>NaN</a:t>
            </a:r>
            <a:r>
              <a:rPr lang="en-US" i="1" dirty="0" smtClean="0"/>
              <a:t>, so you must clean your data first)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Length vs wheel base in scatter chart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10205" y="6311900"/>
            <a:ext cx="5096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HINT: you can use </a:t>
            </a:r>
            <a:r>
              <a:rPr lang="en-US" i="1" dirty="0" err="1" smtClean="0"/>
              <a:t>tolist</a:t>
            </a:r>
            <a:r>
              <a:rPr lang="en-US" i="1" dirty="0" smtClean="0"/>
              <a:t>() to convert table data to list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06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DATASET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bit.ly</a:t>
            </a:r>
            <a:r>
              <a:rPr lang="en-US" dirty="0"/>
              <a:t>/</a:t>
            </a:r>
            <a:r>
              <a:rPr lang="en-US" dirty="0" err="1"/>
              <a:t>dataset_compmath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1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graphs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46" y="2023440"/>
            <a:ext cx="5210154" cy="4351338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19" y="2010928"/>
            <a:ext cx="5189222" cy="4363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05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and 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b="1" i="1" dirty="0" smtClean="0"/>
              <a:t>figure</a:t>
            </a:r>
            <a:r>
              <a:rPr lang="en-US" i="1" dirty="0" smtClean="0"/>
              <a:t> </a:t>
            </a:r>
            <a:r>
              <a:rPr lang="en-US" dirty="0"/>
              <a:t>(an instance of the class </a:t>
            </a:r>
            <a:r>
              <a:rPr lang="en-US" dirty="0" err="1"/>
              <a:t>plt.Figure</a:t>
            </a:r>
            <a:r>
              <a:rPr lang="en-US" dirty="0"/>
              <a:t>) can be thought of as a single container that contains all the objects representing axes, graphics, text, and labels.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i="1" dirty="0"/>
              <a:t>axes</a:t>
            </a:r>
            <a:r>
              <a:rPr lang="en-US" i="1" dirty="0"/>
              <a:t> </a:t>
            </a:r>
            <a:r>
              <a:rPr lang="en-US" dirty="0"/>
              <a:t>(an instance of the class </a:t>
            </a:r>
            <a:r>
              <a:rPr lang="en-US" dirty="0" err="1"/>
              <a:t>plt.Axes</a:t>
            </a:r>
            <a:r>
              <a:rPr lang="en-US" dirty="0"/>
              <a:t>) is what we see above: a bounding box with ticks and labels, which will eventually contain the plot elements that make up our </a:t>
            </a:r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This is what you think of as 'a plot', it is the region of the image with the data space.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329" y="2621349"/>
            <a:ext cx="5085835" cy="207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graphs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892" y="1825625"/>
            <a:ext cx="5192215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80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and 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325" y="1690688"/>
            <a:ext cx="4732637" cy="49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22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F82DCAD-E2F5-4C2F-A50E-D04346C8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Figure to Create Canvas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5E08B1B-95E9-4973-83EC-104722079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Codes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="" xmlns:a16="http://schemas.microsoft.com/office/drawing/2014/main" id="{4A6D434E-D408-4D28-A326-D93E312C9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&gt;&gt; fig = plt.figure()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&gt;&gt; fig.suptitle('No axes on this figure')</a:t>
            </a:r>
          </a:p>
          <a:p>
            <a:pPr marL="0" indent="0">
              <a:buNone/>
            </a:pPr>
            <a:r>
              <a:rPr lang="en-US" sz="1600" i="1" dirty="0" smtClean="0"/>
              <a:t>#if you are using static mode</a:t>
            </a:r>
            <a:endParaRPr lang="en-US" sz="16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&gt;&gt;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plt.show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ea typeface="Courier New" charset="0"/>
                <a:cs typeface="Courier New" charset="0"/>
              </a:rPr>
              <a:t>Create an empty figure with no axes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53DC02D-B0D7-4380-B455-B0E10CF80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36" y="2505075"/>
            <a:ext cx="4391315" cy="368458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1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F82DCAD-E2F5-4C2F-A50E-D04346C8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Axes to Canvas on </a:t>
            </a:r>
            <a:r>
              <a:rPr lang="en-US" b="1" dirty="0" smtClean="0"/>
              <a:t>Default</a:t>
            </a:r>
            <a:r>
              <a:rPr lang="en-US" dirty="0" smtClean="0"/>
              <a:t> Location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5E08B1B-95E9-4973-83EC-104722079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Codes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="" xmlns:a16="http://schemas.microsoft.com/office/drawing/2014/main" id="{4A6D434E-D408-4D28-A326-D93E312C9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&gt;&gt; fig = plt.figure()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&gt;&gt; ax =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plt.axes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&gt;&gt; fig.suptitle(’Figure with axes')</a:t>
            </a:r>
          </a:p>
          <a:p>
            <a:pPr marL="0" indent="0">
              <a:buNone/>
            </a:pPr>
            <a:r>
              <a:rPr lang="en-US" sz="1600" i="1" dirty="0" smtClean="0"/>
              <a:t># if </a:t>
            </a:r>
            <a:r>
              <a:rPr lang="en-US" sz="1600" i="1" dirty="0"/>
              <a:t>you are using static </a:t>
            </a:r>
            <a:r>
              <a:rPr lang="en-US" sz="1600" i="1" dirty="0" smtClean="0"/>
              <a:t>mode, don’t forget to use show()</a:t>
            </a:r>
            <a:endParaRPr lang="en-US" sz="1600" i="1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&gt;&gt; </a:t>
            </a:r>
            <a:r>
              <a:rPr lang="en-US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plt.show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ea typeface="Courier New" charset="0"/>
                <a:cs typeface="Courier New" charset="0"/>
              </a:rPr>
              <a:t>Create a figure with axes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53DC02D-B0D7-4380-B455-B0E10CF80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01" y="2505075"/>
            <a:ext cx="4374585" cy="368458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41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F82DCAD-E2F5-4C2F-A50E-D04346C8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Axes to Canvas on </a:t>
            </a:r>
            <a:r>
              <a:rPr lang="en-US" b="1" dirty="0" smtClean="0"/>
              <a:t>Any </a:t>
            </a:r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5E08B1B-95E9-4973-83EC-104722079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Codes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="" xmlns:a16="http://schemas.microsoft.com/office/drawing/2014/main" id="{4A6D434E-D408-4D28-A326-D93E312C9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&gt;&gt; fig = plt.figure()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&gt;&gt; </a:t>
            </a:r>
            <a:r>
              <a:rPr lang="pt-BR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ax</a:t>
            </a:r>
            <a:r>
              <a:rPr lang="pt-BR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pt-BR" sz="1600" dirty="0" err="1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plt.axes</a:t>
            </a:r>
            <a:r>
              <a:rPr lang="pt-BR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([0.1,0.1,0.8,0.5])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/>
              <a:t># ([left, bottom, width, height])</a:t>
            </a:r>
            <a:endParaRPr lang="en-US" sz="1600" dirty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ea typeface="Courier New" charset="0"/>
                <a:cs typeface="Courier New" charset="0"/>
              </a:rPr>
              <a:t>Create a figure with axes on location: </a:t>
            </a:r>
          </a:p>
          <a:p>
            <a:pPr marL="0" indent="0">
              <a:buNone/>
            </a:pPr>
            <a:r>
              <a:rPr lang="en-US" sz="2400" dirty="0" smtClean="0">
                <a:ea typeface="Courier New" charset="0"/>
                <a:cs typeface="Courier New" charset="0"/>
              </a:rPr>
              <a:t>0.1 from left, 0.1 from bottom, 0.8 width, 0.5 height</a:t>
            </a: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53DC02D-B0D7-4380-B455-B0E10CF80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44" y="2505075"/>
            <a:ext cx="4403699" cy="3684588"/>
          </a:xfrm>
        </p:spPr>
      </p:pic>
    </p:spTree>
    <p:extLst>
      <p:ext uri="{BB962C8B-B14F-4D97-AF65-F5344CB8AC3E}">
        <p14:creationId xmlns:p14="http://schemas.microsoft.com/office/powerpoint/2010/main" val="2291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F82DCAD-E2F5-4C2F-A50E-D04346C8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Multiple Axes in a Canvas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5E08B1B-95E9-4973-83EC-10472207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Don’t get confused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subplots():</a:t>
            </a:r>
          </a:p>
          <a:p>
            <a:pPr lvl="1"/>
            <a:r>
              <a:rPr lang="en-US" dirty="0" smtClean="0"/>
              <a:t>This is a function in </a:t>
            </a:r>
            <a:r>
              <a:rPr lang="en-US" dirty="0" err="1" smtClean="0"/>
              <a:t>pyplot</a:t>
            </a:r>
            <a:endParaRPr lang="en-US" dirty="0" smtClean="0"/>
          </a:p>
          <a:p>
            <a:pPr lvl="1"/>
            <a:r>
              <a:rPr lang="en-US" dirty="0" smtClean="0"/>
              <a:t>This method creates the figure along with the subplots that are then stored in the ax array. </a:t>
            </a:r>
          </a:p>
          <a:p>
            <a:pPr lvl="1"/>
            <a:r>
              <a:rPr lang="en-US" dirty="0" smtClean="0"/>
              <a:t>returns a tuple </a:t>
            </a:r>
            <a:r>
              <a:rPr lang="en-US" b="1" dirty="0" smtClean="0"/>
              <a:t>fig, ax </a:t>
            </a:r>
            <a:r>
              <a:rPr lang="en-US" dirty="0" smtClean="0"/>
              <a:t>which is unpacked in two variables</a:t>
            </a:r>
          </a:p>
          <a:p>
            <a:endParaRPr lang="en-US" dirty="0"/>
          </a:p>
          <a:p>
            <a:r>
              <a:rPr lang="en-US" dirty="0" smtClean="0"/>
              <a:t>subplot(): </a:t>
            </a:r>
          </a:p>
          <a:p>
            <a:pPr lvl="1"/>
            <a:r>
              <a:rPr lang="en-US" dirty="0" smtClean="0"/>
              <a:t>Add a subplot to the </a:t>
            </a:r>
            <a:r>
              <a:rPr lang="en-US" b="1" dirty="0" smtClean="0"/>
              <a:t>specific location </a:t>
            </a:r>
            <a:r>
              <a:rPr lang="en-US" dirty="0" smtClean="0"/>
              <a:t>on the current figure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F82DCAD-E2F5-4C2F-A50E-D04346C8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subplots()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5E08B1B-95E9-4973-83EC-104722079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Codes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="" xmlns:a16="http://schemas.microsoft.com/office/drawing/2014/main" id="{4A6D434E-D408-4D28-A326-D93E312C9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&gt;&gt; import </a:t>
            </a:r>
            <a:r>
              <a:rPr lang="en-US" sz="16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numpy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 as np</a:t>
            </a:r>
            <a:b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&gt;&gt; x 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6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np.linspace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(0, 10, 100) </a:t>
            </a:r>
            <a:endParaRPr lang="en-US" sz="1600" i="1" dirty="0" smtClean="0"/>
          </a:p>
          <a:p>
            <a:pPr marL="0" indent="0">
              <a:buNone/>
            </a:pPr>
            <a:r>
              <a:rPr lang="en-US" sz="1600" i="1" dirty="0" smtClean="0"/>
              <a:t># </a:t>
            </a:r>
            <a:r>
              <a:rPr lang="en-US" sz="1600" i="1" dirty="0"/>
              <a:t>First create a grid of plots</a:t>
            </a:r>
            <a:br>
              <a:rPr lang="en-US" sz="1600" i="1" dirty="0"/>
            </a:br>
            <a:r>
              <a:rPr lang="en-US" sz="1600" i="1" dirty="0"/>
              <a:t># ax will be an array of two Axes objects </a:t>
            </a:r>
            <a:endParaRPr lang="en-US" sz="16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&gt;&gt; fig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, ax = </a:t>
            </a:r>
            <a:r>
              <a:rPr lang="en-US" sz="16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plt.subplots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(2) </a:t>
            </a:r>
            <a:endParaRPr lang="en-US" sz="16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i="1" dirty="0"/>
              <a:t># Call plot() method on the appropriate object </a:t>
            </a:r>
            <a:endParaRPr lang="en-US" sz="1600" i="1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&gt;&gt; ax[0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].plot(x, </a:t>
            </a:r>
            <a:r>
              <a:rPr lang="en-US" sz="16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np.sin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(x)) </a:t>
            </a:r>
            <a:endParaRPr lang="en-US" sz="1600" dirty="0" smtClean="0">
              <a:solidFill>
                <a:srgbClr val="0222B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&gt;&gt; ax[1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].plot(x, </a:t>
            </a:r>
            <a:r>
              <a:rPr lang="en-US" sz="1600" dirty="0" err="1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np.cos</a:t>
            </a:r>
            <a:r>
              <a:rPr lang="en-US" sz="1600" dirty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(x</a:t>
            </a:r>
            <a:r>
              <a:rPr lang="en-US" sz="1600" dirty="0" smtClean="0">
                <a:solidFill>
                  <a:srgbClr val="0222BC"/>
                </a:solidFill>
                <a:latin typeface="Courier New" charset="0"/>
                <a:ea typeface="Courier New" charset="0"/>
                <a:cs typeface="Courier New" charset="0"/>
              </a:rPr>
              <a:t>))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53DC02D-B0D7-4380-B455-B0E10CF80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01" y="2505075"/>
            <a:ext cx="4402185" cy="368458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19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n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nus" id="{33A8EA17-75F1-8D4D-8E4F-2CA2ED1CACE1}" vid="{F6C1DA4E-4EB4-1247-B579-9F4453D9D6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Binus</Template>
  <TotalTime>1307</TotalTime>
  <Words>1206</Words>
  <Application>Microsoft Macintosh PowerPoint</Application>
  <PresentationFormat>Widescreen</PresentationFormat>
  <Paragraphs>258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Courier New</vt:lpstr>
      <vt:lpstr>Arial</vt:lpstr>
      <vt:lpstr>Binus</vt:lpstr>
      <vt:lpstr>Week 2b</vt:lpstr>
      <vt:lpstr>Outline</vt:lpstr>
      <vt:lpstr>Figure and Axes</vt:lpstr>
      <vt:lpstr>Figure and Axes</vt:lpstr>
      <vt:lpstr>Add Figure to Create Canvas</vt:lpstr>
      <vt:lpstr>Add Axes to Canvas on Default Location</vt:lpstr>
      <vt:lpstr>Add Axes to Canvas on Any location</vt:lpstr>
      <vt:lpstr>Plotting Multiple Axes in a Canvas</vt:lpstr>
      <vt:lpstr>subplots()</vt:lpstr>
      <vt:lpstr>subplot ()</vt:lpstr>
      <vt:lpstr>subplot ()</vt:lpstr>
      <vt:lpstr>subplot ()</vt:lpstr>
      <vt:lpstr>add_subplot()</vt:lpstr>
      <vt:lpstr>add_subplot()</vt:lpstr>
      <vt:lpstr>Other 2D pyplot styles: plt.scatter()</vt:lpstr>
      <vt:lpstr>Other 2D pyplot styles: plt.step()</vt:lpstr>
      <vt:lpstr>Other 2D pyplot styles: plt.bar()</vt:lpstr>
      <vt:lpstr>Histogram and Binnings</vt:lpstr>
      <vt:lpstr>Histogram and Binnings</vt:lpstr>
      <vt:lpstr>Histogram and Binnings</vt:lpstr>
      <vt:lpstr>Histogram and Binnings</vt:lpstr>
      <vt:lpstr>Bar vs Histogram</vt:lpstr>
      <vt:lpstr>Let’s read a histogram</vt:lpstr>
      <vt:lpstr>Create histogram using plt.hist()</vt:lpstr>
      <vt:lpstr>Create histogram using plt.hist()</vt:lpstr>
      <vt:lpstr>PowerPoint Presentation</vt:lpstr>
      <vt:lpstr>Your exercise</vt:lpstr>
      <vt:lpstr>Link to DATASET</vt:lpstr>
      <vt:lpstr>The graphs</vt:lpstr>
      <vt:lpstr>The graphs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Nunung Nurul Qomariyah</dc:creator>
  <cp:lastModifiedBy>Nunung Nurul Qomariyah</cp:lastModifiedBy>
  <cp:revision>208</cp:revision>
  <dcterms:created xsi:type="dcterms:W3CDTF">2020-02-27T06:07:48Z</dcterms:created>
  <dcterms:modified xsi:type="dcterms:W3CDTF">2021-02-05T10:05:49Z</dcterms:modified>
</cp:coreProperties>
</file>