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1" r:id="rId5"/>
    <p:sldId id="282" r:id="rId6"/>
    <p:sldId id="260" r:id="rId7"/>
    <p:sldId id="261" r:id="rId8"/>
    <p:sldId id="266" r:id="rId9"/>
    <p:sldId id="283" r:id="rId10"/>
    <p:sldId id="284" r:id="rId11"/>
    <p:sldId id="288" r:id="rId12"/>
    <p:sldId id="289" r:id="rId13"/>
    <p:sldId id="285" r:id="rId14"/>
    <p:sldId id="286" r:id="rId15"/>
    <p:sldId id="287" r:id="rId16"/>
    <p:sldId id="290" r:id="rId17"/>
    <p:sldId id="291" r:id="rId18"/>
    <p:sldId id="292" r:id="rId19"/>
    <p:sldId id="293" r:id="rId20"/>
    <p:sldId id="294" r:id="rId21"/>
    <p:sldId id="295" r:id="rId22"/>
    <p:sldId id="296" r:id="rId23"/>
    <p:sldId id="299" r:id="rId24"/>
    <p:sldId id="312" r:id="rId25"/>
    <p:sldId id="301" r:id="rId26"/>
    <p:sldId id="302" r:id="rId27"/>
    <p:sldId id="304" r:id="rId28"/>
    <p:sldId id="313" r:id="rId29"/>
    <p:sldId id="305" r:id="rId30"/>
    <p:sldId id="306" r:id="rId31"/>
    <p:sldId id="307" r:id="rId32"/>
    <p:sldId id="308" r:id="rId33"/>
    <p:sldId id="309" r:id="rId34"/>
    <p:sldId id="310" r:id="rId35"/>
    <p:sldId id="311" r:id="rId36"/>
    <p:sldId id="314" r:id="rId37"/>
    <p:sldId id="315" r:id="rId38"/>
    <p:sldId id="316" r:id="rId39"/>
    <p:sldId id="273" r:id="rId40"/>
    <p:sldId id="274" r:id="rId41"/>
    <p:sldId id="272" r:id="rId42"/>
    <p:sldId id="275" r:id="rId43"/>
    <p:sldId id="276" r:id="rId44"/>
    <p:sldId id="277" r:id="rId4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2BC"/>
    <a:srgbClr val="AD1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1" autoAdjust="0"/>
    <p:restoredTop sz="92800" autoAdjust="0"/>
  </p:normalViewPr>
  <p:slideViewPr>
    <p:cSldViewPr snapToGrid="0">
      <p:cViewPr varScale="1">
        <p:scale>
          <a:sx n="57" d="100"/>
          <a:sy n="57" d="100"/>
        </p:scale>
        <p:origin x="13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C2593D-7593-C140-B48E-13DC3AC93608}"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0D9BC-08B9-4F46-AF05-5B88A45E8FE0}" type="slidenum">
              <a:rPr lang="en-US" smtClean="0"/>
              <a:t>‹#›</a:t>
            </a:fld>
            <a:endParaRPr lang="en-US"/>
          </a:p>
        </p:txBody>
      </p:sp>
    </p:spTree>
    <p:extLst>
      <p:ext uri="{BB962C8B-B14F-4D97-AF65-F5344CB8AC3E}">
        <p14:creationId xmlns:p14="http://schemas.microsoft.com/office/powerpoint/2010/main" val="1642473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5D53D-4962-4A55-9BC7-807F3580A26E}"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773A6-957C-477E-8953-7310AF226A41}" type="slidenum">
              <a:rPr lang="en-US" smtClean="0"/>
              <a:t>‹#›</a:t>
            </a:fld>
            <a:endParaRPr lang="en-US"/>
          </a:p>
        </p:txBody>
      </p:sp>
    </p:spTree>
    <p:extLst>
      <p:ext uri="{BB962C8B-B14F-4D97-AF65-F5344CB8AC3E}">
        <p14:creationId xmlns:p14="http://schemas.microsoft.com/office/powerpoint/2010/main" val="38986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slides, we create data and store them in x </a:t>
            </a:r>
            <a:r>
              <a:rPr lang="en-US" dirty="0" err="1"/>
              <a:t>ndarray</a:t>
            </a:r>
            <a:r>
              <a:rPr lang="en-US" dirty="0"/>
              <a:t>. Subsequently, we use the instance methods to obtain some statistical descriptions. Pay attention that as for the standard deviation and variance, the default are for population. You have to set different in degree of freedom (</a:t>
            </a:r>
            <a:r>
              <a:rPr lang="en-US" dirty="0" err="1"/>
              <a:t>ddof</a:t>
            </a:r>
            <a:r>
              <a:rPr lang="en-US" dirty="0"/>
              <a:t>) to 1 to obtain the sample variance and standard deviation. </a:t>
            </a:r>
          </a:p>
        </p:txBody>
      </p:sp>
      <p:sp>
        <p:nvSpPr>
          <p:cNvPr id="4" name="Slide Number Placeholder 3"/>
          <p:cNvSpPr>
            <a:spLocks noGrp="1"/>
          </p:cNvSpPr>
          <p:nvPr>
            <p:ph type="sldNum" sz="quarter" idx="5"/>
          </p:nvPr>
        </p:nvSpPr>
        <p:spPr/>
        <p:txBody>
          <a:bodyPr/>
          <a:lstStyle/>
          <a:p>
            <a:fld id="{E43773A6-957C-477E-8953-7310AF226A41}" type="slidenum">
              <a:rPr lang="en-US" smtClean="0"/>
              <a:t>37</a:t>
            </a:fld>
            <a:endParaRPr lang="en-US"/>
          </a:p>
        </p:txBody>
      </p:sp>
    </p:spTree>
    <p:extLst>
      <p:ext uri="{BB962C8B-B14F-4D97-AF65-F5344CB8AC3E}">
        <p14:creationId xmlns:p14="http://schemas.microsoft.com/office/powerpoint/2010/main" val="92269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module </a:t>
            </a:r>
            <a:r>
              <a:rPr lang="en-US" dirty="0" err="1"/>
              <a:t>scipy.stats</a:t>
            </a:r>
            <a:r>
              <a:rPr lang="en-US" dirty="0"/>
              <a:t> is derived from the module </a:t>
            </a:r>
            <a:r>
              <a:rPr lang="en-US" dirty="0" err="1"/>
              <a:t>numpy.random</a:t>
            </a:r>
            <a:r>
              <a:rPr lang="en-US" dirty="0"/>
              <a:t>.</a:t>
            </a:r>
          </a:p>
        </p:txBody>
      </p:sp>
      <p:sp>
        <p:nvSpPr>
          <p:cNvPr id="4" name="Slide Number Placeholder 3"/>
          <p:cNvSpPr>
            <a:spLocks noGrp="1"/>
          </p:cNvSpPr>
          <p:nvPr>
            <p:ph type="sldNum" sz="quarter" idx="5"/>
          </p:nvPr>
        </p:nvSpPr>
        <p:spPr/>
        <p:txBody>
          <a:bodyPr/>
          <a:lstStyle/>
          <a:p>
            <a:fld id="{E43773A6-957C-477E-8953-7310AF226A41}" type="slidenum">
              <a:rPr lang="en-US" smtClean="0"/>
              <a:t>38</a:t>
            </a:fld>
            <a:endParaRPr lang="en-US"/>
          </a:p>
        </p:txBody>
      </p:sp>
    </p:spTree>
    <p:extLst>
      <p:ext uri="{BB962C8B-B14F-4D97-AF65-F5344CB8AC3E}">
        <p14:creationId xmlns:p14="http://schemas.microsoft.com/office/powerpoint/2010/main" val="93142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know all functions within the module, issue ‘</a:t>
            </a:r>
            <a:r>
              <a:rPr lang="en-US" dirty="0" err="1"/>
              <a:t>np.random</a:t>
            </a:r>
            <a:r>
              <a:rPr lang="en-US" dirty="0"/>
              <a:t>?’ to obtain a list of functions.</a:t>
            </a:r>
          </a:p>
        </p:txBody>
      </p:sp>
      <p:sp>
        <p:nvSpPr>
          <p:cNvPr id="4" name="Slide Number Placeholder 3"/>
          <p:cNvSpPr>
            <a:spLocks noGrp="1"/>
          </p:cNvSpPr>
          <p:nvPr>
            <p:ph type="sldNum" sz="quarter" idx="5"/>
          </p:nvPr>
        </p:nvSpPr>
        <p:spPr/>
        <p:txBody>
          <a:bodyPr/>
          <a:lstStyle/>
          <a:p>
            <a:fld id="{E43773A6-957C-477E-8953-7310AF226A41}" type="slidenum">
              <a:rPr lang="en-US" smtClean="0"/>
              <a:t>39</a:t>
            </a:fld>
            <a:endParaRPr lang="en-US"/>
          </a:p>
        </p:txBody>
      </p:sp>
    </p:spTree>
    <p:extLst>
      <p:ext uri="{BB962C8B-B14F-4D97-AF65-F5344CB8AC3E}">
        <p14:creationId xmlns:p14="http://schemas.microsoft.com/office/powerpoint/2010/main" val="382307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create an array of random number following the standard normal distribution and store them in variable x. We plot the data in the form of the histogram. To know further about the histogram, invoke ‘</a:t>
            </a:r>
            <a:r>
              <a:rPr lang="en-US" dirty="0" err="1"/>
              <a:t>ax.hist</a:t>
            </a:r>
            <a:r>
              <a:rPr lang="en-US" dirty="0"/>
              <a:t>?’ in the python shell.</a:t>
            </a:r>
          </a:p>
        </p:txBody>
      </p:sp>
      <p:sp>
        <p:nvSpPr>
          <p:cNvPr id="4" name="Slide Number Placeholder 3"/>
          <p:cNvSpPr>
            <a:spLocks noGrp="1"/>
          </p:cNvSpPr>
          <p:nvPr>
            <p:ph type="sldNum" sz="quarter" idx="5"/>
          </p:nvPr>
        </p:nvSpPr>
        <p:spPr/>
        <p:txBody>
          <a:bodyPr/>
          <a:lstStyle/>
          <a:p>
            <a:fld id="{E43773A6-957C-477E-8953-7310AF226A41}" type="slidenum">
              <a:rPr lang="en-US" smtClean="0"/>
              <a:t>40</a:t>
            </a:fld>
            <a:endParaRPr lang="en-US"/>
          </a:p>
        </p:txBody>
      </p:sp>
    </p:spTree>
    <p:extLst>
      <p:ext uri="{BB962C8B-B14F-4D97-AF65-F5344CB8AC3E}">
        <p14:creationId xmlns:p14="http://schemas.microsoft.com/office/powerpoint/2010/main" val="158687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a:t>
            </a:r>
            <a:r>
              <a:rPr lang="en-US" dirty="0" err="1"/>
              <a:t>numpy.random.choice</a:t>
            </a:r>
            <a:r>
              <a:rPr lang="en-US" dirty="0"/>
              <a:t> allows to generate integer random numbers with uniform probability distribution, which are important for sampling process. </a:t>
            </a:r>
          </a:p>
        </p:txBody>
      </p:sp>
      <p:sp>
        <p:nvSpPr>
          <p:cNvPr id="4" name="Slide Number Placeholder 3"/>
          <p:cNvSpPr>
            <a:spLocks noGrp="1"/>
          </p:cNvSpPr>
          <p:nvPr>
            <p:ph type="sldNum" sz="quarter" idx="5"/>
          </p:nvPr>
        </p:nvSpPr>
        <p:spPr/>
        <p:txBody>
          <a:bodyPr/>
          <a:lstStyle/>
          <a:p>
            <a:fld id="{E43773A6-957C-477E-8953-7310AF226A41}" type="slidenum">
              <a:rPr lang="en-US" smtClean="0"/>
              <a:t>41</a:t>
            </a:fld>
            <a:endParaRPr lang="en-US"/>
          </a:p>
        </p:txBody>
      </p:sp>
    </p:spTree>
    <p:extLst>
      <p:ext uri="{BB962C8B-B14F-4D97-AF65-F5344CB8AC3E}">
        <p14:creationId xmlns:p14="http://schemas.microsoft.com/office/powerpoint/2010/main" val="398898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hyperlink" Target="https://www.itl.nist.gov/div898/handbook/eda/section3/eda3661.htm" TargetMode="External"/><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aconda.org/fe_gunawan/describing-data-with-statistics/notebook"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Week 3a</a:t>
            </a:r>
            <a:endParaRPr lang="en-US" b="1" dirty="0"/>
          </a:p>
        </p:txBody>
      </p:sp>
      <p:sp>
        <p:nvSpPr>
          <p:cNvPr id="3" name="Subtitle 2"/>
          <p:cNvSpPr>
            <a:spLocks noGrp="1"/>
          </p:cNvSpPr>
          <p:nvPr>
            <p:ph type="subTitle" idx="1"/>
          </p:nvPr>
        </p:nvSpPr>
        <p:spPr/>
        <p:txBody>
          <a:bodyPr>
            <a:normAutofit/>
          </a:bodyPr>
          <a:lstStyle/>
          <a:p>
            <a:r>
              <a:rPr lang="en-US" dirty="0" smtClean="0"/>
              <a:t>COMPUTATIONAL MATHEMATICS</a:t>
            </a:r>
          </a:p>
          <a:p>
            <a:endParaRPr lang="en-US" dirty="0" smtClean="0"/>
          </a:p>
        </p:txBody>
      </p:sp>
    </p:spTree>
    <p:extLst>
      <p:ext uri="{BB962C8B-B14F-4D97-AF65-F5344CB8AC3E}">
        <p14:creationId xmlns:p14="http://schemas.microsoft.com/office/powerpoint/2010/main" val="1689957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Mean</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370" y="1690688"/>
            <a:ext cx="5930900" cy="4318000"/>
          </a:xfrm>
          <a:prstGeom prst="rect">
            <a:avLst/>
          </a:prstGeom>
        </p:spPr>
      </p:pic>
    </p:spTree>
    <p:extLst>
      <p:ext uri="{BB962C8B-B14F-4D97-AF65-F5344CB8AC3E}">
        <p14:creationId xmlns:p14="http://schemas.microsoft.com/office/powerpoint/2010/main" val="129225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Mean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0926" y="1690688"/>
            <a:ext cx="5949788" cy="4351338"/>
          </a:xfrm>
        </p:spPr>
      </p:pic>
      <p:sp>
        <p:nvSpPr>
          <p:cNvPr id="5" name="TextBox 4"/>
          <p:cNvSpPr txBox="1"/>
          <p:nvPr/>
        </p:nvSpPr>
        <p:spPr>
          <a:xfrm>
            <a:off x="4733365" y="4706471"/>
            <a:ext cx="995082" cy="369332"/>
          </a:xfrm>
          <a:prstGeom prst="rect">
            <a:avLst/>
          </a:prstGeom>
          <a:noFill/>
        </p:spPr>
        <p:txBody>
          <a:bodyPr wrap="square" rtlCol="0">
            <a:spAutoFit/>
          </a:bodyPr>
          <a:lstStyle/>
          <a:p>
            <a:r>
              <a:rPr lang="en-US" smtClean="0"/>
              <a:t>0.05</a:t>
            </a:r>
            <a:endParaRPr lang="en-US"/>
          </a:p>
        </p:txBody>
      </p:sp>
      <p:sp>
        <p:nvSpPr>
          <p:cNvPr id="6" name="TextBox 5"/>
          <p:cNvSpPr txBox="1"/>
          <p:nvPr/>
        </p:nvSpPr>
        <p:spPr>
          <a:xfrm>
            <a:off x="5867401" y="1995956"/>
            <a:ext cx="995082" cy="369332"/>
          </a:xfrm>
          <a:prstGeom prst="rect">
            <a:avLst/>
          </a:prstGeom>
          <a:noFill/>
        </p:spPr>
        <p:txBody>
          <a:bodyPr wrap="square" rtlCol="0">
            <a:spAutoFit/>
          </a:bodyPr>
          <a:lstStyle/>
          <a:p>
            <a:r>
              <a:rPr lang="en-US" dirty="0" smtClean="0"/>
              <a:t>0.35</a:t>
            </a:r>
            <a:endParaRPr lang="en-US" dirty="0"/>
          </a:p>
        </p:txBody>
      </p:sp>
      <p:sp>
        <p:nvSpPr>
          <p:cNvPr id="7" name="TextBox 6"/>
          <p:cNvSpPr txBox="1"/>
          <p:nvPr/>
        </p:nvSpPr>
        <p:spPr>
          <a:xfrm>
            <a:off x="7006363" y="2367571"/>
            <a:ext cx="995082" cy="369332"/>
          </a:xfrm>
          <a:prstGeom prst="rect">
            <a:avLst/>
          </a:prstGeom>
          <a:noFill/>
        </p:spPr>
        <p:txBody>
          <a:bodyPr wrap="square" rtlCol="0">
            <a:spAutoFit/>
          </a:bodyPr>
          <a:lstStyle/>
          <a:p>
            <a:r>
              <a:rPr lang="en-US" dirty="0" smtClean="0"/>
              <a:t>0.32</a:t>
            </a:r>
            <a:endParaRPr lang="en-US" dirty="0"/>
          </a:p>
        </p:txBody>
      </p:sp>
      <p:sp>
        <p:nvSpPr>
          <p:cNvPr id="8" name="TextBox 7"/>
          <p:cNvSpPr txBox="1"/>
          <p:nvPr/>
        </p:nvSpPr>
        <p:spPr>
          <a:xfrm>
            <a:off x="8145325" y="2670556"/>
            <a:ext cx="995082" cy="369332"/>
          </a:xfrm>
          <a:prstGeom prst="rect">
            <a:avLst/>
          </a:prstGeom>
          <a:noFill/>
        </p:spPr>
        <p:txBody>
          <a:bodyPr wrap="square" rtlCol="0">
            <a:spAutoFit/>
          </a:bodyPr>
          <a:lstStyle/>
          <a:p>
            <a:r>
              <a:rPr lang="en-US" dirty="0" smtClean="0"/>
              <a:t>0.28</a:t>
            </a:r>
            <a:endParaRPr lang="en-US" dirty="0"/>
          </a:p>
        </p:txBody>
      </p:sp>
    </p:spTree>
    <p:extLst>
      <p:ext uri="{BB962C8B-B14F-4D97-AF65-F5344CB8AC3E}">
        <p14:creationId xmlns:p14="http://schemas.microsoft.com/office/powerpoint/2010/main" val="146220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Mean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0926" y="1690688"/>
            <a:ext cx="5949788" cy="4351338"/>
          </a:xfrm>
        </p:spPr>
      </p:pic>
      <p:cxnSp>
        <p:nvCxnSpPr>
          <p:cNvPr id="7" name="Straight Arrow Connector 6"/>
          <p:cNvCxnSpPr/>
          <p:nvPr/>
        </p:nvCxnSpPr>
        <p:spPr>
          <a:xfrm flipV="1">
            <a:off x="7409329" y="5459503"/>
            <a:ext cx="0" cy="726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07623" y="6145306"/>
            <a:ext cx="524435" cy="369332"/>
          </a:xfrm>
          <a:prstGeom prst="rect">
            <a:avLst/>
          </a:prstGeom>
          <a:noFill/>
        </p:spPr>
        <p:txBody>
          <a:bodyPr wrap="square" rtlCol="0">
            <a:spAutoFit/>
          </a:bodyPr>
          <a:lstStyle/>
          <a:p>
            <a:r>
              <a:rPr lang="en-US" smtClean="0"/>
              <a:t>2.8</a:t>
            </a:r>
            <a:endParaRPr lang="en-US"/>
          </a:p>
        </p:txBody>
      </p:sp>
      <p:sp>
        <p:nvSpPr>
          <p:cNvPr id="10" name="TextBox 9"/>
          <p:cNvSpPr txBox="1"/>
          <p:nvPr/>
        </p:nvSpPr>
        <p:spPr>
          <a:xfrm>
            <a:off x="0" y="6555341"/>
            <a:ext cx="8122024" cy="646331"/>
          </a:xfrm>
          <a:prstGeom prst="rect">
            <a:avLst/>
          </a:prstGeom>
          <a:noFill/>
        </p:spPr>
        <p:txBody>
          <a:bodyPr wrap="square" rtlCol="0">
            <a:spAutoFit/>
          </a:bodyPr>
          <a:lstStyle/>
          <a:p>
            <a:r>
              <a:rPr lang="en-US" smtClean="0"/>
              <a:t>=(0.05*1) + (0.35*2) + (0.32*3) + (0.28*4) = 2.8 / (0.05+0.35+0.32+0.28)</a:t>
            </a:r>
          </a:p>
          <a:p>
            <a:r>
              <a:rPr lang="en-US" dirty="0" smtClean="0"/>
              <a:t> </a:t>
            </a:r>
            <a:endParaRPr lang="en-US" dirty="0"/>
          </a:p>
        </p:txBody>
      </p:sp>
    </p:spTree>
    <p:extLst>
      <p:ext uri="{BB962C8B-B14F-4D97-AF65-F5344CB8AC3E}">
        <p14:creationId xmlns:p14="http://schemas.microsoft.com/office/powerpoint/2010/main" val="156143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Variance &amp; </a:t>
            </a:r>
            <a:r>
              <a:rPr lang="en-US" dirty="0"/>
              <a:t>Standard Deviation </a:t>
            </a:r>
            <a:r>
              <a:rPr lang="en-US" dirty="0" smtClean="0"/>
              <a:t/>
            </a:r>
            <a:br>
              <a:rPr lang="en-US" dirty="0" smtClean="0"/>
            </a:br>
            <a:r>
              <a:rPr lang="en-US" dirty="0" smtClean="0"/>
              <a:t>of </a:t>
            </a:r>
            <a:r>
              <a:rPr lang="en-US" dirty="0"/>
              <a:t>a Population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604" y="1825625"/>
            <a:ext cx="4766792" cy="4351338"/>
          </a:xfrm>
        </p:spPr>
      </p:pic>
    </p:spTree>
    <p:extLst>
      <p:ext uri="{BB962C8B-B14F-4D97-AF65-F5344CB8AC3E}">
        <p14:creationId xmlns:p14="http://schemas.microsoft.com/office/powerpoint/2010/main" val="135705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Standard Deviation Important?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For </a:t>
            </a:r>
            <a:r>
              <a:rPr lang="en-US" dirty="0"/>
              <a:t>example, </a:t>
            </a:r>
            <a:endParaRPr lang="en-US" dirty="0" smtClean="0"/>
          </a:p>
          <a:p>
            <a:r>
              <a:rPr lang="en-US" dirty="0" smtClean="0"/>
              <a:t>if </a:t>
            </a:r>
            <a:r>
              <a:rPr lang="en-US" dirty="0"/>
              <a:t>you are told that the average starting salary for someone working at Company </a:t>
            </a:r>
            <a:r>
              <a:rPr lang="en-US" dirty="0" err="1"/>
              <a:t>Statistix</a:t>
            </a:r>
            <a:r>
              <a:rPr lang="en-US" dirty="0"/>
              <a:t> is $70,000, you may think, “Wow! That’s great.” </a:t>
            </a:r>
            <a:endParaRPr lang="en-US" dirty="0" smtClean="0"/>
          </a:p>
          <a:p>
            <a:r>
              <a:rPr lang="en-US" dirty="0" smtClean="0"/>
              <a:t>But </a:t>
            </a:r>
            <a:r>
              <a:rPr lang="en-US" dirty="0"/>
              <a:t>if the standard deviation for starting salaries at Company </a:t>
            </a:r>
            <a:r>
              <a:rPr lang="en-US" dirty="0" err="1"/>
              <a:t>Statistix</a:t>
            </a:r>
            <a:r>
              <a:rPr lang="en-US" dirty="0"/>
              <a:t> is $20,000, </a:t>
            </a:r>
            <a:endParaRPr lang="en-US" dirty="0" smtClean="0"/>
          </a:p>
          <a:p>
            <a:pPr lvl="1"/>
            <a:r>
              <a:rPr lang="en-US" dirty="0" smtClean="0"/>
              <a:t>that’s </a:t>
            </a:r>
            <a:r>
              <a:rPr lang="en-US" dirty="0"/>
              <a:t>a lot of variation in terms of how much money you can </a:t>
            </a:r>
            <a:r>
              <a:rPr lang="en-US" dirty="0" smtClean="0"/>
              <a:t>make</a:t>
            </a:r>
          </a:p>
          <a:p>
            <a:endParaRPr lang="en-US" dirty="0" smtClean="0"/>
          </a:p>
          <a:p>
            <a:r>
              <a:rPr lang="en-US" dirty="0" smtClean="0"/>
              <a:t>if </a:t>
            </a:r>
            <a:r>
              <a:rPr lang="en-US" dirty="0"/>
              <a:t>the standard deviation was only $5,000, you would have a much better idea of what to expect for a starting salary at that company. </a:t>
            </a:r>
            <a:endParaRPr lang="en-US" dirty="0" smtClean="0"/>
          </a:p>
          <a:p>
            <a:pPr lvl="1"/>
            <a:r>
              <a:rPr lang="en-US" dirty="0" smtClean="0"/>
              <a:t>more appealing, isn’t it?</a:t>
            </a:r>
          </a:p>
          <a:p>
            <a:pPr lvl="1"/>
            <a:r>
              <a:rPr lang="en-US" dirty="0" smtClean="0"/>
              <a:t>it’ll </a:t>
            </a:r>
            <a:r>
              <a:rPr lang="en-US" dirty="0"/>
              <a:t>be a much more informed decision once you realize standard deviation matters.</a:t>
            </a:r>
          </a:p>
          <a:p>
            <a:endParaRPr lang="en-US" dirty="0"/>
          </a:p>
        </p:txBody>
      </p:sp>
    </p:spTree>
    <p:extLst>
      <p:ext uri="{BB962C8B-B14F-4D97-AF65-F5344CB8AC3E}">
        <p14:creationId xmlns:p14="http://schemas.microsoft.com/office/powerpoint/2010/main" val="85090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Standard Deviation Important?</a:t>
            </a:r>
            <a:endParaRPr lang="en-US" dirty="0"/>
          </a:p>
        </p:txBody>
      </p:sp>
      <p:sp>
        <p:nvSpPr>
          <p:cNvPr id="3" name="Content Placeholder 2"/>
          <p:cNvSpPr>
            <a:spLocks noGrp="1"/>
          </p:cNvSpPr>
          <p:nvPr>
            <p:ph idx="1"/>
          </p:nvPr>
        </p:nvSpPr>
        <p:spPr/>
        <p:txBody>
          <a:bodyPr>
            <a:normAutofit/>
          </a:bodyPr>
          <a:lstStyle/>
          <a:p>
            <a:r>
              <a:rPr lang="en-US" dirty="0"/>
              <a:t>Without the standard deviation, you can’t compare two data sets effectively. </a:t>
            </a:r>
          </a:p>
          <a:p>
            <a:r>
              <a:rPr lang="en-US" dirty="0"/>
              <a:t>Suppose two sets of data have the same average; does that mean that the data sets must be exactly the same? </a:t>
            </a:r>
            <a:endParaRPr lang="en-US" dirty="0" smtClean="0"/>
          </a:p>
          <a:p>
            <a:pPr lvl="1"/>
            <a:r>
              <a:rPr lang="en-US" dirty="0" smtClean="0"/>
              <a:t>Not </a:t>
            </a:r>
            <a:r>
              <a:rPr lang="en-US" dirty="0"/>
              <a:t>at all. </a:t>
            </a:r>
            <a:endParaRPr lang="en-US" dirty="0" smtClean="0"/>
          </a:p>
          <a:p>
            <a:pPr lvl="1"/>
            <a:r>
              <a:rPr lang="en-US" dirty="0" smtClean="0"/>
              <a:t>For </a:t>
            </a:r>
            <a:r>
              <a:rPr lang="en-US" dirty="0"/>
              <a:t>example, the data sets </a:t>
            </a:r>
            <a:r>
              <a:rPr lang="en-US" dirty="0">
                <a:solidFill>
                  <a:srgbClr val="AD1820"/>
                </a:solidFill>
              </a:rPr>
              <a:t>199, 200, 201 </a:t>
            </a:r>
            <a:r>
              <a:rPr lang="en-US" dirty="0"/>
              <a:t>and </a:t>
            </a:r>
            <a:r>
              <a:rPr lang="en-US" dirty="0">
                <a:solidFill>
                  <a:srgbClr val="AD1820"/>
                </a:solidFill>
              </a:rPr>
              <a:t>0, 200, 400 </a:t>
            </a:r>
            <a:r>
              <a:rPr lang="en-US" dirty="0"/>
              <a:t>both have the same average (200) yet they have very different standard deviations. </a:t>
            </a:r>
            <a:endParaRPr lang="en-US" dirty="0" smtClean="0"/>
          </a:p>
          <a:p>
            <a:pPr lvl="1"/>
            <a:r>
              <a:rPr lang="en-US" dirty="0" smtClean="0"/>
              <a:t>The </a:t>
            </a:r>
            <a:r>
              <a:rPr lang="en-US" dirty="0"/>
              <a:t>first data set has a </a:t>
            </a:r>
            <a:r>
              <a:rPr lang="en-US" i="1" dirty="0"/>
              <a:t>very</a:t>
            </a:r>
            <a:r>
              <a:rPr lang="en-US" dirty="0"/>
              <a:t> small standard deviation (</a:t>
            </a:r>
            <a:r>
              <a:rPr lang="en-US" i="1" dirty="0"/>
              <a:t>s</a:t>
            </a:r>
            <a:r>
              <a:rPr lang="en-US" dirty="0"/>
              <a:t>=1) compared to the second data set (</a:t>
            </a:r>
            <a:r>
              <a:rPr lang="en-US" i="1" dirty="0"/>
              <a:t>s</a:t>
            </a:r>
            <a:r>
              <a:rPr lang="en-US" dirty="0"/>
              <a:t>=200).</a:t>
            </a:r>
          </a:p>
          <a:p>
            <a:endParaRPr lang="en-US" dirty="0"/>
          </a:p>
        </p:txBody>
      </p:sp>
    </p:spTree>
    <p:extLst>
      <p:ext uri="{BB962C8B-B14F-4D97-AF65-F5344CB8AC3E}">
        <p14:creationId xmlns:p14="http://schemas.microsoft.com/office/powerpoint/2010/main" val="42796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 &amp; Variance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For example, given the </a:t>
            </a:r>
            <a:r>
              <a:rPr lang="en-US" dirty="0"/>
              <a:t>data:</a:t>
            </a:r>
          </a:p>
          <a:p>
            <a:r>
              <a:rPr lang="en-US" dirty="0"/>
              <a:t>9, 2, 5, 4, 12, 7, 8, 11, 9, 3, 7, 4, 12, 5, 4, 10, 9, 6, 9, </a:t>
            </a:r>
            <a:r>
              <a:rPr lang="en-US" dirty="0" smtClean="0"/>
              <a:t>4</a:t>
            </a:r>
          </a:p>
          <a:p>
            <a:endParaRPr lang="en-US" dirty="0"/>
          </a:p>
          <a:p>
            <a:pPr marL="514350" indent="-514350">
              <a:buAutoNum type="arabicPeriod"/>
            </a:pPr>
            <a:r>
              <a:rPr lang="en-US" dirty="0" smtClean="0"/>
              <a:t>Calculate </a:t>
            </a:r>
            <a:r>
              <a:rPr lang="en-US" dirty="0"/>
              <a:t>the mean of the </a:t>
            </a:r>
            <a:r>
              <a:rPr lang="en-US" dirty="0" smtClean="0"/>
              <a:t>data</a:t>
            </a:r>
            <a:r>
              <a:rPr lang="en-US" dirty="0"/>
              <a:t> </a:t>
            </a:r>
            <a:r>
              <a:rPr lang="en-US" dirty="0" smtClean="0"/>
              <a:t>= 7</a:t>
            </a:r>
          </a:p>
          <a:p>
            <a:pPr marL="514350" indent="-514350">
              <a:buAutoNum type="arabicPeriod"/>
            </a:pPr>
            <a:r>
              <a:rPr lang="en-US" dirty="0"/>
              <a:t>Subtract the mean from each data </a:t>
            </a:r>
            <a:r>
              <a:rPr lang="en-US" dirty="0" smtClean="0"/>
              <a:t>point, then square them </a:t>
            </a:r>
          </a:p>
          <a:p>
            <a:pPr marL="0" indent="0">
              <a:buNone/>
            </a:pPr>
            <a:r>
              <a:rPr lang="en-US" dirty="0" smtClean="0"/>
              <a:t>       =  </a:t>
            </a:r>
            <a:r>
              <a:rPr lang="fi-FI" dirty="0" smtClean="0"/>
              <a:t>4, 25, 4, 9, 25, 0, 1, 16, 4, 16, 0, 9, 25, 4, 9, 9, 4, 1, 4, 9</a:t>
            </a:r>
          </a:p>
          <a:p>
            <a:pPr marL="514350" indent="-514350">
              <a:buFont typeface="+mj-lt"/>
              <a:buAutoNum type="arabicPeriod" startAt="3"/>
            </a:pPr>
            <a:r>
              <a:rPr lang="en-US" dirty="0"/>
              <a:t>Calculate</a:t>
            </a:r>
            <a:r>
              <a:rPr lang="en-US" dirty="0" smtClean="0"/>
              <a:t> the mean of the squared differences</a:t>
            </a:r>
          </a:p>
          <a:p>
            <a:pPr marL="514350" indent="-514350">
              <a:buAutoNum type="arabicPeriod" startAt="3"/>
            </a:pPr>
            <a:r>
              <a:rPr lang="en-US" dirty="0" smtClean="0"/>
              <a:t>That’s you variance = 8.9</a:t>
            </a:r>
          </a:p>
          <a:p>
            <a:pPr marL="514350" indent="-514350">
              <a:buAutoNum type="arabicPeriod" startAt="3"/>
            </a:pPr>
            <a:r>
              <a:rPr lang="en-US" dirty="0" smtClean="0"/>
              <a:t>If you want to know the standard deviation, just square root of the variance = 2.98</a:t>
            </a:r>
            <a:endParaRPr lang="en-US" dirty="0"/>
          </a:p>
          <a:p>
            <a:endParaRPr lang="en-US" dirty="0"/>
          </a:p>
        </p:txBody>
      </p:sp>
    </p:spTree>
    <p:extLst>
      <p:ext uri="{BB962C8B-B14F-4D97-AF65-F5344CB8AC3E}">
        <p14:creationId xmlns:p14="http://schemas.microsoft.com/office/powerpoint/2010/main" val="161382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Non-moment based location parameters </a:t>
            </a:r>
          </a:p>
        </p:txBody>
      </p:sp>
      <p:sp>
        <p:nvSpPr>
          <p:cNvPr id="3" name="Content Placeholder 2"/>
          <p:cNvSpPr>
            <a:spLocks noGrp="1"/>
          </p:cNvSpPr>
          <p:nvPr>
            <p:ph idx="1"/>
          </p:nvPr>
        </p:nvSpPr>
        <p:spPr/>
        <p:txBody>
          <a:bodyPr/>
          <a:lstStyle/>
          <a:p>
            <a:r>
              <a:rPr lang="en-US" dirty="0" smtClean="0"/>
              <a:t>Mode</a:t>
            </a:r>
          </a:p>
          <a:p>
            <a:r>
              <a:rPr lang="en-US" dirty="0" smtClean="0"/>
              <a:t>Median</a:t>
            </a:r>
            <a:endParaRPr lang="en-US" dirty="0"/>
          </a:p>
        </p:txBody>
      </p:sp>
    </p:spTree>
    <p:extLst>
      <p:ext uri="{BB962C8B-B14F-4D97-AF65-F5344CB8AC3E}">
        <p14:creationId xmlns:p14="http://schemas.microsoft.com/office/powerpoint/2010/main" val="126312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3" name="Content Placeholder 2"/>
          <p:cNvSpPr>
            <a:spLocks noGrp="1"/>
          </p:cNvSpPr>
          <p:nvPr>
            <p:ph idx="1"/>
          </p:nvPr>
        </p:nvSpPr>
        <p:spPr/>
        <p:txBody>
          <a:bodyPr>
            <a:normAutofit/>
          </a:bodyPr>
          <a:lstStyle/>
          <a:p>
            <a:pPr marL="0" indent="0">
              <a:buNone/>
            </a:pPr>
            <a:r>
              <a:rPr lang="en-US" dirty="0"/>
              <a:t>Mode is the most frequently occurring value in a dataset</a:t>
            </a:r>
            <a:r>
              <a:rPr lang="en-US" dirty="0" smtClean="0"/>
              <a:t>.</a:t>
            </a:r>
          </a:p>
          <a:p>
            <a:pPr marL="0" indent="0">
              <a:buNone/>
            </a:pPr>
            <a:endParaRPr lang="en-US" dirty="0" smtClean="0"/>
          </a:p>
          <a:p>
            <a:pPr marL="0" indent="0">
              <a:buNone/>
            </a:pPr>
            <a:r>
              <a:rPr lang="en-US" b="1" dirty="0"/>
              <a:t>How to Find the Mode</a:t>
            </a:r>
          </a:p>
          <a:p>
            <a:pPr marL="514350" indent="-514350">
              <a:buFont typeface="+mj-lt"/>
              <a:buAutoNum type="arabicPeriod"/>
            </a:pPr>
            <a:r>
              <a:rPr lang="en-US" dirty="0" smtClean="0"/>
              <a:t>Collect </a:t>
            </a:r>
            <a:r>
              <a:rPr lang="en-US" dirty="0"/>
              <a:t>and organize the data from a dataset.</a:t>
            </a:r>
          </a:p>
          <a:p>
            <a:pPr marL="514350" indent="-514350">
              <a:buFont typeface="+mj-lt"/>
              <a:buAutoNum type="arabicPeriod"/>
            </a:pPr>
            <a:r>
              <a:rPr lang="en-US" dirty="0"/>
              <a:t>Determine all the distinct values in a dataset.</a:t>
            </a:r>
          </a:p>
          <a:p>
            <a:pPr marL="514350" indent="-514350">
              <a:buFont typeface="+mj-lt"/>
              <a:buAutoNum type="arabicPeriod"/>
            </a:pPr>
            <a:r>
              <a:rPr lang="en-US" dirty="0"/>
              <a:t>Count the frequency of occurrence for each distinct value.</a:t>
            </a:r>
          </a:p>
          <a:p>
            <a:pPr marL="514350" indent="-514350">
              <a:buFont typeface="+mj-lt"/>
              <a:buAutoNum type="arabicPeriod"/>
            </a:pPr>
            <a:r>
              <a:rPr lang="en-US" dirty="0"/>
              <a:t>The most frequent value(s) is the mode.</a:t>
            </a:r>
          </a:p>
          <a:p>
            <a:endParaRPr lang="en-US" dirty="0"/>
          </a:p>
        </p:txBody>
      </p:sp>
    </p:spTree>
    <p:extLst>
      <p:ext uri="{BB962C8B-B14F-4D97-AF65-F5344CB8AC3E}">
        <p14:creationId xmlns:p14="http://schemas.microsoft.com/office/powerpoint/2010/main" val="361358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3" name="Content Placeholder 2"/>
          <p:cNvSpPr>
            <a:spLocks noGrp="1"/>
          </p:cNvSpPr>
          <p:nvPr>
            <p:ph idx="1"/>
          </p:nvPr>
        </p:nvSpPr>
        <p:spPr/>
        <p:txBody>
          <a:bodyPr>
            <a:normAutofit/>
          </a:bodyPr>
          <a:lstStyle/>
          <a:p>
            <a:r>
              <a:rPr lang="en-US" dirty="0"/>
              <a:t>In addition, it can be easily found using the distribution graph or histogram. </a:t>
            </a:r>
            <a:endParaRPr lang="en-US" dirty="0" smtClean="0"/>
          </a:p>
          <a:p>
            <a:r>
              <a:rPr lang="en-US" dirty="0" smtClean="0"/>
              <a:t>Graphically</a:t>
            </a:r>
            <a:r>
              <a:rPr lang="en-US" dirty="0"/>
              <a:t>, it is represented as the peak point on the distribution graph or the tallest bar on the histogram</a:t>
            </a:r>
            <a:r>
              <a:rPr lang="en-US" dirty="0" smtClean="0"/>
              <a:t>.</a:t>
            </a:r>
          </a:p>
          <a:p>
            <a:endParaRPr lang="en-US" dirty="0"/>
          </a:p>
          <a:p>
            <a:r>
              <a:rPr lang="en-US" dirty="0"/>
              <a:t>The mode is rarely an informative statistic about the central tendency of the data. </a:t>
            </a:r>
            <a:endParaRPr lang="en-US" dirty="0" smtClean="0"/>
          </a:p>
          <a:p>
            <a:r>
              <a:rPr lang="en-US" dirty="0" smtClean="0"/>
              <a:t>It’s most useful in describing the “typical” observation of a </a:t>
            </a:r>
            <a:r>
              <a:rPr lang="en-US" b="1" dirty="0" smtClean="0"/>
              <a:t>categorical</a:t>
            </a:r>
            <a:r>
              <a:rPr lang="en-US" dirty="0" smtClean="0"/>
              <a:t> variable </a:t>
            </a:r>
          </a:p>
          <a:p>
            <a:endParaRPr lang="en-US" dirty="0"/>
          </a:p>
        </p:txBody>
      </p:sp>
    </p:spTree>
    <p:extLst>
      <p:ext uri="{BB962C8B-B14F-4D97-AF65-F5344CB8AC3E}">
        <p14:creationId xmlns:p14="http://schemas.microsoft.com/office/powerpoint/2010/main" val="12215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Outline</a:t>
            </a:r>
            <a:endParaRPr lang="en-US" b="1" dirty="0"/>
          </a:p>
        </p:txBody>
      </p:sp>
      <p:sp>
        <p:nvSpPr>
          <p:cNvPr id="3" name="Content Placeholder 2"/>
          <p:cNvSpPr>
            <a:spLocks noGrp="1"/>
          </p:cNvSpPr>
          <p:nvPr>
            <p:ph idx="1"/>
          </p:nvPr>
        </p:nvSpPr>
        <p:spPr/>
        <p:txBody>
          <a:bodyPr/>
          <a:lstStyle/>
          <a:p>
            <a:r>
              <a:rPr lang="en-US" dirty="0" smtClean="0"/>
              <a:t>Descriptive Statistics</a:t>
            </a:r>
          </a:p>
          <a:p>
            <a:r>
              <a:rPr lang="en-US" dirty="0" smtClean="0"/>
              <a:t>Using </a:t>
            </a:r>
            <a:r>
              <a:rPr lang="en-US" dirty="0" err="1" smtClean="0"/>
              <a:t>scipy.stats</a:t>
            </a:r>
            <a:r>
              <a:rPr lang="en-US" dirty="0" smtClean="0"/>
              <a:t> and </a:t>
            </a:r>
            <a:r>
              <a:rPr lang="en-US" dirty="0" err="1" smtClean="0"/>
              <a:t>numpy</a:t>
            </a:r>
            <a:r>
              <a:rPr lang="en-US" smtClean="0"/>
              <a:t> package for statistics</a:t>
            </a:r>
            <a:endParaRPr lang="en-US" dirty="0"/>
          </a:p>
        </p:txBody>
      </p:sp>
    </p:spTree>
    <p:extLst>
      <p:ext uri="{BB962C8B-B14F-4D97-AF65-F5344CB8AC3E}">
        <p14:creationId xmlns:p14="http://schemas.microsoft.com/office/powerpoint/2010/main" val="49898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 the Mode</a:t>
            </a:r>
            <a:endParaRPr lang="en-US" dirty="0"/>
          </a:p>
        </p:txBody>
      </p:sp>
      <p:pic>
        <p:nvPicPr>
          <p:cNvPr id="3074" name="Picture 2" descr="ha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9885" y="1825625"/>
            <a:ext cx="725223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1555" y="6453090"/>
            <a:ext cx="8628529" cy="369332"/>
          </a:xfrm>
          <a:prstGeom prst="rect">
            <a:avLst/>
          </a:prstGeom>
        </p:spPr>
        <p:txBody>
          <a:bodyPr wrap="square">
            <a:spAutoFit/>
          </a:bodyPr>
          <a:lstStyle/>
          <a:p>
            <a:r>
              <a:rPr lang="en-US"/>
              <a:t>From the chart, we can clearly see that the apparel category is the mode in the dataset.</a:t>
            </a:r>
          </a:p>
        </p:txBody>
      </p:sp>
    </p:spTree>
    <p:extLst>
      <p:ext uri="{BB962C8B-B14F-4D97-AF65-F5344CB8AC3E}">
        <p14:creationId xmlns:p14="http://schemas.microsoft.com/office/powerpoint/2010/main" val="160828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using </a:t>
            </a:r>
            <a:r>
              <a:rPr lang="en-US" dirty="0" err="1" smtClean="0"/>
              <a:t>scipy.stats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0222BC"/>
                </a:solidFill>
                <a:latin typeface="Courier New" charset="0"/>
                <a:ea typeface="Courier New" charset="0"/>
                <a:cs typeface="Courier New" charset="0"/>
              </a:rPr>
              <a:t>from </a:t>
            </a:r>
            <a:r>
              <a:rPr lang="en-US" sz="2000" dirty="0" err="1">
                <a:solidFill>
                  <a:srgbClr val="0222BC"/>
                </a:solidFill>
                <a:latin typeface="Courier New" charset="0"/>
                <a:ea typeface="Courier New" charset="0"/>
                <a:cs typeface="Courier New" charset="0"/>
              </a:rPr>
              <a:t>scipy</a:t>
            </a:r>
            <a:r>
              <a:rPr lang="en-US" sz="2000" dirty="0">
                <a:solidFill>
                  <a:srgbClr val="0222BC"/>
                </a:solidFill>
                <a:latin typeface="Courier New" charset="0"/>
                <a:ea typeface="Courier New" charset="0"/>
                <a:cs typeface="Courier New" charset="0"/>
              </a:rPr>
              <a:t> import stats</a:t>
            </a:r>
            <a:endParaRPr lang="en-US" sz="2000" dirty="0" smtClean="0">
              <a:solidFill>
                <a:srgbClr val="0222BC"/>
              </a:solidFill>
              <a:latin typeface="Courier New" charset="0"/>
              <a:ea typeface="Courier New" charset="0"/>
              <a:cs typeface="Courier New" charset="0"/>
            </a:endParaRPr>
          </a:p>
          <a:p>
            <a:pPr marL="0" indent="0">
              <a:buNone/>
            </a:pPr>
            <a:r>
              <a:rPr lang="en-US" sz="2000" dirty="0" smtClean="0">
                <a:solidFill>
                  <a:srgbClr val="0222BC"/>
                </a:solidFill>
                <a:latin typeface="Courier New" charset="0"/>
                <a:ea typeface="Courier New" charset="0"/>
                <a:cs typeface="Courier New" charset="0"/>
              </a:rPr>
              <a:t>import </a:t>
            </a:r>
            <a:r>
              <a:rPr lang="en-US" sz="2000" dirty="0" err="1" smtClean="0">
                <a:solidFill>
                  <a:srgbClr val="0222BC"/>
                </a:solidFill>
                <a:latin typeface="Courier New" charset="0"/>
                <a:ea typeface="Courier New" charset="0"/>
                <a:cs typeface="Courier New" charset="0"/>
              </a:rPr>
              <a:t>numpy</a:t>
            </a:r>
            <a:r>
              <a:rPr lang="en-US" sz="2000" dirty="0" smtClean="0">
                <a:solidFill>
                  <a:srgbClr val="0222BC"/>
                </a:solidFill>
                <a:latin typeface="Courier New" charset="0"/>
                <a:ea typeface="Courier New" charset="0"/>
                <a:cs typeface="Courier New" charset="0"/>
              </a:rPr>
              <a:t> as np </a:t>
            </a:r>
          </a:p>
          <a:p>
            <a:pPr marL="0" indent="0">
              <a:buNone/>
            </a:pPr>
            <a:r>
              <a:rPr lang="en-US" sz="2000" dirty="0" smtClean="0">
                <a:solidFill>
                  <a:srgbClr val="0222BC"/>
                </a:solidFill>
                <a:latin typeface="Courier New" charset="0"/>
                <a:ea typeface="Courier New" charset="0"/>
                <a:cs typeface="Courier New" charset="0"/>
              </a:rPr>
              <a:t>a </a:t>
            </a:r>
            <a:r>
              <a:rPr lang="en-US" sz="2000" dirty="0">
                <a:solidFill>
                  <a:srgbClr val="0222BC"/>
                </a:solidFill>
                <a:latin typeface="Courier New" charset="0"/>
                <a:ea typeface="Courier New" charset="0"/>
                <a:cs typeface="Courier New" charset="0"/>
              </a:rPr>
              <a:t>= </a:t>
            </a:r>
            <a:r>
              <a:rPr lang="en-US" sz="2000" dirty="0" err="1">
                <a:solidFill>
                  <a:srgbClr val="0222BC"/>
                </a:solidFill>
                <a:latin typeface="Courier New" charset="0"/>
                <a:ea typeface="Courier New" charset="0"/>
                <a:cs typeface="Courier New" charset="0"/>
              </a:rPr>
              <a:t>np.array</a:t>
            </a:r>
            <a:r>
              <a:rPr lang="en-US" sz="2000" dirty="0">
                <a:solidFill>
                  <a:srgbClr val="0222BC"/>
                </a:solidFill>
                <a:latin typeface="Courier New" charset="0"/>
                <a:ea typeface="Courier New" charset="0"/>
                <a:cs typeface="Courier New" charset="0"/>
              </a:rPr>
              <a:t>([[6, 1], [3, 1], [3, 1</a:t>
            </a:r>
            <a:r>
              <a:rPr lang="en-US" sz="2000" dirty="0" smtClean="0">
                <a:solidFill>
                  <a:srgbClr val="0222BC"/>
                </a:solidFill>
                <a:latin typeface="Courier New" charset="0"/>
                <a:ea typeface="Courier New" charset="0"/>
                <a:cs typeface="Courier New" charset="0"/>
              </a:rPr>
              <a:t>]]) </a:t>
            </a:r>
          </a:p>
          <a:p>
            <a:pPr marL="0" indent="0">
              <a:buNone/>
            </a:pPr>
            <a:r>
              <a:rPr lang="en-US" sz="2000" dirty="0" err="1" smtClean="0">
                <a:solidFill>
                  <a:srgbClr val="0222BC"/>
                </a:solidFill>
                <a:latin typeface="Courier New" charset="0"/>
                <a:ea typeface="Courier New" charset="0"/>
                <a:cs typeface="Courier New" charset="0"/>
              </a:rPr>
              <a:t>stats.mode</a:t>
            </a:r>
            <a:r>
              <a:rPr lang="en-US" sz="2000" dirty="0" smtClean="0">
                <a:solidFill>
                  <a:srgbClr val="0222BC"/>
                </a:solidFill>
                <a:latin typeface="Courier New" charset="0"/>
                <a:ea typeface="Courier New" charset="0"/>
                <a:cs typeface="Courier New" charset="0"/>
              </a:rPr>
              <a:t>(a</a:t>
            </a:r>
            <a:r>
              <a:rPr lang="en-US" sz="2000" dirty="0">
                <a:solidFill>
                  <a:srgbClr val="0222BC"/>
                </a:solidFill>
                <a:latin typeface="Courier New" charset="0"/>
                <a:ea typeface="Courier New" charset="0"/>
                <a:cs typeface="Courier New"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171983"/>
            <a:ext cx="9946342" cy="505156"/>
          </a:xfrm>
          <a:prstGeom prst="rect">
            <a:avLst/>
          </a:prstGeom>
        </p:spPr>
      </p:pic>
    </p:spTree>
    <p:extLst>
      <p:ext uri="{BB962C8B-B14F-4D97-AF65-F5344CB8AC3E}">
        <p14:creationId xmlns:p14="http://schemas.microsoft.com/office/powerpoint/2010/main" val="206117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3" name="Content Placeholder 2"/>
          <p:cNvSpPr>
            <a:spLocks noGrp="1"/>
          </p:cNvSpPr>
          <p:nvPr>
            <p:ph idx="1"/>
          </p:nvPr>
        </p:nvSpPr>
        <p:spPr/>
        <p:txBody>
          <a:bodyPr/>
          <a:lstStyle/>
          <a:p>
            <a:pPr marL="0" indent="0">
              <a:buNone/>
            </a:pPr>
            <a:r>
              <a:rPr lang="en-US" b="1" dirty="0"/>
              <a:t>What is the Median? </a:t>
            </a:r>
          </a:p>
          <a:p>
            <a:r>
              <a:rPr lang="en-US" dirty="0"/>
              <a:t>The median is the middle number in a sorted, ascending or descending, list of numbers and can be more descriptive of that data set than the average</a:t>
            </a:r>
            <a:r>
              <a:rPr lang="en-US" dirty="0" smtClean="0"/>
              <a:t>.</a:t>
            </a:r>
          </a:p>
          <a:p>
            <a:endParaRPr lang="en-US" dirty="0"/>
          </a:p>
          <a:p>
            <a:r>
              <a:rPr lang="en-US" dirty="0"/>
              <a:t>When there are two middle numbers, the median is the mean of these two numbers.</a:t>
            </a:r>
          </a:p>
          <a:p>
            <a:endParaRPr lang="en-US" dirty="0"/>
          </a:p>
        </p:txBody>
      </p:sp>
    </p:spTree>
    <p:extLst>
      <p:ext uri="{BB962C8B-B14F-4D97-AF65-F5344CB8AC3E}">
        <p14:creationId xmlns:p14="http://schemas.microsoft.com/office/powerpoint/2010/main" val="406386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a:t>
            </a:r>
            <a:r>
              <a:rPr lang="en-US" dirty="0" smtClean="0"/>
              <a:t>Median</a:t>
            </a:r>
            <a:endParaRPr lang="en-US" dirty="0"/>
          </a:p>
        </p:txBody>
      </p:sp>
      <p:sp>
        <p:nvSpPr>
          <p:cNvPr id="3" name="Content Placeholder 2"/>
          <p:cNvSpPr>
            <a:spLocks noGrp="1"/>
          </p:cNvSpPr>
          <p:nvPr>
            <p:ph idx="1"/>
          </p:nvPr>
        </p:nvSpPr>
        <p:spPr/>
        <p:txBody>
          <a:bodyPr/>
          <a:lstStyle/>
          <a:p>
            <a:r>
              <a:rPr lang="en-US" dirty="0"/>
              <a:t>Consider the data set below, which might correspond to the incomes (in thousands of dollars) of a certain group of people</a:t>
            </a:r>
            <a:r>
              <a:rPr lang="en-US" dirty="0" smtClean="0"/>
              <a:t>.</a:t>
            </a:r>
            <a:endParaRPr lang="en-US" dirty="0"/>
          </a:p>
          <a:p>
            <a:pPr marL="0" indent="0">
              <a:buNone/>
            </a:pPr>
            <a:r>
              <a:rPr lang="en-US" dirty="0" smtClean="0"/>
              <a:t>	{24, 42, 64, 38, 49, 30, 34, 29, 2350, 1932</a:t>
            </a:r>
            <a:r>
              <a:rPr lang="en-US" dirty="0"/>
              <a:t>, 61, 52, 51, 19, 28}</a:t>
            </a:r>
          </a:p>
          <a:p>
            <a:endParaRPr lang="en-US" dirty="0"/>
          </a:p>
        </p:txBody>
      </p:sp>
    </p:spTree>
    <p:extLst>
      <p:ext uri="{BB962C8B-B14F-4D97-AF65-F5344CB8AC3E}">
        <p14:creationId xmlns:p14="http://schemas.microsoft.com/office/powerpoint/2010/main" val="506094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a:t>
            </a:r>
            <a:r>
              <a:rPr lang="en-US" dirty="0" smtClean="0"/>
              <a:t>Median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Sort them and get the middle one</a:t>
            </a:r>
            <a:endParaRPr lang="en-US" dirty="0"/>
          </a:p>
          <a:p>
            <a:pPr marL="0" indent="0">
              <a:buNone/>
            </a:pPr>
            <a:r>
              <a:rPr lang="en-US" dirty="0" smtClean="0"/>
              <a:t>	</a:t>
            </a:r>
            <a:r>
              <a:rPr lang="uk-UA" dirty="0"/>
              <a:t>{</a:t>
            </a:r>
            <a:r>
              <a:rPr lang="uk-UA" dirty="0" smtClean="0"/>
              <a:t>19</a:t>
            </a:r>
            <a:r>
              <a:rPr lang="en-US" dirty="0" smtClean="0"/>
              <a:t>,</a:t>
            </a:r>
            <a:r>
              <a:rPr lang="uk-UA" dirty="0" smtClean="0"/>
              <a:t> 24</a:t>
            </a:r>
            <a:r>
              <a:rPr lang="en-US" dirty="0" smtClean="0"/>
              <a:t>,</a:t>
            </a:r>
            <a:r>
              <a:rPr lang="uk-UA" dirty="0" smtClean="0"/>
              <a:t> 28</a:t>
            </a:r>
            <a:r>
              <a:rPr lang="en-US" dirty="0" smtClean="0"/>
              <a:t>,</a:t>
            </a:r>
            <a:r>
              <a:rPr lang="uk-UA" dirty="0" smtClean="0"/>
              <a:t> 29</a:t>
            </a:r>
            <a:r>
              <a:rPr lang="en-US" dirty="0" smtClean="0"/>
              <a:t>,</a:t>
            </a:r>
            <a:r>
              <a:rPr lang="uk-UA" dirty="0" smtClean="0"/>
              <a:t> 30</a:t>
            </a:r>
            <a:r>
              <a:rPr lang="en-US" dirty="0" smtClean="0"/>
              <a:t>,</a:t>
            </a:r>
            <a:r>
              <a:rPr lang="uk-UA" dirty="0" smtClean="0"/>
              <a:t> 34</a:t>
            </a:r>
            <a:r>
              <a:rPr lang="en-US" dirty="0" smtClean="0"/>
              <a:t>,</a:t>
            </a:r>
            <a:r>
              <a:rPr lang="uk-UA" dirty="0" smtClean="0"/>
              <a:t> 38</a:t>
            </a:r>
            <a:r>
              <a:rPr lang="en-US" dirty="0" smtClean="0"/>
              <a:t>,</a:t>
            </a:r>
            <a:r>
              <a:rPr lang="uk-UA" dirty="0" smtClean="0"/>
              <a:t> </a:t>
            </a:r>
            <a:r>
              <a:rPr lang="uk-UA" b="1" dirty="0" smtClean="0">
                <a:solidFill>
                  <a:srgbClr val="C00000"/>
                </a:solidFill>
              </a:rPr>
              <a:t>42</a:t>
            </a:r>
            <a:r>
              <a:rPr lang="en-US" b="1" dirty="0" smtClean="0">
                <a:solidFill>
                  <a:srgbClr val="C00000"/>
                </a:solidFill>
              </a:rPr>
              <a:t>,</a:t>
            </a:r>
            <a:r>
              <a:rPr lang="uk-UA" dirty="0" smtClean="0"/>
              <a:t> 49</a:t>
            </a:r>
            <a:r>
              <a:rPr lang="en-US" dirty="0" smtClean="0"/>
              <a:t>,</a:t>
            </a:r>
            <a:r>
              <a:rPr lang="uk-UA" dirty="0" smtClean="0"/>
              <a:t> 51</a:t>
            </a:r>
            <a:r>
              <a:rPr lang="en-US" dirty="0" smtClean="0"/>
              <a:t>,</a:t>
            </a:r>
            <a:r>
              <a:rPr lang="uk-UA" dirty="0" smtClean="0"/>
              <a:t> 52</a:t>
            </a:r>
            <a:r>
              <a:rPr lang="en-US" dirty="0" smtClean="0"/>
              <a:t>,</a:t>
            </a:r>
            <a:r>
              <a:rPr lang="uk-UA" dirty="0" smtClean="0"/>
              <a:t> 61</a:t>
            </a:r>
            <a:r>
              <a:rPr lang="en-US" dirty="0" smtClean="0"/>
              <a:t>,</a:t>
            </a:r>
            <a:r>
              <a:rPr lang="uk-UA" dirty="0" smtClean="0"/>
              <a:t> 64</a:t>
            </a:r>
            <a:r>
              <a:rPr lang="en-US" dirty="0" smtClean="0"/>
              <a:t>,</a:t>
            </a:r>
            <a:r>
              <a:rPr lang="uk-UA" dirty="0" smtClean="0"/>
              <a:t> 1932</a:t>
            </a:r>
            <a:r>
              <a:rPr lang="en-US" dirty="0" smtClean="0"/>
              <a:t>,</a:t>
            </a:r>
            <a:r>
              <a:rPr lang="uk-UA" dirty="0" smtClean="0"/>
              <a:t> 2350}</a:t>
            </a: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The median </a:t>
            </a:r>
            <a:r>
              <a:rPr lang="en-US" dirty="0" smtClean="0"/>
              <a:t>income does </a:t>
            </a:r>
            <a:r>
              <a:rPr lang="en-US" dirty="0"/>
              <a:t>a much better job of expressing the central tendency of the data</a:t>
            </a:r>
            <a:r>
              <a:rPr lang="en-US" dirty="0" smtClean="0"/>
              <a:t>.</a:t>
            </a:r>
          </a:p>
          <a:p>
            <a:r>
              <a:rPr lang="en-US" dirty="0" smtClean="0"/>
              <a:t>If </a:t>
            </a:r>
            <a:r>
              <a:rPr lang="en-US" dirty="0"/>
              <a:t>we were to ignore the two individuals with extremely high </a:t>
            </a:r>
            <a:r>
              <a:rPr lang="en-US" dirty="0" smtClean="0"/>
              <a:t>incomes</a:t>
            </a:r>
          </a:p>
          <a:p>
            <a:pPr lvl="1"/>
            <a:r>
              <a:rPr lang="en-US" dirty="0" smtClean="0"/>
              <a:t>the </a:t>
            </a:r>
            <a:r>
              <a:rPr lang="en-US" dirty="0"/>
              <a:t>mean income of the remaining individuals to be about </a:t>
            </a:r>
            <a:r>
              <a:rPr lang="en-US" b="1" dirty="0"/>
              <a:t>40</a:t>
            </a:r>
            <a:r>
              <a:rPr lang="en-US" dirty="0"/>
              <a:t>, </a:t>
            </a:r>
            <a:endParaRPr lang="en-US" dirty="0" smtClean="0"/>
          </a:p>
          <a:p>
            <a:pPr lvl="1"/>
            <a:r>
              <a:rPr lang="en-US" dirty="0" smtClean="0"/>
              <a:t>close </a:t>
            </a:r>
            <a:r>
              <a:rPr lang="en-US" dirty="0"/>
              <a:t>to the median income.</a:t>
            </a:r>
          </a:p>
        </p:txBody>
      </p:sp>
    </p:spTree>
    <p:extLst>
      <p:ext uri="{BB962C8B-B14F-4D97-AF65-F5344CB8AC3E}">
        <p14:creationId xmlns:p14="http://schemas.microsoft.com/office/powerpoint/2010/main" val="126224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using </a:t>
            </a:r>
            <a:r>
              <a:rPr lang="en-US" dirty="0" err="1" smtClean="0"/>
              <a:t>Numpy</a:t>
            </a:r>
            <a:endParaRPr lang="en-US" dirty="0"/>
          </a:p>
        </p:txBody>
      </p:sp>
      <p:sp>
        <p:nvSpPr>
          <p:cNvPr id="3" name="Content Placeholder 2"/>
          <p:cNvSpPr>
            <a:spLocks noGrp="1"/>
          </p:cNvSpPr>
          <p:nvPr>
            <p:ph idx="1"/>
          </p:nvPr>
        </p:nvSpPr>
        <p:spPr/>
        <p:txBody>
          <a:bodyPr>
            <a:normAutofit/>
          </a:bodyPr>
          <a:lstStyle/>
          <a:p>
            <a:pPr marL="0" indent="0">
              <a:buNone/>
            </a:pPr>
            <a:r>
              <a:rPr lang="pl-PL" sz="2000" dirty="0">
                <a:solidFill>
                  <a:srgbClr val="0222BC"/>
                </a:solidFill>
                <a:latin typeface="Courier New" charset="0"/>
                <a:ea typeface="Courier New" charset="0"/>
                <a:cs typeface="Courier New" charset="0"/>
              </a:rPr>
              <a:t>import </a:t>
            </a:r>
            <a:r>
              <a:rPr lang="pl-PL" sz="2000" dirty="0" err="1">
                <a:solidFill>
                  <a:srgbClr val="0222BC"/>
                </a:solidFill>
                <a:latin typeface="Courier New" charset="0"/>
                <a:ea typeface="Courier New" charset="0"/>
                <a:cs typeface="Courier New" charset="0"/>
              </a:rPr>
              <a:t>numpy</a:t>
            </a:r>
            <a:r>
              <a:rPr lang="pl-PL" sz="2000" dirty="0">
                <a:solidFill>
                  <a:srgbClr val="0222BC"/>
                </a:solidFill>
                <a:latin typeface="Courier New" charset="0"/>
                <a:ea typeface="Courier New" charset="0"/>
                <a:cs typeface="Courier New" charset="0"/>
              </a:rPr>
              <a:t> as </a:t>
            </a:r>
            <a:r>
              <a:rPr lang="pl-PL" sz="2000" dirty="0" err="1">
                <a:solidFill>
                  <a:srgbClr val="0222BC"/>
                </a:solidFill>
                <a:latin typeface="Courier New" charset="0"/>
                <a:ea typeface="Courier New" charset="0"/>
                <a:cs typeface="Courier New" charset="0"/>
              </a:rPr>
              <a:t>np</a:t>
            </a:r>
            <a:r>
              <a:rPr lang="pl-PL" sz="2000" dirty="0">
                <a:solidFill>
                  <a:srgbClr val="0222BC"/>
                </a:solidFill>
                <a:latin typeface="Courier New" charset="0"/>
                <a:ea typeface="Courier New" charset="0"/>
                <a:cs typeface="Courier New" charset="0"/>
              </a:rPr>
              <a:t> </a:t>
            </a:r>
            <a:endParaRPr lang="pl-PL" sz="2000" dirty="0" smtClean="0">
              <a:solidFill>
                <a:srgbClr val="0222BC"/>
              </a:solidFill>
              <a:latin typeface="Courier New" charset="0"/>
              <a:ea typeface="Courier New" charset="0"/>
              <a:cs typeface="Courier New" charset="0"/>
            </a:endParaRPr>
          </a:p>
          <a:p>
            <a:pPr marL="0" indent="0">
              <a:buNone/>
            </a:pPr>
            <a:r>
              <a:rPr lang="pl-PL" sz="2000" dirty="0" smtClean="0">
                <a:solidFill>
                  <a:srgbClr val="0222BC"/>
                </a:solidFill>
                <a:latin typeface="Courier New" charset="0"/>
                <a:ea typeface="Courier New" charset="0"/>
                <a:cs typeface="Courier New" charset="0"/>
              </a:rPr>
              <a:t>a </a:t>
            </a:r>
            <a:r>
              <a:rPr lang="pl-PL" sz="2000" dirty="0">
                <a:solidFill>
                  <a:srgbClr val="0222BC"/>
                </a:solidFill>
                <a:latin typeface="Courier New" charset="0"/>
                <a:ea typeface="Courier New" charset="0"/>
                <a:cs typeface="Courier New" charset="0"/>
              </a:rPr>
              <a:t>= </a:t>
            </a:r>
            <a:r>
              <a:rPr lang="pl-PL" sz="2000" dirty="0" err="1">
                <a:solidFill>
                  <a:srgbClr val="0222BC"/>
                </a:solidFill>
                <a:latin typeface="Courier New" charset="0"/>
                <a:ea typeface="Courier New" charset="0"/>
                <a:cs typeface="Courier New" charset="0"/>
              </a:rPr>
              <a:t>np.array</a:t>
            </a:r>
            <a:r>
              <a:rPr lang="pl-PL" sz="2000" dirty="0">
                <a:solidFill>
                  <a:srgbClr val="0222BC"/>
                </a:solidFill>
                <a:latin typeface="Courier New" charset="0"/>
                <a:ea typeface="Courier New" charset="0"/>
                <a:cs typeface="Courier New" charset="0"/>
              </a:rPr>
              <a:t>([24, 42, 64, 38, 49, 30, 34, 29, 2350, 1932, 61, 52, 51, 19, 28]) </a:t>
            </a:r>
            <a:endParaRPr lang="pl-PL" sz="2000" dirty="0" smtClean="0">
              <a:solidFill>
                <a:srgbClr val="0222BC"/>
              </a:solidFill>
              <a:latin typeface="Courier New" charset="0"/>
              <a:ea typeface="Courier New" charset="0"/>
              <a:cs typeface="Courier New" charset="0"/>
            </a:endParaRPr>
          </a:p>
          <a:p>
            <a:pPr marL="0" indent="0">
              <a:buNone/>
            </a:pPr>
            <a:r>
              <a:rPr lang="pl-PL" sz="2000" dirty="0" err="1" smtClean="0">
                <a:solidFill>
                  <a:srgbClr val="0222BC"/>
                </a:solidFill>
                <a:latin typeface="Courier New" charset="0"/>
                <a:ea typeface="Courier New" charset="0"/>
                <a:cs typeface="Courier New" charset="0"/>
              </a:rPr>
              <a:t>np.median</a:t>
            </a:r>
            <a:r>
              <a:rPr lang="pl-PL" sz="2000" dirty="0" smtClean="0">
                <a:solidFill>
                  <a:srgbClr val="0222BC"/>
                </a:solidFill>
                <a:latin typeface="Courier New" charset="0"/>
                <a:ea typeface="Courier New" charset="0"/>
                <a:cs typeface="Courier New" charset="0"/>
              </a:rPr>
              <a:t>(a</a:t>
            </a:r>
            <a:r>
              <a:rPr lang="pl-PL" sz="2000" dirty="0">
                <a:solidFill>
                  <a:srgbClr val="0222BC"/>
                </a:solidFill>
                <a:latin typeface="Courier New" charset="0"/>
                <a:ea typeface="Courier New" charset="0"/>
                <a:cs typeface="Courier New" charset="0"/>
              </a:rPr>
              <a:t>)</a:t>
            </a:r>
            <a:endParaRPr lang="en-US" sz="2000" dirty="0">
              <a:solidFill>
                <a:srgbClr val="0222BC"/>
              </a:solidFill>
              <a:latin typeface="Courier New" charset="0"/>
              <a:ea typeface="Courier New" charset="0"/>
              <a:cs typeface="Courier New"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001294"/>
            <a:ext cx="2868645" cy="691730"/>
          </a:xfrm>
          <a:prstGeom prst="rect">
            <a:avLst/>
          </a:prstGeom>
        </p:spPr>
      </p:pic>
    </p:spTree>
    <p:extLst>
      <p:ext uri="{BB962C8B-B14F-4D97-AF65-F5344CB8AC3E}">
        <p14:creationId xmlns:p14="http://schemas.microsoft.com/office/powerpoint/2010/main" val="181995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Lopsidedness and </a:t>
            </a:r>
            <a:r>
              <a:rPr lang="en-US" dirty="0" err="1"/>
              <a:t>peakedness</a:t>
            </a:r>
            <a:r>
              <a:rPr lang="en-US" dirty="0"/>
              <a:t> </a:t>
            </a:r>
          </a:p>
        </p:txBody>
      </p:sp>
      <p:sp>
        <p:nvSpPr>
          <p:cNvPr id="3" name="Content Placeholder 2"/>
          <p:cNvSpPr>
            <a:spLocks noGrp="1"/>
          </p:cNvSpPr>
          <p:nvPr>
            <p:ph idx="1"/>
          </p:nvPr>
        </p:nvSpPr>
        <p:spPr/>
        <p:txBody>
          <a:bodyPr/>
          <a:lstStyle/>
          <a:p>
            <a:r>
              <a:rPr lang="en-US" dirty="0" smtClean="0"/>
              <a:t>Skewness</a:t>
            </a:r>
          </a:p>
          <a:p>
            <a:r>
              <a:rPr lang="en-US" dirty="0" smtClean="0"/>
              <a:t>Kurtosis</a:t>
            </a:r>
            <a:endParaRPr lang="en-US" dirty="0"/>
          </a:p>
        </p:txBody>
      </p:sp>
    </p:spTree>
    <p:extLst>
      <p:ext uri="{BB962C8B-B14F-4D97-AF65-F5344CB8AC3E}">
        <p14:creationId xmlns:p14="http://schemas.microsoft.com/office/powerpoint/2010/main" val="137276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 Example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32063"/>
            <a:ext cx="5067300" cy="3644900"/>
          </a:xfrm>
          <a:prstGeom prst="rect">
            <a:avLst/>
          </a:prstGeom>
        </p:spPr>
      </p:pic>
      <p:sp>
        <p:nvSpPr>
          <p:cNvPr id="5" name="Rectangle 4"/>
          <p:cNvSpPr/>
          <p:nvPr/>
        </p:nvSpPr>
        <p:spPr>
          <a:xfrm>
            <a:off x="7001435" y="4001294"/>
            <a:ext cx="6096000" cy="646331"/>
          </a:xfrm>
          <a:prstGeom prst="rect">
            <a:avLst/>
          </a:prstGeom>
        </p:spPr>
        <p:txBody>
          <a:bodyPr>
            <a:spAutoFit/>
          </a:bodyPr>
          <a:lstStyle/>
          <a:p>
            <a:pPr>
              <a:buFont typeface="Arial" charset="0"/>
              <a:buChar char="•"/>
            </a:pPr>
            <a:r>
              <a:rPr lang="en-US" dirty="0" smtClean="0">
                <a:latin typeface="Calibri" charset="0"/>
              </a:rPr>
              <a:t> Symmetrical </a:t>
            </a:r>
            <a:endParaRPr lang="en-US" dirty="0">
              <a:latin typeface="Arial" charset="0"/>
            </a:endParaRPr>
          </a:p>
          <a:p>
            <a:pPr>
              <a:buFont typeface="Arial" charset="0"/>
              <a:buChar char="•"/>
            </a:pPr>
            <a:r>
              <a:rPr lang="en-US" dirty="0" smtClean="0">
                <a:latin typeface="Calibri" charset="0"/>
              </a:rPr>
              <a:t> Mean </a:t>
            </a:r>
            <a:r>
              <a:rPr lang="en-US" dirty="0">
                <a:latin typeface="Calibri" charset="0"/>
              </a:rPr>
              <a:t>= median = mode </a:t>
            </a:r>
            <a:endParaRPr lang="en-US" dirty="0">
              <a:effectLst/>
              <a:latin typeface="Arial" charset="0"/>
            </a:endParaRPr>
          </a:p>
        </p:txBody>
      </p:sp>
      <p:sp>
        <p:nvSpPr>
          <p:cNvPr id="6" name="Rectangle 5"/>
          <p:cNvSpPr/>
          <p:nvPr/>
        </p:nvSpPr>
        <p:spPr>
          <a:xfrm>
            <a:off x="7001435" y="2133332"/>
            <a:ext cx="2079812" cy="1200329"/>
          </a:xfrm>
          <a:prstGeom prst="rect">
            <a:avLst/>
          </a:prstGeom>
        </p:spPr>
        <p:txBody>
          <a:bodyPr wrap="square">
            <a:spAutoFit/>
          </a:bodyPr>
          <a:lstStyle/>
          <a:p>
            <a:r>
              <a:rPr lang="en-US" dirty="0" smtClean="0">
                <a:latin typeface="Calibri" charset="0"/>
              </a:rPr>
              <a:t>Example:</a:t>
            </a:r>
          </a:p>
          <a:p>
            <a:pPr>
              <a:buFont typeface="Arial" charset="0"/>
              <a:buChar char="•"/>
            </a:pPr>
            <a:r>
              <a:rPr lang="en-US" dirty="0" smtClean="0">
                <a:latin typeface="Calibri" charset="0"/>
              </a:rPr>
              <a:t> IQ </a:t>
            </a:r>
            <a:endParaRPr lang="en-US" dirty="0">
              <a:latin typeface="Arial" charset="0"/>
            </a:endParaRPr>
          </a:p>
          <a:p>
            <a:pPr>
              <a:buFont typeface="Arial" charset="0"/>
              <a:buChar char="•"/>
            </a:pPr>
            <a:r>
              <a:rPr lang="en-US" dirty="0" smtClean="0">
                <a:latin typeface="Calibri" charset="0"/>
              </a:rPr>
              <a:t> SAT points </a:t>
            </a:r>
            <a:endParaRPr lang="en-US" dirty="0">
              <a:latin typeface="Arial" charset="0"/>
            </a:endParaRPr>
          </a:p>
          <a:p>
            <a:pPr>
              <a:buFont typeface="Arial" charset="0"/>
              <a:buChar char="•"/>
            </a:pPr>
            <a:r>
              <a:rPr lang="en-US" dirty="0" smtClean="0">
                <a:latin typeface="Calibri" charset="0"/>
              </a:rPr>
              <a:t> Height </a:t>
            </a:r>
            <a:endParaRPr lang="en-US" dirty="0">
              <a:effectLst/>
              <a:latin typeface="Arial" charset="0"/>
            </a:endParaRPr>
          </a:p>
        </p:txBody>
      </p:sp>
    </p:spTree>
    <p:extLst>
      <p:ext uri="{BB962C8B-B14F-4D97-AF65-F5344CB8AC3E}">
        <p14:creationId xmlns:p14="http://schemas.microsoft.com/office/powerpoint/2010/main" val="1820360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 </a:t>
            </a:r>
            <a:r>
              <a:rPr lang="en-US" dirty="0"/>
              <a:t>Asymmetrical distribution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626" y="2235895"/>
            <a:ext cx="5283200" cy="4165600"/>
          </a:xfrm>
        </p:spPr>
      </p:pic>
      <p:sp>
        <p:nvSpPr>
          <p:cNvPr id="5" name="Rectangle 4"/>
          <p:cNvSpPr/>
          <p:nvPr/>
        </p:nvSpPr>
        <p:spPr>
          <a:xfrm>
            <a:off x="7041777" y="2944571"/>
            <a:ext cx="6096000" cy="2215991"/>
          </a:xfrm>
          <a:prstGeom prst="rect">
            <a:avLst/>
          </a:prstGeom>
        </p:spPr>
        <p:txBody>
          <a:bodyPr>
            <a:spAutoFit/>
          </a:bodyPr>
          <a:lstStyle/>
          <a:p>
            <a:r>
              <a:rPr lang="en-US" dirty="0" smtClean="0">
                <a:latin typeface="Arial" charset="0"/>
              </a:rPr>
              <a:t>Example:</a:t>
            </a:r>
          </a:p>
          <a:p>
            <a:r>
              <a:rPr lang="en-US" sz="2000" dirty="0" smtClean="0"/>
              <a:t>• </a:t>
            </a:r>
            <a:r>
              <a:rPr lang="en-US" sz="2000" dirty="0"/>
              <a:t>Income</a:t>
            </a:r>
            <a:br>
              <a:rPr lang="en-US" sz="2000" dirty="0"/>
            </a:br>
            <a:r>
              <a:rPr lang="en-US" sz="2000" dirty="0" smtClean="0"/>
              <a:t>• </a:t>
            </a:r>
            <a:r>
              <a:rPr lang="en-US" sz="2000" dirty="0"/>
              <a:t>Populations of countries </a:t>
            </a:r>
          </a:p>
          <a:p>
            <a:r>
              <a:rPr lang="en-US" sz="2000" dirty="0"/>
              <a:t>• Age </a:t>
            </a:r>
            <a:r>
              <a:rPr lang="en-US" sz="2000" dirty="0" smtClean="0"/>
              <a:t>of the undergraduates</a:t>
            </a:r>
          </a:p>
          <a:p>
            <a:r>
              <a:rPr lang="en-US" sz="2000" dirty="0" smtClean="0"/>
              <a:t> </a:t>
            </a:r>
            <a:endParaRPr lang="en-US" sz="2000" dirty="0"/>
          </a:p>
          <a:p>
            <a:pPr marL="342900" indent="-342900">
              <a:buFont typeface="Arial" charset="0"/>
              <a:buChar char="•"/>
            </a:pPr>
            <a:r>
              <a:rPr lang="en-US" sz="2000" dirty="0" smtClean="0"/>
              <a:t>“Positive skew</a:t>
            </a:r>
            <a:r>
              <a:rPr lang="en-US" sz="2000" dirty="0"/>
              <a:t>” </a:t>
            </a:r>
            <a:endParaRPr lang="en-US" sz="2000" dirty="0" smtClean="0"/>
          </a:p>
          <a:p>
            <a:pPr marL="342900" indent="-342900">
              <a:buFont typeface="Arial" charset="0"/>
              <a:buChar char="•"/>
            </a:pPr>
            <a:r>
              <a:rPr lang="en-US" sz="2000" dirty="0" smtClean="0"/>
              <a:t>“</a:t>
            </a:r>
            <a:r>
              <a:rPr lang="en-US" sz="2000" dirty="0"/>
              <a:t>Right skew” </a:t>
            </a:r>
            <a:endParaRPr lang="en-US" sz="2000" dirty="0">
              <a:effectLst/>
            </a:endParaRPr>
          </a:p>
        </p:txBody>
      </p:sp>
    </p:spTree>
    <p:extLst>
      <p:ext uri="{BB962C8B-B14F-4D97-AF65-F5344CB8AC3E}">
        <p14:creationId xmlns:p14="http://schemas.microsoft.com/office/powerpoint/2010/main" val="1747863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 </a:t>
            </a:r>
            <a:r>
              <a:rPr lang="en-US" dirty="0"/>
              <a:t>Asymmetrical distribution </a:t>
            </a:r>
          </a:p>
        </p:txBody>
      </p:sp>
      <p:sp>
        <p:nvSpPr>
          <p:cNvPr id="5" name="Rectangle 4"/>
          <p:cNvSpPr/>
          <p:nvPr/>
        </p:nvSpPr>
        <p:spPr>
          <a:xfrm>
            <a:off x="7041777" y="2944571"/>
            <a:ext cx="6096000" cy="1908215"/>
          </a:xfrm>
          <a:prstGeom prst="rect">
            <a:avLst/>
          </a:prstGeom>
        </p:spPr>
        <p:txBody>
          <a:bodyPr>
            <a:spAutoFit/>
          </a:bodyPr>
          <a:lstStyle/>
          <a:p>
            <a:r>
              <a:rPr lang="en-US" dirty="0" smtClean="0">
                <a:latin typeface="Arial" charset="0"/>
              </a:rPr>
              <a:t>Example:</a:t>
            </a:r>
          </a:p>
          <a:p>
            <a:pPr marL="342900" indent="-342900">
              <a:buFont typeface="Arial" charset="0"/>
              <a:buChar char="•"/>
            </a:pPr>
            <a:r>
              <a:rPr lang="en-US" sz="2000" dirty="0"/>
              <a:t>GPA of </a:t>
            </a:r>
            <a:r>
              <a:rPr lang="en-US" sz="2000" dirty="0" smtClean="0"/>
              <a:t>the students </a:t>
            </a:r>
            <a:endParaRPr lang="en-US" sz="2000" dirty="0"/>
          </a:p>
          <a:p>
            <a:pPr marL="342900" indent="-342900">
              <a:buFont typeface="Arial" charset="0"/>
              <a:buChar char="•"/>
            </a:pPr>
            <a:r>
              <a:rPr lang="en-US" sz="2000" dirty="0"/>
              <a:t>Age of </a:t>
            </a:r>
            <a:r>
              <a:rPr lang="en-US" sz="2000" dirty="0" smtClean="0"/>
              <a:t>the faculty </a:t>
            </a:r>
            <a:endParaRPr lang="en-US" sz="2000" dirty="0"/>
          </a:p>
          <a:p>
            <a:r>
              <a:rPr lang="en-US" sz="2000" dirty="0" smtClean="0"/>
              <a:t> </a:t>
            </a:r>
            <a:endParaRPr lang="en-US" sz="2000" dirty="0"/>
          </a:p>
          <a:p>
            <a:pPr marL="342900" indent="-342900">
              <a:buFont typeface="Arial" charset="0"/>
              <a:buChar char="•"/>
            </a:pPr>
            <a:r>
              <a:rPr lang="en-US" sz="2000" dirty="0" smtClean="0"/>
              <a:t>“Negative skew</a:t>
            </a:r>
            <a:r>
              <a:rPr lang="en-US" sz="2000" dirty="0"/>
              <a:t>” </a:t>
            </a:r>
            <a:endParaRPr lang="en-US" sz="2000" dirty="0" smtClean="0"/>
          </a:p>
          <a:p>
            <a:pPr marL="342900" indent="-342900">
              <a:buFont typeface="Arial" charset="0"/>
              <a:buChar char="•"/>
            </a:pPr>
            <a:r>
              <a:rPr lang="en-US" sz="2000" dirty="0" smtClean="0"/>
              <a:t>“Left skew</a:t>
            </a:r>
            <a:r>
              <a:rPr lang="en-US" sz="2000" dirty="0"/>
              <a:t>” </a:t>
            </a:r>
            <a:endParaRPr lang="en-US" sz="2000" dirty="0">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233" y="1876897"/>
            <a:ext cx="5172576" cy="4351338"/>
          </a:xfrm>
        </p:spPr>
      </p:pic>
    </p:spTree>
    <p:extLst>
      <p:ext uri="{BB962C8B-B14F-4D97-AF65-F5344CB8AC3E}">
        <p14:creationId xmlns:p14="http://schemas.microsoft.com/office/powerpoint/2010/main" val="128146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Session Learning Outcomes</a:t>
            </a:r>
            <a:endParaRPr lang="id-ID" dirty="0"/>
          </a:p>
        </p:txBody>
      </p:sp>
      <p:sp>
        <p:nvSpPr>
          <p:cNvPr id="3" name="Content Placeholder 2"/>
          <p:cNvSpPr>
            <a:spLocks noGrp="1"/>
          </p:cNvSpPr>
          <p:nvPr>
            <p:ph idx="1"/>
          </p:nvPr>
        </p:nvSpPr>
        <p:spPr/>
        <p:txBody>
          <a:bodyPr/>
          <a:lstStyle/>
          <a:p>
            <a:pPr marL="0" indent="0">
              <a:buNone/>
            </a:pPr>
            <a:r>
              <a:rPr lang="id-ID" dirty="0"/>
              <a:t>Upon completion of this session, </a:t>
            </a:r>
            <a:r>
              <a:rPr lang="en-US" dirty="0"/>
              <a:t>you should be familiar to work with some </a:t>
            </a:r>
            <a:r>
              <a:rPr lang="en-US" dirty="0" err="1"/>
              <a:t>numpy</a:t>
            </a:r>
            <a:r>
              <a:rPr lang="en-US" dirty="0"/>
              <a:t> functions for computing statistic descriptive, module </a:t>
            </a:r>
            <a:r>
              <a:rPr lang="en-US" dirty="0" err="1"/>
              <a:t>numpy.random</a:t>
            </a:r>
            <a:r>
              <a:rPr lang="en-US" dirty="0"/>
              <a:t> for random numbers, and </a:t>
            </a:r>
            <a:r>
              <a:rPr lang="en-US" dirty="0" err="1"/>
              <a:t>scipy.stats</a:t>
            </a:r>
            <a:r>
              <a:rPr lang="en-US" dirty="0"/>
              <a:t> for more complete statistical analysis functions.</a:t>
            </a:r>
            <a:endParaRPr lang="id-ID" dirty="0"/>
          </a:p>
        </p:txBody>
      </p:sp>
    </p:spTree>
    <p:extLst>
      <p:ext uri="{BB962C8B-B14F-4D97-AF65-F5344CB8AC3E}">
        <p14:creationId xmlns:p14="http://schemas.microsoft.com/office/powerpoint/2010/main" val="1149659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formula to find skewness manually is this: </a:t>
            </a:r>
          </a:p>
          <a:p>
            <a:endParaRPr lang="en-US" dirty="0" smtClean="0"/>
          </a:p>
          <a:p>
            <a:endParaRPr lang="en-US" dirty="0"/>
          </a:p>
          <a:p>
            <a:endParaRPr lang="en-US" dirty="0" smtClean="0"/>
          </a:p>
          <a:p>
            <a:endParaRPr lang="en-US" dirty="0"/>
          </a:p>
          <a:p>
            <a:endParaRPr lang="en-US" dirty="0"/>
          </a:p>
          <a:p>
            <a:r>
              <a:rPr lang="en-US" b="1" dirty="0"/>
              <a:t>If the histogram is skewed left, the mean is less than the median</a:t>
            </a:r>
            <a:r>
              <a:rPr lang="en-US" b="1" dirty="0" smtClean="0"/>
              <a:t>.</a:t>
            </a:r>
          </a:p>
          <a:p>
            <a:r>
              <a:rPr lang="en-US" b="1" dirty="0"/>
              <a:t>If the histogram is skewed right, the mean is greater than the median.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831" y="2447365"/>
            <a:ext cx="6484184" cy="1119188"/>
          </a:xfrm>
          <a:prstGeom prst="rect">
            <a:avLst/>
          </a:prstGeom>
        </p:spPr>
      </p:pic>
    </p:spTree>
    <p:extLst>
      <p:ext uri="{BB962C8B-B14F-4D97-AF65-F5344CB8AC3E}">
        <p14:creationId xmlns:p14="http://schemas.microsoft.com/office/powerpoint/2010/main" val="42272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56619781"/>
              </p:ext>
            </p:extLst>
          </p:nvPr>
        </p:nvGraphicFramePr>
        <p:xfrm>
          <a:off x="2545595" y="1824325"/>
          <a:ext cx="7100809" cy="4353938"/>
        </p:xfrm>
        <a:graphic>
          <a:graphicData uri="http://schemas.openxmlformats.org/drawingml/2006/table">
            <a:tbl>
              <a:tblPr/>
              <a:tblGrid>
                <a:gridCol w="1506232"/>
                <a:gridCol w="1279102"/>
                <a:gridCol w="1589912"/>
                <a:gridCol w="1338873"/>
                <a:gridCol w="1386690"/>
              </a:tblGrid>
              <a:tr h="196049">
                <a:tc>
                  <a:txBody>
                    <a:bodyPr/>
                    <a:lstStyle/>
                    <a:p>
                      <a:pPr algn="ctr" rtl="0" fontAlgn="b"/>
                      <a:r>
                        <a:rPr lang="en-US" sz="1100" b="1">
                          <a:effectLst/>
                        </a:rPr>
                        <a:t>Score</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100" b="1">
                          <a:effectLst/>
                        </a:rPr>
                        <a:t>Mean</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100" b="1">
                          <a:effectLst/>
                        </a:rPr>
                        <a:t>Population SD</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100" b="1" dirty="0" smtClean="0">
                          <a:effectLst/>
                        </a:rPr>
                        <a:t>Z = score – mean / SD</a:t>
                      </a:r>
                      <a:endParaRPr lang="en-US" sz="1100" b="1" dirty="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en-US" sz="1100" b="1">
                          <a:effectLst/>
                        </a:rPr>
                        <a:t>Z Cubed (ZC)</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dirty="0">
                          <a:effectLst/>
                        </a:rPr>
                        <a:t>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0.62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0.24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a:effectLst/>
                        </a:rPr>
                        <a:t>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-1.24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-1.91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a:effectLst/>
                        </a:rPr>
                        <a:t>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0.62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0.24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dirty="0">
                          <a:effectLst/>
                        </a:rPr>
                        <a:t>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-1.24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-1.91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a:effectLst/>
                        </a:rPr>
                        <a:t>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-1.24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-1.91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dirty="0">
                          <a:effectLst/>
                        </a:rPr>
                        <a:t>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1.55</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3.73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dirty="0">
                          <a:effectLst/>
                        </a:rPr>
                        <a:t>5</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2.48</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15.27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is-IS" sz="1100" dirty="0">
                          <a:effectLst/>
                        </a:rPr>
                        <a:t>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-0.31</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uk-UA" sz="1100">
                          <a:effectLst/>
                        </a:rPr>
                        <a:t>-0.03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196049">
                <a:tc>
                  <a:txBody>
                    <a:bodyPr/>
                    <a:lstStyle/>
                    <a:p>
                      <a:pPr algn="ctr" rtl="0" fontAlgn="b"/>
                      <a:r>
                        <a:rPr lang="en-US" sz="1100" dirty="0">
                          <a:effectLst/>
                        </a:rPr>
                        <a:t>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2.33</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1.07</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nb-NO" sz="1100">
                          <a:effectLst/>
                        </a:rPr>
                        <a:t>0.62</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rtl="0" fontAlgn="b"/>
                      <a:r>
                        <a:rPr lang="hr-HR" sz="1100">
                          <a:effectLst/>
                        </a:rPr>
                        <a:t>0.24</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282120">
                <a:tc>
                  <a:txBody>
                    <a:bodyPr/>
                    <a:lstStyle/>
                    <a:p>
                      <a:pPr rtl="0" fontAlgn="b"/>
                      <a:endParaRPr lang="en-US" sz="1700" dirty="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282120">
                <a:tc>
                  <a:txBody>
                    <a:bodyPr/>
                    <a:lstStyle/>
                    <a:p>
                      <a:pPr rtl="0" fontAlgn="b"/>
                      <a:r>
                        <a:rPr lang="en-US" sz="1100">
                          <a:effectLst/>
                        </a:rPr>
                        <a:t>Sum ZC</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hr-HR" sz="1100">
                          <a:effectLst/>
                        </a:rPr>
                        <a:t>13.78</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282120">
                <a:tc>
                  <a:txBody>
                    <a:bodyPr/>
                    <a:lstStyle/>
                    <a:p>
                      <a:pPr rtl="0" fontAlgn="b"/>
                      <a:r>
                        <a:rPr lang="en-US" sz="1100">
                          <a:effectLst/>
                        </a:rPr>
                        <a:t>Population Size</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30A0D7"/>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en-US" sz="1100">
                          <a:effectLst/>
                        </a:rPr>
                        <a:t>15</a:t>
                      </a: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r h="368190">
                <a:tc>
                  <a:txBody>
                    <a:bodyPr/>
                    <a:lstStyle/>
                    <a:p>
                      <a:pPr rtl="0" fontAlgn="b"/>
                      <a:r>
                        <a:rPr lang="en-US" sz="1100" b="1">
                          <a:effectLst/>
                        </a:rPr>
                        <a:t>Population Skewness (Manual)</a:t>
                      </a:r>
                    </a:p>
                  </a:txBody>
                  <a:tcPr marL="0" marR="0" marT="11954" marB="11954" anchor="b">
                    <a:lnL w="6350" cap="flat" cmpd="sng" algn="ctr">
                      <a:solidFill>
                        <a:srgbClr val="30A0D7"/>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30A0D7"/>
                      </a:solidFill>
                      <a:prstDash val="solid"/>
                      <a:round/>
                      <a:headEnd type="none" w="med" len="med"/>
                      <a:tailEnd type="none" w="med" len="med"/>
                    </a:lnT>
                    <a:lnB w="6350" cap="flat" cmpd="sng" algn="ctr">
                      <a:solidFill>
                        <a:srgbClr val="30A0D7"/>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r" rtl="0" fontAlgn="b"/>
                      <a:r>
                        <a:rPr lang="nb-NO" sz="1100" b="1" dirty="0" smtClean="0">
                          <a:effectLst/>
                        </a:rPr>
                        <a:t>= 13.78/ 15 = 0.92</a:t>
                      </a:r>
                      <a:endParaRPr lang="nb-NO" sz="1100" b="1" dirty="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endParaRPr lang="en-US" sz="1700" dirty="0">
                        <a:effectLst/>
                      </a:endParaRPr>
                    </a:p>
                  </a:txBody>
                  <a:tcPr marL="17931" marR="17931" marT="11954" marB="11954"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0770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Scipy</a:t>
            </a:r>
            <a:r>
              <a:rPr lang="en-US" dirty="0" smtClean="0"/>
              <a:t> stats is easy</a:t>
            </a:r>
          </a:p>
          <a:p>
            <a:pPr marL="0" indent="0">
              <a:buNone/>
            </a:pPr>
            <a:r>
              <a:rPr lang="en-US" sz="2000" dirty="0">
                <a:solidFill>
                  <a:srgbClr val="0222BC"/>
                </a:solidFill>
                <a:latin typeface="Courier New" charset="0"/>
                <a:ea typeface="Courier New" charset="0"/>
                <a:cs typeface="Courier New" charset="0"/>
              </a:rPr>
              <a:t>from </a:t>
            </a:r>
            <a:r>
              <a:rPr lang="en-US" sz="2000" dirty="0" err="1">
                <a:solidFill>
                  <a:srgbClr val="0222BC"/>
                </a:solidFill>
                <a:latin typeface="Courier New" charset="0"/>
                <a:ea typeface="Courier New" charset="0"/>
                <a:cs typeface="Courier New" charset="0"/>
              </a:rPr>
              <a:t>scipy</a:t>
            </a:r>
            <a:r>
              <a:rPr lang="en-US" sz="2000" dirty="0">
                <a:solidFill>
                  <a:srgbClr val="0222BC"/>
                </a:solidFill>
                <a:latin typeface="Courier New" charset="0"/>
                <a:ea typeface="Courier New" charset="0"/>
                <a:cs typeface="Courier New" charset="0"/>
              </a:rPr>
              <a:t> import </a:t>
            </a:r>
            <a:r>
              <a:rPr lang="en-US" sz="2000" dirty="0" smtClean="0">
                <a:solidFill>
                  <a:srgbClr val="0222BC"/>
                </a:solidFill>
                <a:latin typeface="Courier New" charset="0"/>
                <a:ea typeface="Courier New" charset="0"/>
                <a:cs typeface="Courier New" charset="0"/>
              </a:rPr>
              <a:t>stats</a:t>
            </a:r>
          </a:p>
          <a:p>
            <a:pPr marL="0" indent="0">
              <a:buNone/>
            </a:pPr>
            <a:r>
              <a:rPr lang="en-US" sz="2000" dirty="0" smtClean="0">
                <a:solidFill>
                  <a:srgbClr val="0222BC"/>
                </a:solidFill>
                <a:latin typeface="Courier New" charset="0"/>
                <a:ea typeface="Courier New" charset="0"/>
                <a:cs typeface="Courier New" charset="0"/>
              </a:rPr>
              <a:t>import </a:t>
            </a:r>
            <a:r>
              <a:rPr lang="en-US" sz="2000" dirty="0" err="1">
                <a:solidFill>
                  <a:srgbClr val="0222BC"/>
                </a:solidFill>
                <a:latin typeface="Courier New" charset="0"/>
                <a:ea typeface="Courier New" charset="0"/>
                <a:cs typeface="Courier New" charset="0"/>
              </a:rPr>
              <a:t>numpy</a:t>
            </a:r>
            <a:r>
              <a:rPr lang="en-US" sz="2000" dirty="0">
                <a:solidFill>
                  <a:srgbClr val="0222BC"/>
                </a:solidFill>
                <a:latin typeface="Courier New" charset="0"/>
                <a:ea typeface="Courier New" charset="0"/>
                <a:cs typeface="Courier New" charset="0"/>
              </a:rPr>
              <a:t> as np </a:t>
            </a:r>
            <a:endParaRPr lang="en-US" sz="2000" dirty="0" smtClean="0">
              <a:solidFill>
                <a:srgbClr val="0222BC"/>
              </a:solidFill>
              <a:latin typeface="Courier New" charset="0"/>
              <a:ea typeface="Courier New" charset="0"/>
              <a:cs typeface="Courier New" charset="0"/>
            </a:endParaRPr>
          </a:p>
          <a:p>
            <a:pPr marL="0" indent="0">
              <a:buNone/>
            </a:pPr>
            <a:r>
              <a:rPr lang="en-US" sz="2000" dirty="0" smtClean="0">
                <a:solidFill>
                  <a:srgbClr val="0222BC"/>
                </a:solidFill>
                <a:latin typeface="Courier New" charset="0"/>
                <a:ea typeface="Courier New" charset="0"/>
                <a:cs typeface="Courier New" charset="0"/>
              </a:rPr>
              <a:t>a </a:t>
            </a:r>
            <a:r>
              <a:rPr lang="en-US" sz="2000" dirty="0">
                <a:solidFill>
                  <a:srgbClr val="0222BC"/>
                </a:solidFill>
                <a:latin typeface="Courier New" charset="0"/>
                <a:ea typeface="Courier New" charset="0"/>
                <a:cs typeface="Courier New" charset="0"/>
              </a:rPr>
              <a:t>= </a:t>
            </a:r>
            <a:r>
              <a:rPr lang="en-US" sz="2000" dirty="0" err="1">
                <a:solidFill>
                  <a:srgbClr val="0222BC"/>
                </a:solidFill>
                <a:latin typeface="Courier New" charset="0"/>
                <a:ea typeface="Courier New" charset="0"/>
                <a:cs typeface="Courier New" charset="0"/>
              </a:rPr>
              <a:t>np.array</a:t>
            </a:r>
            <a:r>
              <a:rPr lang="en-US" sz="2000" dirty="0">
                <a:solidFill>
                  <a:srgbClr val="0222BC"/>
                </a:solidFill>
                <a:latin typeface="Courier New" charset="0"/>
                <a:ea typeface="Courier New" charset="0"/>
                <a:cs typeface="Courier New" charset="0"/>
              </a:rPr>
              <a:t>([3,1,2,3,1,1,4,2,2,2,2,2,5,2,3]) </a:t>
            </a:r>
            <a:endParaRPr lang="en-US" sz="2000" dirty="0" smtClean="0">
              <a:solidFill>
                <a:srgbClr val="0222BC"/>
              </a:solidFill>
              <a:latin typeface="Courier New" charset="0"/>
              <a:ea typeface="Courier New" charset="0"/>
              <a:cs typeface="Courier New" charset="0"/>
            </a:endParaRPr>
          </a:p>
          <a:p>
            <a:pPr marL="0" indent="0">
              <a:buNone/>
            </a:pPr>
            <a:r>
              <a:rPr lang="en-US" sz="2000" dirty="0" err="1" smtClean="0">
                <a:solidFill>
                  <a:srgbClr val="0222BC"/>
                </a:solidFill>
                <a:latin typeface="Courier New" charset="0"/>
                <a:ea typeface="Courier New" charset="0"/>
                <a:cs typeface="Courier New" charset="0"/>
              </a:rPr>
              <a:t>stats.skew</a:t>
            </a:r>
            <a:r>
              <a:rPr lang="en-US" sz="2000" dirty="0" smtClean="0">
                <a:solidFill>
                  <a:srgbClr val="0222BC"/>
                </a:solidFill>
                <a:latin typeface="Courier New" charset="0"/>
                <a:ea typeface="Courier New" charset="0"/>
                <a:cs typeface="Courier New" charset="0"/>
              </a:rPr>
              <a:t>(a</a:t>
            </a:r>
            <a:r>
              <a:rPr lang="en-US" sz="2000" dirty="0">
                <a:solidFill>
                  <a:srgbClr val="0222BC"/>
                </a:solidFill>
                <a:latin typeface="Courier New" charset="0"/>
                <a:ea typeface="Courier New" charset="0"/>
                <a:cs typeface="Courier New"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606506"/>
            <a:ext cx="4405341" cy="504960"/>
          </a:xfrm>
          <a:prstGeom prst="rect">
            <a:avLst/>
          </a:prstGeom>
        </p:spPr>
      </p:pic>
    </p:spTree>
    <p:extLst>
      <p:ext uri="{BB962C8B-B14F-4D97-AF65-F5344CB8AC3E}">
        <p14:creationId xmlns:p14="http://schemas.microsoft.com/office/powerpoint/2010/main" val="144958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Kurtosis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055"/>
          <a:stretch/>
        </p:blipFill>
        <p:spPr>
          <a:xfrm>
            <a:off x="3107843" y="1928510"/>
            <a:ext cx="6975954" cy="4261899"/>
          </a:xfrm>
        </p:spPr>
      </p:pic>
      <p:sp>
        <p:nvSpPr>
          <p:cNvPr id="5" name="Rectangle 4"/>
          <p:cNvSpPr/>
          <p:nvPr/>
        </p:nvSpPr>
        <p:spPr>
          <a:xfrm>
            <a:off x="499820" y="1798669"/>
            <a:ext cx="3954865" cy="369332"/>
          </a:xfrm>
          <a:prstGeom prst="rect">
            <a:avLst/>
          </a:prstGeom>
        </p:spPr>
        <p:txBody>
          <a:bodyPr wrap="none">
            <a:spAutoFit/>
          </a:bodyPr>
          <a:lstStyle/>
          <a:p>
            <a:r>
              <a:rPr lang="en-US" dirty="0" smtClean="0"/>
              <a:t>Kurtosis is </a:t>
            </a:r>
            <a:r>
              <a:rPr lang="en-US" dirty="0"/>
              <a:t>a measure of the "</a:t>
            </a:r>
            <a:r>
              <a:rPr lang="en-US" dirty="0" err="1"/>
              <a:t>tailedness</a:t>
            </a:r>
            <a:r>
              <a:rPr lang="en-US" dirty="0"/>
              <a:t>"</a:t>
            </a:r>
          </a:p>
        </p:txBody>
      </p:sp>
    </p:spTree>
    <p:extLst>
      <p:ext uri="{BB962C8B-B14F-4D97-AF65-F5344CB8AC3E}">
        <p14:creationId xmlns:p14="http://schemas.microsoft.com/office/powerpoint/2010/main" val="730803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Kurtosis</a:t>
            </a:r>
            <a:endParaRPr lang="en-US" dirty="0"/>
          </a:p>
        </p:txBody>
      </p:sp>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r="2864"/>
          <a:stretch/>
        </p:blipFill>
        <p:spPr>
          <a:xfrm>
            <a:off x="1857972" y="2379465"/>
            <a:ext cx="8462605" cy="2113009"/>
          </a:xfrm>
        </p:spPr>
      </p:pic>
      <p:sp>
        <p:nvSpPr>
          <p:cNvPr id="5" name="Rectangle 4"/>
          <p:cNvSpPr/>
          <p:nvPr/>
        </p:nvSpPr>
        <p:spPr>
          <a:xfrm>
            <a:off x="291351" y="5230814"/>
            <a:ext cx="11595848" cy="923330"/>
          </a:xfrm>
          <a:prstGeom prst="rect">
            <a:avLst/>
          </a:prstGeom>
        </p:spPr>
        <p:txBody>
          <a:bodyPr wrap="square">
            <a:spAutoFit/>
          </a:bodyPr>
          <a:lstStyle/>
          <a:p>
            <a:r>
              <a:rPr lang="en-US" dirty="0"/>
              <a:t>This definition is used so that the standard normal distribution has a kurtosis of zero. In addition, with the second definition positive kurtosis indicates a "heavy-tailed" distribution and negative kurtosis indicates a "light tailed" distribution. </a:t>
            </a:r>
          </a:p>
        </p:txBody>
      </p:sp>
      <p:sp>
        <p:nvSpPr>
          <p:cNvPr id="7" name="Rectangle 6"/>
          <p:cNvSpPr/>
          <p:nvPr/>
        </p:nvSpPr>
        <p:spPr>
          <a:xfrm>
            <a:off x="499819" y="1744285"/>
            <a:ext cx="10513321" cy="646331"/>
          </a:xfrm>
          <a:prstGeom prst="rect">
            <a:avLst/>
          </a:prstGeom>
        </p:spPr>
        <p:txBody>
          <a:bodyPr wrap="square">
            <a:spAutoFit/>
          </a:bodyPr>
          <a:lstStyle/>
          <a:p>
            <a:r>
              <a:rPr lang="en-US" dirty="0"/>
              <a:t>The kurtosis for a </a:t>
            </a:r>
            <a:r>
              <a:rPr lang="en-US" dirty="0">
                <a:hlinkClick r:id="rId4"/>
              </a:rPr>
              <a:t>standard normal distribution</a:t>
            </a:r>
            <a:r>
              <a:rPr lang="en-US" dirty="0"/>
              <a:t> is three. For this reason, some sources use the following definition of kurtosis (often referred to as "excess kurtosis"): </a:t>
            </a:r>
          </a:p>
        </p:txBody>
      </p:sp>
    </p:spTree>
    <p:extLst>
      <p:ext uri="{BB962C8B-B14F-4D97-AF65-F5344CB8AC3E}">
        <p14:creationId xmlns:p14="http://schemas.microsoft.com/office/powerpoint/2010/main" val="115566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Kurtosis using </a:t>
            </a:r>
            <a:r>
              <a:rPr lang="en-US" dirty="0" err="1" smtClean="0"/>
              <a:t>scipy.stats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solidFill>
                  <a:srgbClr val="0222BC"/>
                </a:solidFill>
                <a:latin typeface="Courier New" charset="0"/>
                <a:ea typeface="Courier New" charset="0"/>
                <a:cs typeface="Courier New" charset="0"/>
              </a:rPr>
              <a:t>from </a:t>
            </a:r>
            <a:r>
              <a:rPr lang="en-US" sz="1800" dirty="0" err="1">
                <a:solidFill>
                  <a:srgbClr val="0222BC"/>
                </a:solidFill>
                <a:latin typeface="Courier New" charset="0"/>
                <a:ea typeface="Courier New" charset="0"/>
                <a:cs typeface="Courier New" charset="0"/>
              </a:rPr>
              <a:t>scipy</a:t>
            </a:r>
            <a:r>
              <a:rPr lang="en-US" sz="1800" dirty="0">
                <a:solidFill>
                  <a:srgbClr val="0222BC"/>
                </a:solidFill>
                <a:latin typeface="Courier New" charset="0"/>
                <a:ea typeface="Courier New" charset="0"/>
                <a:cs typeface="Courier New" charset="0"/>
              </a:rPr>
              <a:t> import </a:t>
            </a:r>
            <a:r>
              <a:rPr lang="en-US" sz="1800" dirty="0" smtClean="0">
                <a:solidFill>
                  <a:srgbClr val="0222BC"/>
                </a:solidFill>
                <a:latin typeface="Courier New" charset="0"/>
                <a:ea typeface="Courier New" charset="0"/>
                <a:cs typeface="Courier New" charset="0"/>
              </a:rPr>
              <a:t>stats</a:t>
            </a:r>
          </a:p>
          <a:p>
            <a:pPr marL="0" indent="0">
              <a:buNone/>
            </a:pPr>
            <a:r>
              <a:rPr lang="en-US" sz="1800" dirty="0" smtClean="0">
                <a:solidFill>
                  <a:srgbClr val="0222BC"/>
                </a:solidFill>
                <a:latin typeface="Courier New" charset="0"/>
                <a:ea typeface="Courier New" charset="0"/>
                <a:cs typeface="Courier New" charset="0"/>
              </a:rPr>
              <a:t>import </a:t>
            </a:r>
            <a:r>
              <a:rPr lang="en-US" sz="1800" dirty="0" err="1">
                <a:solidFill>
                  <a:srgbClr val="0222BC"/>
                </a:solidFill>
                <a:latin typeface="Courier New" charset="0"/>
                <a:ea typeface="Courier New" charset="0"/>
                <a:cs typeface="Courier New" charset="0"/>
              </a:rPr>
              <a:t>numpy</a:t>
            </a:r>
            <a:r>
              <a:rPr lang="en-US" sz="1800" dirty="0">
                <a:solidFill>
                  <a:srgbClr val="0222BC"/>
                </a:solidFill>
                <a:latin typeface="Courier New" charset="0"/>
                <a:ea typeface="Courier New" charset="0"/>
                <a:cs typeface="Courier New" charset="0"/>
              </a:rPr>
              <a:t> as </a:t>
            </a:r>
            <a:r>
              <a:rPr lang="en-US" sz="1800" dirty="0" smtClean="0">
                <a:solidFill>
                  <a:srgbClr val="0222BC"/>
                </a:solidFill>
                <a:latin typeface="Courier New" charset="0"/>
                <a:ea typeface="Courier New" charset="0"/>
                <a:cs typeface="Courier New" charset="0"/>
              </a:rPr>
              <a:t>np</a:t>
            </a:r>
          </a:p>
          <a:p>
            <a:pPr marL="0" indent="0">
              <a:buNone/>
            </a:pPr>
            <a:r>
              <a:rPr lang="en-US" sz="1800" dirty="0" smtClean="0">
                <a:solidFill>
                  <a:srgbClr val="0222BC"/>
                </a:solidFill>
                <a:latin typeface="Courier New" charset="0"/>
                <a:ea typeface="Courier New" charset="0"/>
                <a:cs typeface="Courier New" charset="0"/>
              </a:rPr>
              <a:t>import </a:t>
            </a:r>
            <a:r>
              <a:rPr lang="en-US" sz="1800" dirty="0" err="1">
                <a:solidFill>
                  <a:srgbClr val="0222BC"/>
                </a:solidFill>
                <a:latin typeface="Courier New" charset="0"/>
                <a:ea typeface="Courier New" charset="0"/>
                <a:cs typeface="Courier New" charset="0"/>
              </a:rPr>
              <a:t>matplotlib.pyplot</a:t>
            </a:r>
            <a:r>
              <a:rPr lang="en-US" sz="1800" dirty="0">
                <a:solidFill>
                  <a:srgbClr val="0222BC"/>
                </a:solidFill>
                <a:latin typeface="Courier New" charset="0"/>
                <a:ea typeface="Courier New" charset="0"/>
                <a:cs typeface="Courier New" charset="0"/>
              </a:rPr>
              <a:t> as </a:t>
            </a:r>
            <a:r>
              <a:rPr lang="en-US" sz="1800" dirty="0" err="1" smtClean="0">
                <a:solidFill>
                  <a:srgbClr val="0222BC"/>
                </a:solidFill>
                <a:latin typeface="Courier New" charset="0"/>
                <a:ea typeface="Courier New" charset="0"/>
                <a:cs typeface="Courier New" charset="0"/>
              </a:rPr>
              <a:t>plt</a:t>
            </a:r>
            <a:endParaRPr lang="en-US" sz="1800" dirty="0" smtClean="0">
              <a:solidFill>
                <a:srgbClr val="0222BC"/>
              </a:solidFill>
              <a:latin typeface="Courier New" charset="0"/>
              <a:ea typeface="Courier New" charset="0"/>
              <a:cs typeface="Courier New" charset="0"/>
            </a:endParaRPr>
          </a:p>
          <a:p>
            <a:pPr marL="0" indent="0">
              <a:buNone/>
            </a:pPr>
            <a:r>
              <a:rPr lang="en-US" sz="1800" dirty="0" smtClean="0">
                <a:solidFill>
                  <a:srgbClr val="0222BC"/>
                </a:solidFill>
                <a:latin typeface="Courier New" charset="0"/>
                <a:ea typeface="Courier New" charset="0"/>
                <a:cs typeface="Courier New" charset="0"/>
              </a:rPr>
              <a:t>a </a:t>
            </a:r>
            <a:r>
              <a:rPr lang="en-US" sz="1800" dirty="0">
                <a:solidFill>
                  <a:srgbClr val="0222BC"/>
                </a:solidFill>
                <a:latin typeface="Courier New" charset="0"/>
                <a:ea typeface="Courier New" charset="0"/>
                <a:cs typeface="Courier New" charset="0"/>
              </a:rPr>
              <a:t>= </a:t>
            </a:r>
            <a:r>
              <a:rPr lang="en-US" sz="1800" dirty="0" err="1">
                <a:solidFill>
                  <a:srgbClr val="0222BC"/>
                </a:solidFill>
                <a:latin typeface="Courier New" charset="0"/>
                <a:ea typeface="Courier New" charset="0"/>
                <a:cs typeface="Courier New" charset="0"/>
              </a:rPr>
              <a:t>np.array</a:t>
            </a:r>
            <a:r>
              <a:rPr lang="en-US" sz="1800" dirty="0">
                <a:solidFill>
                  <a:srgbClr val="0222BC"/>
                </a:solidFill>
                <a:latin typeface="Courier New" charset="0"/>
                <a:ea typeface="Courier New" charset="0"/>
                <a:cs typeface="Courier New" charset="0"/>
              </a:rPr>
              <a:t>([3,1,2,3,1,1,4,6,10,2,2,2,2,2,5,2,3</a:t>
            </a:r>
            <a:r>
              <a:rPr lang="en-US" sz="1800" dirty="0" smtClean="0">
                <a:solidFill>
                  <a:srgbClr val="0222BC"/>
                </a:solidFill>
                <a:latin typeface="Courier New" charset="0"/>
                <a:ea typeface="Courier New" charset="0"/>
                <a:cs typeface="Courier New" charset="0"/>
              </a:rPr>
              <a:t>])</a:t>
            </a:r>
          </a:p>
          <a:p>
            <a:pPr marL="0" indent="0">
              <a:buNone/>
            </a:pPr>
            <a:r>
              <a:rPr lang="en-US" sz="1800" dirty="0" err="1" smtClean="0">
                <a:solidFill>
                  <a:srgbClr val="0222BC"/>
                </a:solidFill>
                <a:latin typeface="Courier New" charset="0"/>
                <a:ea typeface="Courier New" charset="0"/>
                <a:cs typeface="Courier New" charset="0"/>
              </a:rPr>
              <a:t>stats.kurtosis</a:t>
            </a:r>
            <a:r>
              <a:rPr lang="en-US" sz="1800" dirty="0" smtClean="0">
                <a:solidFill>
                  <a:srgbClr val="0222BC"/>
                </a:solidFill>
                <a:latin typeface="Courier New" charset="0"/>
                <a:ea typeface="Courier New" charset="0"/>
                <a:cs typeface="Courier New" charset="0"/>
              </a:rPr>
              <a:t>(a)</a:t>
            </a:r>
          </a:p>
          <a:p>
            <a:pPr marL="0" indent="0">
              <a:buNone/>
            </a:pPr>
            <a:r>
              <a:rPr lang="en-US" sz="1800" dirty="0" err="1" smtClean="0">
                <a:solidFill>
                  <a:srgbClr val="0222BC"/>
                </a:solidFill>
                <a:latin typeface="Courier New" charset="0"/>
                <a:ea typeface="Courier New" charset="0"/>
                <a:cs typeface="Courier New" charset="0"/>
              </a:rPr>
              <a:t>plt.hist</a:t>
            </a:r>
            <a:r>
              <a:rPr lang="en-US" sz="1800" dirty="0" smtClean="0">
                <a:solidFill>
                  <a:srgbClr val="0222BC"/>
                </a:solidFill>
                <a:latin typeface="Courier New" charset="0"/>
                <a:ea typeface="Courier New" charset="0"/>
                <a:cs typeface="Courier New" charset="0"/>
              </a:rPr>
              <a:t>(a</a:t>
            </a:r>
            <a:r>
              <a:rPr lang="en-US" sz="1800" dirty="0">
                <a:solidFill>
                  <a:srgbClr val="0222BC"/>
                </a:solidFill>
                <a:latin typeface="Courier New" charset="0"/>
                <a:ea typeface="Courier New" charset="0"/>
                <a:cs typeface="Courier New"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372" y="3387546"/>
            <a:ext cx="4991100" cy="3200400"/>
          </a:xfrm>
          <a:prstGeom prst="rect">
            <a:avLst/>
          </a:prstGeom>
        </p:spPr>
      </p:pic>
      <p:sp>
        <p:nvSpPr>
          <p:cNvPr id="5" name="TextBox 4"/>
          <p:cNvSpPr txBox="1"/>
          <p:nvPr/>
        </p:nvSpPr>
        <p:spPr>
          <a:xfrm>
            <a:off x="621102" y="5555411"/>
            <a:ext cx="5860380" cy="369332"/>
          </a:xfrm>
          <a:prstGeom prst="rect">
            <a:avLst/>
          </a:prstGeom>
          <a:noFill/>
        </p:spPr>
        <p:txBody>
          <a:bodyPr wrap="square" rtlCol="0">
            <a:spAutoFit/>
          </a:bodyPr>
          <a:lstStyle/>
          <a:p>
            <a:r>
              <a:rPr lang="en-US" dirty="0" smtClean="0"/>
              <a:t>Try to change the data </a:t>
            </a:r>
            <a:r>
              <a:rPr lang="en-US" smtClean="0"/>
              <a:t>to reflect the different kurtosis</a:t>
            </a:r>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0277"/>
          <a:stretch/>
        </p:blipFill>
        <p:spPr>
          <a:xfrm>
            <a:off x="838200" y="4554746"/>
            <a:ext cx="3048000" cy="432999"/>
          </a:xfrm>
          <a:prstGeom prst="rect">
            <a:avLst/>
          </a:prstGeom>
        </p:spPr>
      </p:pic>
    </p:spTree>
    <p:extLst>
      <p:ext uri="{BB962C8B-B14F-4D97-AF65-F5344CB8AC3E}">
        <p14:creationId xmlns:p14="http://schemas.microsoft.com/office/powerpoint/2010/main" val="2137486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E7AAA-1ADC-4413-87BF-E047302661D9}"/>
              </a:ext>
            </a:extLst>
          </p:cNvPr>
          <p:cNvSpPr>
            <a:spLocks noGrp="1"/>
          </p:cNvSpPr>
          <p:nvPr>
            <p:ph type="title"/>
          </p:nvPr>
        </p:nvSpPr>
        <p:spPr/>
        <p:txBody>
          <a:bodyPr/>
          <a:lstStyle/>
          <a:p>
            <a:r>
              <a:rPr lang="en-US" dirty="0"/>
              <a:t>Descriptive Statistics (cont’d)</a:t>
            </a:r>
          </a:p>
        </p:txBody>
      </p:sp>
      <p:sp>
        <p:nvSpPr>
          <p:cNvPr id="3" name="Content Placeholder 2">
            <a:extLst>
              <a:ext uri="{FF2B5EF4-FFF2-40B4-BE49-F238E27FC236}">
                <a16:creationId xmlns="" xmlns:a16="http://schemas.microsoft.com/office/drawing/2014/main" id="{3B62F64E-031F-4C36-95A1-63373B4BE268}"/>
              </a:ext>
            </a:extLst>
          </p:cNvPr>
          <p:cNvSpPr>
            <a:spLocks noGrp="1"/>
          </p:cNvSpPr>
          <p:nvPr>
            <p:ph idx="1"/>
          </p:nvPr>
        </p:nvSpPr>
        <p:spPr/>
        <p:txBody>
          <a:bodyPr>
            <a:normAutofit/>
          </a:bodyPr>
          <a:lstStyle/>
          <a:p>
            <a:pPr marL="0" indent="0">
              <a:buNone/>
            </a:pPr>
            <a:r>
              <a:rPr lang="en-US" dirty="0"/>
              <a:t>Every instance of the </a:t>
            </a:r>
            <a:r>
              <a:rPr lang="en-US" dirty="0" err="1"/>
              <a:t>ndarray</a:t>
            </a:r>
            <a:r>
              <a:rPr lang="en-US" dirty="0"/>
              <a:t> object is enriched with functions, providing those basic statistics, almost all. Those functions are the following. When you create a </a:t>
            </a:r>
            <a:r>
              <a:rPr lang="en-US" dirty="0" err="1"/>
              <a:t>numpy</a:t>
            </a:r>
            <a:r>
              <a:rPr lang="en-US" dirty="0"/>
              <a:t> object, we get its stats too.  </a:t>
            </a:r>
          </a:p>
          <a:p>
            <a:pPr marL="0" indent="0">
              <a:buNone/>
            </a:pPr>
            <a:endParaRPr lang="en-US" dirty="0"/>
          </a:p>
          <a:p>
            <a:pPr marL="0" indent="0">
              <a:buNone/>
            </a:pPr>
            <a:r>
              <a:rPr lang="en-US" dirty="0">
                <a:latin typeface="Consolas" panose="020B0609020204030204" pitchFamily="49" charset="0"/>
              </a:rPr>
              <a:t> 'argmax’				'</a:t>
            </a:r>
            <a:r>
              <a:rPr lang="en-US" dirty="0" err="1">
                <a:latin typeface="Consolas" panose="020B0609020204030204" pitchFamily="49" charset="0"/>
              </a:rPr>
              <a:t>argmin</a:t>
            </a:r>
            <a:r>
              <a:rPr lang="en-US" dirty="0">
                <a:latin typeface="Consolas" panose="020B0609020204030204" pitchFamily="49" charset="0"/>
              </a:rPr>
              <a:t>',</a:t>
            </a:r>
          </a:p>
          <a:p>
            <a:pPr marL="0" indent="0">
              <a:buNone/>
            </a:pPr>
            <a:r>
              <a:rPr lang="en-US" dirty="0">
                <a:latin typeface="Consolas" panose="020B0609020204030204" pitchFamily="49" charset="0"/>
              </a:rPr>
              <a:t> 'max’				'mean',</a:t>
            </a:r>
          </a:p>
          <a:p>
            <a:pPr marL="0" indent="0">
              <a:buNone/>
            </a:pPr>
            <a:r>
              <a:rPr lang="en-US" dirty="0">
                <a:latin typeface="Consolas" panose="020B0609020204030204" pitchFamily="49" charset="0"/>
              </a:rPr>
              <a:t> 'min’				'std',</a:t>
            </a:r>
          </a:p>
          <a:p>
            <a:pPr marL="0" indent="0">
              <a:buNone/>
            </a:pPr>
            <a:r>
              <a:rPr lang="en-US" dirty="0">
                <a:latin typeface="Consolas" panose="020B0609020204030204" pitchFamily="49" charset="0"/>
              </a:rPr>
              <a:t> 'sum’				'var',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84274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E7AAA-1ADC-4413-87BF-E047302661D9}"/>
              </a:ext>
            </a:extLst>
          </p:cNvPr>
          <p:cNvSpPr>
            <a:spLocks noGrp="1"/>
          </p:cNvSpPr>
          <p:nvPr>
            <p:ph type="title"/>
          </p:nvPr>
        </p:nvSpPr>
        <p:spPr/>
        <p:txBody>
          <a:bodyPr/>
          <a:lstStyle/>
          <a:p>
            <a:r>
              <a:rPr lang="en-US" dirty="0"/>
              <a:t>Descriptive Statistics (cont’d)</a:t>
            </a:r>
          </a:p>
        </p:txBody>
      </p:sp>
      <p:sp>
        <p:nvSpPr>
          <p:cNvPr id="4" name="Text Placeholder 3">
            <a:extLst>
              <a:ext uri="{FF2B5EF4-FFF2-40B4-BE49-F238E27FC236}">
                <a16:creationId xmlns="" xmlns:a16="http://schemas.microsoft.com/office/drawing/2014/main" id="{ECB178A7-6E0B-41E7-9FC5-B374A4402D15}"/>
              </a:ext>
            </a:extLst>
          </p:cNvPr>
          <p:cNvSpPr>
            <a:spLocks noGrp="1"/>
          </p:cNvSpPr>
          <p:nvPr>
            <p:ph type="body" idx="1"/>
          </p:nvPr>
        </p:nvSpPr>
        <p:spPr/>
        <p:txBody>
          <a:bodyPr/>
          <a:lstStyle/>
          <a:p>
            <a:r>
              <a:rPr lang="en-US" dirty="0"/>
              <a:t>Python Codes</a:t>
            </a:r>
          </a:p>
        </p:txBody>
      </p:sp>
      <p:pic>
        <p:nvPicPr>
          <p:cNvPr id="7" name="Content Placeholder 6">
            <a:extLst>
              <a:ext uri="{FF2B5EF4-FFF2-40B4-BE49-F238E27FC236}">
                <a16:creationId xmlns="" xmlns:a16="http://schemas.microsoft.com/office/drawing/2014/main" id="{CB47DB70-E3CB-40DF-B1D3-34B74B9C57F6}"/>
              </a:ext>
            </a:extLst>
          </p:cNvPr>
          <p:cNvPicPr>
            <a:picLocks noGrp="1" noChangeAspect="1"/>
          </p:cNvPicPr>
          <p:nvPr>
            <p:ph sz="half" idx="2"/>
          </p:nvPr>
        </p:nvPicPr>
        <p:blipFill>
          <a:blip r:embed="rId3"/>
          <a:stretch>
            <a:fillRect/>
          </a:stretch>
        </p:blipFill>
        <p:spPr>
          <a:xfrm>
            <a:off x="839788" y="2578809"/>
            <a:ext cx="5157787" cy="3537120"/>
          </a:xfrm>
          <a:prstGeom prst="rect">
            <a:avLst/>
          </a:prstGeom>
        </p:spPr>
      </p:pic>
      <p:sp>
        <p:nvSpPr>
          <p:cNvPr id="5" name="Text Placeholder 4">
            <a:extLst>
              <a:ext uri="{FF2B5EF4-FFF2-40B4-BE49-F238E27FC236}">
                <a16:creationId xmlns="" xmlns:a16="http://schemas.microsoft.com/office/drawing/2014/main" id="{B9BE1705-2FCE-4C46-82C8-77B7F89F21DB}"/>
              </a:ext>
            </a:extLst>
          </p:cNvPr>
          <p:cNvSpPr>
            <a:spLocks noGrp="1"/>
          </p:cNvSpPr>
          <p:nvPr>
            <p:ph type="body" sz="quarter" idx="3"/>
          </p:nvPr>
        </p:nvSpPr>
        <p:spPr/>
        <p:txBody>
          <a:bodyPr/>
          <a:lstStyle/>
          <a:p>
            <a:r>
              <a:rPr lang="en-US" dirty="0"/>
              <a:t>Results</a:t>
            </a:r>
          </a:p>
        </p:txBody>
      </p:sp>
      <p:sp>
        <p:nvSpPr>
          <p:cNvPr id="6" name="Content Placeholder 5">
            <a:extLst>
              <a:ext uri="{FF2B5EF4-FFF2-40B4-BE49-F238E27FC236}">
                <a16:creationId xmlns="" xmlns:a16="http://schemas.microsoft.com/office/drawing/2014/main" id="{4A87AAE6-A12F-4D31-AF4D-EE1DEFFC40FD}"/>
              </a:ext>
            </a:extLst>
          </p:cNvPr>
          <p:cNvSpPr>
            <a:spLocks noGrp="1"/>
          </p:cNvSpPr>
          <p:nvPr>
            <p:ph sz="quarter" idx="4"/>
          </p:nvPr>
        </p:nvSpPr>
        <p:spPr/>
        <p:txBody>
          <a:bodyPr>
            <a:normAutofit/>
          </a:bodyPr>
          <a:lstStyle/>
          <a:p>
            <a:pPr marL="0" indent="0">
              <a:buNone/>
            </a:pPr>
            <a:r>
              <a:rPr lang="en-US" sz="1800" dirty="0" err="1">
                <a:latin typeface="Consolas" panose="020B0609020204030204" pitchFamily="49" charset="0"/>
              </a:rPr>
              <a:t>xMax</a:t>
            </a:r>
            <a:r>
              <a:rPr lang="en-US" sz="1800" dirty="0">
                <a:latin typeface="Consolas" panose="020B0609020204030204" pitchFamily="49" charset="0"/>
              </a:rPr>
              <a:t> = 3925</a:t>
            </a:r>
          </a:p>
          <a:p>
            <a:pPr marL="0" indent="0">
              <a:buNone/>
            </a:pPr>
            <a:r>
              <a:rPr lang="en-US" sz="1800" dirty="0" err="1">
                <a:latin typeface="Consolas" panose="020B0609020204030204" pitchFamily="49" charset="0"/>
              </a:rPr>
              <a:t>xMin</a:t>
            </a:r>
            <a:r>
              <a:rPr lang="en-US" sz="1800" dirty="0">
                <a:latin typeface="Consolas" panose="020B0609020204030204" pitchFamily="49" charset="0"/>
              </a:rPr>
              <a:t> = 3310</a:t>
            </a:r>
          </a:p>
          <a:p>
            <a:pPr marL="0" indent="0">
              <a:buNone/>
            </a:pPr>
            <a:r>
              <a:rPr lang="en-US" sz="1800" dirty="0" err="1">
                <a:latin typeface="Consolas" panose="020B0609020204030204" pitchFamily="49" charset="0"/>
              </a:rPr>
              <a:t>iMax</a:t>
            </a:r>
            <a:r>
              <a:rPr lang="en-US" sz="1800" dirty="0">
                <a:latin typeface="Consolas" panose="020B0609020204030204" pitchFamily="49" charset="0"/>
              </a:rPr>
              <a:t> = 9</a:t>
            </a:r>
          </a:p>
          <a:p>
            <a:pPr marL="0" indent="0">
              <a:buNone/>
            </a:pPr>
            <a:r>
              <a:rPr lang="en-US" sz="1800" dirty="0" err="1">
                <a:latin typeface="Consolas" panose="020B0609020204030204" pitchFamily="49" charset="0"/>
              </a:rPr>
              <a:t>iMin</a:t>
            </a:r>
            <a:r>
              <a:rPr lang="en-US" sz="1800" dirty="0">
                <a:latin typeface="Consolas" panose="020B0609020204030204" pitchFamily="49" charset="0"/>
              </a:rPr>
              <a:t> = 5</a:t>
            </a:r>
          </a:p>
          <a:p>
            <a:pPr marL="0" indent="0">
              <a:buNone/>
            </a:pPr>
            <a:r>
              <a:rPr lang="en-US" sz="1800" dirty="0" err="1">
                <a:latin typeface="Consolas" panose="020B0609020204030204" pitchFamily="49" charset="0"/>
              </a:rPr>
              <a:t>xStdPopulation</a:t>
            </a:r>
            <a:r>
              <a:rPr lang="en-US" sz="1800" dirty="0">
                <a:latin typeface="Consolas" panose="020B0609020204030204" pitchFamily="49" charset="0"/>
              </a:rPr>
              <a:t> = 158.600651</a:t>
            </a:r>
          </a:p>
          <a:p>
            <a:pPr marL="0" indent="0">
              <a:buNone/>
            </a:pPr>
            <a:r>
              <a:rPr lang="en-US" sz="1800" dirty="0" err="1">
                <a:latin typeface="Consolas" panose="020B0609020204030204" pitchFamily="49" charset="0"/>
              </a:rPr>
              <a:t>xStdSample</a:t>
            </a:r>
            <a:r>
              <a:rPr lang="en-US" sz="1800" dirty="0">
                <a:latin typeface="Consolas" panose="020B0609020204030204" pitchFamily="49" charset="0"/>
              </a:rPr>
              <a:t> = 165.659779</a:t>
            </a:r>
          </a:p>
        </p:txBody>
      </p:sp>
    </p:spTree>
    <p:extLst>
      <p:ext uri="{BB962C8B-B14F-4D97-AF65-F5344CB8AC3E}">
        <p14:creationId xmlns:p14="http://schemas.microsoft.com/office/powerpoint/2010/main" val="221739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99239A-1DA6-4F96-B19B-71BF11BA105E}"/>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 xmlns:a16="http://schemas.microsoft.com/office/drawing/2014/main" id="{1515BDC1-62E3-46A2-8165-E68B06094EDA}"/>
              </a:ext>
            </a:extLst>
          </p:cNvPr>
          <p:cNvSpPr>
            <a:spLocks noGrp="1"/>
          </p:cNvSpPr>
          <p:nvPr>
            <p:ph idx="1"/>
          </p:nvPr>
        </p:nvSpPr>
        <p:spPr/>
        <p:txBody>
          <a:bodyPr/>
          <a:lstStyle/>
          <a:p>
            <a:pPr marL="0" indent="0">
              <a:buNone/>
            </a:pPr>
            <a:r>
              <a:rPr lang="en-US" dirty="0"/>
              <a:t>Random numbers and probability distributions can be obtained from function within the module </a:t>
            </a:r>
            <a:r>
              <a:rPr lang="en-US" dirty="0" err="1"/>
              <a:t>numpy.random</a:t>
            </a:r>
            <a:r>
              <a:rPr lang="en-US" dirty="0"/>
              <a:t>. However, </a:t>
            </a:r>
            <a:r>
              <a:rPr lang="en-US" dirty="0" err="1"/>
              <a:t>scipy.stats</a:t>
            </a:r>
            <a:r>
              <a:rPr lang="en-US" dirty="0"/>
              <a:t> module is more complete.</a:t>
            </a:r>
          </a:p>
        </p:txBody>
      </p:sp>
    </p:spTree>
    <p:extLst>
      <p:ext uri="{BB962C8B-B14F-4D97-AF65-F5344CB8AC3E}">
        <p14:creationId xmlns:p14="http://schemas.microsoft.com/office/powerpoint/2010/main" val="1950827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99239A-1DA6-4F96-B19B-71BF11BA105E}"/>
              </a:ext>
            </a:extLst>
          </p:cNvPr>
          <p:cNvSpPr>
            <a:spLocks noGrp="1"/>
          </p:cNvSpPr>
          <p:nvPr>
            <p:ph type="title"/>
          </p:nvPr>
        </p:nvSpPr>
        <p:spPr/>
        <p:txBody>
          <a:bodyPr/>
          <a:lstStyle/>
          <a:p>
            <a:r>
              <a:rPr lang="en-US" dirty="0"/>
              <a:t>Random Numbers (cont’d)</a:t>
            </a:r>
          </a:p>
        </p:txBody>
      </p:sp>
      <p:sp>
        <p:nvSpPr>
          <p:cNvPr id="3" name="Content Placeholder 2">
            <a:extLst>
              <a:ext uri="{FF2B5EF4-FFF2-40B4-BE49-F238E27FC236}">
                <a16:creationId xmlns="" xmlns:a16="http://schemas.microsoft.com/office/drawing/2014/main" id="{1515BDC1-62E3-46A2-8165-E68B06094EDA}"/>
              </a:ext>
            </a:extLst>
          </p:cNvPr>
          <p:cNvSpPr>
            <a:spLocks noGrp="1"/>
          </p:cNvSpPr>
          <p:nvPr>
            <p:ph idx="1"/>
          </p:nvPr>
        </p:nvSpPr>
        <p:spPr/>
        <p:txBody>
          <a:bodyPr>
            <a:normAutofit/>
          </a:bodyPr>
          <a:lstStyle/>
          <a:p>
            <a:pPr marL="0" indent="0">
              <a:buNone/>
            </a:pPr>
            <a:r>
              <a:rPr lang="en-US" dirty="0"/>
              <a:t>Issue: `</a:t>
            </a:r>
            <a:r>
              <a:rPr lang="en-US" dirty="0" err="1"/>
              <a:t>numpy.random</a:t>
            </a:r>
            <a:r>
              <a:rPr lang="en-US" dirty="0"/>
              <a:t>?’ to obtain the list of the functions. Some are:</a:t>
            </a:r>
          </a:p>
          <a:p>
            <a:pPr marL="0" indent="0">
              <a:buNone/>
            </a:pPr>
            <a:endParaRPr lang="en-US" dirty="0"/>
          </a:p>
          <a:p>
            <a:pPr marL="0" indent="0">
              <a:buNone/>
            </a:pPr>
            <a:r>
              <a:rPr lang="en-US" sz="1600" dirty="0" err="1">
                <a:latin typeface="Consolas" panose="020B0609020204030204" pitchFamily="49" charset="0"/>
              </a:rPr>
              <a:t>standard_normal</a:t>
            </a:r>
            <a:r>
              <a:rPr lang="en-US" sz="1600" dirty="0">
                <a:latin typeface="Consolas" panose="020B0609020204030204" pitchFamily="49" charset="0"/>
              </a:rPr>
              <a:t>      Standard normal distribution.</a:t>
            </a:r>
          </a:p>
          <a:p>
            <a:pPr marL="0" indent="0">
              <a:buNone/>
            </a:pPr>
            <a:r>
              <a:rPr lang="en-US" sz="1600" dirty="0" err="1">
                <a:latin typeface="Consolas" panose="020B0609020204030204" pitchFamily="49" charset="0"/>
              </a:rPr>
              <a:t>standard_t</a:t>
            </a:r>
            <a:r>
              <a:rPr lang="en-US" sz="1600" dirty="0">
                <a:latin typeface="Consolas" panose="020B0609020204030204" pitchFamily="49" charset="0"/>
              </a:rPr>
              <a:t>           Standard Student's t-distribution.</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Internal functions</a:t>
            </a:r>
          </a:p>
          <a:p>
            <a:pPr marL="0" indent="0">
              <a:buNone/>
            </a:pPr>
            <a:r>
              <a:rPr lang="en-US" sz="1600" dirty="0">
                <a:latin typeface="Consolas" panose="020B0609020204030204" pitchFamily="49" charset="0"/>
              </a:rPr>
              <a:t>==============================================================================</a:t>
            </a:r>
          </a:p>
          <a:p>
            <a:pPr marL="0" indent="0">
              <a:buNone/>
            </a:pPr>
            <a:r>
              <a:rPr lang="en-US" sz="1600" dirty="0" err="1">
                <a:latin typeface="Consolas" panose="020B0609020204030204" pitchFamily="49" charset="0"/>
              </a:rPr>
              <a:t>get_state</a:t>
            </a:r>
            <a:r>
              <a:rPr lang="en-US" sz="1600" dirty="0">
                <a:latin typeface="Consolas" panose="020B0609020204030204" pitchFamily="49" charset="0"/>
              </a:rPr>
              <a:t>            Get tuple representing internal state of generator.</a:t>
            </a:r>
          </a:p>
          <a:p>
            <a:pPr marL="0" indent="0">
              <a:buNone/>
            </a:pPr>
            <a:r>
              <a:rPr lang="en-US" sz="1600" dirty="0" err="1">
                <a:latin typeface="Consolas" panose="020B0609020204030204" pitchFamily="49" charset="0"/>
              </a:rPr>
              <a:t>set_state</a:t>
            </a:r>
            <a:r>
              <a:rPr lang="en-US" sz="1600" dirty="0">
                <a:latin typeface="Consolas" panose="020B0609020204030204" pitchFamily="49" charset="0"/>
              </a:rPr>
              <a:t>            Set state of generator.</a:t>
            </a:r>
          </a:p>
          <a:p>
            <a:pPr marL="0" indent="0">
              <a:buNone/>
            </a:pPr>
            <a:r>
              <a:rPr lang="en-US" sz="1600" dirty="0">
                <a:latin typeface="Consolas" panose="020B0609020204030204" pitchFamily="49" charset="0"/>
              </a:rPr>
              <a:t>==================== =========================================================</a:t>
            </a:r>
            <a:endParaRPr lang="en-US"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65750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 xmlns:a16="http://schemas.microsoft.com/office/drawing/2014/main" id="{374F748E-62FE-4EF6-9BD6-B5EC5825685F}"/>
              </a:ext>
            </a:extLst>
          </p:cNvPr>
          <p:cNvSpPr>
            <a:spLocks noGrp="1"/>
          </p:cNvSpPr>
          <p:nvPr>
            <p:ph idx="1"/>
          </p:nvPr>
        </p:nvSpPr>
        <p:spPr/>
        <p:txBody>
          <a:bodyPr/>
          <a:lstStyle/>
          <a:p>
            <a:pPr marL="0" indent="0">
              <a:buNone/>
            </a:pPr>
            <a:r>
              <a:rPr lang="en-US" dirty="0"/>
              <a:t>Robert Johansson. (2015). Numerical Python: A Practical Techniques Approach for Industry. </a:t>
            </a:r>
            <a:r>
              <a:rPr lang="en-US" dirty="0" err="1"/>
              <a:t>Apress</a:t>
            </a:r>
            <a:r>
              <a:rPr lang="en-US" dirty="0"/>
              <a:t>. Chapter 13: Statistics</a:t>
            </a:r>
          </a:p>
          <a:p>
            <a:pPr marL="0" indent="0">
              <a:buNone/>
            </a:pPr>
            <a:endParaRPr lang="en-US" dirty="0"/>
          </a:p>
          <a:p>
            <a:pPr marL="0" indent="0">
              <a:buNone/>
            </a:pPr>
            <a:r>
              <a:rPr lang="en-US" dirty="0"/>
              <a:t>You may also read: </a:t>
            </a:r>
          </a:p>
          <a:p>
            <a:pPr marL="0" indent="0">
              <a:buNone/>
            </a:pPr>
            <a:r>
              <a:rPr lang="en-US" dirty="0">
                <a:hlinkClick r:id="rId2"/>
              </a:rPr>
              <a:t>https://anaconda.org/fe_gunawan/describing-data-with-statistics/notebook</a:t>
            </a:r>
            <a:r>
              <a:rPr lang="en-US" dirty="0"/>
              <a:t> </a:t>
            </a:r>
          </a:p>
          <a:p>
            <a:pPr marL="0" indent="0">
              <a:buNone/>
            </a:pPr>
            <a:endParaRPr lang="en-US" dirty="0"/>
          </a:p>
          <a:p>
            <a:pPr marL="0" indent="0">
              <a:buNone/>
            </a:pPr>
            <a:r>
              <a:rPr lang="en-US" dirty="0"/>
              <a:t>You should read through the chapter and try the codes.</a:t>
            </a:r>
          </a:p>
        </p:txBody>
      </p:sp>
    </p:spTree>
    <p:extLst>
      <p:ext uri="{BB962C8B-B14F-4D97-AF65-F5344CB8AC3E}">
        <p14:creationId xmlns:p14="http://schemas.microsoft.com/office/powerpoint/2010/main" val="780416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51BE77-C3FE-451D-A761-706E08A18D8E}"/>
              </a:ext>
            </a:extLst>
          </p:cNvPr>
          <p:cNvSpPr>
            <a:spLocks noGrp="1"/>
          </p:cNvSpPr>
          <p:nvPr>
            <p:ph type="title"/>
          </p:nvPr>
        </p:nvSpPr>
        <p:spPr/>
        <p:txBody>
          <a:bodyPr/>
          <a:lstStyle/>
          <a:p>
            <a:r>
              <a:rPr lang="en-US" dirty="0"/>
              <a:t>Examples of Random Numbers</a:t>
            </a:r>
          </a:p>
        </p:txBody>
      </p:sp>
      <p:sp>
        <p:nvSpPr>
          <p:cNvPr id="4" name="Text Placeholder 3">
            <a:extLst>
              <a:ext uri="{FF2B5EF4-FFF2-40B4-BE49-F238E27FC236}">
                <a16:creationId xmlns="" xmlns:a16="http://schemas.microsoft.com/office/drawing/2014/main" id="{B41E77A3-951B-4637-9502-DBA025862952}"/>
              </a:ext>
            </a:extLst>
          </p:cNvPr>
          <p:cNvSpPr>
            <a:spLocks noGrp="1"/>
          </p:cNvSpPr>
          <p:nvPr>
            <p:ph type="body" idx="1"/>
          </p:nvPr>
        </p:nvSpPr>
        <p:spPr/>
        <p:txBody>
          <a:bodyPr/>
          <a:lstStyle/>
          <a:p>
            <a:r>
              <a:rPr lang="en-US" dirty="0"/>
              <a:t>Python Codes</a:t>
            </a:r>
          </a:p>
        </p:txBody>
      </p:sp>
      <p:pic>
        <p:nvPicPr>
          <p:cNvPr id="8" name="Content Placeholder 7">
            <a:extLst>
              <a:ext uri="{FF2B5EF4-FFF2-40B4-BE49-F238E27FC236}">
                <a16:creationId xmlns="" xmlns:a16="http://schemas.microsoft.com/office/drawing/2014/main" id="{CBA24C56-EA02-48A9-B57E-D7119ABD6D86}"/>
              </a:ext>
            </a:extLst>
          </p:cNvPr>
          <p:cNvPicPr>
            <a:picLocks noGrp="1" noChangeAspect="1"/>
          </p:cNvPicPr>
          <p:nvPr>
            <p:ph sz="half" idx="2"/>
          </p:nvPr>
        </p:nvPicPr>
        <p:blipFill>
          <a:blip r:embed="rId3"/>
          <a:stretch>
            <a:fillRect/>
          </a:stretch>
        </p:blipFill>
        <p:spPr>
          <a:xfrm>
            <a:off x="839788" y="2864720"/>
            <a:ext cx="5157787" cy="2965298"/>
          </a:xfrm>
          <a:prstGeom prst="rect">
            <a:avLst/>
          </a:prstGeom>
        </p:spPr>
      </p:pic>
      <p:sp>
        <p:nvSpPr>
          <p:cNvPr id="6" name="Text Placeholder 5">
            <a:extLst>
              <a:ext uri="{FF2B5EF4-FFF2-40B4-BE49-F238E27FC236}">
                <a16:creationId xmlns="" xmlns:a16="http://schemas.microsoft.com/office/drawing/2014/main" id="{DC1CFDF8-BF32-4C96-ABD8-412D34E71B09}"/>
              </a:ext>
            </a:extLst>
          </p:cNvPr>
          <p:cNvSpPr>
            <a:spLocks noGrp="1"/>
          </p:cNvSpPr>
          <p:nvPr>
            <p:ph type="body" sz="quarter" idx="3"/>
          </p:nvPr>
        </p:nvSpPr>
        <p:spPr/>
        <p:txBody>
          <a:bodyPr/>
          <a:lstStyle/>
          <a:p>
            <a:r>
              <a:rPr lang="en-US" dirty="0"/>
              <a:t>Results</a:t>
            </a:r>
          </a:p>
        </p:txBody>
      </p:sp>
      <p:pic>
        <p:nvPicPr>
          <p:cNvPr id="9" name="Content Placeholder 8">
            <a:extLst>
              <a:ext uri="{FF2B5EF4-FFF2-40B4-BE49-F238E27FC236}">
                <a16:creationId xmlns="" xmlns:a16="http://schemas.microsoft.com/office/drawing/2014/main" id="{49B9B8AA-7223-492E-8DB6-71AA91A72C8D}"/>
              </a:ext>
            </a:extLst>
          </p:cNvPr>
          <p:cNvPicPr>
            <a:picLocks noGrp="1" noChangeAspect="1"/>
          </p:cNvPicPr>
          <p:nvPr>
            <p:ph sz="quarter" idx="4"/>
          </p:nvPr>
        </p:nvPicPr>
        <p:blipFill>
          <a:blip r:embed="rId4"/>
          <a:stretch>
            <a:fillRect/>
          </a:stretch>
        </p:blipFill>
        <p:spPr>
          <a:xfrm>
            <a:off x="6717509" y="2505075"/>
            <a:ext cx="4092570" cy="3684588"/>
          </a:xfrm>
          <a:prstGeom prst="rect">
            <a:avLst/>
          </a:prstGeom>
        </p:spPr>
      </p:pic>
    </p:spTree>
    <p:extLst>
      <p:ext uri="{BB962C8B-B14F-4D97-AF65-F5344CB8AC3E}">
        <p14:creationId xmlns:p14="http://schemas.microsoft.com/office/powerpoint/2010/main" val="4160535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02FED-A797-44BF-8C72-2188E4C33E20}"/>
              </a:ext>
            </a:extLst>
          </p:cNvPr>
          <p:cNvSpPr>
            <a:spLocks noGrp="1"/>
          </p:cNvSpPr>
          <p:nvPr>
            <p:ph type="title"/>
          </p:nvPr>
        </p:nvSpPr>
        <p:spPr/>
        <p:txBody>
          <a:bodyPr/>
          <a:lstStyle/>
          <a:p>
            <a:r>
              <a:rPr lang="en-US" dirty="0"/>
              <a:t>Example of Random Numbers</a:t>
            </a:r>
          </a:p>
        </p:txBody>
      </p:sp>
      <p:sp>
        <p:nvSpPr>
          <p:cNvPr id="7" name="Content Placeholder 6">
            <a:extLst>
              <a:ext uri="{FF2B5EF4-FFF2-40B4-BE49-F238E27FC236}">
                <a16:creationId xmlns="" xmlns:a16="http://schemas.microsoft.com/office/drawing/2014/main" id="{DFC8169B-C78A-493E-AFBD-BCB19414DC68}"/>
              </a:ext>
            </a:extLst>
          </p:cNvPr>
          <p:cNvSpPr>
            <a:spLocks noGrp="1"/>
          </p:cNvSpPr>
          <p:nvPr>
            <p:ph idx="1"/>
          </p:nvPr>
        </p:nvSpPr>
        <p:spPr/>
        <p:txBody>
          <a:bodyPr>
            <a:normAutofit fontScale="85000" lnSpcReduction="20000"/>
          </a:bodyPr>
          <a:lstStyle/>
          <a:p>
            <a:pPr marL="0" indent="0">
              <a:buNone/>
            </a:pPr>
            <a:r>
              <a:rPr lang="en-US" dirty="0"/>
              <a:t>You can produce integer random numbers without replacement: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x = [8, 9, 4, 2, 3]</a:t>
            </a:r>
          </a:p>
        </p:txBody>
      </p:sp>
      <p:pic>
        <p:nvPicPr>
          <p:cNvPr id="8" name="Picture 7">
            <a:extLst>
              <a:ext uri="{FF2B5EF4-FFF2-40B4-BE49-F238E27FC236}">
                <a16:creationId xmlns="" xmlns:a16="http://schemas.microsoft.com/office/drawing/2014/main" id="{1D6DAC13-CAE8-4A59-A6A6-1E47B590683F}"/>
              </a:ext>
            </a:extLst>
          </p:cNvPr>
          <p:cNvPicPr>
            <a:picLocks noChangeAspect="1"/>
          </p:cNvPicPr>
          <p:nvPr/>
        </p:nvPicPr>
        <p:blipFill>
          <a:blip r:embed="rId3"/>
          <a:stretch>
            <a:fillRect/>
          </a:stretch>
        </p:blipFill>
        <p:spPr>
          <a:xfrm>
            <a:off x="973716" y="2500971"/>
            <a:ext cx="5219268" cy="3000645"/>
          </a:xfrm>
          <a:prstGeom prst="rect">
            <a:avLst/>
          </a:prstGeom>
        </p:spPr>
      </p:pic>
    </p:spTree>
    <p:extLst>
      <p:ext uri="{BB962C8B-B14F-4D97-AF65-F5344CB8AC3E}">
        <p14:creationId xmlns:p14="http://schemas.microsoft.com/office/powerpoint/2010/main" val="210601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0E7AAA-1ADC-4413-87BF-E047302661D9}"/>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 xmlns:a16="http://schemas.microsoft.com/office/drawing/2014/main" id="{3B62F64E-031F-4C36-95A1-63373B4BE268}"/>
              </a:ext>
            </a:extLst>
          </p:cNvPr>
          <p:cNvSpPr>
            <a:spLocks noGrp="1"/>
          </p:cNvSpPr>
          <p:nvPr>
            <p:ph idx="1"/>
          </p:nvPr>
        </p:nvSpPr>
        <p:spPr/>
        <p:txBody>
          <a:bodyPr/>
          <a:lstStyle/>
          <a:p>
            <a:pPr marL="0" indent="0">
              <a:buNone/>
            </a:pPr>
            <a:r>
              <a:rPr lang="en-US" dirty="0"/>
              <a:t>Descriptive statistics are widely used to provide numerical descriptions of a large dataset. Most popular descriptive-statistic pairs are:</a:t>
            </a:r>
          </a:p>
          <a:p>
            <a:r>
              <a:rPr lang="en-US" dirty="0"/>
              <a:t>Mean and standard deviation</a:t>
            </a:r>
          </a:p>
          <a:p>
            <a:r>
              <a:rPr lang="en-US" dirty="0"/>
              <a:t>Median and IQR</a:t>
            </a:r>
          </a:p>
          <a:p>
            <a:r>
              <a:rPr lang="en-US" dirty="0"/>
              <a:t>Mode and range</a:t>
            </a:r>
          </a:p>
          <a:p>
            <a:endParaRPr lang="en-US" dirty="0"/>
          </a:p>
          <a:p>
            <a:endParaRPr lang="en-US" dirty="0"/>
          </a:p>
        </p:txBody>
      </p:sp>
    </p:spTree>
    <p:extLst>
      <p:ext uri="{BB962C8B-B14F-4D97-AF65-F5344CB8AC3E}">
        <p14:creationId xmlns:p14="http://schemas.microsoft.com/office/powerpoint/2010/main" val="173685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lang="en-US" dirty="0" smtClean="0"/>
              <a:t>Measures on Describing Data </a:t>
            </a:r>
            <a:endParaRPr lang="en-US" dirty="0">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5100976"/>
              </p:ext>
            </p:extLst>
          </p:nvPr>
        </p:nvGraphicFramePr>
        <p:xfrm>
          <a:off x="838199" y="2000437"/>
          <a:ext cx="10515600" cy="3261360"/>
        </p:xfrm>
        <a:graphic>
          <a:graphicData uri="http://schemas.openxmlformats.org/drawingml/2006/table">
            <a:tbl>
              <a:tblPr firstRow="1" bandRow="1">
                <a:tableStyleId>{073A0DAA-6AF3-43AB-8588-CEC1D06C72B9}</a:tableStyleId>
              </a:tblPr>
              <a:tblGrid>
                <a:gridCol w="3505200"/>
                <a:gridCol w="3505200"/>
                <a:gridCol w="3505200"/>
              </a:tblGrid>
              <a:tr h="370840">
                <a:tc>
                  <a:txBody>
                    <a:bodyPr/>
                    <a:lstStyle/>
                    <a:p>
                      <a:endParaRPr lang="en-US">
                        <a:effectLst/>
                      </a:endParaRPr>
                    </a:p>
                  </a:txBody>
                  <a:tcPr anchor="ctr"/>
                </a:tc>
                <a:tc>
                  <a:txBody>
                    <a:bodyPr/>
                    <a:lstStyle/>
                    <a:p>
                      <a:r>
                        <a:rPr lang="en-US" sz="2800" dirty="0">
                          <a:effectLst/>
                        </a:rPr>
                        <a:t>Moment </a:t>
                      </a:r>
                      <a:endParaRPr lang="en-US" dirty="0">
                        <a:effectLst/>
                      </a:endParaRPr>
                    </a:p>
                  </a:txBody>
                  <a:tcPr anchor="ctr"/>
                </a:tc>
                <a:tc>
                  <a:txBody>
                    <a:bodyPr/>
                    <a:lstStyle/>
                    <a:p>
                      <a:r>
                        <a:rPr lang="en-US" sz="2800" dirty="0">
                          <a:effectLst/>
                        </a:rPr>
                        <a:t>Non-moment based location parameters </a:t>
                      </a:r>
                      <a:endParaRPr lang="en-US" dirty="0">
                        <a:effectLst/>
                      </a:endParaRPr>
                    </a:p>
                  </a:txBody>
                  <a:tcPr anchor="ctr"/>
                </a:tc>
              </a:tr>
              <a:tr h="370840">
                <a:tc>
                  <a:txBody>
                    <a:bodyPr/>
                    <a:lstStyle/>
                    <a:p>
                      <a:r>
                        <a:rPr lang="en-US" sz="3200">
                          <a:effectLst/>
                        </a:rPr>
                        <a:t>Center </a:t>
                      </a:r>
                      <a:endParaRPr lang="en-US">
                        <a:effectLst/>
                      </a:endParaRPr>
                    </a:p>
                  </a:txBody>
                  <a:tcPr anchor="ctr"/>
                </a:tc>
                <a:tc>
                  <a:txBody>
                    <a:bodyPr/>
                    <a:lstStyle/>
                    <a:p>
                      <a:r>
                        <a:rPr lang="en-US" sz="2400">
                          <a:effectLst/>
                        </a:rPr>
                        <a:t>Mean </a:t>
                      </a:r>
                      <a:endParaRPr lang="en-US">
                        <a:effectLst/>
                      </a:endParaRPr>
                    </a:p>
                  </a:txBody>
                  <a:tcPr anchor="ctr"/>
                </a:tc>
                <a:tc>
                  <a:txBody>
                    <a:bodyPr/>
                    <a:lstStyle/>
                    <a:p>
                      <a:r>
                        <a:rPr lang="en-US" sz="2400" dirty="0">
                          <a:effectLst/>
                        </a:rPr>
                        <a:t>Mode, median </a:t>
                      </a:r>
                      <a:endParaRPr lang="en-US" dirty="0">
                        <a:effectLst/>
                      </a:endParaRPr>
                    </a:p>
                  </a:txBody>
                  <a:tcPr anchor="ctr"/>
                </a:tc>
              </a:tr>
              <a:tr h="370840">
                <a:tc>
                  <a:txBody>
                    <a:bodyPr/>
                    <a:lstStyle/>
                    <a:p>
                      <a:r>
                        <a:rPr lang="en-US" sz="3200">
                          <a:effectLst/>
                        </a:rPr>
                        <a:t>Spread </a:t>
                      </a:r>
                      <a:endParaRPr lang="en-US">
                        <a:effectLst/>
                      </a:endParaRPr>
                    </a:p>
                  </a:txBody>
                  <a:tcPr anchor="ctr"/>
                </a:tc>
                <a:tc>
                  <a:txBody>
                    <a:bodyPr/>
                    <a:lstStyle/>
                    <a:p>
                      <a:r>
                        <a:rPr lang="en-US" sz="2400">
                          <a:effectLst/>
                        </a:rPr>
                        <a:t>Variance </a:t>
                      </a:r>
                      <a:r>
                        <a:rPr lang="en-US" sz="2000">
                          <a:effectLst/>
                        </a:rPr>
                        <a:t>(standard deviation) </a:t>
                      </a:r>
                      <a:endParaRPr lang="en-US">
                        <a:effectLst/>
                      </a:endParaRPr>
                    </a:p>
                  </a:txBody>
                  <a:tcPr anchor="ctr"/>
                </a:tc>
                <a:tc>
                  <a:txBody>
                    <a:bodyPr/>
                    <a:lstStyle/>
                    <a:p>
                      <a:r>
                        <a:rPr lang="en-US" sz="2400" dirty="0">
                          <a:effectLst/>
                        </a:rPr>
                        <a:t>Range, Interquartile range </a:t>
                      </a:r>
                      <a:endParaRPr lang="en-US" dirty="0">
                        <a:effectLst/>
                      </a:endParaRPr>
                    </a:p>
                  </a:txBody>
                  <a:tcPr anchor="ctr"/>
                </a:tc>
              </a:tr>
              <a:tr h="370840">
                <a:tc>
                  <a:txBody>
                    <a:bodyPr/>
                    <a:lstStyle/>
                    <a:p>
                      <a:r>
                        <a:rPr lang="en-US" sz="3200">
                          <a:effectLst/>
                        </a:rPr>
                        <a:t>Skew </a:t>
                      </a:r>
                      <a:endParaRPr lang="en-US">
                        <a:effectLst/>
                      </a:endParaRPr>
                    </a:p>
                  </a:txBody>
                  <a:tcPr anchor="ctr"/>
                </a:tc>
                <a:tc>
                  <a:txBody>
                    <a:bodyPr/>
                    <a:lstStyle/>
                    <a:p>
                      <a:r>
                        <a:rPr lang="en-US" sz="2400">
                          <a:effectLst/>
                        </a:rPr>
                        <a:t>Skewness </a:t>
                      </a:r>
                      <a:endParaRPr lang="en-US">
                        <a:effectLst/>
                      </a:endParaRPr>
                    </a:p>
                  </a:txBody>
                  <a:tcPr anchor="ctr"/>
                </a:tc>
                <a:tc>
                  <a:txBody>
                    <a:bodyPr/>
                    <a:lstStyle/>
                    <a:p>
                      <a:r>
                        <a:rPr lang="en-US" sz="2400" dirty="0">
                          <a:effectLst/>
                        </a:rPr>
                        <a:t>-- </a:t>
                      </a:r>
                      <a:endParaRPr lang="en-US" dirty="0">
                        <a:effectLst/>
                      </a:endParaRPr>
                    </a:p>
                  </a:txBody>
                  <a:tcPr anchor="ctr"/>
                </a:tc>
              </a:tr>
              <a:tr h="370840">
                <a:tc>
                  <a:txBody>
                    <a:bodyPr/>
                    <a:lstStyle/>
                    <a:p>
                      <a:r>
                        <a:rPr lang="en-US" sz="3200">
                          <a:effectLst/>
                        </a:rPr>
                        <a:t>Peaked </a:t>
                      </a:r>
                      <a:endParaRPr lang="en-US">
                        <a:effectLst/>
                      </a:endParaRPr>
                    </a:p>
                  </a:txBody>
                  <a:tcPr anchor="ctr"/>
                </a:tc>
                <a:tc>
                  <a:txBody>
                    <a:bodyPr/>
                    <a:lstStyle/>
                    <a:p>
                      <a:r>
                        <a:rPr lang="en-US" sz="2400">
                          <a:effectLst/>
                        </a:rPr>
                        <a:t>Kurtosis </a:t>
                      </a:r>
                      <a:endParaRPr lang="en-US">
                        <a:effectLst/>
                      </a:endParaRPr>
                    </a:p>
                  </a:txBody>
                  <a:tcPr anchor="ctr"/>
                </a:tc>
                <a:tc>
                  <a:txBody>
                    <a:bodyPr/>
                    <a:lstStyle/>
                    <a:p>
                      <a:r>
                        <a:rPr lang="en-US" sz="2400" dirty="0">
                          <a:effectLst/>
                        </a:rPr>
                        <a:t>-- </a:t>
                      </a:r>
                      <a:endParaRPr lang="en-US" dirty="0">
                        <a:effectLst/>
                      </a:endParaRPr>
                    </a:p>
                  </a:txBody>
                  <a:tcPr anchor="ctr"/>
                </a:tc>
              </a:tr>
            </a:tbl>
          </a:graphicData>
        </a:graphic>
      </p:graphicFrame>
      <p:sp>
        <p:nvSpPr>
          <p:cNvPr id="5" name="Rectangle 4"/>
          <p:cNvSpPr/>
          <p:nvPr/>
        </p:nvSpPr>
        <p:spPr>
          <a:xfrm>
            <a:off x="5647764" y="6488668"/>
            <a:ext cx="8673353" cy="369332"/>
          </a:xfrm>
          <a:prstGeom prst="rect">
            <a:avLst/>
          </a:prstGeom>
        </p:spPr>
        <p:txBody>
          <a:bodyPr wrap="square">
            <a:spAutoFit/>
          </a:bodyPr>
          <a:lstStyle/>
          <a:p>
            <a:r>
              <a:rPr lang="en-US"/>
              <a:t>Moments are a set of statistical parameters to measure a distribution</a:t>
            </a:r>
          </a:p>
        </p:txBody>
      </p:sp>
    </p:spTree>
    <p:extLst>
      <p:ext uri="{BB962C8B-B14F-4D97-AF65-F5344CB8AC3E}">
        <p14:creationId xmlns:p14="http://schemas.microsoft.com/office/powerpoint/2010/main" val="193330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276" y="1825625"/>
            <a:ext cx="6463448" cy="4351338"/>
          </a:xfrm>
        </p:spPr>
      </p:pic>
    </p:spTree>
    <p:extLst>
      <p:ext uri="{BB962C8B-B14F-4D97-AF65-F5344CB8AC3E}">
        <p14:creationId xmlns:p14="http://schemas.microsoft.com/office/powerpoint/2010/main" val="16928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Mean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150" y="1852520"/>
            <a:ext cx="6277340" cy="4351338"/>
          </a:xfrm>
        </p:spPr>
      </p:pic>
    </p:spTree>
    <p:extLst>
      <p:ext uri="{BB962C8B-B14F-4D97-AF65-F5344CB8AC3E}">
        <p14:creationId xmlns:p14="http://schemas.microsoft.com/office/powerpoint/2010/main" val="206577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Mean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150" y="1852520"/>
            <a:ext cx="6277340" cy="4351338"/>
          </a:xfrm>
        </p:spPr>
      </p:pic>
      <p:graphicFrame>
        <p:nvGraphicFramePr>
          <p:cNvPr id="3" name="Table 2"/>
          <p:cNvGraphicFramePr>
            <a:graphicFrameLocks noGrp="1"/>
          </p:cNvGraphicFramePr>
          <p:nvPr>
            <p:extLst>
              <p:ext uri="{D42A27DB-BD31-4B8C-83A1-F6EECF244321}">
                <p14:modId xmlns:p14="http://schemas.microsoft.com/office/powerpoint/2010/main" val="542176227"/>
              </p:ext>
            </p:extLst>
          </p:nvPr>
        </p:nvGraphicFramePr>
        <p:xfrm>
          <a:off x="6100110" y="6553126"/>
          <a:ext cx="1443690" cy="250190"/>
        </p:xfrm>
        <a:graphic>
          <a:graphicData uri="http://schemas.openxmlformats.org/drawingml/2006/table">
            <a:tbl>
              <a:tblPr>
                <a:tableStyleId>{5C22544A-7EE6-4342-B048-85BDC9FD1C3A}</a:tableStyleId>
              </a:tblPr>
              <a:tblGrid>
                <a:gridCol w="1443690"/>
              </a:tblGrid>
              <a:tr h="203200">
                <a:tc>
                  <a:txBody>
                    <a:bodyPr/>
                    <a:lstStyle/>
                    <a:p>
                      <a:pPr algn="r" fontAlgn="b"/>
                      <a:r>
                        <a:rPr lang="is-IS" sz="1600" u="none" strike="noStrike" dirty="0" smtClean="0">
                          <a:effectLst/>
                        </a:rPr>
                        <a:t>70.11</a:t>
                      </a:r>
                      <a:endParaRPr lang="is-IS" sz="1600" b="0" i="0" u="none" strike="noStrike" dirty="0">
                        <a:solidFill>
                          <a:srgbClr val="000000"/>
                        </a:solidFill>
                        <a:effectLst/>
                        <a:latin typeface="Calibri" charset="0"/>
                      </a:endParaRPr>
                    </a:p>
                  </a:txBody>
                  <a:tcPr marL="6350" marR="6350" marT="6350" marB="0" anchor="b">
                    <a:noFill/>
                  </a:tcPr>
                </a:tc>
              </a:tr>
            </a:tbl>
          </a:graphicData>
        </a:graphic>
      </p:graphicFrame>
      <p:cxnSp>
        <p:nvCxnSpPr>
          <p:cNvPr id="6" name="Straight Arrow Connector 5"/>
          <p:cNvCxnSpPr/>
          <p:nvPr/>
        </p:nvCxnSpPr>
        <p:spPr>
          <a:xfrm>
            <a:off x="7328647" y="5392271"/>
            <a:ext cx="13447" cy="116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445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AACDD-F5D3-4A7A-BA92-0FD24972BA3C}">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6c5ed68c-5f31-42ac-9392-2612e73c38e5"/>
    <ds:schemaRef ds:uri="http://purl.org/dc/terms/"/>
    <ds:schemaRef ds:uri="http://schemas.openxmlformats.org/package/2006/metadata/core-properties"/>
    <ds:schemaRef ds:uri="f7443cdf-c33c-464e-a97f-23bb26b3177a"/>
    <ds:schemaRef ds:uri="http://www.w3.org/XML/1998/namespace"/>
  </ds:schemaRefs>
</ds:datastoreItem>
</file>

<file path=customXml/itemProps2.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3.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3165</TotalTime>
  <Words>1602</Words>
  <Application>Microsoft Macintosh PowerPoint</Application>
  <PresentationFormat>Widescreen</PresentationFormat>
  <Paragraphs>315</Paragraphs>
  <Slides>41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Calibri Light</vt:lpstr>
      <vt:lpstr>Consolas</vt:lpstr>
      <vt:lpstr>Courier New</vt:lpstr>
      <vt:lpstr>Arial</vt:lpstr>
      <vt:lpstr>Office Theme</vt:lpstr>
      <vt:lpstr>Week 3a</vt:lpstr>
      <vt:lpstr>Outline</vt:lpstr>
      <vt:lpstr>Session Learning Outcomes</vt:lpstr>
      <vt:lpstr>Reference</vt:lpstr>
      <vt:lpstr>Descriptive Statistics</vt:lpstr>
      <vt:lpstr>Key Measures on Describing Data </vt:lpstr>
      <vt:lpstr>Mean</vt:lpstr>
      <vt:lpstr>Guess the Mean</vt:lpstr>
      <vt:lpstr>Guess the Mean</vt:lpstr>
      <vt:lpstr>Guess the Mean</vt:lpstr>
      <vt:lpstr>Guess the Mean</vt:lpstr>
      <vt:lpstr>Guess the Mean</vt:lpstr>
      <vt:lpstr>Variance &amp; Standard Deviation  of a Population </vt:lpstr>
      <vt:lpstr>Why Standard Deviation Important?</vt:lpstr>
      <vt:lpstr>Why Standard Deviation Important?</vt:lpstr>
      <vt:lpstr>Standard Deviation &amp; Variance</vt:lpstr>
      <vt:lpstr>Non-moment based location parameters </vt:lpstr>
      <vt:lpstr>Mode</vt:lpstr>
      <vt:lpstr>Mode</vt:lpstr>
      <vt:lpstr>Guess the Mode</vt:lpstr>
      <vt:lpstr>Mode using scipy.stats</vt:lpstr>
      <vt:lpstr>Median</vt:lpstr>
      <vt:lpstr>Guess the Median</vt:lpstr>
      <vt:lpstr>Guess the Median</vt:lpstr>
      <vt:lpstr>Median using Numpy</vt:lpstr>
      <vt:lpstr>Lopsidedness and peakedness </vt:lpstr>
      <vt:lpstr>Normal Distribution Example</vt:lpstr>
      <vt:lpstr>Skewness: Asymmetrical distribution </vt:lpstr>
      <vt:lpstr>Skewness: Asymmetrical distribution </vt:lpstr>
      <vt:lpstr>Skewness</vt:lpstr>
      <vt:lpstr>Skewness</vt:lpstr>
      <vt:lpstr>Skewness</vt:lpstr>
      <vt:lpstr>Kurtosis</vt:lpstr>
      <vt:lpstr>Kurtosis</vt:lpstr>
      <vt:lpstr>Kurtosis using scipy.stats</vt:lpstr>
      <vt:lpstr>Descriptive Statistics (cont’d)</vt:lpstr>
      <vt:lpstr>Descriptive Statistics (cont’d)</vt:lpstr>
      <vt:lpstr>Random Numbers</vt:lpstr>
      <vt:lpstr>Random Numbers (cont’d)</vt:lpstr>
      <vt:lpstr>Examples of Random Numbers</vt:lpstr>
      <vt:lpstr>Example of Random Numbers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170</cp:revision>
  <dcterms:created xsi:type="dcterms:W3CDTF">2018-07-13T04:13:16Z</dcterms:created>
  <dcterms:modified xsi:type="dcterms:W3CDTF">2021-02-05T10:06:19Z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