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81" r:id="rId5"/>
    <p:sldId id="282" r:id="rId6"/>
    <p:sldId id="261" r:id="rId7"/>
    <p:sldId id="289" r:id="rId8"/>
    <p:sldId id="283" r:id="rId9"/>
    <p:sldId id="284" r:id="rId10"/>
    <p:sldId id="286" r:id="rId11"/>
    <p:sldId id="287" r:id="rId12"/>
    <p:sldId id="293" r:id="rId13"/>
    <p:sldId id="290" r:id="rId14"/>
    <p:sldId id="292" r:id="rId15"/>
    <p:sldId id="311" r:id="rId16"/>
    <p:sldId id="294" r:id="rId17"/>
    <p:sldId id="291" r:id="rId18"/>
    <p:sldId id="295" r:id="rId19"/>
    <p:sldId id="296" r:id="rId20"/>
    <p:sldId id="312" r:id="rId21"/>
    <p:sldId id="297" r:id="rId22"/>
    <p:sldId id="298" r:id="rId23"/>
    <p:sldId id="299" r:id="rId24"/>
    <p:sldId id="300" r:id="rId25"/>
    <p:sldId id="305" r:id="rId26"/>
    <p:sldId id="301" r:id="rId27"/>
    <p:sldId id="309" r:id="rId28"/>
    <p:sldId id="303" r:id="rId29"/>
    <p:sldId id="304" r:id="rId30"/>
    <p:sldId id="310" r:id="rId31"/>
    <p:sldId id="306" r:id="rId32"/>
    <p:sldId id="307" r:id="rId33"/>
    <p:sldId id="308" r:id="rId34"/>
    <p:sldId id="313" r:id="rId35"/>
    <p:sldId id="314" r:id="rId36"/>
    <p:sldId id="315" r:id="rId37"/>
    <p:sldId id="319" r:id="rId38"/>
    <p:sldId id="316" r:id="rId39"/>
    <p:sldId id="317" r:id="rId40"/>
    <p:sldId id="318" r:id="rId41"/>
    <p:sldId id="320" r:id="rId42"/>
    <p:sldId id="321" r:id="rId43"/>
    <p:sldId id="322" r:id="rId44"/>
    <p:sldId id="323" r:id="rId45"/>
    <p:sldId id="325" r:id="rId46"/>
    <p:sldId id="328" r:id="rId47"/>
    <p:sldId id="329" r:id="rId48"/>
    <p:sldId id="326" r:id="rId49"/>
    <p:sldId id="327" r:id="rId50"/>
    <p:sldId id="331" r:id="rId51"/>
    <p:sldId id="332" r:id="rId5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DA7F0F-B660-D348-8915-96FDD6EF36F5}">
          <p14:sldIdLst>
            <p14:sldId id="281"/>
            <p14:sldId id="282"/>
            <p14:sldId id="261"/>
            <p14:sldId id="289"/>
          </p14:sldIdLst>
        </p14:section>
        <p14:section name="scipy.stats" id="{A4429418-5C4F-FF4B-A45A-45151C8C9F8D}">
          <p14:sldIdLst>
            <p14:sldId id="283"/>
            <p14:sldId id="284"/>
            <p14:sldId id="286"/>
            <p14:sldId id="287"/>
          </p14:sldIdLst>
        </p14:section>
        <p14:section name="Continuous Distribution" id="{491EB1C7-A3E0-AC4B-998D-C43F8EBB8271}">
          <p14:sldIdLst>
            <p14:sldId id="293"/>
            <p14:sldId id="290"/>
            <p14:sldId id="292"/>
            <p14:sldId id="311"/>
            <p14:sldId id="294"/>
            <p14:sldId id="291"/>
            <p14:sldId id="295"/>
            <p14:sldId id="296"/>
            <p14:sldId id="312"/>
            <p14:sldId id="297"/>
            <p14:sldId id="298"/>
            <p14:sldId id="299"/>
            <p14:sldId id="300"/>
            <p14:sldId id="305"/>
            <p14:sldId id="301"/>
            <p14:sldId id="309"/>
            <p14:sldId id="303"/>
            <p14:sldId id="304"/>
            <p14:sldId id="310"/>
            <p14:sldId id="306"/>
            <p14:sldId id="307"/>
            <p14:sldId id="308"/>
            <p14:sldId id="313"/>
            <p14:sldId id="314"/>
            <p14:sldId id="315"/>
            <p14:sldId id="319"/>
            <p14:sldId id="316"/>
            <p14:sldId id="317"/>
            <p14:sldId id="318"/>
            <p14:sldId id="320"/>
            <p14:sldId id="321"/>
            <p14:sldId id="322"/>
            <p14:sldId id="323"/>
            <p14:sldId id="325"/>
            <p14:sldId id="328"/>
            <p14:sldId id="329"/>
            <p14:sldId id="326"/>
            <p14:sldId id="327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2BC"/>
    <a:srgbClr val="AD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2800" autoAdjust="0"/>
  </p:normalViewPr>
  <p:slideViewPr>
    <p:cSldViewPr snapToGrid="0">
      <p:cViewPr varScale="1">
        <p:scale>
          <a:sx n="57" d="100"/>
          <a:sy n="57" d="100"/>
        </p:scale>
        <p:origin x="1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593D-7593-C140-B48E-13DC3AC9360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0D9BC-08B9-4F46-AF05-5B88A45E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5D53D-4962-4A55-9BC7-807F3580A26E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773A6-957C-477E-8953-7310AF22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Probabil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85161-AEF0-3944-BECE-51ED5E6E49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95BEF-9537-974A-A9A5-2275753F64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08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density histogram: </a:t>
            </a:r>
            <a:r>
              <a:rPr lang="en-US" dirty="0" smtClean="0">
                <a:effectLst/>
              </a:rPr>
              <a:t>is just a modified relative frequency histogram.  A density histogram is defined so that: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area of each rectangle equals the relative frequency of the corresponding class, and 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area of the entire histogram equals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CDF is the </a:t>
            </a:r>
            <a:r>
              <a:rPr lang="en-US" dirty="0" smtClean="0">
                <a:hlinkClick r:id="rId3" tooltip="Probability"/>
              </a:rPr>
              <a:t>probability</a:t>
            </a:r>
            <a:r>
              <a:rPr lang="en-US" dirty="0" smtClean="0"/>
              <a:t> that </a:t>
            </a:r>
            <a:r>
              <a:rPr lang="en-US" dirty="0" smtClean="0">
                <a:effectLst/>
              </a:rPr>
              <a:t>X </a:t>
            </a:r>
            <a:r>
              <a:rPr lang="en-US" dirty="0" smtClean="0"/>
              <a:t>will take a value less than or equal to </a:t>
            </a:r>
            <a:r>
              <a:rPr lang="en-US" dirty="0" smtClean="0">
                <a:effectLst/>
              </a:rPr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courses.lumenlearning.com</a:t>
            </a:r>
            <a:r>
              <a:rPr lang="en-US" dirty="0" smtClean="0"/>
              <a:t>/odessa-introstats1-1/chapter/the-uniform-distribution/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μ</a:t>
            </a:r>
            <a:r>
              <a:rPr lang="en-US" dirty="0" smtClean="0"/>
              <a:t> = 484, and </a:t>
            </a:r>
            <a:r>
              <a:rPr lang="en-US" i="1" dirty="0" err="1" smtClean="0"/>
              <a:t>σ</a:t>
            </a:r>
            <a:r>
              <a:rPr lang="en-US" dirty="0" smtClean="0"/>
              <a:t> = 21.36</a:t>
            </a:r>
          </a:p>
          <a:p>
            <a:r>
              <a:rPr lang="hr-HR" i="1" dirty="0" smtClean="0"/>
              <a:t>P</a:t>
            </a:r>
            <a:r>
              <a:rPr lang="hr-HR" dirty="0" smtClean="0"/>
              <a:t>(480 &lt; </a:t>
            </a:r>
            <a:r>
              <a:rPr lang="hr-HR" i="1" dirty="0" smtClean="0"/>
              <a:t>x</a:t>
            </a:r>
            <a:r>
              <a:rPr lang="hr-HR" dirty="0" smtClean="0"/>
              <a:t> &lt; 500) = 0.2703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www.datacamp.com</a:t>
            </a:r>
            <a:r>
              <a:rPr lang="en-US" dirty="0" smtClean="0"/>
              <a:t>/community/tutorials/probability-distributions-python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stats.norm.sf</a:t>
            </a:r>
            <a:r>
              <a:rPr lang="en-US" b="1" dirty="0" smtClean="0"/>
              <a:t>(x, </a:t>
            </a:r>
            <a:r>
              <a:rPr lang="en-US" b="1" dirty="0" err="1" smtClean="0"/>
              <a:t>loc</a:t>
            </a:r>
            <a:r>
              <a:rPr lang="en-US" b="1" dirty="0" smtClean="0"/>
              <a:t>=0, scale=1)</a:t>
            </a:r>
            <a:endParaRPr lang="en-US" dirty="0" smtClean="0"/>
          </a:p>
          <a:p>
            <a:r>
              <a:rPr lang="en-US" dirty="0" smtClean="0"/>
              <a:t>Survival function (also defined as 1 - </a:t>
            </a:r>
            <a:r>
              <a:rPr lang="en-US" dirty="0" err="1" smtClean="0"/>
              <a:t>cdf</a:t>
            </a:r>
            <a:r>
              <a:rPr lang="en-US" dirty="0" smtClean="0"/>
              <a:t>, but </a:t>
            </a:r>
            <a:r>
              <a:rPr lang="en-US" i="1" dirty="0" smtClean="0"/>
              <a:t>sf</a:t>
            </a:r>
            <a:r>
              <a:rPr lang="en-US" dirty="0" smtClean="0"/>
              <a:t> is sometimes more accurate).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73A6-957C-477E-8953-7310AF226A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aconda.org/fe_gunawan/describing-data-with-statistics/noteboo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3b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MATHEMATICS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variable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quantity produced by a random process.</a:t>
            </a:r>
          </a:p>
          <a:p>
            <a:r>
              <a:rPr lang="en-US" dirty="0"/>
              <a:t>A </a:t>
            </a:r>
            <a:r>
              <a:rPr lang="en-US" b="1" u="sng" dirty="0"/>
              <a:t>continuous</a:t>
            </a:r>
            <a:r>
              <a:rPr lang="en-US" dirty="0"/>
              <a:t> random variable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random variable that has a </a:t>
            </a:r>
            <a:r>
              <a:rPr lang="en-US" b="1" dirty="0"/>
              <a:t>real</a:t>
            </a:r>
            <a:r>
              <a:rPr lang="en-US" dirty="0"/>
              <a:t> numerical value.</a:t>
            </a:r>
          </a:p>
          <a:p>
            <a:r>
              <a:rPr lang="en-US" dirty="0"/>
              <a:t>Each numerical outcome of a continuous random variable can be assigned a </a:t>
            </a:r>
            <a:r>
              <a:rPr lang="en-US" b="1" dirty="0"/>
              <a:t>probability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relationship </a:t>
            </a:r>
            <a:r>
              <a:rPr lang="en-US" dirty="0" smtClean="0"/>
              <a:t>between: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D1820"/>
                </a:solidFill>
              </a:rPr>
              <a:t>	</a:t>
            </a:r>
            <a:r>
              <a:rPr lang="en-US" b="1" dirty="0" smtClean="0">
                <a:solidFill>
                  <a:srgbClr val="AD1820"/>
                </a:solidFill>
              </a:rPr>
              <a:t>the </a:t>
            </a:r>
            <a:r>
              <a:rPr lang="en-US" b="1" dirty="0">
                <a:solidFill>
                  <a:srgbClr val="AD1820"/>
                </a:solidFill>
              </a:rPr>
              <a:t>events</a:t>
            </a:r>
            <a:r>
              <a:rPr lang="en-US" dirty="0">
                <a:solidFill>
                  <a:srgbClr val="AD1820"/>
                </a:solidFill>
              </a:rPr>
              <a:t> </a:t>
            </a:r>
            <a:r>
              <a:rPr lang="en-US" dirty="0"/>
              <a:t>for a continuous random variable and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AD1820"/>
                </a:solidFill>
              </a:rPr>
              <a:t>	</a:t>
            </a:r>
            <a:r>
              <a:rPr lang="en-US" b="1" dirty="0" smtClean="0">
                <a:solidFill>
                  <a:srgbClr val="AD1820"/>
                </a:solidFill>
              </a:rPr>
              <a:t>their 	probabilities</a:t>
            </a:r>
            <a:r>
              <a:rPr lang="en-US" dirty="0" smtClean="0">
                <a:solidFill>
                  <a:srgbClr val="AD182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called: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sz="2800" dirty="0" smtClean="0"/>
              <a:t>Continuous </a:t>
            </a:r>
            <a:r>
              <a:rPr lang="en-US" sz="2800" dirty="0"/>
              <a:t>probability </a:t>
            </a:r>
            <a:r>
              <a:rPr lang="en-US" sz="2800" dirty="0" smtClean="0"/>
              <a:t>distribution</a:t>
            </a:r>
          </a:p>
          <a:p>
            <a:pPr lvl="2"/>
            <a:r>
              <a:rPr lang="en-US" sz="2800" dirty="0" smtClean="0"/>
              <a:t>is </a:t>
            </a:r>
            <a:r>
              <a:rPr lang="en-US" sz="2800" dirty="0"/>
              <a:t>summarized by a </a:t>
            </a:r>
            <a:r>
              <a:rPr lang="en-US" sz="2800" b="1" dirty="0" smtClean="0"/>
              <a:t>Probability Density Function</a:t>
            </a:r>
            <a:r>
              <a:rPr lang="en-US" sz="2800" dirty="0"/>
              <a:t>, or </a:t>
            </a:r>
            <a:r>
              <a:rPr lang="en-US" sz="2800" b="1" dirty="0"/>
              <a:t>PDF</a:t>
            </a:r>
            <a:r>
              <a:rPr lang="en-US" sz="2800" dirty="0"/>
              <a:t> for short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cumulative distribution function</a:t>
            </a:r>
            <a:r>
              <a:rPr lang="en-US" dirty="0"/>
              <a:t>, </a:t>
            </a:r>
            <a:r>
              <a:rPr lang="en-US" b="1" dirty="0"/>
              <a:t>CDF</a:t>
            </a:r>
            <a:r>
              <a:rPr lang="en-US" dirty="0"/>
              <a:t>, or </a:t>
            </a:r>
            <a:r>
              <a:rPr lang="en-US" b="1" dirty="0" err="1"/>
              <a:t>cumulant</a:t>
            </a:r>
            <a:r>
              <a:rPr lang="en-US" dirty="0"/>
              <a:t> is a function derived from the </a:t>
            </a:r>
            <a:r>
              <a:rPr lang="en-US" u="sng" dirty="0"/>
              <a:t>probability density function </a:t>
            </a:r>
            <a:r>
              <a:rPr lang="en-US" dirty="0"/>
              <a:t>for a continuous random variable.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gives the probability of finding the random variable at a value less than or equal to a given </a:t>
            </a:r>
            <a:r>
              <a:rPr lang="en-US" b="1" dirty="0">
                <a:solidFill>
                  <a:srgbClr val="C00000"/>
                </a:solidFill>
              </a:rPr>
              <a:t>cutoff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 the CDF gives the amount of area underneath the PDF between two points.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increases from zero (for very low values of xxx) to one (for very high values of xxx). </a:t>
            </a:r>
          </a:p>
        </p:txBody>
      </p:sp>
    </p:spTree>
    <p:extLst>
      <p:ext uri="{BB962C8B-B14F-4D97-AF65-F5344CB8AC3E}">
        <p14:creationId xmlns:p14="http://schemas.microsoft.com/office/powerpoint/2010/main" val="15141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examples of continuous probability distributions </a:t>
            </a:r>
            <a:r>
              <a:rPr lang="en-US" dirty="0" smtClean="0"/>
              <a:t>are:</a:t>
            </a:r>
          </a:p>
          <a:p>
            <a:pPr lvl="1"/>
            <a:r>
              <a:rPr lang="en-US" b="1" dirty="0" smtClean="0"/>
              <a:t>uniform distribution</a:t>
            </a:r>
          </a:p>
          <a:p>
            <a:pPr lvl="1"/>
            <a:r>
              <a:rPr lang="en-US" b="1" dirty="0" smtClean="0"/>
              <a:t>normal </a:t>
            </a:r>
            <a:r>
              <a:rPr lang="en-US" b="1" dirty="0"/>
              <a:t>distribution, </a:t>
            </a:r>
            <a:endParaRPr lang="en-US" b="1" dirty="0" smtClean="0"/>
          </a:p>
          <a:p>
            <a:pPr lvl="1"/>
            <a:r>
              <a:rPr lang="en-US" dirty="0" smtClean="0"/>
              <a:t>exponential </a:t>
            </a:r>
            <a:r>
              <a:rPr lang="en-US" dirty="0"/>
              <a:t>distribution, </a:t>
            </a:r>
            <a:endParaRPr lang="en-US" dirty="0" smtClean="0"/>
          </a:p>
          <a:p>
            <a:pPr lvl="1"/>
            <a:r>
              <a:rPr lang="en-US" dirty="0" smtClean="0"/>
              <a:t>beta </a:t>
            </a:r>
            <a:r>
              <a:rPr lang="en-US" dirty="0"/>
              <a:t>distribution, etc.</a:t>
            </a:r>
          </a:p>
        </p:txBody>
      </p:sp>
    </p:spTree>
    <p:extLst>
      <p:ext uri="{BB962C8B-B14F-4D97-AF65-F5344CB8AC3E}">
        <p14:creationId xmlns:p14="http://schemas.microsoft.com/office/powerpoint/2010/main" val="4727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probability distribution function of the continuous uniform distribution is:</a:t>
            </a:r>
          </a:p>
        </p:txBody>
      </p:sp>
      <p:pic>
        <p:nvPicPr>
          <p:cNvPr id="1026" name="Picture 2" descr="https://res.cloudinary.com/dyd911kmh/image/upload/f_auto,q_auto:best/v1539784816/output_5_0_f453q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37" y="2641408"/>
            <a:ext cx="6079159" cy="158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any interval of numbers of equal width has an </a:t>
            </a:r>
            <a:r>
              <a:rPr lang="en-US" b="1" dirty="0"/>
              <a:t>equal</a:t>
            </a:r>
            <a:r>
              <a:rPr lang="en-US" dirty="0"/>
              <a:t> probability of being observed, </a:t>
            </a:r>
            <a:r>
              <a:rPr lang="en-US" dirty="0" smtClean="0"/>
              <a:t>the </a:t>
            </a:r>
            <a:r>
              <a:rPr lang="en-US" dirty="0"/>
              <a:t>curve describing the distribution is a rectangle, with constant height across the interval and 0 height elsewhere. </a:t>
            </a:r>
            <a:endParaRPr lang="en-US" dirty="0" smtClean="0"/>
          </a:p>
          <a:p>
            <a:pPr lvl="1"/>
            <a:r>
              <a:rPr lang="en-US" dirty="0" smtClean="0"/>
              <a:t>That’s why we call it </a:t>
            </a:r>
            <a:r>
              <a:rPr lang="en-US" b="1" dirty="0" smtClean="0"/>
              <a:t>UNIFORM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Since </a:t>
            </a:r>
            <a:r>
              <a:rPr lang="en-US" dirty="0"/>
              <a:t>the area under the curve must be equal to 1, the length of the interval determines the height of the curve. </a:t>
            </a:r>
          </a:p>
        </p:txBody>
      </p:sp>
    </p:spTree>
    <p:extLst>
      <p:ext uri="{BB962C8B-B14F-4D97-AF65-F5344CB8AC3E}">
        <p14:creationId xmlns:p14="http://schemas.microsoft.com/office/powerpoint/2010/main" val="1233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 shows a uniform distribution in interval (a</a:t>
            </a:r>
            <a:r>
              <a:rPr lang="en-US" dirty="0" smtClean="0"/>
              <a:t>, b).</a:t>
            </a:r>
          </a:p>
          <a:p>
            <a:r>
              <a:rPr lang="en-US" dirty="0" smtClean="0"/>
              <a:t>The </a:t>
            </a:r>
            <a:r>
              <a:rPr lang="en-US" dirty="0"/>
              <a:t>height is set to 1/(</a:t>
            </a:r>
            <a:r>
              <a:rPr lang="en-US" i="1" dirty="0"/>
              <a:t>b</a:t>
            </a:r>
            <a:r>
              <a:rPr lang="en-US" dirty="0"/>
              <a:t>−</a:t>
            </a:r>
            <a:r>
              <a:rPr lang="en-US" i="1" dirty="0"/>
              <a:t>a</a:t>
            </a:r>
            <a:r>
              <a:rPr lang="en-US" dirty="0" smtClean="0"/>
              <a:t>). 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res.cloudinary.com/dyd911kmh/image/upload/f_auto,q_auto:best/v1539784816/output_7_0_eyzh5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49" y="2789986"/>
            <a:ext cx="4931502" cy="35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res.cloudinary.com/dyd911kmh/image/upload/f_auto,q_auto:best/v1539784816/output_7_0_eyzh5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13" y="1358002"/>
            <a:ext cx="7011929" cy="50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88" y="2622176"/>
            <a:ext cx="1748118" cy="108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88106" y="3167247"/>
            <a:ext cx="1694328" cy="2467071"/>
          </a:xfrm>
          <a:prstGeom prst="rect">
            <a:avLst/>
          </a:prstGeom>
          <a:pattFill prst="wdUpDiag">
            <a:fgClr>
              <a:srgbClr val="0222B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89059" y="5634318"/>
            <a:ext cx="13447" cy="731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64177" y="6365687"/>
            <a:ext cx="11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CDF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416" y="2982116"/>
            <a:ext cx="11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The </a:t>
            </a:r>
            <a:r>
              <a:rPr lang="en-US" dirty="0"/>
              <a:t>amount of time, in minutes, that a person must wait for a bus is </a:t>
            </a:r>
            <a:r>
              <a:rPr lang="en-US" b="1" dirty="0"/>
              <a:t>uniformly</a:t>
            </a:r>
            <a:r>
              <a:rPr lang="en-US" dirty="0"/>
              <a:t> distributed between zero and 15 minutes, inclusive.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What is the probability that a person waits fewer than 12.5 minutes?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On the average, how long must a person wait? Find the mean, </a:t>
            </a:r>
            <a:r>
              <a:rPr lang="en-US" i="1" dirty="0" err="1"/>
              <a:t>μ</a:t>
            </a:r>
            <a:r>
              <a:rPr lang="en-US" dirty="0"/>
              <a:t>, and the standard deviation, </a:t>
            </a:r>
            <a:r>
              <a:rPr lang="en-US" i="1" dirty="0" err="1"/>
              <a:t>σ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I’ll show you the manual process</a:t>
            </a:r>
          </a:p>
          <a:p>
            <a:r>
              <a:rPr lang="en-US" dirty="0" smtClean="0"/>
              <a:t>You can try using python to solve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5713" algn="l"/>
              </a:tabLst>
            </a:pPr>
            <a:r>
              <a:rPr lang="en-US" dirty="0"/>
              <a:t>Let </a:t>
            </a:r>
            <a:r>
              <a:rPr lang="en-US" dirty="0" smtClean="0"/>
              <a:t>	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the number of minutes a person must wait for a bus. </a:t>
            </a:r>
            <a:endParaRPr lang="en-US" dirty="0" smtClean="0"/>
          </a:p>
          <a:p>
            <a:pPr marL="127000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0 and </a:t>
            </a:r>
            <a:r>
              <a:rPr lang="en-US" i="1" dirty="0"/>
              <a:t>b</a:t>
            </a:r>
            <a:r>
              <a:rPr lang="en-US" dirty="0"/>
              <a:t> = 15.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the </a:t>
            </a:r>
            <a:r>
              <a:rPr lang="en-US" dirty="0" smtClean="0"/>
              <a:t>Probability Density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01" y="3465716"/>
            <a:ext cx="2758728" cy="7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and Discrete Distribution</a:t>
            </a:r>
          </a:p>
          <a:p>
            <a:r>
              <a:rPr lang="en-US" dirty="0" err="1" smtClean="0"/>
              <a:t>Inferrential</a:t>
            </a:r>
            <a:r>
              <a:rPr lang="en-US" dirty="0" smtClean="0"/>
              <a:t> Statistics</a:t>
            </a:r>
          </a:p>
        </p:txBody>
      </p:sp>
    </p:spTree>
    <p:extLst>
      <p:ext uri="{BB962C8B-B14F-4D97-AF65-F5344CB8AC3E}">
        <p14:creationId xmlns:p14="http://schemas.microsoft.com/office/powerpoint/2010/main" val="4989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80" y="2706052"/>
            <a:ext cx="5359400" cy="533400"/>
          </a:xfrm>
        </p:spPr>
      </p:pic>
      <p:sp>
        <p:nvSpPr>
          <p:cNvPr id="6" name="Rectangle 5"/>
          <p:cNvSpPr/>
          <p:nvPr/>
        </p:nvSpPr>
        <p:spPr>
          <a:xfrm>
            <a:off x="1337980" y="2147054"/>
            <a:ext cx="405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QUESTION: for </a:t>
            </a:r>
            <a:r>
              <a:rPr lang="en-US" dirty="0"/>
              <a:t>0 ≤</a:t>
            </a:r>
            <a:r>
              <a:rPr lang="en-US" i="1" dirty="0"/>
              <a:t>x</a:t>
            </a:r>
            <a:r>
              <a:rPr lang="en-US" dirty="0"/>
              <a:t> ≤ 15</a:t>
            </a:r>
            <a:r>
              <a:rPr lang="en-US" dirty="0" smtClean="0"/>
              <a:t>. Find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 &lt; 12.5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7980" y="3608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probability a person waits less than 12.5 minutes is </a:t>
            </a:r>
            <a:r>
              <a:rPr lang="en-US" b="1" dirty="0"/>
              <a:t>0.8333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Distribution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draw the graph: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34" y="2774531"/>
            <a:ext cx="7863300" cy="33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Question b: </a:t>
            </a:r>
            <a:r>
              <a:rPr lang="en-US" dirty="0"/>
              <a:t>On the average, how long must a person wait? Find the mean, </a:t>
            </a:r>
            <a:r>
              <a:rPr lang="en-US" i="1" dirty="0" err="1"/>
              <a:t>μ</a:t>
            </a:r>
            <a:r>
              <a:rPr lang="en-US" dirty="0"/>
              <a:t>, and the standard deviation, </a:t>
            </a:r>
            <a:r>
              <a:rPr lang="en-US" i="1" dirty="0" err="1"/>
              <a:t>σ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96" y="2757892"/>
            <a:ext cx="29972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76" y="4001294"/>
            <a:ext cx="3873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Python is Super Easy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ea typeface="Courier New" charset="0"/>
                <a:cs typeface="Courier New" charset="0"/>
              </a:rPr>
              <a:t>#to generate the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sz="20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stats.uniform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(0,15) </a:t>
            </a:r>
            <a:endParaRPr lang="en-US" sz="20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ea typeface="Courier New" charset="0"/>
                <a:cs typeface="Courier New" charset="0"/>
              </a:rPr>
              <a:t>#or alternatively X = </a:t>
            </a:r>
            <a:r>
              <a:rPr lang="en-US" sz="2000" dirty="0" err="1">
                <a:ea typeface="Courier New" charset="0"/>
                <a:cs typeface="Courier New" charset="0"/>
              </a:rPr>
              <a:t>stats.uniform</a:t>
            </a:r>
            <a:r>
              <a:rPr lang="en-US" sz="2000" dirty="0"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ea typeface="Courier New" charset="0"/>
                <a:cs typeface="Courier New" charset="0"/>
              </a:rPr>
              <a:t>loc</a:t>
            </a:r>
            <a:r>
              <a:rPr lang="en-US" sz="2000" dirty="0">
                <a:ea typeface="Courier New" charset="0"/>
                <a:cs typeface="Courier New" charset="0"/>
              </a:rPr>
              <a:t>=0,scale=15) </a:t>
            </a:r>
          </a:p>
          <a:p>
            <a:pPr marL="0" indent="0">
              <a:buNone/>
            </a:pPr>
            <a:r>
              <a:rPr lang="en-US" sz="2000" dirty="0" smtClean="0">
                <a:ea typeface="Courier New" charset="0"/>
                <a:cs typeface="Courier New" charset="0"/>
              </a:rPr>
              <a:t>#To </a:t>
            </a:r>
            <a:r>
              <a:rPr lang="en-US" sz="2000" dirty="0">
                <a:ea typeface="Courier New" charset="0"/>
                <a:cs typeface="Courier New" charset="0"/>
              </a:rPr>
              <a:t>find the probability that the variable has a value LESS than or equal </a:t>
            </a:r>
            <a:r>
              <a:rPr lang="en-US" sz="2000" dirty="0" smtClean="0">
                <a:ea typeface="Courier New" charset="0"/>
                <a:cs typeface="Courier New" charset="0"/>
              </a:rPr>
              <a:t>to a NUMBER(12.5) you'd </a:t>
            </a:r>
            <a:r>
              <a:rPr lang="en-US" sz="2000" dirty="0">
                <a:ea typeface="Courier New" charset="0"/>
                <a:cs typeface="Courier New" charset="0"/>
              </a:rPr>
              <a:t>use CDF </a:t>
            </a:r>
            <a:r>
              <a:rPr lang="en-US" sz="2000" dirty="0" smtClean="0">
                <a:ea typeface="Courier New" charset="0"/>
                <a:cs typeface="Courier New" charset="0"/>
              </a:rPr>
              <a:t>Cumulative </a:t>
            </a:r>
            <a:r>
              <a:rPr lang="en-US" sz="2000" dirty="0">
                <a:ea typeface="Courier New" charset="0"/>
                <a:cs typeface="Courier New" charset="0"/>
              </a:rPr>
              <a:t>Density </a:t>
            </a:r>
            <a:r>
              <a:rPr lang="en-US" sz="2000" dirty="0" smtClean="0">
                <a:ea typeface="Courier New" charset="0"/>
                <a:cs typeface="Courier New" charset="0"/>
              </a:rPr>
              <a:t>Function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X.cdf(12.5)</a:t>
            </a:r>
          </a:p>
          <a:p>
            <a:pPr marL="0" indent="0">
              <a:buNone/>
            </a:pPr>
            <a:endParaRPr lang="is-IS" sz="20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is-IS" sz="20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ea typeface="Courier New" charset="0"/>
                <a:cs typeface="Courier New" charset="0"/>
              </a:rPr>
              <a:t># Alternatively </a:t>
            </a:r>
            <a:r>
              <a:rPr lang="en-US" sz="2000" dirty="0" smtClean="0">
                <a:ea typeface="Courier New" charset="0"/>
                <a:cs typeface="Courier New" charset="0"/>
              </a:rPr>
              <a:t>we can just use: </a:t>
            </a:r>
            <a:r>
              <a:rPr lang="en-US" sz="2000" dirty="0" err="1">
                <a:ea typeface="Courier New" charset="0"/>
                <a:cs typeface="Courier New" charset="0"/>
              </a:rPr>
              <a:t>stats.uniform.cdf</a:t>
            </a:r>
            <a:r>
              <a:rPr lang="en-US" sz="2000" dirty="0"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ea typeface="Courier New" charset="0"/>
                <a:cs typeface="Courier New" charset="0"/>
              </a:rPr>
              <a:t>12.5</a:t>
            </a:r>
            <a:r>
              <a:rPr lang="en-US" sz="2000" dirty="0" smtClean="0">
                <a:ea typeface="Courier New" charset="0"/>
                <a:cs typeface="Courier New" charset="0"/>
              </a:rPr>
              <a:t>, 0, 15</a:t>
            </a:r>
            <a:r>
              <a:rPr lang="en-US" sz="2000" dirty="0"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81567"/>
            <a:ext cx="4431047" cy="4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scipy.stats.uniform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uniform function generates a uniform continuous variable between the specified interval via its </a:t>
            </a:r>
            <a:r>
              <a:rPr lang="en-US" b="1" dirty="0" err="1"/>
              <a:t>loc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arguments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res.cloudinary.com/dyd911kmh/image/upload/f_auto,q_auto:best/v1539784816/output_7_0_eyzh5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49" y="2655049"/>
            <a:ext cx="4931502" cy="35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2343" y="5746075"/>
            <a:ext cx="106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loc</a:t>
            </a:r>
            <a:r>
              <a:rPr lang="en-US" sz="1600" dirty="0" smtClean="0">
                <a:solidFill>
                  <a:srgbClr val="FF0000"/>
                </a:solidFill>
              </a:rPr>
              <a:t> =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61" y="5761464"/>
            <a:ext cx="106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loc</a:t>
            </a:r>
            <a:r>
              <a:rPr lang="en-US" sz="1400" dirty="0" smtClean="0">
                <a:solidFill>
                  <a:srgbClr val="FF0000"/>
                </a:solidFill>
              </a:rPr>
              <a:t> +scale =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33502" y="4666129"/>
            <a:ext cx="1593477" cy="1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7047" y="4797103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ea typeface="Courier New" charset="0"/>
                <a:cs typeface="Courier New" charset="0"/>
              </a:rPr>
              <a:t>#draw the samples</a:t>
            </a:r>
            <a:endParaRPr lang="en-US" sz="1800" dirty="0"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X.rvs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(2000</a:t>
            </a:r>
            <a:r>
              <a:rPr lang="en-US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plt.hist</a:t>
            </a:r>
            <a:r>
              <a:rPr lang="en-US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density=1, bins=50</a:t>
            </a:r>
            <a:r>
              <a:rPr lang="en-US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X.pdf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lw</a:t>
            </a:r>
            <a:r>
              <a:rPr lang="en-US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=5</a:t>
            </a:r>
            <a:r>
              <a:rPr lang="en-US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20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3440085"/>
            <a:ext cx="5054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8688"/>
            <a:ext cx="10515600" cy="4351338"/>
          </a:xfrm>
        </p:spPr>
        <p:txBody>
          <a:bodyPr/>
          <a:lstStyle/>
          <a:p>
            <a:r>
              <a:rPr lang="en-US" sz="2000" dirty="0" smtClean="0">
                <a:ea typeface="Courier New" charset="0"/>
                <a:cs typeface="Courier New" charset="0"/>
              </a:rPr>
              <a:t>For question b, even easier, just call standard descriptive statistics mean() and </a:t>
            </a:r>
            <a:r>
              <a:rPr lang="en-US" sz="2000" dirty="0" err="1" smtClean="0">
                <a:ea typeface="Courier New" charset="0"/>
                <a:cs typeface="Courier New" charset="0"/>
              </a:rPr>
              <a:t>std</a:t>
            </a:r>
            <a:r>
              <a:rPr lang="en-US" sz="2000" dirty="0" smtClean="0">
                <a:ea typeface="Courier New" charset="0"/>
                <a:cs typeface="Courier New" charset="0"/>
              </a:rPr>
              <a:t>()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7"/>
          <a:stretch/>
        </p:blipFill>
        <p:spPr>
          <a:xfrm>
            <a:off x="1062808" y="2762432"/>
            <a:ext cx="4266837" cy="21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total duration of baseball games in the major league in the 2011 season is uniformly distributed between 447 hours and 521 hours inclusive.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Find </a:t>
            </a:r>
            <a:r>
              <a:rPr lang="en-US" dirty="0"/>
              <a:t>the mean and the standard deviation.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What is the probability that the duration of games for a team for the 2011 season is between 480 and 500 hours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Take some random values from the given distribution and plot the histogram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distribution has a bell-shaped density curve described by its mean </a:t>
            </a:r>
            <a:r>
              <a:rPr lang="en-US" dirty="0" err="1"/>
              <a:t>μ</a:t>
            </a:r>
            <a:r>
              <a:rPr lang="en-US" dirty="0"/>
              <a:t> and standard deviation </a:t>
            </a:r>
            <a:r>
              <a:rPr lang="en-US" dirty="0" err="1"/>
              <a:t>σ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density curve is </a:t>
            </a:r>
            <a:r>
              <a:rPr lang="en-US" b="1" dirty="0"/>
              <a:t>symmetrical</a:t>
            </a:r>
            <a:r>
              <a:rPr lang="en-US" dirty="0"/>
              <a:t>, centered about its mean, with its spread determined by its standard deviation showing that data near the mean are more frequent in occurrence than data far from the mean. </a:t>
            </a:r>
          </a:p>
        </p:txBody>
      </p:sp>
    </p:spTree>
    <p:extLst>
      <p:ext uri="{BB962C8B-B14F-4D97-AF65-F5344CB8AC3E}">
        <p14:creationId xmlns:p14="http://schemas.microsoft.com/office/powerpoint/2010/main" val="4550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function of a normal density curve with mean </a:t>
            </a:r>
            <a:r>
              <a:rPr lang="en-US" dirty="0" err="1"/>
              <a:t>μ</a:t>
            </a:r>
            <a:r>
              <a:rPr lang="en-US" dirty="0"/>
              <a:t> and standard deviation </a:t>
            </a:r>
            <a:r>
              <a:rPr lang="en-US" dirty="0" err="1"/>
              <a:t>σ</a:t>
            </a:r>
            <a:r>
              <a:rPr lang="en-US" dirty="0"/>
              <a:t> at a given point </a:t>
            </a:r>
            <a:r>
              <a:rPr lang="en-US" i="1" dirty="0"/>
              <a:t>x</a:t>
            </a:r>
            <a:r>
              <a:rPr lang="en-US" dirty="0"/>
              <a:t> is given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9" y="3493412"/>
            <a:ext cx="5348378" cy="12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Robert Johansson. (2015). Numerical Python: A Practical Techniques Approach for Industry. </a:t>
            </a:r>
            <a:r>
              <a:rPr lang="en-US" dirty="0" err="1"/>
              <a:t>Apress</a:t>
            </a:r>
            <a:r>
              <a:rPr lang="en-US" dirty="0"/>
              <a:t>. Chapter 13: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also read: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https://anaconda.org/fe_gunawan/describing-data-with-statistics/notebook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read through the chapter and try the codes.</a:t>
            </a:r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9218" name="Picture 2" descr="https://res.cloudinary.com/dyd911kmh/image/upload/f_auto,q_auto:best/v1539784816/output_17_0_rlgbf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29" y="1846053"/>
            <a:ext cx="7765782" cy="472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595820" y="4522573"/>
            <a:ext cx="716692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3859" y="4744995"/>
                <a:ext cx="420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59" y="4744995"/>
                <a:ext cx="4201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CDF of </a:t>
            </a:r>
            <a:r>
              <a:rPr lang="en-US" dirty="0" err="1" smtClean="0"/>
              <a:t>thestandard</a:t>
            </a:r>
            <a:r>
              <a:rPr lang="en-US" dirty="0" smtClean="0"/>
              <a:t> normal distribution (</a:t>
            </a:r>
            <a:r>
              <a:rPr lang="en-US" dirty="0" err="1" smtClean="0"/>
              <a:t>μ</a:t>
            </a:r>
            <a:r>
              <a:rPr lang="en-US" dirty="0" smtClean="0"/>
              <a:t> = 0 and </a:t>
            </a:r>
            <a:r>
              <a:rPr lang="en-US" dirty="0" err="1" smtClean="0"/>
              <a:t>σ</a:t>
            </a:r>
            <a:r>
              <a:rPr lang="en-US" dirty="0" smtClean="0"/>
              <a:t> = 1).</a:t>
            </a:r>
          </a:p>
          <a:p>
            <a:r>
              <a:rPr lang="en-US" dirty="0" smtClean="0"/>
              <a:t>Probability of less than x = 1.65 is equal to 0.9505285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64" y="2912265"/>
            <a:ext cx="4247046" cy="39457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754" y="633281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stats.norm.cdf</a:t>
            </a:r>
            <a:r>
              <a:rPr lang="ro-RO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(1.65, loc = 0, scale = 1)</a:t>
            </a:r>
            <a:endParaRPr lang="en-US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754" y="5992296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code: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20" y="2188544"/>
            <a:ext cx="5521426" cy="3134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scipy.stats.norm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569" y="2423323"/>
            <a:ext cx="74088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a typeface="Courier New" charset="0"/>
                <a:cs typeface="Courier New" charset="0"/>
              </a:rPr>
              <a:t>#create the normal distribution with mean=0, </a:t>
            </a:r>
            <a:r>
              <a:rPr lang="en-US" sz="1400" dirty="0" err="1" smtClean="0">
                <a:ea typeface="Courier New" charset="0"/>
                <a:cs typeface="Courier New" charset="0"/>
              </a:rPr>
              <a:t>std</a:t>
            </a:r>
            <a:r>
              <a:rPr lang="en-US" sz="1400" dirty="0" smtClean="0">
                <a:ea typeface="Courier New" charset="0"/>
                <a:cs typeface="Courier New" charset="0"/>
              </a:rPr>
              <a:t>=1</a:t>
            </a:r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stats.norm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=0</a:t>
            </a:r>
            <a:r>
              <a:rPr lang="en-US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scale=1)</a:t>
            </a:r>
          </a:p>
          <a:p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ea typeface="Courier New" charset="0"/>
                <a:cs typeface="Courier New" charset="0"/>
              </a:rPr>
              <a:t>#draw 500 samples</a:t>
            </a:r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X.rvs</a:t>
            </a:r>
            <a:r>
              <a:rPr lang="en-US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(500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ea typeface="Courier New" charset="0"/>
                <a:cs typeface="Courier New" charset="0"/>
              </a:rPr>
              <a:t>#plot the histogram </a:t>
            </a:r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plt.hist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X_samples</a:t>
            </a:r>
            <a:r>
              <a:rPr lang="en-US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density=1</a:t>
            </a:r>
            <a:r>
              <a:rPr lang="en-US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ea typeface="Courier New" charset="0"/>
                <a:cs typeface="Courier New" charset="0"/>
              </a:rPr>
              <a:t>#plot the PDF</a:t>
            </a:r>
          </a:p>
          <a:p>
            <a:r>
              <a:rPr lang="pl-PL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pl-PL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l-PL" sz="14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pl-PL" sz="1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(-3,3,1000</a:t>
            </a:r>
            <a:r>
              <a:rPr lang="pl-PL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  <a:r>
              <a:rPr lang="pl-PL" sz="14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X.pdf</a:t>
            </a:r>
            <a:r>
              <a:rPr lang="pl-PL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l-PL" sz="14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pl-PL" sz="1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(-3,3,1000)))</a:t>
            </a:r>
            <a:endParaRPr lang="en-US" sz="14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Z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556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Z-scores are linearly transformed data values having a mean of zero and a standard deviation of 1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calculate Z-score, simply subtract the mean from each data point and divide the result by the standard deviation.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r="2" b="2"/>
          <a:stretch/>
        </p:blipFill>
        <p:spPr>
          <a:xfrm>
            <a:off x="6538822" y="1904281"/>
            <a:ext cx="4814977" cy="33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Z score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75" y="2329133"/>
            <a:ext cx="10050725" cy="2931461"/>
          </a:xfrm>
        </p:spPr>
      </p:pic>
    </p:spTree>
    <p:extLst>
      <p:ext uri="{BB962C8B-B14F-4D97-AF65-F5344CB8AC3E}">
        <p14:creationId xmlns:p14="http://schemas.microsoft.com/office/powerpoint/2010/main" val="1140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 of </a:t>
            </a:r>
            <a:r>
              <a:rPr lang="en-US" dirty="0" smtClean="0"/>
              <a:t>10 </a:t>
            </a:r>
            <a:r>
              <a:rPr lang="en-US" dirty="0"/>
              <a:t>people took some </a:t>
            </a:r>
            <a:r>
              <a:rPr lang="en-US" dirty="0" smtClean="0"/>
              <a:t>test</a:t>
            </a:r>
            <a:r>
              <a:rPr lang="en-US" dirty="0"/>
              <a:t>. </a:t>
            </a:r>
            <a:r>
              <a:rPr lang="en-US" dirty="0" smtClean="0"/>
              <a:t>My </a:t>
            </a:r>
            <a:r>
              <a:rPr lang="en-US" dirty="0"/>
              <a:t>score was </a:t>
            </a:r>
            <a:r>
              <a:rPr lang="en-US" dirty="0" smtClean="0"/>
              <a:t>5.24. </a:t>
            </a:r>
            <a:r>
              <a:rPr lang="en-US" dirty="0"/>
              <a:t>So is that good or bad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this point, there's no way of telling because we don't know what people typically score on this test.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my score of </a:t>
            </a:r>
            <a:r>
              <a:rPr lang="en-US" dirty="0" smtClean="0"/>
              <a:t>5.24 </a:t>
            </a:r>
            <a:r>
              <a:rPr lang="en-US" dirty="0"/>
              <a:t>corresponds to a </a:t>
            </a:r>
            <a:r>
              <a:rPr lang="en-US" b="1" dirty="0"/>
              <a:t>z-score</a:t>
            </a:r>
            <a:r>
              <a:rPr lang="en-US" dirty="0"/>
              <a:t> of </a:t>
            </a:r>
            <a:r>
              <a:rPr lang="hr-HR" dirty="0"/>
              <a:t>1.05</a:t>
            </a:r>
            <a:r>
              <a:rPr lang="en-US" dirty="0" smtClean="0"/>
              <a:t>, </a:t>
            </a:r>
            <a:r>
              <a:rPr lang="en-US" dirty="0"/>
              <a:t>you'll know it was pretty good: it's roughly </a:t>
            </a:r>
            <a:r>
              <a:rPr lang="en-US" u="sng" dirty="0"/>
              <a:t>a standard deviation</a:t>
            </a:r>
            <a:r>
              <a:rPr lang="en-US" dirty="0"/>
              <a:t> higher than the average (which is always </a:t>
            </a:r>
            <a:r>
              <a:rPr lang="en-US" u="sng" dirty="0"/>
              <a:t>zero</a:t>
            </a:r>
            <a:r>
              <a:rPr lang="en-US" dirty="0"/>
              <a:t> for z-scores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we see here is that </a:t>
            </a:r>
            <a:r>
              <a:rPr lang="en-US" b="1" dirty="0"/>
              <a:t>standardizing scores facilitates the interpretation</a:t>
            </a:r>
            <a:r>
              <a:rPr lang="en-US" dirty="0"/>
              <a:t> of a single test score. Let's see how that works.</a:t>
            </a:r>
          </a:p>
        </p:txBody>
      </p:sp>
    </p:spTree>
    <p:extLst>
      <p:ext uri="{BB962C8B-B14F-4D97-AF65-F5344CB8AC3E}">
        <p14:creationId xmlns:p14="http://schemas.microsoft.com/office/powerpoint/2010/main" val="5652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-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 smtClean="0"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example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we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have</a:t>
            </a:r>
            <a:r>
              <a:rPr lang="de-DE" sz="1800" dirty="0" smtClean="0">
                <a:ea typeface="Courier New" charset="0"/>
                <a:cs typeface="Courier New" charset="0"/>
              </a:rPr>
              <a:t> 10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test</a:t>
            </a:r>
            <a:r>
              <a:rPr lang="de-DE" sz="1800" dirty="0" smtClean="0">
                <a:ea typeface="Courier New" charset="0"/>
                <a:cs typeface="Courier New" charset="0"/>
              </a:rPr>
              <a:t> score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as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shown</a:t>
            </a:r>
            <a:r>
              <a:rPr lang="de-DE" sz="1800" dirty="0" smtClean="0">
                <a:ea typeface="Courier New" charset="0"/>
                <a:cs typeface="Courier New" charset="0"/>
              </a:rPr>
              <a:t> in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var</a:t>
            </a:r>
            <a:r>
              <a:rPr lang="de-DE" sz="1800" dirty="0" smtClean="0">
                <a:ea typeface="Courier New" charset="0"/>
                <a:cs typeface="Courier New" charset="0"/>
              </a:rPr>
              <a:t> X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below</a:t>
            </a:r>
            <a:r>
              <a:rPr lang="de-DE" sz="1800" dirty="0" smtClean="0"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endParaRPr lang="de-DE" sz="12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student_score</a:t>
            </a:r>
            <a:r>
              <a:rPr lang="pt-BR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pt-BR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np.array</a:t>
            </a:r>
            <a:r>
              <a:rPr lang="pt-BR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([3.75605547,3.88584536,5.69095214,1.99733061,5.24978104,2.29331104,2.70503265,3.9237157,1.25510251,3.07190032</a:t>
            </a:r>
            <a:r>
              <a:rPr lang="pt-BR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indent="0">
              <a:buNone/>
            </a:pPr>
            <a:r>
              <a:rPr lang="pt-BR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plt.hist</a:t>
            </a:r>
            <a:r>
              <a:rPr lang="pt-BR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8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student_score</a:t>
            </a:r>
            <a:r>
              <a:rPr lang="pt-BR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t-BR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bins</a:t>
            </a:r>
            <a:r>
              <a:rPr lang="pt-BR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=6)</a:t>
            </a:r>
            <a:endParaRPr lang="en-US" sz="18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657600"/>
            <a:ext cx="5219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-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>
                <a:ea typeface="Courier New" charset="0"/>
                <a:cs typeface="Courier New" charset="0"/>
              </a:rPr>
              <a:t>Transform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them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into</a:t>
            </a:r>
            <a:r>
              <a:rPr lang="de-DE" sz="1800" dirty="0" smtClean="0"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standard</a:t>
            </a:r>
            <a:r>
              <a:rPr lang="de-DE" sz="1800" dirty="0" smtClean="0">
                <a:ea typeface="Courier New" charset="0"/>
                <a:cs typeface="Courier New" charset="0"/>
              </a:rPr>
              <a:t> normal </a:t>
            </a:r>
            <a:r>
              <a:rPr lang="de-DE" sz="1800" dirty="0" err="1" smtClean="0">
                <a:ea typeface="Courier New" charset="0"/>
                <a:cs typeface="Courier New" charset="0"/>
              </a:rPr>
              <a:t>distribution</a:t>
            </a:r>
            <a:endParaRPr lang="de-DE" sz="1800" dirty="0" smtClean="0"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de-DE" sz="12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stats.zscore</a:t>
            </a:r>
            <a:r>
              <a:rPr lang="de-DE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student_score</a:t>
            </a:r>
            <a:r>
              <a:rPr lang="de-DE" sz="1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plt.hist</a:t>
            </a:r>
            <a:r>
              <a:rPr lang="de-DE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stats.zscore</a:t>
            </a:r>
            <a:r>
              <a:rPr lang="de-DE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student_score</a:t>
            </a:r>
            <a:r>
              <a:rPr lang="de-DE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de-DE" sz="18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bins</a:t>
            </a:r>
            <a:r>
              <a:rPr lang="de-DE" sz="18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=6)</a:t>
            </a:r>
            <a:endParaRPr lang="de-DE" sz="18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3447192"/>
            <a:ext cx="5232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 the </a:t>
            </a:r>
            <a:r>
              <a:rPr lang="en-US" dirty="0" smtClean="0"/>
              <a:t>p-value for </a:t>
            </a:r>
            <a:r>
              <a:rPr lang="en-US" dirty="0"/>
              <a:t>the standard normal </a:t>
            </a:r>
            <a:r>
              <a:rPr lang="en-US" dirty="0" smtClean="0"/>
              <a:t>distribution in </a:t>
            </a:r>
            <a:r>
              <a:rPr lang="en-US" dirty="0"/>
              <a:t>a right tailed test.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of more than z = </a:t>
            </a:r>
            <a:r>
              <a:rPr lang="en-US" dirty="0" smtClean="0"/>
              <a:t>2.1 is </a:t>
            </a:r>
            <a:r>
              <a:rPr lang="en-US" dirty="0"/>
              <a:t>equal to 0.01786442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08" y="3426491"/>
            <a:ext cx="3530600" cy="3213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842" y="5033041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1-stats.norm.cdf(2.1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stats.norm.sf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(2.1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7842" y="4560656"/>
            <a:ext cx="20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code: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 the </a:t>
            </a:r>
            <a:r>
              <a:rPr lang="en-US" dirty="0" smtClean="0"/>
              <a:t>p-value for </a:t>
            </a:r>
            <a:r>
              <a:rPr lang="en-US" dirty="0"/>
              <a:t>the standard normal </a:t>
            </a:r>
            <a:r>
              <a:rPr lang="en-US" dirty="0" smtClean="0"/>
              <a:t>distribution in </a:t>
            </a:r>
            <a:r>
              <a:rPr lang="en-US" dirty="0"/>
              <a:t>a two-tailed test.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of more than z = </a:t>
            </a:r>
            <a:r>
              <a:rPr lang="en-US" dirty="0" smtClean="0"/>
              <a:t>2.1 in </a:t>
            </a:r>
            <a:r>
              <a:rPr lang="en-US" dirty="0"/>
              <a:t>absolute </a:t>
            </a:r>
            <a:r>
              <a:rPr lang="en-US" dirty="0" smtClean="0"/>
              <a:t>value is </a:t>
            </a:r>
            <a:r>
              <a:rPr lang="en-US" dirty="0"/>
              <a:t>equal to 0.03572884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46" y="3577446"/>
            <a:ext cx="3561888" cy="3116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842" y="503304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2 * (1 -</a:t>
            </a:r>
            <a:r>
              <a:rPr lang="nb-NO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stats.norm.cdf</a:t>
            </a:r>
            <a:r>
              <a:rPr lang="nb-NO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(2.1))</a:t>
            </a:r>
            <a:endParaRPr lang="en-US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7842" y="4560656"/>
            <a:ext cx="20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code: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back..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1b: </a:t>
            </a:r>
            <a:r>
              <a:rPr lang="en-US" dirty="0" err="1" smtClean="0"/>
              <a:t>scipy.stats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T- Test :- </a:t>
            </a:r>
            <a:r>
              <a:rPr lang="en-US" dirty="0"/>
              <a:t>A t-test is a type of inferential statistic which is used to determine if there is a significant difference between the means of two groups which may be related in certain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null hypothesis </a:t>
            </a:r>
            <a:r>
              <a:rPr lang="en-US" dirty="0" smtClean="0"/>
              <a:t>usually states </a:t>
            </a:r>
            <a:r>
              <a:rPr lang="en-US" dirty="0"/>
              <a:t>that the population means of two random variables are no </a:t>
            </a:r>
            <a:r>
              <a:rPr lang="en-US" dirty="0" smtClean="0"/>
              <a:t>difference</a:t>
            </a:r>
          </a:p>
          <a:p>
            <a:pPr lvl="1"/>
            <a:endParaRPr lang="en-US" dirty="0"/>
          </a:p>
          <a:p>
            <a:r>
              <a:rPr lang="en-US" dirty="0" smtClean="0"/>
              <a:t>If your </a:t>
            </a:r>
            <a:r>
              <a:rPr lang="en-US" dirty="0"/>
              <a:t>sample size is greater than </a:t>
            </a:r>
            <a:r>
              <a:rPr lang="en-US" dirty="0" smtClean="0"/>
              <a:t>30 use Z-Test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1" y="1298844"/>
            <a:ext cx="6051137" cy="31094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 = 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</a:p>
          <a:p>
            <a:pPr marL="0" indent="0">
              <a:buNone/>
            </a:pPr>
            <a:r>
              <a:rPr lang="en-US" sz="2000" dirty="0" smtClean="0">
                <a:ea typeface="Courier New" charset="0"/>
                <a:cs typeface="Courier New" charset="0"/>
              </a:rPr>
              <a:t>#</a:t>
            </a:r>
            <a:r>
              <a:rPr lang="en-US" sz="2000" dirty="0">
                <a:ea typeface="Courier New" charset="0"/>
                <a:cs typeface="Courier New" charset="0"/>
              </a:rPr>
              <a:t>Gaussian distributed data with mean = 2 and </a:t>
            </a:r>
            <a:r>
              <a:rPr lang="en-US" sz="2000" dirty="0" err="1">
                <a:ea typeface="Courier New" charset="0"/>
                <a:cs typeface="Courier New" charset="0"/>
              </a:rPr>
              <a:t>var</a:t>
            </a:r>
            <a:r>
              <a:rPr lang="en-US" sz="2000" dirty="0"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ea typeface="Courier New" charset="0"/>
                <a:cs typeface="Courier New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np.random.randn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(N) + 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0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a.mean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ea typeface="Courier New" charset="0"/>
                <a:cs typeface="Courier New" charset="0"/>
              </a:rPr>
              <a:t>#</a:t>
            </a:r>
            <a:r>
              <a:rPr lang="en-US" sz="2000" dirty="0">
                <a:ea typeface="Courier New" charset="0"/>
                <a:cs typeface="Courier New" charset="0"/>
              </a:rPr>
              <a:t>Gaussian distributed data with with mean = 0 and </a:t>
            </a:r>
            <a:r>
              <a:rPr lang="en-US" sz="2000" dirty="0" err="1">
                <a:ea typeface="Courier New" charset="0"/>
                <a:cs typeface="Courier New" charset="0"/>
              </a:rPr>
              <a:t>var</a:t>
            </a:r>
            <a:r>
              <a:rPr lang="en-US" sz="2000" dirty="0"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ea typeface="Courier New" charset="0"/>
                <a:cs typeface="Courier New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b 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np.random.randn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(N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0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b.mean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t2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p2 = 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stats.ttest_ind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("t = " + 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(t2</a:t>
            </a: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("p = " + </a:t>
            </a:r>
            <a:r>
              <a:rPr lang="en-US" sz="20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(p2))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4827" y="3898186"/>
            <a:ext cx="167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8" y="5478740"/>
            <a:ext cx="727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</a:t>
            </a:r>
            <a:r>
              <a:rPr lang="en-US" i="1" dirty="0"/>
              <a:t>p</a:t>
            </a:r>
            <a:r>
              <a:rPr lang="en-US" dirty="0"/>
              <a:t>-value is about </a:t>
            </a:r>
            <a:r>
              <a:rPr lang="en-US" dirty="0" smtClean="0"/>
              <a:t>0.03, </a:t>
            </a:r>
            <a:r>
              <a:rPr lang="en-US" dirty="0"/>
              <a:t>which is </a:t>
            </a:r>
            <a:r>
              <a:rPr lang="en-US" dirty="0" smtClean="0"/>
              <a:t>small </a:t>
            </a:r>
            <a:r>
              <a:rPr lang="en-US" dirty="0"/>
              <a:t>enough to support </a:t>
            </a:r>
            <a:r>
              <a:rPr lang="en-US" dirty="0" smtClean="0"/>
              <a:t>rejecting the </a:t>
            </a:r>
            <a:r>
              <a:rPr lang="en-US" dirty="0"/>
              <a:t>null hypothesis that the two means are </a:t>
            </a:r>
            <a:r>
              <a:rPr lang="en-US" dirty="0" smtClean="0"/>
              <a:t>equal.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59905" y="5766418"/>
            <a:ext cx="3384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 the two population means are indeed different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65376" y="4988859"/>
            <a:ext cx="1509451" cy="484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33023" y="1519308"/>
            <a:ext cx="6323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interested in evaluating if the observed samples provide sufficient evidence for that the two </a:t>
            </a:r>
          </a:p>
          <a:p>
            <a:r>
              <a:rPr lang="en-US" dirty="0" smtClean="0"/>
              <a:t>population </a:t>
            </a:r>
            <a:r>
              <a:rPr lang="en-US" dirty="0"/>
              <a:t>means are not equal (rejecting the null hypothesis)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468334"/>
            <a:ext cx="56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*p-value &lt; 0.05 shows that we can reject null hypothesis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60" y="4277159"/>
            <a:ext cx="31496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9211271" y="4562798"/>
            <a:ext cx="479572" cy="1230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EC53E-B064-4F09-81B4-B9A7D15E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3CF2E4-5A25-4DB3-B6EA-54F360792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966571F-3054-49E3-BDAB-D5334F9DC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05296"/>
            <a:ext cx="5157787" cy="308414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0B46E1-6003-4BAA-A0FF-C5A9F8AB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B03D8D94-A4A8-4E82-866E-A3199CD2E0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7509" y="2505075"/>
            <a:ext cx="409257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tps://statistics.laerd.com/statistical-guides/img/pc/pearson-1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88" y="2595144"/>
            <a:ext cx="7658014" cy="26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3664" y="5853797"/>
            <a:ext cx="11404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stronger the association of the two variables, the closer the Pearson correlation coefficient, </a:t>
            </a:r>
            <a:r>
              <a:rPr lang="en-US" i="1"/>
              <a:t>r</a:t>
            </a:r>
            <a:r>
              <a:rPr lang="en-US"/>
              <a:t>, will be to either +1 or -1 depending on whether the relationship is positive or negative,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746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82" y="2350805"/>
            <a:ext cx="7326075" cy="2899905"/>
          </a:xfrm>
        </p:spPr>
      </p:pic>
    </p:spTree>
    <p:extLst>
      <p:ext uri="{BB962C8B-B14F-4D97-AF65-F5344CB8AC3E}">
        <p14:creationId xmlns:p14="http://schemas.microsoft.com/office/powerpoint/2010/main" val="739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Exercise: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program to display the histogram of population from four type of continuous distribution:</a:t>
            </a:r>
          </a:p>
          <a:p>
            <a:pPr lvl="1"/>
            <a:r>
              <a:rPr lang="en-US" dirty="0" smtClean="0"/>
              <a:t>Normal Distribution</a:t>
            </a:r>
            <a:r>
              <a:rPr lang="en-US"/>
              <a:t>, chi-squared </a:t>
            </a:r>
            <a:r>
              <a:rPr lang="en-US" dirty="0" smtClean="0"/>
              <a:t>distribution, Exponential distribution, Uniform distribution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9" y="3703705"/>
            <a:ext cx="10058400" cy="26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Try to create your random variable from the given distributions, and calculate the PMF or PDF of specific X value, also you can calculate the CDF.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Discrete </a:t>
            </a:r>
            <a:r>
              <a:rPr lang="en-US" b="1" dirty="0"/>
              <a:t>Random Variables</a:t>
            </a:r>
          </a:p>
          <a:p>
            <a:pPr lvl="1"/>
            <a:r>
              <a:rPr lang="en-US" dirty="0"/>
              <a:t>Binomial, Poisson, </a:t>
            </a:r>
            <a:r>
              <a:rPr lang="en-US" dirty="0" smtClean="0"/>
              <a:t>Geometric</a:t>
            </a:r>
            <a:endParaRPr lang="en-US" b="1" dirty="0" smtClean="0"/>
          </a:p>
          <a:p>
            <a:r>
              <a:rPr lang="en-US" b="1" dirty="0" smtClean="0"/>
              <a:t>Continuous </a:t>
            </a:r>
            <a:r>
              <a:rPr lang="en-US" b="1" dirty="0"/>
              <a:t>Random </a:t>
            </a:r>
            <a:r>
              <a:rPr lang="en-US" b="1" dirty="0" smtClean="0"/>
              <a:t>Variables</a:t>
            </a:r>
          </a:p>
          <a:p>
            <a:pPr lvl="1"/>
            <a:r>
              <a:rPr lang="en-US" dirty="0"/>
              <a:t>Normal, Exponential, Beta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 </a:t>
            </a:r>
            <a:r>
              <a:rPr lang="en-US" dirty="0" err="1" smtClean="0"/>
              <a:t>brainsize.csv</a:t>
            </a:r>
            <a:endParaRPr lang="en-US" dirty="0" smtClean="0"/>
          </a:p>
          <a:p>
            <a:r>
              <a:rPr lang="en-US" dirty="0" smtClean="0"/>
              <a:t>Examine whether the </a:t>
            </a:r>
            <a:r>
              <a:rPr lang="en-US" dirty="0"/>
              <a:t>mean VIQ in the male and female populations were </a:t>
            </a:r>
            <a:r>
              <a:rPr lang="en-US" dirty="0" smtClean="0"/>
              <a:t>different or not.</a:t>
            </a:r>
          </a:p>
          <a:p>
            <a:r>
              <a:rPr lang="en-US" dirty="0" smtClean="0"/>
              <a:t>Examine whether both VIQ in the male and female populations are correlated or not.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dataset_compmath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76E0-715F-DD46-B7B4-9B329CCF7F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SciPy</a:t>
            </a:r>
            <a:r>
              <a:rPr lang="en-US" altLang="en-US" dirty="0" smtClean="0"/>
              <a:t> Statistics</a:t>
            </a:r>
            <a:endParaRPr lang="en-US" altLang="en-US" dirty="0"/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1828800" y="1447801"/>
            <a:ext cx="8458200" cy="366713"/>
          </a:xfrm>
          <a:prstGeom prst="rect">
            <a:avLst/>
          </a:prstGeom>
          <a:solidFill>
            <a:srgbClr val="073D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latin typeface="Arial" charset="0"/>
                <a:ea typeface="Courier New" charset="0"/>
                <a:cs typeface="Courier New" charset="0"/>
              </a:rPr>
              <a:t>scipy.stats ---   CONTINUOUS DISTRIBUTIONS</a:t>
            </a:r>
          </a:p>
        </p:txBody>
      </p:sp>
      <p:pic>
        <p:nvPicPr>
          <p:cNvPr id="1355780" name="Picture 4" descr="stats_exampl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3326" y="1911351"/>
            <a:ext cx="6526213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55781" name="Text Box 5"/>
          <p:cNvSpPr txBox="1">
            <a:spLocks noChangeArrowheads="1"/>
          </p:cNvSpPr>
          <p:nvPr/>
        </p:nvSpPr>
        <p:spPr bwMode="auto">
          <a:xfrm>
            <a:off x="1922463" y="2062164"/>
            <a:ext cx="1517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" charset="0"/>
              </a:rPr>
              <a:t>over 80 continuous distributions!</a:t>
            </a:r>
          </a:p>
        </p:txBody>
      </p:sp>
    </p:spTree>
    <p:extLst>
      <p:ext uri="{BB962C8B-B14F-4D97-AF65-F5344CB8AC3E}">
        <p14:creationId xmlns:p14="http://schemas.microsoft.com/office/powerpoint/2010/main" val="1642224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C0-8F7A-6B44-B8F1-E96B1176C8A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</a:t>
            </a:r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1828800" y="1447801"/>
            <a:ext cx="8458200" cy="366713"/>
          </a:xfrm>
          <a:prstGeom prst="rect">
            <a:avLst/>
          </a:prstGeom>
          <a:solidFill>
            <a:srgbClr val="073D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latin typeface="Arial" charset="0"/>
                <a:ea typeface="Courier New" charset="0"/>
                <a:cs typeface="Courier New" charset="0"/>
              </a:rPr>
              <a:t>scipy.stats ---   Discrete Distributions</a:t>
            </a: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1846263" y="1987550"/>
            <a:ext cx="15176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10 standard  discrete distributions (plus any arbitrary finite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random variates)</a:t>
            </a:r>
            <a:endParaRPr lang="en-US" altLang="en-US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1357830" name="Picture 6" descr="stats_exampl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6313" y="2062164"/>
            <a:ext cx="6754812" cy="4370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97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how to use it..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983" y="2985631"/>
            <a:ext cx="7722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scipy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  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data1=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sp.randn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         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#generate 100 random number    </a:t>
            </a:r>
          </a:p>
          <a:p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sp.median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sp.stats.describe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   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sp.stats.skew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52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normal distributed </a:t>
            </a:r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We specify the distribution mean=1.0 </a:t>
            </a:r>
            <a:r>
              <a:rPr lang="en-US" dirty="0"/>
              <a:t>and standard </a:t>
            </a:r>
            <a:r>
              <a:rPr lang="en-US" dirty="0" smtClean="0"/>
              <a:t>deviation=0.5</a:t>
            </a: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b-NO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sp.stats.norm</a:t>
            </a: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nb-NO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sz="2400" i="1" dirty="0" err="1"/>
              <a:t>X</a:t>
            </a:r>
            <a:r>
              <a:rPr lang="nb-NO" sz="2400" i="1" dirty="0"/>
              <a:t> is an </a:t>
            </a:r>
            <a:r>
              <a:rPr lang="nb-NO" sz="2400" b="1" i="1" dirty="0" err="1"/>
              <a:t>object</a:t>
            </a:r>
            <a:r>
              <a:rPr lang="nb-NO" sz="2400" i="1" dirty="0"/>
              <a:t> </a:t>
            </a:r>
            <a:r>
              <a:rPr lang="nb-NO" sz="2400" i="1" dirty="0" err="1"/>
              <a:t>that</a:t>
            </a:r>
            <a:r>
              <a:rPr lang="nb-NO" sz="2400" i="1" dirty="0"/>
              <a:t> </a:t>
            </a:r>
            <a:r>
              <a:rPr lang="nb-NO" sz="2400" i="1" dirty="0" err="1"/>
              <a:t>represents</a:t>
            </a:r>
            <a:r>
              <a:rPr lang="nb-NO" sz="2400" i="1" dirty="0"/>
              <a:t> a random </a:t>
            </a:r>
            <a:r>
              <a:rPr lang="nb-NO" sz="2400" i="1" dirty="0" smtClean="0"/>
              <a:t>variable</a:t>
            </a:r>
          </a:p>
          <a:p>
            <a:pPr marL="0" indent="0">
              <a:lnSpc>
                <a:spcPct val="120000"/>
              </a:lnSpc>
              <a:buNone/>
            </a:pPr>
            <a:endParaRPr lang="nb-NO" sz="24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 smtClean="0"/>
              <a:t>To </a:t>
            </a:r>
            <a:r>
              <a:rPr lang="nb-NO" dirty="0" err="1" smtClean="0"/>
              <a:t>draw</a:t>
            </a:r>
            <a:r>
              <a:rPr lang="nb-NO" dirty="0" smtClean="0"/>
              <a:t> a random sample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distribution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rvs</a:t>
            </a:r>
            <a:r>
              <a:rPr lang="nb-NO" dirty="0" smtClean="0"/>
              <a:t> (</a:t>
            </a:r>
            <a:r>
              <a:rPr lang="nb-NO" i="1" dirty="0" smtClean="0"/>
              <a:t>random variable sample</a:t>
            </a:r>
            <a:r>
              <a:rPr lang="nb-NO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X.rvs(10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is-IS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nb-NO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nb-NO" sz="2400" i="1" dirty="0" err="1" smtClean="0"/>
              <a:t>the</a:t>
            </a:r>
            <a:r>
              <a:rPr lang="nb-NO" sz="2400" i="1" dirty="0" smtClean="0"/>
              <a:t> </a:t>
            </a:r>
            <a:r>
              <a:rPr lang="nb-NO" sz="2400" i="1" dirty="0" err="1"/>
              <a:t>resulting</a:t>
            </a:r>
            <a:r>
              <a:rPr lang="nb-NO" sz="2400" i="1" dirty="0"/>
              <a:t> random </a:t>
            </a:r>
            <a:r>
              <a:rPr lang="nb-NO" sz="2400" i="1" dirty="0" err="1"/>
              <a:t>numbers</a:t>
            </a:r>
            <a:r>
              <a:rPr lang="nb-NO" sz="2400" i="1" dirty="0"/>
              <a:t> </a:t>
            </a:r>
            <a:r>
              <a:rPr lang="nb-NO" sz="2400" i="1" dirty="0" err="1"/>
              <a:t>indeed</a:t>
            </a:r>
            <a:r>
              <a:rPr lang="nb-NO" sz="2400" i="1" dirty="0"/>
              <a:t> </a:t>
            </a:r>
            <a:r>
              <a:rPr lang="nb-NO" sz="2400" i="1" dirty="0" err="1"/>
              <a:t>are</a:t>
            </a:r>
            <a:r>
              <a:rPr lang="nb-NO" sz="2400" i="1" dirty="0"/>
              <a:t> </a:t>
            </a:r>
            <a:r>
              <a:rPr lang="nb-NO" sz="2400" i="1" dirty="0" err="1"/>
              <a:t>distributed</a:t>
            </a:r>
            <a:r>
              <a:rPr lang="nb-NO" sz="2400" i="1" dirty="0"/>
              <a:t> </a:t>
            </a:r>
            <a:r>
              <a:rPr lang="nb-NO" sz="2400" i="1" dirty="0" err="1"/>
              <a:t>according</a:t>
            </a:r>
            <a:r>
              <a:rPr lang="nb-NO" sz="2400" i="1" dirty="0"/>
              <a:t> to </a:t>
            </a:r>
            <a:r>
              <a:rPr lang="nb-NO" sz="2400" i="1" dirty="0" err="1"/>
              <a:t>the</a:t>
            </a:r>
            <a:r>
              <a:rPr lang="nb-NO" sz="2400" i="1" dirty="0"/>
              <a:t> </a:t>
            </a:r>
            <a:r>
              <a:rPr lang="nb-NO" sz="2400" i="1" dirty="0" err="1"/>
              <a:t>corresponding</a:t>
            </a:r>
            <a:r>
              <a:rPr lang="nb-NO" sz="2400" i="1" dirty="0"/>
              <a:t> </a:t>
            </a:r>
            <a:r>
              <a:rPr lang="nb-NO" sz="2400" i="1" dirty="0" err="1"/>
              <a:t>probability</a:t>
            </a:r>
            <a:r>
              <a:rPr lang="nb-NO" sz="2400" i="1" dirty="0"/>
              <a:t> </a:t>
            </a:r>
            <a:r>
              <a:rPr lang="nb-NO" sz="2400" i="1" dirty="0" err="1"/>
              <a:t>distribution</a:t>
            </a:r>
            <a:r>
              <a:rPr lang="nb-NO" sz="2400" i="1" dirty="0"/>
              <a:t> </a:t>
            </a:r>
            <a:r>
              <a:rPr lang="nb-NO" sz="2400" i="1" dirty="0" err="1"/>
              <a:t>function</a:t>
            </a:r>
            <a:r>
              <a:rPr lang="nb-NO" sz="2400" i="1" dirty="0"/>
              <a:t> </a:t>
            </a:r>
            <a:r>
              <a:rPr lang="nb-NO" sz="2400" i="1" dirty="0" smtClean="0"/>
              <a:t>(</a:t>
            </a:r>
            <a:r>
              <a:rPr lang="nb-NO" sz="2400" i="1" dirty="0" err="1" smtClean="0"/>
              <a:t>you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can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check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its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mean</a:t>
            </a:r>
            <a:r>
              <a:rPr lang="nb-NO" sz="2400" i="1" dirty="0" smtClean="0"/>
              <a:t> and standard </a:t>
            </a:r>
            <a:r>
              <a:rPr lang="nb-NO" sz="2400" i="1" dirty="0" err="1" smtClean="0"/>
              <a:t>deviation</a:t>
            </a:r>
            <a:r>
              <a:rPr lang="nb-NO" sz="2400" i="1" dirty="0" smtClean="0"/>
              <a:t>)</a:t>
            </a:r>
            <a:endParaRPr lang="nb-NO" sz="2400" i="1" dirty="0"/>
          </a:p>
        </p:txBody>
      </p:sp>
    </p:spTree>
    <p:extLst>
      <p:ext uri="{BB962C8B-B14F-4D97-AF65-F5344CB8AC3E}">
        <p14:creationId xmlns:p14="http://schemas.microsoft.com/office/powerpoint/2010/main" val="4980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can be either </a:t>
            </a:r>
            <a:r>
              <a:rPr lang="en-US" u="sng" dirty="0" smtClean="0"/>
              <a:t>Discrete </a:t>
            </a:r>
            <a:r>
              <a:rPr lang="en-US" dirty="0" smtClean="0"/>
              <a:t> or </a:t>
            </a:r>
            <a:r>
              <a:rPr lang="en-US" u="sng" dirty="0" smtClean="0"/>
              <a:t>Continuous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Discrete Data can only take certain values (such as 1,2,3,4,5) </a:t>
            </a:r>
          </a:p>
          <a:p>
            <a:pPr lvl="1"/>
            <a:r>
              <a:rPr lang="en-US" dirty="0"/>
              <a:t>Continuous Data can take any value within a range (such as a person's height)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6c5ed68c-5f31-42ac-9392-2612e73c38e5"/>
    <ds:schemaRef ds:uri="http://purl.org/dc/terms/"/>
    <ds:schemaRef ds:uri="http://schemas.openxmlformats.org/package/2006/metadata/core-properties"/>
    <ds:schemaRef ds:uri="f7443cdf-c33c-464e-a97f-23bb26b3177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6943</TotalTime>
  <Words>1759</Words>
  <Application>Microsoft Macintosh PowerPoint</Application>
  <PresentationFormat>Widescreen</PresentationFormat>
  <Paragraphs>258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Calibri Light</vt:lpstr>
      <vt:lpstr>Cambria Math</vt:lpstr>
      <vt:lpstr>Courier New</vt:lpstr>
      <vt:lpstr>Arial</vt:lpstr>
      <vt:lpstr>Office Theme</vt:lpstr>
      <vt:lpstr>Week 3b</vt:lpstr>
      <vt:lpstr>Outline</vt:lpstr>
      <vt:lpstr>Reference</vt:lpstr>
      <vt:lpstr>Let’s look back..</vt:lpstr>
      <vt:lpstr>SciPy Statistics</vt:lpstr>
      <vt:lpstr>Statistics</vt:lpstr>
      <vt:lpstr>Descriptive Statistics</vt:lpstr>
      <vt:lpstr>Create a normal distributed random variable</vt:lpstr>
      <vt:lpstr>Random Variable</vt:lpstr>
      <vt:lpstr>Continuous Distributions</vt:lpstr>
      <vt:lpstr>Continuous Distributions</vt:lpstr>
      <vt:lpstr>Cumulative Distribution Function</vt:lpstr>
      <vt:lpstr>Continuous Probability Distributions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scipy.stats.uniform</vt:lpstr>
      <vt:lpstr>Uniform Distribution</vt:lpstr>
      <vt:lpstr>Uniform Distribution</vt:lpstr>
      <vt:lpstr>Your Exercise</vt:lpstr>
      <vt:lpstr>Normal Distribution</vt:lpstr>
      <vt:lpstr>Normal Distribution</vt:lpstr>
      <vt:lpstr>Normal Distribution</vt:lpstr>
      <vt:lpstr>CDF of Normal Distribution</vt:lpstr>
      <vt:lpstr>scipy.stats.norm</vt:lpstr>
      <vt:lpstr>What is Z score</vt:lpstr>
      <vt:lpstr>What is Z score</vt:lpstr>
      <vt:lpstr>Z-Scores - Example</vt:lpstr>
      <vt:lpstr>Z-Scores - Example</vt:lpstr>
      <vt:lpstr>Z-Scores - Example</vt:lpstr>
      <vt:lpstr>p-value</vt:lpstr>
      <vt:lpstr>p-value</vt:lpstr>
      <vt:lpstr>Hypothesis Testing</vt:lpstr>
      <vt:lpstr>Hypothesis Testing</vt:lpstr>
      <vt:lpstr>Pearson’s Correlation Coefficient</vt:lpstr>
      <vt:lpstr>Pearson’s Correlation Coefficient</vt:lpstr>
      <vt:lpstr>Pearson’s Correlation Coefficient</vt:lpstr>
      <vt:lpstr>Your Exercise: 1</vt:lpstr>
      <vt:lpstr>Your Exercise: 2</vt:lpstr>
      <vt:lpstr>Your Exercise: 3</vt:lpstr>
      <vt:lpstr>Link to DATASET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371</cp:revision>
  <dcterms:created xsi:type="dcterms:W3CDTF">2018-07-13T04:13:16Z</dcterms:created>
  <dcterms:modified xsi:type="dcterms:W3CDTF">2021-02-05T10:07:38Z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