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9" r:id="rId5"/>
    <p:sldId id="261" r:id="rId6"/>
    <p:sldId id="345" r:id="rId7"/>
    <p:sldId id="346" r:id="rId8"/>
    <p:sldId id="347" r:id="rId9"/>
    <p:sldId id="348" r:id="rId10"/>
    <p:sldId id="349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5673" autoAdjust="0"/>
  </p:normalViewPr>
  <p:slideViewPr>
    <p:cSldViewPr snapToGrid="0">
      <p:cViewPr varScale="1">
        <p:scale>
          <a:sx n="62" d="100"/>
          <a:sy n="62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emf"/><Relationship Id="rId12" Type="http://schemas.openxmlformats.org/officeDocument/2006/relationships/image" Target="../media/image33.emf"/><Relationship Id="rId13" Type="http://schemas.openxmlformats.org/officeDocument/2006/relationships/image" Target="../media/image34.emf"/><Relationship Id="rId14" Type="http://schemas.openxmlformats.org/officeDocument/2006/relationships/image" Target="../media/image35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Relationship Id="rId3" Type="http://schemas.openxmlformats.org/officeDocument/2006/relationships/image" Target="../media/image17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8" Type="http://schemas.openxmlformats.org/officeDocument/2006/relationships/image" Target="../media/image29.emf"/><Relationship Id="rId9" Type="http://schemas.openxmlformats.org/officeDocument/2006/relationships/image" Target="../media/image30.emf"/><Relationship Id="rId10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image" Target="../media/image37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44.emf"/><Relationship Id="rId1" Type="http://schemas.openxmlformats.org/officeDocument/2006/relationships/image" Target="../media/image39.emf"/><Relationship Id="rId2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5942-99E9-5944-B629-1B4A82543639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BD3C-D1B1-814E-8AD3-8D56B2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78B59-2642-4952-96F3-E767EC562ACF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7B3B-CCA9-4BB2-BFDE-BF6EF8734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901B6D5A-903E-554F-BFCD-DF9DEE6BB2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3C275832-1964-A142-940E-A26B6C7B0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03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="" xmlns:a16="http://schemas.microsoft.com/office/drawing/2014/main" id="{E90E4FDC-788A-174D-9D09-7272E117D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="" xmlns:a16="http://schemas.microsoft.com/office/drawing/2014/main" id="{B6EDA3A3-AC11-CC40-9324-D2C0CABD7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530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5B3F2A94-7B9E-0540-ADA3-9D34641E0F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03783F50-F89E-6F4F-820A-979A3772F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06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="" xmlns:a16="http://schemas.microsoft.com/office/drawing/2014/main" id="{C7D3C907-DE5D-2946-BDF9-C52FCCE1A6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="" xmlns:a16="http://schemas.microsoft.com/office/drawing/2014/main" id="{F0136D3B-40AA-494C-9186-23A9CD9A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953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="" xmlns:a16="http://schemas.microsoft.com/office/drawing/2014/main" id="{5E4CB651-3151-A845-A014-55CEDB36F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="" xmlns:a16="http://schemas.microsoft.com/office/drawing/2014/main" id="{7A840C2F-C36B-594A-A0A9-C1F803BFA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066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CA2C8400-8A4A-B341-A3DB-8D8B3576A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BB398340-D8DD-4D42-B4BE-A25AA4F96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983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19908413-26DB-7045-A7D8-A54078822E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99B39A87-9160-4246-80F4-D4FE28DA5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7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782AB64B-1AA3-D641-BB58-53B4DA1ABA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261705D6-23E1-ED48-A76D-DA88BB958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20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="" xmlns:a16="http://schemas.microsoft.com/office/drawing/2014/main" id="{757CDB73-862E-5E45-8B4B-F38B33B19D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>
            <a:extLst>
              <a:ext uri="{FF2B5EF4-FFF2-40B4-BE49-F238E27FC236}">
                <a16:creationId xmlns="" xmlns:a16="http://schemas.microsoft.com/office/drawing/2014/main" id="{D2D5D138-C43B-6A46-ABA1-CC14B506A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53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EA2077C2-2E5C-5448-BD58-C17859D5D2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="" xmlns:a16="http://schemas.microsoft.com/office/drawing/2014/main" id="{6240FAF3-08E4-0649-AF44-DC0212544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443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="" xmlns:a16="http://schemas.microsoft.com/office/drawing/2014/main" id="{72C85598-C04B-4443-891A-8C63C8760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="" xmlns:a16="http://schemas.microsoft.com/office/drawing/2014/main" id="{EAA45288-8819-E748-8F15-5527421F0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735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="" xmlns:a16="http://schemas.microsoft.com/office/drawing/2014/main" id="{D7555F5B-9658-474E-8318-C278DD9977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="" xmlns:a16="http://schemas.microsoft.com/office/drawing/2014/main" id="{AC36FE25-D497-7E4D-8996-4B43B3E5B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916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="" xmlns:a16="http://schemas.microsoft.com/office/drawing/2014/main" id="{4229A938-B6EB-6C4D-9554-9545C72DA6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="" xmlns:a16="http://schemas.microsoft.com/office/drawing/2014/main" id="{6D5950FB-7B9E-714E-A639-0E4422021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202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="" xmlns:a16="http://schemas.microsoft.com/office/drawing/2014/main" id="{452EB35D-B2C6-854F-9890-BC57E0E35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="" xmlns:a16="http://schemas.microsoft.com/office/drawing/2014/main" id="{834DF275-43D1-9748-87DF-DA9D7145C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93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="" xmlns:a16="http://schemas.microsoft.com/office/drawing/2014/main" id="{4151353F-0E8E-E64D-8315-43D80CBA0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>
            <a:extLst>
              <a:ext uri="{FF2B5EF4-FFF2-40B4-BE49-F238E27FC236}">
                <a16:creationId xmlns="" xmlns:a16="http://schemas.microsoft.com/office/drawing/2014/main" id="{465B8CD9-A35E-BD44-88D6-7975BC22B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99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BCD85843-CAFA-2144-933F-46DF713B4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AABCB-D657-7247-9031-761A9954AE33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B4EC1E-29E1-AF42-AB5C-93D9C2BF3A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819A2A-C3BD-974A-BB65-0238CA7555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59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08242904-8656-4045-8809-90BDDB2F0F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5B63A-E823-C348-A965-33FBD5E906F6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30F68DE1-E2BC-E34C-8D5C-F261310B88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B86F5-937F-8441-BADA-B2402EBEAF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1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emf"/><Relationship Id="rId7" Type="http://schemas.openxmlformats.org/officeDocument/2006/relationships/image" Target="../media/image10.png"/><Relationship Id="rId1" Type="http://schemas.openxmlformats.org/officeDocument/2006/relationships/vmlDrawing" Target="../drawings/vmlDrawing4.vml"/><Relationship Id="rId2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oleObject" Target="../embeddings/oleObject19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0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21.emf"/><Relationship Id="rId10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emf"/><Relationship Id="rId20" Type="http://schemas.openxmlformats.org/officeDocument/2006/relationships/oleObject" Target="../embeddings/oleObject28.bin"/><Relationship Id="rId21" Type="http://schemas.openxmlformats.org/officeDocument/2006/relationships/image" Target="../media/image30.emf"/><Relationship Id="rId22" Type="http://schemas.openxmlformats.org/officeDocument/2006/relationships/oleObject" Target="../embeddings/oleObject29.bin"/><Relationship Id="rId23" Type="http://schemas.openxmlformats.org/officeDocument/2006/relationships/image" Target="../media/image31.emf"/><Relationship Id="rId24" Type="http://schemas.openxmlformats.org/officeDocument/2006/relationships/oleObject" Target="../embeddings/oleObject30.bin"/><Relationship Id="rId25" Type="http://schemas.openxmlformats.org/officeDocument/2006/relationships/image" Target="../media/image32.emf"/><Relationship Id="rId26" Type="http://schemas.openxmlformats.org/officeDocument/2006/relationships/oleObject" Target="../embeddings/oleObject31.bin"/><Relationship Id="rId27" Type="http://schemas.openxmlformats.org/officeDocument/2006/relationships/image" Target="../media/image33.emf"/><Relationship Id="rId28" Type="http://schemas.openxmlformats.org/officeDocument/2006/relationships/oleObject" Target="../embeddings/oleObject32.bin"/><Relationship Id="rId29" Type="http://schemas.openxmlformats.org/officeDocument/2006/relationships/image" Target="../media/image34.emf"/><Relationship Id="rId30" Type="http://schemas.openxmlformats.org/officeDocument/2006/relationships/oleObject" Target="../embeddings/oleObject33.bin"/><Relationship Id="rId31" Type="http://schemas.openxmlformats.org/officeDocument/2006/relationships/image" Target="../media/image35.emf"/><Relationship Id="rId10" Type="http://schemas.openxmlformats.org/officeDocument/2006/relationships/oleObject" Target="../embeddings/oleObject23.bin"/><Relationship Id="rId11" Type="http://schemas.openxmlformats.org/officeDocument/2006/relationships/image" Target="../media/image25.emf"/><Relationship Id="rId12" Type="http://schemas.openxmlformats.org/officeDocument/2006/relationships/oleObject" Target="../embeddings/oleObject24.bin"/><Relationship Id="rId13" Type="http://schemas.openxmlformats.org/officeDocument/2006/relationships/image" Target="../media/image26.emf"/><Relationship Id="rId14" Type="http://schemas.openxmlformats.org/officeDocument/2006/relationships/oleObject" Target="../embeddings/oleObject25.bin"/><Relationship Id="rId15" Type="http://schemas.openxmlformats.org/officeDocument/2006/relationships/image" Target="../media/image27.emf"/><Relationship Id="rId16" Type="http://schemas.openxmlformats.org/officeDocument/2006/relationships/oleObject" Target="../embeddings/oleObject26.bin"/><Relationship Id="rId17" Type="http://schemas.openxmlformats.org/officeDocument/2006/relationships/image" Target="../media/image28.emf"/><Relationship Id="rId18" Type="http://schemas.openxmlformats.org/officeDocument/2006/relationships/oleObject" Target="../embeddings/oleObject27.bin"/><Relationship Id="rId19" Type="http://schemas.openxmlformats.org/officeDocument/2006/relationships/image" Target="../media/image2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6.emf"/><Relationship Id="rId8" Type="http://schemas.openxmlformats.org/officeDocument/2006/relationships/image" Target="../media/image38.emf"/><Relationship Id="rId9" Type="http://schemas.openxmlformats.org/officeDocument/2006/relationships/oleObject" Target="../embeddings/oleObject36.bin"/><Relationship Id="rId10" Type="http://schemas.openxmlformats.org/officeDocument/2006/relationships/image" Target="../media/image3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emf"/><Relationship Id="rId12" Type="http://schemas.openxmlformats.org/officeDocument/2006/relationships/oleObject" Target="../embeddings/oleObject41.bin"/><Relationship Id="rId13" Type="http://schemas.openxmlformats.org/officeDocument/2006/relationships/image" Target="../media/image42.emf"/><Relationship Id="rId14" Type="http://schemas.openxmlformats.org/officeDocument/2006/relationships/oleObject" Target="../embeddings/oleObject42.bin"/><Relationship Id="rId15" Type="http://schemas.openxmlformats.org/officeDocument/2006/relationships/image" Target="../media/image43.emf"/><Relationship Id="rId16" Type="http://schemas.openxmlformats.org/officeDocument/2006/relationships/oleObject" Target="../embeddings/oleObject43.bin"/><Relationship Id="rId17" Type="http://schemas.openxmlformats.org/officeDocument/2006/relationships/image" Target="../media/image4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9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40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41.emf"/><Relationship Id="rId10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7" Type="http://schemas.openxmlformats.org/officeDocument/2006/relationships/image" Target="../media/image8.png"/><Relationship Id="rId1" Type="http://schemas.openxmlformats.org/officeDocument/2006/relationships/vmlDrawing" Target="../drawings/vmlDrawing3.vml"/><Relationship Id="rId2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Week </a:t>
            </a:r>
            <a:r>
              <a:rPr lang="en-US" b="1" smtClean="0"/>
              <a:t>5b</a:t>
            </a:r>
            <a:endParaRPr lang="en-US" b="1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MATHEMATICS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="" xmlns:a16="http://schemas.microsoft.com/office/drawing/2014/main" id="{89DE90EA-4551-484C-BFD8-6FB13F59B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0"/>
            <a:ext cx="6553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Thermal Expansion Coefficient vs Temperature</a:t>
            </a:r>
          </a:p>
        </p:txBody>
      </p:sp>
      <p:graphicFrame>
        <p:nvGraphicFramePr>
          <p:cNvPr id="4098" name="Object 3">
            <a:extLst>
              <a:ext uri="{FF2B5EF4-FFF2-40B4-BE49-F238E27FC236}">
                <a16:creationId xmlns="" xmlns:a16="http://schemas.microsoft.com/office/drawing/2014/main" id="{6F282C7D-8F5F-534E-AF6D-1BE07291FE78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524250" y="3760788"/>
          <a:ext cx="952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5" imgW="21945600" imgH="4686300" progId="Equation.3">
                  <p:embed/>
                </p:oleObj>
              </mc:Choice>
              <mc:Fallback>
                <p:oleObj name="Equation" r:id="rId5" imgW="21945600" imgH="4686300" progId="Equation.3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="" xmlns:a16="http://schemas.microsoft.com/office/drawing/2014/main" id="{6F282C7D-8F5F-534E-AF6D-1BE07291FE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3760788"/>
                        <a:ext cx="952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6" name="Group 4">
            <a:extLst>
              <a:ext uri="{FF2B5EF4-FFF2-40B4-BE49-F238E27FC236}">
                <a16:creationId xmlns="" xmlns:a16="http://schemas.microsoft.com/office/drawing/2014/main" id="{C65E81B3-0FBC-9D48-B3F2-F7BFCC495626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7543800" y="1371600"/>
          <a:ext cx="2971800" cy="4114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T(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μ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in/in/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F)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l-G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133" name="Picture 36" descr="regression_pointsonly_youtube">
            <a:extLst>
              <a:ext uri="{FF2B5EF4-FFF2-40B4-BE49-F238E27FC236}">
                <a16:creationId xmlns="" xmlns:a16="http://schemas.microsoft.com/office/drawing/2014/main" id="{11733DD7-AC66-8641-88E5-E4E174758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44958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03212438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A8122764-4821-F14A-8DC8-E3070DA6C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Regressing Data in Excel</a:t>
            </a:r>
            <a:br>
              <a:rPr lang="en-US" altLang="en-US" sz="4000"/>
            </a:br>
            <a:r>
              <a:rPr lang="en-US" altLang="en-US" sz="4000"/>
              <a:t>(general format)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="" xmlns:a16="http://schemas.microsoft.com/office/drawing/2014/main" id="{7CCCF6B9-238C-874F-A8DE-A92C22999E4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114800" y="1524000"/>
          <a:ext cx="5791200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Chart" r:id="rId3" imgW="3937000" imgH="2908300" progId="Excel.Chart.8">
                  <p:embed/>
                </p:oleObj>
              </mc:Choice>
              <mc:Fallback>
                <p:oleObj name="Chart" r:id="rId3" imgW="3937000" imgH="2908300" progId="Excel.Chart.8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="" xmlns:a16="http://schemas.microsoft.com/office/drawing/2014/main" id="{7CCCF6B9-238C-874F-A8DE-A92C22999E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24000"/>
                        <a:ext cx="5791200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4">
            <a:extLst>
              <a:ext uri="{FF2B5EF4-FFF2-40B4-BE49-F238E27FC236}">
                <a16:creationId xmlns="" xmlns:a16="http://schemas.microsoft.com/office/drawing/2014/main" id="{37B79AEE-8B43-364D-8FE7-68282B14B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943600"/>
            <a:ext cx="624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l-GR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3200" b="1">
                <a:latin typeface="Times New Roman" panose="02020603050405020304" pitchFamily="18" charset="0"/>
              </a:rPr>
              <a:t> = -1E-05T</a:t>
            </a:r>
            <a:r>
              <a:rPr lang="en-US" altLang="en-US" sz="32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3200" b="1">
                <a:latin typeface="Times New Roman" panose="02020603050405020304" pitchFamily="18" charset="0"/>
              </a:rPr>
              <a:t> + 0.0062T + 6.0234</a:t>
            </a:r>
          </a:p>
        </p:txBody>
      </p:sp>
    </p:spTree>
    <p:extLst>
      <p:ext uri="{BB962C8B-B14F-4D97-AF65-F5344CB8AC3E}">
        <p14:creationId xmlns:p14="http://schemas.microsoft.com/office/powerpoint/2010/main" val="267600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="" xmlns:a16="http://schemas.microsoft.com/office/drawing/2014/main" id="{52CEFE04-C650-6341-855E-5872219E8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/>
              <a:t>Observed and Predicted Values</a:t>
            </a:r>
          </a:p>
        </p:txBody>
      </p:sp>
      <p:graphicFrame>
        <p:nvGraphicFramePr>
          <p:cNvPr id="472067" name="Group 3">
            <a:extLst>
              <a:ext uri="{FF2B5EF4-FFF2-40B4-BE49-F238E27FC236}">
                <a16:creationId xmlns="" xmlns:a16="http://schemas.microsoft.com/office/drawing/2014/main" id="{B814FFDD-ED65-764A-9709-00EBF12FF0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0" y="1600201"/>
          <a:ext cx="6019800" cy="489912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228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T(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μ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in/in/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Given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l-G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μ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in/in/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Predicted</a:t>
                      </a:r>
                      <a:endParaRPr kumimoji="0" lang="el-G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9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-340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2.45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2.76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9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-300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3.07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3.26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9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-220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4.18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9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-160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9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-80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5.43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5.46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9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9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6.24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6.26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9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6.47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6.46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550" name="Rectangle 45">
            <a:extLst>
              <a:ext uri="{FF2B5EF4-FFF2-40B4-BE49-F238E27FC236}">
                <a16:creationId xmlns="" xmlns:a16="http://schemas.microsoft.com/office/drawing/2014/main" id="{C73A22D1-98FB-EE46-B443-E9579224F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9144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l-GR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3200" b="1">
                <a:latin typeface="Times New Roman" panose="02020603050405020304" pitchFamily="18" charset="0"/>
              </a:rPr>
              <a:t> = -1E-05T</a:t>
            </a:r>
            <a:r>
              <a:rPr lang="en-US" altLang="en-US" sz="32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3200" b="1">
                <a:latin typeface="Times New Roman" panose="02020603050405020304" pitchFamily="18" charset="0"/>
              </a:rPr>
              <a:t> + 0.0062T + 6.0234</a:t>
            </a:r>
          </a:p>
        </p:txBody>
      </p:sp>
    </p:spTree>
    <p:extLst>
      <p:ext uri="{BB962C8B-B14F-4D97-AF65-F5344CB8AC3E}">
        <p14:creationId xmlns:p14="http://schemas.microsoft.com/office/powerpoint/2010/main" val="111108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="" xmlns:a16="http://schemas.microsoft.com/office/drawing/2014/main" id="{77C6FC16-2B5E-074A-B7AE-8017D1E95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Regressing Data in Excel</a:t>
            </a:r>
            <a:br>
              <a:rPr lang="en-US" altLang="en-US" sz="4000"/>
            </a:br>
            <a:r>
              <a:rPr lang="en-US" altLang="en-US" sz="4000"/>
              <a:t> (scientific format)</a:t>
            </a:r>
          </a:p>
        </p:txBody>
      </p:sp>
      <p:graphicFrame>
        <p:nvGraphicFramePr>
          <p:cNvPr id="6146" name="Object 3">
            <a:extLst>
              <a:ext uri="{FF2B5EF4-FFF2-40B4-BE49-F238E27FC236}">
                <a16:creationId xmlns="" xmlns:a16="http://schemas.microsoft.com/office/drawing/2014/main" id="{4877FE1B-8164-8247-8D58-8F81ADFF047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267200" y="1524000"/>
          <a:ext cx="5638800" cy="416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Chart" r:id="rId3" imgW="3937000" imgH="2908300" progId="Excel.Chart.8">
                  <p:embed/>
                </p:oleObj>
              </mc:Choice>
              <mc:Fallback>
                <p:oleObj name="Chart" r:id="rId3" imgW="3937000" imgH="2908300" progId="Excel.Chart.8">
                  <p:embed/>
                  <p:pic>
                    <p:nvPicPr>
                      <p:cNvPr id="6146" name="Object 3">
                        <a:extLst>
                          <a:ext uri="{FF2B5EF4-FFF2-40B4-BE49-F238E27FC236}">
                            <a16:creationId xmlns="" xmlns:a16="http://schemas.microsoft.com/office/drawing/2014/main" id="{4877FE1B-8164-8247-8D58-8F81ADFF0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524000"/>
                        <a:ext cx="5638800" cy="416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4">
            <a:extLst>
              <a:ext uri="{FF2B5EF4-FFF2-40B4-BE49-F238E27FC236}">
                <a16:creationId xmlns="" xmlns:a16="http://schemas.microsoft.com/office/drawing/2014/main" id="{180475F8-2A76-5A4A-A0DA-297BEC781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638800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l-GR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3200" b="1">
                <a:latin typeface="Times New Roman" panose="02020603050405020304" pitchFamily="18" charset="0"/>
              </a:rPr>
              <a:t> = </a:t>
            </a:r>
            <a:r>
              <a:rPr lang="en-US" altLang="en-US" sz="2800" b="1">
                <a:latin typeface="Times New Roman" panose="02020603050405020304" pitchFamily="18" charset="0"/>
              </a:rPr>
              <a:t>-1.2360E-05T</a:t>
            </a:r>
            <a:r>
              <a:rPr lang="en-US" altLang="en-US" sz="28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800" b="1">
                <a:latin typeface="Times New Roman" panose="02020603050405020304" pitchFamily="18" charset="0"/>
              </a:rPr>
              <a:t> + 6.2714E-03T + 6.0234</a:t>
            </a:r>
          </a:p>
        </p:txBody>
      </p:sp>
    </p:spTree>
    <p:extLst>
      <p:ext uri="{BB962C8B-B14F-4D97-AF65-F5344CB8AC3E}">
        <p14:creationId xmlns:p14="http://schemas.microsoft.com/office/powerpoint/2010/main" val="28027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="" xmlns:a16="http://schemas.microsoft.com/office/drawing/2014/main" id="{5DADABDC-8EC3-DE42-A204-FC82FC8F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/>
              <a:t>Observed and Predicted Values</a:t>
            </a:r>
          </a:p>
        </p:txBody>
      </p:sp>
      <p:graphicFrame>
        <p:nvGraphicFramePr>
          <p:cNvPr id="474115" name="Group 3">
            <a:extLst>
              <a:ext uri="{FF2B5EF4-FFF2-40B4-BE49-F238E27FC236}">
                <a16:creationId xmlns="" xmlns:a16="http://schemas.microsoft.com/office/drawing/2014/main" id="{A1A5B1AB-A664-7F49-8350-1E281B2AE8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43400" y="1600201"/>
          <a:ext cx="5486400" cy="489912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228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T(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μ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in/in/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Given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l-G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μ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in/in/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Predicted</a:t>
                      </a:r>
                      <a:endParaRPr kumimoji="0" lang="el-G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9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-340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2.45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2.46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9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-300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3.07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3.03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9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-220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9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-160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9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-80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5.43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5.44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9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9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6.24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6.25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9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6.47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6.45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574" name="Rectangle 45">
            <a:extLst>
              <a:ext uri="{FF2B5EF4-FFF2-40B4-BE49-F238E27FC236}">
                <a16:creationId xmlns="" xmlns:a16="http://schemas.microsoft.com/office/drawing/2014/main" id="{EC808B6F-34CD-0148-BA93-8844F829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914400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l-GR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3200" b="1">
                <a:latin typeface="Times New Roman" panose="02020603050405020304" pitchFamily="18" charset="0"/>
              </a:rPr>
              <a:t> = -1.2360E-05T</a:t>
            </a:r>
            <a:r>
              <a:rPr lang="en-US" altLang="en-US" sz="32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3200" b="1">
                <a:latin typeface="Times New Roman" panose="02020603050405020304" pitchFamily="18" charset="0"/>
              </a:rPr>
              <a:t> + 6.2714E-03T + 6.0234</a:t>
            </a:r>
          </a:p>
        </p:txBody>
      </p:sp>
    </p:spTree>
    <p:extLst>
      <p:ext uri="{BB962C8B-B14F-4D97-AF65-F5344CB8AC3E}">
        <p14:creationId xmlns:p14="http://schemas.microsoft.com/office/powerpoint/2010/main" val="66387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="" xmlns:a16="http://schemas.microsoft.com/office/drawing/2014/main" id="{02A8D282-5C5D-C840-8444-D61887932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/>
              <a:t>Observed and Predicted Values</a:t>
            </a:r>
          </a:p>
        </p:txBody>
      </p:sp>
      <p:graphicFrame>
        <p:nvGraphicFramePr>
          <p:cNvPr id="475139" name="Group 3">
            <a:extLst>
              <a:ext uri="{FF2B5EF4-FFF2-40B4-BE49-F238E27FC236}">
                <a16:creationId xmlns="" xmlns:a16="http://schemas.microsoft.com/office/drawing/2014/main" id="{D734B38F-A38E-9C4C-B1BE-F7AA644E98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00401" y="1905000"/>
          <a:ext cx="6454775" cy="4495801"/>
        </p:xfrm>
        <a:graphic>
          <a:graphicData uri="http://schemas.openxmlformats.org/drawingml/2006/table">
            <a:tbl>
              <a:tblPr/>
              <a:tblGrid>
                <a:gridCol w="1179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51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36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T(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in/in/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Given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l-G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in/in/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F)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Predicted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in/in/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F)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Predicted</a:t>
                      </a:r>
                      <a:endParaRPr kumimoji="0" lang="el-GR" sz="20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2.46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2.76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3.03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3.26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4.05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4.18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4.70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4.78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5.44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5.46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6.02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6.02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6.25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6.26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6.45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6.46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608" name="Rectangle 55">
            <a:extLst>
              <a:ext uri="{FF2B5EF4-FFF2-40B4-BE49-F238E27FC236}">
                <a16:creationId xmlns="" xmlns:a16="http://schemas.microsoft.com/office/drawing/2014/main" id="{D81EC1A2-280B-D046-BDDC-83CC293A6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76200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l-GR" altLang="en-US" sz="3200" b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3200" b="1">
                <a:solidFill>
                  <a:srgbClr val="993300"/>
                </a:solidFill>
                <a:latin typeface="Times New Roman" panose="02020603050405020304" pitchFamily="18" charset="0"/>
              </a:rPr>
              <a:t> = -1.2360E-05T</a:t>
            </a:r>
            <a:r>
              <a:rPr lang="en-US" altLang="en-US" sz="3200" b="1" baseline="30000">
                <a:solidFill>
                  <a:srgbClr val="99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 b="1">
                <a:solidFill>
                  <a:srgbClr val="993300"/>
                </a:solidFill>
                <a:latin typeface="Times New Roman" panose="02020603050405020304" pitchFamily="18" charset="0"/>
              </a:rPr>
              <a:t> + 6.2714E-03T + 6.0234</a:t>
            </a:r>
          </a:p>
        </p:txBody>
      </p:sp>
      <p:sp>
        <p:nvSpPr>
          <p:cNvPr id="23609" name="Rectangle 56">
            <a:extLst>
              <a:ext uri="{FF2B5EF4-FFF2-40B4-BE49-F238E27FC236}">
                <a16:creationId xmlns="" xmlns:a16="http://schemas.microsoft.com/office/drawing/2014/main" id="{14F9EE8E-D667-0A4B-A703-E88E02E8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295400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l-GR" altLang="en-US" sz="32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3200" b="1">
                <a:solidFill>
                  <a:srgbClr val="0033CC"/>
                </a:solidFill>
                <a:latin typeface="Times New Roman" panose="02020603050405020304" pitchFamily="18" charset="0"/>
              </a:rPr>
              <a:t> = -1E-05T</a:t>
            </a:r>
            <a:r>
              <a:rPr lang="en-US" altLang="en-US" sz="3200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 b="1">
                <a:solidFill>
                  <a:srgbClr val="0033CC"/>
                </a:solidFill>
                <a:latin typeface="Times New Roman" panose="02020603050405020304" pitchFamily="18" charset="0"/>
              </a:rPr>
              <a:t> + 0.0062T + 6.0234</a:t>
            </a:r>
          </a:p>
        </p:txBody>
      </p:sp>
    </p:spTree>
    <p:extLst>
      <p:ext uri="{BB962C8B-B14F-4D97-AF65-F5344CB8AC3E}">
        <p14:creationId xmlns:p14="http://schemas.microsoft.com/office/powerpoint/2010/main" val="167100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="" xmlns:a16="http://schemas.microsoft.com/office/drawing/2014/main" id="{4144B933-43CA-AF46-8E37-7A85C26E8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Truncation error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="" xmlns:a16="http://schemas.microsoft.com/office/drawing/2014/main" id="{3AD8447B-E240-A54C-ADC3-CF75AD8AF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7583488" cy="2011363"/>
          </a:xfrm>
        </p:spPr>
        <p:txBody>
          <a:bodyPr/>
          <a:lstStyle/>
          <a:p>
            <a:pPr eaLnBrk="1" hangingPunct="1"/>
            <a:r>
              <a:rPr lang="en-US" altLang="en-US"/>
              <a:t>Error caused by truncating or approximating a mathematical procedure.</a:t>
            </a:r>
          </a:p>
        </p:txBody>
      </p:sp>
    </p:spTree>
    <p:extLst>
      <p:ext uri="{BB962C8B-B14F-4D97-AF65-F5344CB8AC3E}">
        <p14:creationId xmlns:p14="http://schemas.microsoft.com/office/powerpoint/2010/main" val="226235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>
            <a:extLst>
              <a:ext uri="{FF2B5EF4-FFF2-40B4-BE49-F238E27FC236}">
                <a16:creationId xmlns="" xmlns:a16="http://schemas.microsoft.com/office/drawing/2014/main" id="{1B939BE4-BD2C-7240-8436-FCE9CD487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Truncation Error</a:t>
            </a:r>
          </a:p>
        </p:txBody>
      </p:sp>
      <p:sp>
        <p:nvSpPr>
          <p:cNvPr id="7175" name="Text Box 3">
            <a:extLst>
              <a:ext uri="{FF2B5EF4-FFF2-40B4-BE49-F238E27FC236}">
                <a16:creationId xmlns="" xmlns:a16="http://schemas.microsoft.com/office/drawing/2014/main" id="{1627B19E-65E9-8E4B-9E40-87EFC9EF2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057401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Taking only a few terms of a Maclaurin series to</a:t>
            </a:r>
          </a:p>
        </p:txBody>
      </p:sp>
      <p:sp>
        <p:nvSpPr>
          <p:cNvPr id="7176" name="Text Box 4">
            <a:extLst>
              <a:ext uri="{FF2B5EF4-FFF2-40B4-BE49-F238E27FC236}">
                <a16:creationId xmlns="" xmlns:a16="http://schemas.microsoft.com/office/drawing/2014/main" id="{37839BF8-2C73-904B-8C21-0A9415437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14601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approximate </a:t>
            </a:r>
          </a:p>
        </p:txBody>
      </p:sp>
      <p:sp>
        <p:nvSpPr>
          <p:cNvPr id="7177" name="Rectangle 5">
            <a:extLst>
              <a:ext uri="{FF2B5EF4-FFF2-40B4-BE49-F238E27FC236}">
                <a16:creationId xmlns="" xmlns:a16="http://schemas.microsoft.com/office/drawing/2014/main" id="{F19CC5EB-1A4C-AF4E-A16C-87A89B738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170" name="Object 6">
            <a:extLst>
              <a:ext uri="{FF2B5EF4-FFF2-40B4-BE49-F238E27FC236}">
                <a16:creationId xmlns="" xmlns:a16="http://schemas.microsoft.com/office/drawing/2014/main" id="{F1A7099E-A6F2-E846-ADB5-50B72F912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6114" y="2971801"/>
          <a:ext cx="527208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Equation" r:id="rId4" imgW="47980600" imgH="9652000" progId="Equation.3">
                  <p:embed/>
                </p:oleObj>
              </mc:Choice>
              <mc:Fallback>
                <p:oleObj name="Equation" r:id="rId4" imgW="47980600" imgH="9652000" progId="Equation.3">
                  <p:embed/>
                  <p:pic>
                    <p:nvPicPr>
                      <p:cNvPr id="7170" name="Object 6">
                        <a:extLst>
                          <a:ext uri="{FF2B5EF4-FFF2-40B4-BE49-F238E27FC236}">
                            <a16:creationId xmlns="" xmlns:a16="http://schemas.microsoft.com/office/drawing/2014/main" id="{F1A7099E-A6F2-E846-ADB5-50B72F9121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4" y="2971801"/>
                        <a:ext cx="5272087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7">
            <a:extLst>
              <a:ext uri="{FF2B5EF4-FFF2-40B4-BE49-F238E27FC236}">
                <a16:creationId xmlns="" xmlns:a16="http://schemas.microsoft.com/office/drawing/2014/main" id="{A01797BA-3CC1-1441-A270-3698C3A46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171" name="Object 8">
            <a:extLst>
              <a:ext uri="{FF2B5EF4-FFF2-40B4-BE49-F238E27FC236}">
                <a16:creationId xmlns="" xmlns:a16="http://schemas.microsoft.com/office/drawing/2014/main" id="{C520964D-ECCD-1545-83AD-F8E6B14AD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514600"/>
          <a:ext cx="414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Equation" r:id="rId6" imgW="4102100" imgH="4686300" progId="Equation.3">
                  <p:embed/>
                </p:oleObj>
              </mc:Choice>
              <mc:Fallback>
                <p:oleObj name="Equation" r:id="rId6" imgW="4102100" imgH="4686300" progId="Equation.3">
                  <p:embed/>
                  <p:pic>
                    <p:nvPicPr>
                      <p:cNvPr id="7171" name="Object 8">
                        <a:extLst>
                          <a:ext uri="{FF2B5EF4-FFF2-40B4-BE49-F238E27FC236}">
                            <a16:creationId xmlns="" xmlns:a16="http://schemas.microsoft.com/office/drawing/2014/main" id="{C520964D-ECCD-1545-83AD-F8E6B14AD6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14600"/>
                        <a:ext cx="4143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9">
            <a:extLst>
              <a:ext uri="{FF2B5EF4-FFF2-40B4-BE49-F238E27FC236}">
                <a16:creationId xmlns="" xmlns:a16="http://schemas.microsoft.com/office/drawing/2014/main" id="{ED68692C-6565-EA4C-807F-BD90171ED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91001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If only 3 terms are used,</a:t>
            </a:r>
          </a:p>
        </p:txBody>
      </p:sp>
      <p:sp>
        <p:nvSpPr>
          <p:cNvPr id="7180" name="Rectangle 10">
            <a:extLst>
              <a:ext uri="{FF2B5EF4-FFF2-40B4-BE49-F238E27FC236}">
                <a16:creationId xmlns="" xmlns:a16="http://schemas.microsoft.com/office/drawing/2014/main" id="{F3F67CDF-A280-2C45-8AF0-B24D89298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172" name="Object 11">
            <a:extLst>
              <a:ext uri="{FF2B5EF4-FFF2-40B4-BE49-F238E27FC236}">
                <a16:creationId xmlns="" xmlns:a16="http://schemas.microsoft.com/office/drawing/2014/main" id="{71445CB4-C5A6-1E48-B2DB-ABA7A42E6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4572001"/>
          <a:ext cx="49323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Equation" r:id="rId8" imgW="52666900" imgH="11112500" progId="Equation.3">
                  <p:embed/>
                </p:oleObj>
              </mc:Choice>
              <mc:Fallback>
                <p:oleObj name="Equation" r:id="rId8" imgW="52666900" imgH="11112500" progId="Equation.3">
                  <p:embed/>
                  <p:pic>
                    <p:nvPicPr>
                      <p:cNvPr id="7172" name="Object 11">
                        <a:extLst>
                          <a:ext uri="{FF2B5EF4-FFF2-40B4-BE49-F238E27FC236}">
                            <a16:creationId xmlns="" xmlns:a16="http://schemas.microsoft.com/office/drawing/2014/main" id="{71445CB4-C5A6-1E48-B2DB-ABA7A42E6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4572001"/>
                        <a:ext cx="4932363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390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>
            <a:extLst>
              <a:ext uri="{FF2B5EF4-FFF2-40B4-BE49-F238E27FC236}">
                <a16:creationId xmlns="" xmlns:a16="http://schemas.microsoft.com/office/drawing/2014/main" id="{B5A88DC5-F41E-1B4A-8CFF-765091C5B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Another Example of Truncation Error</a:t>
            </a:r>
          </a:p>
        </p:txBody>
      </p:sp>
      <p:sp>
        <p:nvSpPr>
          <p:cNvPr id="8199" name="Text Box 3">
            <a:extLst>
              <a:ext uri="{FF2B5EF4-FFF2-40B4-BE49-F238E27FC236}">
                <a16:creationId xmlns="" xmlns:a16="http://schemas.microsoft.com/office/drawing/2014/main" id="{57205372-F8B0-8C46-BCC4-35F6A5CEE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05740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Using a finite </a:t>
            </a:r>
          </a:p>
        </p:txBody>
      </p:sp>
      <p:graphicFrame>
        <p:nvGraphicFramePr>
          <p:cNvPr id="8194" name="Object 4">
            <a:extLst>
              <a:ext uri="{FF2B5EF4-FFF2-40B4-BE49-F238E27FC236}">
                <a16:creationId xmlns="" xmlns:a16="http://schemas.microsoft.com/office/drawing/2014/main" id="{D2F80367-3B04-2F4B-9552-5B667BA62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057400"/>
          <a:ext cx="5651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Equation" r:id="rId4" imgW="4978400" imgH="4102100" progId="Equation.3">
                  <p:embed/>
                </p:oleObj>
              </mc:Choice>
              <mc:Fallback>
                <p:oleObj name="Equation" r:id="rId4" imgW="4978400" imgH="4102100" progId="Equation.3">
                  <p:embed/>
                  <p:pic>
                    <p:nvPicPr>
                      <p:cNvPr id="8194" name="Object 4">
                        <a:extLst>
                          <a:ext uri="{FF2B5EF4-FFF2-40B4-BE49-F238E27FC236}">
                            <a16:creationId xmlns="" xmlns:a16="http://schemas.microsoft.com/office/drawing/2014/main" id="{D2F80367-3B04-2F4B-9552-5B667BA627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057400"/>
                        <a:ext cx="5651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5">
            <a:extLst>
              <a:ext uri="{FF2B5EF4-FFF2-40B4-BE49-F238E27FC236}">
                <a16:creationId xmlns="" xmlns:a16="http://schemas.microsoft.com/office/drawing/2014/main" id="{E6B135F0-C075-764A-92AD-A17D471CE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1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to approximate </a:t>
            </a:r>
          </a:p>
        </p:txBody>
      </p:sp>
      <p:graphicFrame>
        <p:nvGraphicFramePr>
          <p:cNvPr id="8195" name="Object 6">
            <a:extLst>
              <a:ext uri="{FF2B5EF4-FFF2-40B4-BE49-F238E27FC236}">
                <a16:creationId xmlns="" xmlns:a16="http://schemas.microsoft.com/office/drawing/2014/main" id="{615C9E52-ADBE-0C4F-AFF9-94165D23D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2057401"/>
          <a:ext cx="869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Equation" r:id="rId6" imgW="8483600" imgH="4686300" progId="Equation.3">
                  <p:embed/>
                </p:oleObj>
              </mc:Choice>
              <mc:Fallback>
                <p:oleObj name="Equation" r:id="rId6" imgW="8483600" imgH="4686300" progId="Equation.3">
                  <p:embed/>
                  <p:pic>
                    <p:nvPicPr>
                      <p:cNvPr id="8195" name="Object 6">
                        <a:extLst>
                          <a:ext uri="{FF2B5EF4-FFF2-40B4-BE49-F238E27FC236}">
                            <a16:creationId xmlns="" xmlns:a16="http://schemas.microsoft.com/office/drawing/2014/main" id="{615C9E52-ADBE-0C4F-AFF9-94165D23DA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057401"/>
                        <a:ext cx="8699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7">
            <a:extLst>
              <a:ext uri="{FF2B5EF4-FFF2-40B4-BE49-F238E27FC236}">
                <a16:creationId xmlns="" xmlns:a16="http://schemas.microsoft.com/office/drawing/2014/main" id="{2554B611-36BA-E547-B588-6943AB539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196" name="Object 8">
            <a:extLst>
              <a:ext uri="{FF2B5EF4-FFF2-40B4-BE49-F238E27FC236}">
                <a16:creationId xmlns="" xmlns:a16="http://schemas.microsoft.com/office/drawing/2014/main" id="{32C07D50-155F-FB43-B3E6-5B2550937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1" y="2590801"/>
          <a:ext cx="29749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Equation" r:id="rId8" imgW="36283900" imgH="9067800" progId="Equation.3">
                  <p:embed/>
                </p:oleObj>
              </mc:Choice>
              <mc:Fallback>
                <p:oleObj name="Equation" r:id="rId8" imgW="36283900" imgH="9067800" progId="Equation.3">
                  <p:embed/>
                  <p:pic>
                    <p:nvPicPr>
                      <p:cNvPr id="8196" name="Object 8">
                        <a:extLst>
                          <a:ext uri="{FF2B5EF4-FFF2-40B4-BE49-F238E27FC236}">
                            <a16:creationId xmlns="" xmlns:a16="http://schemas.microsoft.com/office/drawing/2014/main" id="{32C07D50-155F-FB43-B3E6-5B25509370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2590801"/>
                        <a:ext cx="2974975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2" name="Group 9">
            <a:extLst>
              <a:ext uri="{FF2B5EF4-FFF2-40B4-BE49-F238E27FC236}">
                <a16:creationId xmlns="" xmlns:a16="http://schemas.microsoft.com/office/drawing/2014/main" id="{B82D3DC6-2C11-0B4C-8489-EA32EDCA14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05200" y="3124201"/>
            <a:ext cx="4572000" cy="3198813"/>
            <a:chOff x="1800" y="1440"/>
            <a:chExt cx="7200" cy="5038"/>
          </a:xfrm>
        </p:grpSpPr>
        <p:sp>
          <p:nvSpPr>
            <p:cNvPr id="8203" name="AutoShape 10">
              <a:extLst>
                <a:ext uri="{FF2B5EF4-FFF2-40B4-BE49-F238E27FC236}">
                  <a16:creationId xmlns="" xmlns:a16="http://schemas.microsoft.com/office/drawing/2014/main" id="{9CD4BD78-08A8-C547-B1C1-9295C98E16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7200" cy="5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4" name="Text Box 11">
              <a:extLst>
                <a:ext uri="{FF2B5EF4-FFF2-40B4-BE49-F238E27FC236}">
                  <a16:creationId xmlns="" xmlns:a16="http://schemas.microsoft.com/office/drawing/2014/main" id="{BE815F1E-EDC3-244E-807C-7C39E90A4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" y="3597"/>
              <a:ext cx="540" cy="54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 sz="1200" i="1">
                  <a:latin typeface="Times New Roman" panose="02020603050405020304" pitchFamily="18" charset="0"/>
                </a:rPr>
                <a:t>P</a:t>
              </a:r>
              <a:endParaRPr lang="en-US" altLang="en-US"/>
            </a:p>
          </p:txBody>
        </p:sp>
        <p:sp>
          <p:nvSpPr>
            <p:cNvPr id="8205" name="Text Box 12">
              <a:extLst>
                <a:ext uri="{FF2B5EF4-FFF2-40B4-BE49-F238E27FC236}">
                  <a16:creationId xmlns="" xmlns:a16="http://schemas.microsoft.com/office/drawing/2014/main" id="{C2FE2A0F-FCD3-3244-BAAE-CA235BE9C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4678"/>
              <a:ext cx="540" cy="5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 sz="1200" i="1">
                  <a:latin typeface="Times New Roman" panose="02020603050405020304" pitchFamily="18" charset="0"/>
                </a:rPr>
                <a:t>Q</a:t>
              </a:r>
              <a:endParaRPr lang="en-US" altLang="en-US"/>
            </a:p>
          </p:txBody>
        </p:sp>
        <p:sp>
          <p:nvSpPr>
            <p:cNvPr id="8206" name="Line 13">
              <a:extLst>
                <a:ext uri="{FF2B5EF4-FFF2-40B4-BE49-F238E27FC236}">
                  <a16:creationId xmlns="" xmlns:a16="http://schemas.microsoft.com/office/drawing/2014/main" id="{7EE7B8D6-7E87-4F4B-BFBA-12D606E2A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5218"/>
              <a:ext cx="6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Text Box 14">
              <a:extLst>
                <a:ext uri="{FF2B5EF4-FFF2-40B4-BE49-F238E27FC236}">
                  <a16:creationId xmlns="" xmlns:a16="http://schemas.microsoft.com/office/drawing/2014/main" id="{AFC996E6-433A-354E-8A41-E6A3FF70C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1800"/>
              <a:ext cx="291" cy="727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/>
            </a:p>
          </p:txBody>
        </p:sp>
        <p:sp>
          <p:nvSpPr>
            <p:cNvPr id="8208" name="Text Box 15">
              <a:extLst>
                <a:ext uri="{FF2B5EF4-FFF2-40B4-BE49-F238E27FC236}">
                  <a16:creationId xmlns="" xmlns:a16="http://schemas.microsoft.com/office/drawing/2014/main" id="{7EFBFE43-FA4E-D148-A47E-AC5C5CFB9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0" y="5220"/>
              <a:ext cx="29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/>
            </a:p>
          </p:txBody>
        </p:sp>
        <p:sp>
          <p:nvSpPr>
            <p:cNvPr id="8209" name="Line 16">
              <a:extLst>
                <a:ext uri="{FF2B5EF4-FFF2-40B4-BE49-F238E27FC236}">
                  <a16:creationId xmlns="" xmlns:a16="http://schemas.microsoft.com/office/drawing/2014/main" id="{88D94C51-F742-7143-A4DE-2E6E7F7D6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0" y="1801"/>
              <a:ext cx="0" cy="39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Freeform 17">
              <a:extLst>
                <a:ext uri="{FF2B5EF4-FFF2-40B4-BE49-F238E27FC236}">
                  <a16:creationId xmlns="" xmlns:a16="http://schemas.microsoft.com/office/drawing/2014/main" id="{8EA3024D-AF46-3D46-9DCB-E58BA9CD3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980"/>
              <a:ext cx="4140" cy="3388"/>
            </a:xfrm>
            <a:custGeom>
              <a:avLst/>
              <a:gdLst>
                <a:gd name="T0" fmla="*/ 0 w 4320"/>
                <a:gd name="T1" fmla="*/ 3259 h 3930"/>
                <a:gd name="T2" fmla="*/ 1725 w 4320"/>
                <a:gd name="T3" fmla="*/ 3259 h 3930"/>
                <a:gd name="T4" fmla="*/ 3105 w 4320"/>
                <a:gd name="T5" fmla="*/ 2483 h 3930"/>
                <a:gd name="T6" fmla="*/ 4140 w 4320"/>
                <a:gd name="T7" fmla="*/ 0 h 39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0"/>
                <a:gd name="T13" fmla="*/ 0 h 3930"/>
                <a:gd name="T14" fmla="*/ 4320 w 4320"/>
                <a:gd name="T15" fmla="*/ 3930 h 39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0" h="3930">
                  <a:moveTo>
                    <a:pt x="0" y="3780"/>
                  </a:moveTo>
                  <a:cubicBezTo>
                    <a:pt x="630" y="3855"/>
                    <a:pt x="1260" y="3930"/>
                    <a:pt x="1800" y="3780"/>
                  </a:cubicBezTo>
                  <a:cubicBezTo>
                    <a:pt x="2340" y="3630"/>
                    <a:pt x="2820" y="3510"/>
                    <a:pt x="3240" y="2880"/>
                  </a:cubicBezTo>
                  <a:cubicBezTo>
                    <a:pt x="3660" y="2250"/>
                    <a:pt x="4140" y="480"/>
                    <a:pt x="432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1" name="Line 18">
              <a:extLst>
                <a:ext uri="{FF2B5EF4-FFF2-40B4-BE49-F238E27FC236}">
                  <a16:creationId xmlns="" xmlns:a16="http://schemas.microsoft.com/office/drawing/2014/main" id="{D85CF435-B9FB-2845-A4C4-100C249B1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0" y="3960"/>
              <a:ext cx="108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19">
              <a:extLst>
                <a:ext uri="{FF2B5EF4-FFF2-40B4-BE49-F238E27FC236}">
                  <a16:creationId xmlns="" xmlns:a16="http://schemas.microsoft.com/office/drawing/2014/main" id="{39676246-46A4-6C44-BCB1-8834ABC32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3960"/>
              <a:ext cx="378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20">
              <a:extLst>
                <a:ext uri="{FF2B5EF4-FFF2-40B4-BE49-F238E27FC236}">
                  <a16:creationId xmlns="" xmlns:a16="http://schemas.microsoft.com/office/drawing/2014/main" id="{84FD8531-7DAF-C84C-8848-28619942E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3780"/>
              <a:ext cx="54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Text Box 21">
              <a:extLst>
                <a:ext uri="{FF2B5EF4-FFF2-40B4-BE49-F238E27FC236}">
                  <a16:creationId xmlns="" xmlns:a16="http://schemas.microsoft.com/office/drawing/2014/main" id="{C99C9845-A27B-2E4D-9076-281466971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420"/>
              <a:ext cx="16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 sz="1200" i="1">
                  <a:latin typeface="Times New Roman" panose="02020603050405020304" pitchFamily="18" charset="0"/>
                </a:rPr>
                <a:t>secant line</a:t>
              </a:r>
              <a:endParaRPr lang="en-US" altLang="en-US"/>
            </a:p>
          </p:txBody>
        </p:sp>
        <p:sp>
          <p:nvSpPr>
            <p:cNvPr id="8215" name="Line 22">
              <a:extLst>
                <a:ext uri="{FF2B5EF4-FFF2-40B4-BE49-F238E27FC236}">
                  <a16:creationId xmlns="" xmlns:a16="http://schemas.microsoft.com/office/drawing/2014/main" id="{C69D771B-5E54-CC45-B1E2-CAC7A748E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40" y="4320"/>
              <a:ext cx="540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Text Box 23">
              <a:extLst>
                <a:ext uri="{FF2B5EF4-FFF2-40B4-BE49-F238E27FC236}">
                  <a16:creationId xmlns="" xmlns:a16="http://schemas.microsoft.com/office/drawing/2014/main" id="{FEDA7882-67F9-4744-AE20-E66D6CD6F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" y="4140"/>
              <a:ext cx="144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 sz="1200" i="1">
                  <a:latin typeface="Times New Roman" panose="02020603050405020304" pitchFamily="18" charset="0"/>
                </a:rPr>
                <a:t>tangent line</a:t>
              </a:r>
              <a:endParaRPr lang="en-US" altLang="en-US"/>
            </a:p>
          </p:txBody>
        </p:sp>
        <p:sp>
          <p:nvSpPr>
            <p:cNvPr id="8217" name="Text Box 24">
              <a:extLst>
                <a:ext uri="{FF2B5EF4-FFF2-40B4-BE49-F238E27FC236}">
                  <a16:creationId xmlns="" xmlns:a16="http://schemas.microsoft.com/office/drawing/2014/main" id="{4D3CDE0F-DD98-6140-962A-9356902BE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" y="5938"/>
              <a:ext cx="70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 sz="1400" b="1"/>
                <a:t>Figure 1. </a:t>
              </a:r>
              <a:r>
                <a:rPr lang="en-US" altLang="en-US" sz="1400"/>
                <a:t>Approximate derivative using finite </a:t>
              </a:r>
              <a:r>
                <a:rPr lang="el-GR" altLang="en-US" sz="1400">
                  <a:cs typeface="Times New Roman" panose="02020603050405020304" pitchFamily="18" charset="0"/>
                </a:rPr>
                <a:t>Δ</a:t>
              </a:r>
              <a:r>
                <a:rPr lang="en-US" altLang="en-US" sz="1400">
                  <a:cs typeface="Times New Roman" panose="02020603050405020304" pitchFamily="18" charset="0"/>
                </a:rPr>
                <a:t>x</a:t>
              </a:r>
              <a:endParaRPr lang="en-US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598177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="" xmlns:a16="http://schemas.microsoft.com/office/drawing/2014/main" id="{E7000785-98E5-2142-B223-FFE958777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Another Example of Truncation Error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="" xmlns:a16="http://schemas.microsoft.com/office/drawing/2014/main" id="{9277630B-493A-EB45-8B99-D4EC8CF4D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7162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Using finite rectangles to approximate an integral.</a:t>
            </a:r>
          </a:p>
        </p:txBody>
      </p:sp>
      <p:pic>
        <p:nvPicPr>
          <p:cNvPr id="27653" name="Picture 4">
            <a:extLst>
              <a:ext uri="{FF2B5EF4-FFF2-40B4-BE49-F238E27FC236}">
                <a16:creationId xmlns="" xmlns:a16="http://schemas.microsoft.com/office/drawing/2014/main" id="{03CEB03C-F861-D94B-B40E-57D6F428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71800"/>
            <a:ext cx="4876800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49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7A41E8-A928-4DDC-A8A2-3909DC9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4F748E-62FE-4EF6-9BD6-B5EC5825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en-US" dirty="0" err="1"/>
              <a:t>Kisualaas</a:t>
            </a:r>
            <a:r>
              <a:rPr lang="en-US" altLang="en-US" dirty="0"/>
              <a:t>, Jann. (2013). Numerical Methods in Engineering with Python 3. Cambridge University Press.</a:t>
            </a:r>
          </a:p>
          <a:p>
            <a:pPr marL="457200" indent="-457200">
              <a:buNone/>
            </a:pPr>
            <a:r>
              <a:rPr lang="en-US" altLang="en-US" dirty="0"/>
              <a:t>Johansson, Robert. (2015). </a:t>
            </a:r>
            <a:r>
              <a:rPr lang="en-US" dirty="0"/>
              <a:t>Chapter 5. Equation Solving. </a:t>
            </a:r>
            <a:r>
              <a:rPr lang="en-US" altLang="en-US" dirty="0"/>
              <a:t>Numerical Python: A Practical Techniques Approach for Industry, </a:t>
            </a:r>
            <a:r>
              <a:rPr lang="en-US" altLang="en-US" dirty="0" err="1"/>
              <a:t>Apress</a:t>
            </a:r>
            <a:r>
              <a:rPr lang="en-US" altLang="en-US" dirty="0"/>
              <a:t>.</a:t>
            </a:r>
          </a:p>
          <a:p>
            <a:pPr marL="457200" indent="-457200">
              <a:buNone/>
            </a:pPr>
            <a:r>
              <a:rPr lang="en-US" altLang="en-US" dirty="0" err="1"/>
              <a:t>Chapra</a:t>
            </a:r>
            <a:r>
              <a:rPr lang="en-US" altLang="en-US" dirty="0"/>
              <a:t>, S. C., and Raymond P. </a:t>
            </a:r>
            <a:r>
              <a:rPr lang="en-US" altLang="en-US" dirty="0" err="1"/>
              <a:t>Canale</a:t>
            </a:r>
            <a:r>
              <a:rPr lang="en-US" altLang="en-US" dirty="0"/>
              <a:t>. (2010). Numerical methods for engineers, Sixth edition, McGraw Hill. </a:t>
            </a:r>
          </a:p>
          <a:p>
            <a:pPr marL="457200" indent="-457200">
              <a:buNone/>
            </a:pPr>
            <a:r>
              <a:rPr lang="en-US" altLang="en-US" dirty="0"/>
              <a:t>Kaw, A. (n.d.). Numerical Methods. Retrieved March 20, 2020, from https://</a:t>
            </a:r>
            <a:r>
              <a:rPr lang="en-US" altLang="en-US" dirty="0" err="1"/>
              <a:t>nm.mathforcollege.com</a:t>
            </a:r>
            <a:r>
              <a:rPr lang="en-US" altLang="en-US" dirty="0"/>
              <a:t>/</a:t>
            </a:r>
          </a:p>
          <a:p>
            <a:pPr marL="457200" indent="-4572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041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>
            <a:extLst>
              <a:ext uri="{FF2B5EF4-FFF2-40B4-BE49-F238E27FC236}">
                <a16:creationId xmlns="" xmlns:a16="http://schemas.microsoft.com/office/drawing/2014/main" id="{1A22B82E-C75C-8040-AC4D-5358D3BE6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 —Maclaurin series</a:t>
            </a:r>
          </a:p>
        </p:txBody>
      </p:sp>
      <p:sp>
        <p:nvSpPr>
          <p:cNvPr id="9225" name="Text Box 3">
            <a:extLst>
              <a:ext uri="{FF2B5EF4-FFF2-40B4-BE49-F238E27FC236}">
                <a16:creationId xmlns="" xmlns:a16="http://schemas.microsoft.com/office/drawing/2014/main" id="{2B9FD564-D8B5-724B-BC6C-5478BD799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Calculate the value of </a:t>
            </a:r>
          </a:p>
        </p:txBody>
      </p:sp>
      <p:sp>
        <p:nvSpPr>
          <p:cNvPr id="9226" name="Rectangle 4">
            <a:extLst>
              <a:ext uri="{FF2B5EF4-FFF2-40B4-BE49-F238E27FC236}">
                <a16:creationId xmlns="" xmlns:a16="http://schemas.microsoft.com/office/drawing/2014/main" id="{12EF9D5C-BAF6-2F44-A1D2-48C5C964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18" name="Object 5">
            <a:extLst>
              <a:ext uri="{FF2B5EF4-FFF2-40B4-BE49-F238E27FC236}">
                <a16:creationId xmlns="" xmlns:a16="http://schemas.microsoft.com/office/drawing/2014/main" id="{9445333B-DBF6-AE4E-8599-A2C81621E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905000"/>
          <a:ext cx="60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9" name="Equation" r:id="rId4" imgW="5270500" imgH="4686300" progId="Equation.3">
                  <p:embed/>
                </p:oleObj>
              </mc:Choice>
              <mc:Fallback>
                <p:oleObj name="Equation" r:id="rId4" imgW="5270500" imgH="4686300" progId="Equation.3">
                  <p:embed/>
                  <p:pic>
                    <p:nvPicPr>
                      <p:cNvPr id="9218" name="Object 5">
                        <a:extLst>
                          <a:ext uri="{FF2B5EF4-FFF2-40B4-BE49-F238E27FC236}">
                            <a16:creationId xmlns="" xmlns:a16="http://schemas.microsoft.com/office/drawing/2014/main" id="{9445333B-DBF6-AE4E-8599-A2C81621EB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05000"/>
                        <a:ext cx="609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6">
            <a:extLst>
              <a:ext uri="{FF2B5EF4-FFF2-40B4-BE49-F238E27FC236}">
                <a16:creationId xmlns="" xmlns:a16="http://schemas.microsoft.com/office/drawing/2014/main" id="{4F10617F-A46E-174E-BF94-C3E749AB3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981201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with an absolute</a:t>
            </a:r>
          </a:p>
        </p:txBody>
      </p:sp>
      <p:sp>
        <p:nvSpPr>
          <p:cNvPr id="9228" name="Text Box 7">
            <a:extLst>
              <a:ext uri="{FF2B5EF4-FFF2-40B4-BE49-F238E27FC236}">
                <a16:creationId xmlns="" xmlns:a16="http://schemas.microsoft.com/office/drawing/2014/main" id="{2B98D980-4B19-6F45-9A7A-6EB14F9DE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438401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relative approximate error of less than 1%.</a:t>
            </a:r>
          </a:p>
        </p:txBody>
      </p:sp>
      <p:sp>
        <p:nvSpPr>
          <p:cNvPr id="9229" name="Rectangle 8">
            <a:extLst>
              <a:ext uri="{FF2B5EF4-FFF2-40B4-BE49-F238E27FC236}">
                <a16:creationId xmlns="" xmlns:a16="http://schemas.microsoft.com/office/drawing/2014/main" id="{46CF7F7B-CE3C-C44E-AA84-AD884191C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19" name="Object 9">
            <a:extLst>
              <a:ext uri="{FF2B5EF4-FFF2-40B4-BE49-F238E27FC236}">
                <a16:creationId xmlns="" xmlns:a16="http://schemas.microsoft.com/office/drawing/2014/main" id="{B3D78F74-2140-6347-8C28-A36B8D2BD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895600"/>
          <a:ext cx="41148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0" name="Equation" r:id="rId6" imgW="56756300" imgH="9652000" progId="Equation.3">
                  <p:embed/>
                </p:oleObj>
              </mc:Choice>
              <mc:Fallback>
                <p:oleObj name="Equation" r:id="rId6" imgW="56756300" imgH="9652000" progId="Equation.3">
                  <p:embed/>
                  <p:pic>
                    <p:nvPicPr>
                      <p:cNvPr id="9219" name="Object 9">
                        <a:extLst>
                          <a:ext uri="{FF2B5EF4-FFF2-40B4-BE49-F238E27FC236}">
                            <a16:creationId xmlns="" xmlns:a16="http://schemas.microsoft.com/office/drawing/2014/main" id="{B3D78F74-2140-6347-8C28-A36B8D2BD1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411480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0">
            <a:extLst>
              <a:ext uri="{FF2B5EF4-FFF2-40B4-BE49-F238E27FC236}">
                <a16:creationId xmlns="" xmlns:a16="http://schemas.microsoft.com/office/drawing/2014/main" id="{FAF7971E-FAE4-FC45-9379-9500FABD7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4" y="234791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1" name="Rectangle 11">
            <a:extLst>
              <a:ext uri="{FF2B5EF4-FFF2-40B4-BE49-F238E27FC236}">
                <a16:creationId xmlns="" xmlns:a16="http://schemas.microsoft.com/office/drawing/2014/main" id="{27391C5A-1B3E-E04A-9DCA-D18CC0B47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4" y="234791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2" name="Rectangle 12">
            <a:extLst>
              <a:ext uri="{FF2B5EF4-FFF2-40B4-BE49-F238E27FC236}">
                <a16:creationId xmlns="" xmlns:a16="http://schemas.microsoft.com/office/drawing/2014/main" id="{74BDB766-0756-4C46-8C52-E25EA5E9A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4" y="234791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96653" name="Group 13">
            <a:extLst>
              <a:ext uri="{FF2B5EF4-FFF2-40B4-BE49-F238E27FC236}">
                <a16:creationId xmlns="" xmlns:a16="http://schemas.microsoft.com/office/drawing/2014/main" id="{A6E9C5AB-C53B-CE4C-823A-5546D9199698}"/>
              </a:ext>
            </a:extLst>
          </p:cNvPr>
          <p:cNvGraphicFramePr>
            <a:graphicFrameLocks noGrp="1"/>
          </p:cNvGraphicFramePr>
          <p:nvPr/>
        </p:nvGraphicFramePr>
        <p:xfrm>
          <a:off x="3048001" y="3733800"/>
          <a:ext cx="3497263" cy="2165352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__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___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54.545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2.92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24.658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3.208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0.288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8.9776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3.2944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0.0864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2.6226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3.3151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0.020736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0.62550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75" name="Rectangle 55">
            <a:extLst>
              <a:ext uri="{FF2B5EF4-FFF2-40B4-BE49-F238E27FC236}">
                <a16:creationId xmlns="" xmlns:a16="http://schemas.microsoft.com/office/drawing/2014/main" id="{F9AF434D-47AA-5843-966B-AB5F169E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20" name="Object 56">
            <a:extLst>
              <a:ext uri="{FF2B5EF4-FFF2-40B4-BE49-F238E27FC236}">
                <a16:creationId xmlns="" xmlns:a16="http://schemas.microsoft.com/office/drawing/2014/main" id="{F978BCD3-F06A-A644-BCFC-2412D37A7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810000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1" name="Equation" r:id="rId8" imgW="4686300" imgH="5270500" progId="Equation.3">
                  <p:embed/>
                </p:oleObj>
              </mc:Choice>
              <mc:Fallback>
                <p:oleObj name="Equation" r:id="rId8" imgW="4686300" imgH="5270500" progId="Equation.3">
                  <p:embed/>
                  <p:pic>
                    <p:nvPicPr>
                      <p:cNvPr id="9220" name="Object 56">
                        <a:extLst>
                          <a:ext uri="{FF2B5EF4-FFF2-40B4-BE49-F238E27FC236}">
                            <a16:creationId xmlns="" xmlns:a16="http://schemas.microsoft.com/office/drawing/2014/main" id="{F978BCD3-F06A-A644-BCFC-2412D37A73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10000"/>
                        <a:ext cx="400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6" name="Rectangle 57">
            <a:extLst>
              <a:ext uri="{FF2B5EF4-FFF2-40B4-BE49-F238E27FC236}">
                <a16:creationId xmlns="" xmlns:a16="http://schemas.microsoft.com/office/drawing/2014/main" id="{C949FBC2-E473-894F-88AF-181C9C20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69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21" name="Object 58">
            <a:extLst>
              <a:ext uri="{FF2B5EF4-FFF2-40B4-BE49-F238E27FC236}">
                <a16:creationId xmlns="" xmlns:a16="http://schemas.microsoft.com/office/drawing/2014/main" id="{52DB9565-8944-6741-B50B-4826BDBB8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733800"/>
          <a:ext cx="762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Equation" r:id="rId10" imgW="8775700" imgH="5854700" progId="Equation.3">
                  <p:embed/>
                </p:oleObj>
              </mc:Choice>
              <mc:Fallback>
                <p:oleObj name="Equation" r:id="rId10" imgW="8775700" imgH="5854700" progId="Equation.3">
                  <p:embed/>
                  <p:pic>
                    <p:nvPicPr>
                      <p:cNvPr id="9221" name="Object 58">
                        <a:extLst>
                          <a:ext uri="{FF2B5EF4-FFF2-40B4-BE49-F238E27FC236}">
                            <a16:creationId xmlns="" xmlns:a16="http://schemas.microsoft.com/office/drawing/2014/main" id="{52DB9565-8944-6741-B50B-4826BDBB8C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733800"/>
                        <a:ext cx="762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59">
            <a:extLst>
              <a:ext uri="{FF2B5EF4-FFF2-40B4-BE49-F238E27FC236}">
                <a16:creationId xmlns="" xmlns:a16="http://schemas.microsoft.com/office/drawing/2014/main" id="{67EAACD9-B346-774D-BCFF-80A7F6FA1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733800"/>
          <a:ext cx="60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3" name="Equation" r:id="rId12" imgW="5270500" imgH="4686300" progId="Equation.3">
                  <p:embed/>
                </p:oleObj>
              </mc:Choice>
              <mc:Fallback>
                <p:oleObj name="Equation" r:id="rId12" imgW="5270500" imgH="4686300" progId="Equation.3">
                  <p:embed/>
                  <p:pic>
                    <p:nvPicPr>
                      <p:cNvPr id="9222" name="Object 59">
                        <a:extLst>
                          <a:ext uri="{FF2B5EF4-FFF2-40B4-BE49-F238E27FC236}">
                            <a16:creationId xmlns="" xmlns:a16="http://schemas.microsoft.com/office/drawing/2014/main" id="{67EAACD9-B346-774D-BCFF-80A7F6FA1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733800"/>
                        <a:ext cx="609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" name="Text Box 60">
            <a:extLst>
              <a:ext uri="{FF2B5EF4-FFF2-40B4-BE49-F238E27FC236}">
                <a16:creationId xmlns="" xmlns:a16="http://schemas.microsoft.com/office/drawing/2014/main" id="{5A8FA3E5-3A6C-F244-9145-A77AF439B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1185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dirty="0"/>
              <a:t>6 terms are required.  How many are required to get at least 1 significant digit correct in your answer?</a:t>
            </a:r>
          </a:p>
        </p:txBody>
      </p:sp>
    </p:spTree>
    <p:extLst>
      <p:ext uri="{BB962C8B-B14F-4D97-AF65-F5344CB8AC3E}">
        <p14:creationId xmlns:p14="http://schemas.microsoft.com/office/powerpoint/2010/main" val="2544962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Rectangle 2">
            <a:extLst>
              <a:ext uri="{FF2B5EF4-FFF2-40B4-BE49-F238E27FC236}">
                <a16:creationId xmlns="" xmlns:a16="http://schemas.microsoft.com/office/drawing/2014/main" id="{D90D9174-3986-3B46-8CBD-DD93D2FF1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 —Differentiation </a:t>
            </a:r>
          </a:p>
        </p:txBody>
      </p:sp>
      <p:sp>
        <p:nvSpPr>
          <p:cNvPr id="10258" name="Text Box 3">
            <a:extLst>
              <a:ext uri="{FF2B5EF4-FFF2-40B4-BE49-F238E27FC236}">
                <a16:creationId xmlns="" xmlns:a16="http://schemas.microsoft.com/office/drawing/2014/main" id="{595ED89F-83AB-3141-BC02-CE5326EA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Find</a:t>
            </a:r>
          </a:p>
        </p:txBody>
      </p:sp>
      <p:sp>
        <p:nvSpPr>
          <p:cNvPr id="10259" name="Rectangle 4">
            <a:extLst>
              <a:ext uri="{FF2B5EF4-FFF2-40B4-BE49-F238E27FC236}">
                <a16:creationId xmlns="" xmlns:a16="http://schemas.microsoft.com/office/drawing/2014/main" id="{27F2E04E-4ED8-174D-80EE-F15AAC25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2" name="Object 5">
            <a:extLst>
              <a:ext uri="{FF2B5EF4-FFF2-40B4-BE49-F238E27FC236}">
                <a16:creationId xmlns="" xmlns:a16="http://schemas.microsoft.com/office/drawing/2014/main" id="{C2AD6A1F-5A2A-7D4D-A0BC-F7983B429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057400"/>
          <a:ext cx="685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3" name="Equation" r:id="rId4" imgW="8191500" imgH="4686300" progId="Equation.3">
                  <p:embed/>
                </p:oleObj>
              </mc:Choice>
              <mc:Fallback>
                <p:oleObj name="Equation" r:id="rId4" imgW="8191500" imgH="4686300" progId="Equation.3">
                  <p:embed/>
                  <p:pic>
                    <p:nvPicPr>
                      <p:cNvPr id="10242" name="Object 5">
                        <a:extLst>
                          <a:ext uri="{FF2B5EF4-FFF2-40B4-BE49-F238E27FC236}">
                            <a16:creationId xmlns="" xmlns:a16="http://schemas.microsoft.com/office/drawing/2014/main" id="{C2AD6A1F-5A2A-7D4D-A0BC-F7983B429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6858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Text Box 6">
            <a:extLst>
              <a:ext uri="{FF2B5EF4-FFF2-40B4-BE49-F238E27FC236}">
                <a16:creationId xmlns="" xmlns:a16="http://schemas.microsoft.com/office/drawing/2014/main" id="{A01B99B7-03C8-4C4D-8AD2-1924D66AE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812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for </a:t>
            </a:r>
          </a:p>
        </p:txBody>
      </p:sp>
      <p:sp>
        <p:nvSpPr>
          <p:cNvPr id="10261" name="Rectangle 7">
            <a:extLst>
              <a:ext uri="{FF2B5EF4-FFF2-40B4-BE49-F238E27FC236}">
                <a16:creationId xmlns="" xmlns:a16="http://schemas.microsoft.com/office/drawing/2014/main" id="{2BC2C1B4-D29A-CA48-99F4-964F05BE0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3" name="Object 8">
            <a:extLst>
              <a:ext uri="{FF2B5EF4-FFF2-40B4-BE49-F238E27FC236}">
                <a16:creationId xmlns="" xmlns:a16="http://schemas.microsoft.com/office/drawing/2014/main" id="{791B489C-8C3E-944E-9668-827D11A334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981201"/>
          <a:ext cx="1219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4" name="Equation" r:id="rId6" imgW="14630400" imgH="5270500" progId="Equation.3">
                  <p:embed/>
                </p:oleObj>
              </mc:Choice>
              <mc:Fallback>
                <p:oleObj name="Equation" r:id="rId6" imgW="14630400" imgH="5270500" progId="Equation.3">
                  <p:embed/>
                  <p:pic>
                    <p:nvPicPr>
                      <p:cNvPr id="10243" name="Object 8">
                        <a:extLst>
                          <a:ext uri="{FF2B5EF4-FFF2-40B4-BE49-F238E27FC236}">
                            <a16:creationId xmlns="" xmlns:a16="http://schemas.microsoft.com/office/drawing/2014/main" id="{791B489C-8C3E-944E-9668-827D11A334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81201"/>
                        <a:ext cx="12192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Text Box 9">
            <a:extLst>
              <a:ext uri="{FF2B5EF4-FFF2-40B4-BE49-F238E27FC236}">
                <a16:creationId xmlns="" xmlns:a16="http://schemas.microsoft.com/office/drawing/2014/main" id="{502C76BC-9925-484D-B64A-0377615A5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812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using</a:t>
            </a:r>
          </a:p>
        </p:txBody>
      </p:sp>
      <p:graphicFrame>
        <p:nvGraphicFramePr>
          <p:cNvPr id="10244" name="Object 10">
            <a:extLst>
              <a:ext uri="{FF2B5EF4-FFF2-40B4-BE49-F238E27FC236}">
                <a16:creationId xmlns="" xmlns:a16="http://schemas.microsoft.com/office/drawing/2014/main" id="{A2A1860D-ED3B-6340-BDDC-387D1F8600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1" y="1905001"/>
          <a:ext cx="29749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5" name="Equation" r:id="rId8" imgW="36283900" imgH="9067800" progId="Equation.3">
                  <p:embed/>
                </p:oleObj>
              </mc:Choice>
              <mc:Fallback>
                <p:oleObj name="Equation" r:id="rId8" imgW="36283900" imgH="9067800" progId="Equation.3">
                  <p:embed/>
                  <p:pic>
                    <p:nvPicPr>
                      <p:cNvPr id="10244" name="Object 10">
                        <a:extLst>
                          <a:ext uri="{FF2B5EF4-FFF2-40B4-BE49-F238E27FC236}">
                            <a16:creationId xmlns="" xmlns:a16="http://schemas.microsoft.com/office/drawing/2014/main" id="{A2A1860D-ED3B-6340-BDDC-387D1F8600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1905001"/>
                        <a:ext cx="2974975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Text Box 11">
            <a:extLst>
              <a:ext uri="{FF2B5EF4-FFF2-40B4-BE49-F238E27FC236}">
                <a16:creationId xmlns="" xmlns:a16="http://schemas.microsoft.com/office/drawing/2014/main" id="{912BC460-5554-3B47-BD52-99728BEC8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384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and</a:t>
            </a:r>
          </a:p>
        </p:txBody>
      </p:sp>
      <p:sp>
        <p:nvSpPr>
          <p:cNvPr id="10264" name="Rectangle 12">
            <a:extLst>
              <a:ext uri="{FF2B5EF4-FFF2-40B4-BE49-F238E27FC236}">
                <a16:creationId xmlns="" xmlns:a16="http://schemas.microsoft.com/office/drawing/2014/main" id="{FC4995EF-E105-9E46-AAAC-2FA2A6009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5" name="Object 13">
            <a:extLst>
              <a:ext uri="{FF2B5EF4-FFF2-40B4-BE49-F238E27FC236}">
                <a16:creationId xmlns="" xmlns:a16="http://schemas.microsoft.com/office/drawing/2014/main" id="{32F5DBDF-F6C0-254D-9AE5-F274CF56B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514601"/>
          <a:ext cx="1295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6" name="Equation" r:id="rId10" imgW="12877800" imgH="4102100" progId="Equation.3">
                  <p:embed/>
                </p:oleObj>
              </mc:Choice>
              <mc:Fallback>
                <p:oleObj name="Equation" r:id="rId10" imgW="12877800" imgH="4102100" progId="Equation.3">
                  <p:embed/>
                  <p:pic>
                    <p:nvPicPr>
                      <p:cNvPr id="10245" name="Object 13">
                        <a:extLst>
                          <a:ext uri="{FF2B5EF4-FFF2-40B4-BE49-F238E27FC236}">
                            <a16:creationId xmlns="" xmlns:a16="http://schemas.microsoft.com/office/drawing/2014/main" id="{32F5DBDF-F6C0-254D-9AE5-F274CF56B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14601"/>
                        <a:ext cx="12954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Rectangle 14">
            <a:extLst>
              <a:ext uri="{FF2B5EF4-FFF2-40B4-BE49-F238E27FC236}">
                <a16:creationId xmlns="" xmlns:a16="http://schemas.microsoft.com/office/drawing/2014/main" id="{70E601EE-D7C0-9E41-92C1-2F5C572AC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6" name="Object 15">
            <a:extLst>
              <a:ext uri="{FF2B5EF4-FFF2-40B4-BE49-F238E27FC236}">
                <a16:creationId xmlns="" xmlns:a16="http://schemas.microsoft.com/office/drawing/2014/main" id="{D219F785-702D-754B-BE6A-EDA536373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895600"/>
          <a:ext cx="28194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7" name="Equation" r:id="rId12" imgW="36868100" imgH="9067800" progId="Equation.3">
                  <p:embed/>
                </p:oleObj>
              </mc:Choice>
              <mc:Fallback>
                <p:oleObj name="Equation" r:id="rId12" imgW="36868100" imgH="9067800" progId="Equation.3">
                  <p:embed/>
                  <p:pic>
                    <p:nvPicPr>
                      <p:cNvPr id="10246" name="Object 15">
                        <a:extLst>
                          <a:ext uri="{FF2B5EF4-FFF2-40B4-BE49-F238E27FC236}">
                            <a16:creationId xmlns="" xmlns:a16="http://schemas.microsoft.com/office/drawing/2014/main" id="{D219F785-702D-754B-BE6A-EDA5363738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95600"/>
                        <a:ext cx="28194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Rectangle 16">
            <a:extLst>
              <a:ext uri="{FF2B5EF4-FFF2-40B4-BE49-F238E27FC236}">
                <a16:creationId xmlns="" xmlns:a16="http://schemas.microsoft.com/office/drawing/2014/main" id="{CFA143DA-43C7-A04F-AB88-913B45023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7" name="Object 17">
            <a:extLst>
              <a:ext uri="{FF2B5EF4-FFF2-40B4-BE49-F238E27FC236}">
                <a16:creationId xmlns="" xmlns:a16="http://schemas.microsoft.com/office/drawing/2014/main" id="{235AA42E-84F2-894F-A5EB-23995552D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581401"/>
          <a:ext cx="17526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8" name="Equation" r:id="rId14" imgW="23406100" imgH="9067800" progId="Equation.3">
                  <p:embed/>
                </p:oleObj>
              </mc:Choice>
              <mc:Fallback>
                <p:oleObj name="Equation" r:id="rId14" imgW="23406100" imgH="9067800" progId="Equation.3">
                  <p:embed/>
                  <p:pic>
                    <p:nvPicPr>
                      <p:cNvPr id="10247" name="Object 17">
                        <a:extLst>
                          <a:ext uri="{FF2B5EF4-FFF2-40B4-BE49-F238E27FC236}">
                            <a16:creationId xmlns="" xmlns:a16="http://schemas.microsoft.com/office/drawing/2014/main" id="{235AA42E-84F2-894F-A5EB-23995552D3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81401"/>
                        <a:ext cx="17526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Rectangle 18">
            <a:extLst>
              <a:ext uri="{FF2B5EF4-FFF2-40B4-BE49-F238E27FC236}">
                <a16:creationId xmlns="" xmlns:a16="http://schemas.microsoft.com/office/drawing/2014/main" id="{7E5A2CE4-A7C1-0341-8D4E-DBA72AAD7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8" name="Object 19">
            <a:extLst>
              <a:ext uri="{FF2B5EF4-FFF2-40B4-BE49-F238E27FC236}">
                <a16:creationId xmlns="" xmlns:a16="http://schemas.microsoft.com/office/drawing/2014/main" id="{A3623A1F-1D0F-7B45-9847-ED7A8DE863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505201"/>
          <a:ext cx="13081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9" name="Equation" r:id="rId16" imgW="16383000" imgH="9652000" progId="Equation.3">
                  <p:embed/>
                </p:oleObj>
              </mc:Choice>
              <mc:Fallback>
                <p:oleObj name="Equation" r:id="rId16" imgW="16383000" imgH="9652000" progId="Equation.3">
                  <p:embed/>
                  <p:pic>
                    <p:nvPicPr>
                      <p:cNvPr id="10248" name="Object 19">
                        <a:extLst>
                          <a:ext uri="{FF2B5EF4-FFF2-40B4-BE49-F238E27FC236}">
                            <a16:creationId xmlns="" xmlns:a16="http://schemas.microsoft.com/office/drawing/2014/main" id="{A3623A1F-1D0F-7B45-9847-ED7A8DE863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505201"/>
                        <a:ext cx="13081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8" name="Rectangle 20">
            <a:extLst>
              <a:ext uri="{FF2B5EF4-FFF2-40B4-BE49-F238E27FC236}">
                <a16:creationId xmlns="" xmlns:a16="http://schemas.microsoft.com/office/drawing/2014/main" id="{F95A7DD0-9531-A14A-AEE4-372B6DAA7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9" name="Object 21">
            <a:extLst>
              <a:ext uri="{FF2B5EF4-FFF2-40B4-BE49-F238E27FC236}">
                <a16:creationId xmlns="" xmlns:a16="http://schemas.microsoft.com/office/drawing/2014/main" id="{CDD40815-965B-1C42-9D79-D629C3DFC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3581401"/>
          <a:ext cx="12954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0" name="Equation" r:id="rId18" imgW="16967200" imgH="9067800" progId="Equation.3">
                  <p:embed/>
                </p:oleObj>
              </mc:Choice>
              <mc:Fallback>
                <p:oleObj name="Equation" r:id="rId18" imgW="16967200" imgH="9067800" progId="Equation.3">
                  <p:embed/>
                  <p:pic>
                    <p:nvPicPr>
                      <p:cNvPr id="10249" name="Object 21">
                        <a:extLst>
                          <a:ext uri="{FF2B5EF4-FFF2-40B4-BE49-F238E27FC236}">
                            <a16:creationId xmlns="" xmlns:a16="http://schemas.microsoft.com/office/drawing/2014/main" id="{CDD40815-965B-1C42-9D79-D629C3DFCC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81401"/>
                        <a:ext cx="12954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Rectangle 22">
            <a:extLst>
              <a:ext uri="{FF2B5EF4-FFF2-40B4-BE49-F238E27FC236}">
                <a16:creationId xmlns="" xmlns:a16="http://schemas.microsoft.com/office/drawing/2014/main" id="{83F345CC-3545-CC42-A610-CE0B04395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50" name="Object 23">
            <a:extLst>
              <a:ext uri="{FF2B5EF4-FFF2-40B4-BE49-F238E27FC236}">
                <a16:creationId xmlns="" xmlns:a16="http://schemas.microsoft.com/office/drawing/2014/main" id="{B6633308-C069-E042-BF65-35CFEF789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0" y="3581401"/>
          <a:ext cx="7620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1" name="Equation" r:id="rId20" imgW="10236200" imgH="9067800" progId="Equation.3">
                  <p:embed/>
                </p:oleObj>
              </mc:Choice>
              <mc:Fallback>
                <p:oleObj name="Equation" r:id="rId20" imgW="10236200" imgH="9067800" progId="Equation.3">
                  <p:embed/>
                  <p:pic>
                    <p:nvPicPr>
                      <p:cNvPr id="10250" name="Object 23">
                        <a:extLst>
                          <a:ext uri="{FF2B5EF4-FFF2-40B4-BE49-F238E27FC236}">
                            <a16:creationId xmlns="" xmlns:a16="http://schemas.microsoft.com/office/drawing/2014/main" id="{B6633308-C069-E042-BF65-35CFEF789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3581401"/>
                        <a:ext cx="76200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" name="Rectangle 24">
            <a:extLst>
              <a:ext uri="{FF2B5EF4-FFF2-40B4-BE49-F238E27FC236}">
                <a16:creationId xmlns="" xmlns:a16="http://schemas.microsoft.com/office/drawing/2014/main" id="{68C64172-AD11-314A-BA13-5D75C8DF0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51" name="Object 25">
            <a:extLst>
              <a:ext uri="{FF2B5EF4-FFF2-40B4-BE49-F238E27FC236}">
                <a16:creationId xmlns="" xmlns:a16="http://schemas.microsoft.com/office/drawing/2014/main" id="{9B28E659-3ABA-944F-8669-9BBCC954B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01200" y="3733800"/>
          <a:ext cx="6096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2" name="Equation" r:id="rId22" imgW="8191500" imgH="4102100" progId="Equation.3">
                  <p:embed/>
                </p:oleObj>
              </mc:Choice>
              <mc:Fallback>
                <p:oleObj name="Equation" r:id="rId22" imgW="8191500" imgH="4102100" progId="Equation.3">
                  <p:embed/>
                  <p:pic>
                    <p:nvPicPr>
                      <p:cNvPr id="10251" name="Object 25">
                        <a:extLst>
                          <a:ext uri="{FF2B5EF4-FFF2-40B4-BE49-F238E27FC236}">
                            <a16:creationId xmlns="" xmlns:a16="http://schemas.microsoft.com/office/drawing/2014/main" id="{9B28E659-3ABA-944F-8669-9BBCC954B9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0" y="3733800"/>
                        <a:ext cx="60960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" name="Text Box 26">
            <a:extLst>
              <a:ext uri="{FF2B5EF4-FFF2-40B4-BE49-F238E27FC236}">
                <a16:creationId xmlns="" xmlns:a16="http://schemas.microsoft.com/office/drawing/2014/main" id="{FBD6A42A-5997-FE4E-99C4-A1A0D73C7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41960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The actual value is</a:t>
            </a:r>
          </a:p>
        </p:txBody>
      </p:sp>
      <p:sp>
        <p:nvSpPr>
          <p:cNvPr id="10272" name="Rectangle 27">
            <a:extLst>
              <a:ext uri="{FF2B5EF4-FFF2-40B4-BE49-F238E27FC236}">
                <a16:creationId xmlns="" xmlns:a16="http://schemas.microsoft.com/office/drawing/2014/main" id="{5529EE7F-E1E7-2348-B893-71B432E7B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52" name="Object 28">
            <a:extLst>
              <a:ext uri="{FF2B5EF4-FFF2-40B4-BE49-F238E27FC236}">
                <a16:creationId xmlns="" xmlns:a16="http://schemas.microsoft.com/office/drawing/2014/main" id="{BC348AB2-1ED6-464A-B652-301710317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1" y="4953000"/>
          <a:ext cx="1343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3" name="Equation" r:id="rId24" imgW="16675100" imgH="5270500" progId="Equation.3">
                  <p:embed/>
                </p:oleObj>
              </mc:Choice>
              <mc:Fallback>
                <p:oleObj name="Equation" r:id="rId24" imgW="16675100" imgH="5270500" progId="Equation.3">
                  <p:embed/>
                  <p:pic>
                    <p:nvPicPr>
                      <p:cNvPr id="10252" name="Object 28">
                        <a:extLst>
                          <a:ext uri="{FF2B5EF4-FFF2-40B4-BE49-F238E27FC236}">
                            <a16:creationId xmlns="" xmlns:a16="http://schemas.microsoft.com/office/drawing/2014/main" id="{BC348AB2-1ED6-464A-B652-301710317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4953000"/>
                        <a:ext cx="134302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3" name="Rectangle 29">
            <a:extLst>
              <a:ext uri="{FF2B5EF4-FFF2-40B4-BE49-F238E27FC236}">
                <a16:creationId xmlns="" xmlns:a16="http://schemas.microsoft.com/office/drawing/2014/main" id="{023D8098-7737-634A-BE57-B0A386488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53" name="Object 30">
            <a:extLst>
              <a:ext uri="{FF2B5EF4-FFF2-40B4-BE49-F238E27FC236}">
                <a16:creationId xmlns="" xmlns:a16="http://schemas.microsoft.com/office/drawing/2014/main" id="{E0574B01-FDD9-E349-BB0E-3D1FA3F2F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953000"/>
          <a:ext cx="1881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4" name="Equation" r:id="rId26" imgW="23114000" imgH="5270500" progId="Equation.3">
                  <p:embed/>
                </p:oleObj>
              </mc:Choice>
              <mc:Fallback>
                <p:oleObj name="Equation" r:id="rId26" imgW="23114000" imgH="5270500" progId="Equation.3">
                  <p:embed/>
                  <p:pic>
                    <p:nvPicPr>
                      <p:cNvPr id="10253" name="Object 30">
                        <a:extLst>
                          <a:ext uri="{FF2B5EF4-FFF2-40B4-BE49-F238E27FC236}">
                            <a16:creationId xmlns="" xmlns:a16="http://schemas.microsoft.com/office/drawing/2014/main" id="{E0574B01-FDD9-E349-BB0E-3D1FA3F2FC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53000"/>
                        <a:ext cx="18811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4" name="Text Box 31">
            <a:extLst>
              <a:ext uri="{FF2B5EF4-FFF2-40B4-BE49-F238E27FC236}">
                <a16:creationId xmlns="" xmlns:a16="http://schemas.microsoft.com/office/drawing/2014/main" id="{7EEB50B3-C7A4-C741-8DF5-AFB542799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640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Truncation error is then,</a:t>
            </a:r>
          </a:p>
        </p:txBody>
      </p:sp>
      <p:sp>
        <p:nvSpPr>
          <p:cNvPr id="10275" name="Rectangle 32">
            <a:extLst>
              <a:ext uri="{FF2B5EF4-FFF2-40B4-BE49-F238E27FC236}">
                <a16:creationId xmlns="" xmlns:a16="http://schemas.microsoft.com/office/drawing/2014/main" id="{EA5D188B-8635-8044-9673-1A1E7462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54" name="Object 33">
            <a:extLst>
              <a:ext uri="{FF2B5EF4-FFF2-40B4-BE49-F238E27FC236}">
                <a16:creationId xmlns="" xmlns:a16="http://schemas.microsoft.com/office/drawing/2014/main" id="{E4E8A87F-EE1A-1647-8305-4AC01715A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1" y="5562600"/>
          <a:ext cx="18716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5" name="Equation" r:id="rId28" imgW="19900900" imgH="4102100" progId="Equation.3">
                  <p:embed/>
                </p:oleObj>
              </mc:Choice>
              <mc:Fallback>
                <p:oleObj name="Equation" r:id="rId28" imgW="19900900" imgH="4102100" progId="Equation.3">
                  <p:embed/>
                  <p:pic>
                    <p:nvPicPr>
                      <p:cNvPr id="10254" name="Object 33">
                        <a:extLst>
                          <a:ext uri="{FF2B5EF4-FFF2-40B4-BE49-F238E27FC236}">
                            <a16:creationId xmlns="" xmlns:a16="http://schemas.microsoft.com/office/drawing/2014/main" id="{E4E8A87F-EE1A-1647-8305-4AC01715A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5562600"/>
                        <a:ext cx="18716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6" name="Text Box 34">
            <a:extLst>
              <a:ext uri="{FF2B5EF4-FFF2-40B4-BE49-F238E27FC236}">
                <a16:creationId xmlns="" xmlns:a16="http://schemas.microsoft.com/office/drawing/2014/main" id="{62E04BEC-69B1-0740-8DD7-B79B3ADBA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172201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Can you find the truncation error with </a:t>
            </a:r>
          </a:p>
        </p:txBody>
      </p:sp>
      <p:graphicFrame>
        <p:nvGraphicFramePr>
          <p:cNvPr id="10255" name="Object 35">
            <a:extLst>
              <a:ext uri="{FF2B5EF4-FFF2-40B4-BE49-F238E27FC236}">
                <a16:creationId xmlns="" xmlns:a16="http://schemas.microsoft.com/office/drawing/2014/main" id="{D952F670-CA99-F841-8107-0242C3FDA5D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686801" y="6248400"/>
          <a:ext cx="11160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6" name="Equation" r:id="rId30" imgW="12585700" imgH="4102100" progId="Equation.3">
                  <p:embed/>
                </p:oleObj>
              </mc:Choice>
              <mc:Fallback>
                <p:oleObj name="Equation" r:id="rId30" imgW="12585700" imgH="4102100" progId="Equation.3">
                  <p:embed/>
                  <p:pic>
                    <p:nvPicPr>
                      <p:cNvPr id="10255" name="Object 35">
                        <a:extLst>
                          <a:ext uri="{FF2B5EF4-FFF2-40B4-BE49-F238E27FC236}">
                            <a16:creationId xmlns="" xmlns:a16="http://schemas.microsoft.com/office/drawing/2014/main" id="{D952F670-CA99-F841-8107-0242C3FDA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6248400"/>
                        <a:ext cx="111601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2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>
            <a:extLst>
              <a:ext uri="{FF2B5EF4-FFF2-40B4-BE49-F238E27FC236}">
                <a16:creationId xmlns="" xmlns:a16="http://schemas.microsoft.com/office/drawing/2014/main" id="{32F40920-2756-084B-B310-C2A02987B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3 — Integration </a:t>
            </a:r>
          </a:p>
        </p:txBody>
      </p:sp>
      <p:sp>
        <p:nvSpPr>
          <p:cNvPr id="11271" name="Text Box 3">
            <a:extLst>
              <a:ext uri="{FF2B5EF4-FFF2-40B4-BE49-F238E27FC236}">
                <a16:creationId xmlns="" xmlns:a16="http://schemas.microsoft.com/office/drawing/2014/main" id="{496FEF4A-0E52-1945-ACFA-AA829CADA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746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Use two rectangles of equal width to approximate the area under the curve for</a:t>
            </a:r>
          </a:p>
        </p:txBody>
      </p:sp>
      <p:sp>
        <p:nvSpPr>
          <p:cNvPr id="11272" name="Rectangle 4">
            <a:extLst>
              <a:ext uri="{FF2B5EF4-FFF2-40B4-BE49-F238E27FC236}">
                <a16:creationId xmlns="" xmlns:a16="http://schemas.microsoft.com/office/drawing/2014/main" id="{27F354D0-318E-3343-B6A4-DB8B466A8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266" name="Object 5">
            <a:extLst>
              <a:ext uri="{FF2B5EF4-FFF2-40B4-BE49-F238E27FC236}">
                <a16:creationId xmlns="" xmlns:a16="http://schemas.microsoft.com/office/drawing/2014/main" id="{30566B34-55A3-B947-A68A-334E6B2B2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895600"/>
          <a:ext cx="1295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Equation" r:id="rId4" imgW="14630400" imgH="5270500" progId="Equation.3">
                  <p:embed/>
                </p:oleObj>
              </mc:Choice>
              <mc:Fallback>
                <p:oleObj name="Equation" r:id="rId4" imgW="14630400" imgH="5270500" progId="Equation.3">
                  <p:embed/>
                  <p:pic>
                    <p:nvPicPr>
                      <p:cNvPr id="11266" name="Object 5">
                        <a:extLst>
                          <a:ext uri="{FF2B5EF4-FFF2-40B4-BE49-F238E27FC236}">
                            <a16:creationId xmlns="" xmlns:a16="http://schemas.microsoft.com/office/drawing/2014/main" id="{30566B34-55A3-B947-A68A-334E6B2B2C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95600"/>
                        <a:ext cx="12954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6">
            <a:extLst>
              <a:ext uri="{FF2B5EF4-FFF2-40B4-BE49-F238E27FC236}">
                <a16:creationId xmlns="" xmlns:a16="http://schemas.microsoft.com/office/drawing/2014/main" id="{1CC58051-5BDA-0D49-96B1-289D8E40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4" name="Rectangle 7">
            <a:extLst>
              <a:ext uri="{FF2B5EF4-FFF2-40B4-BE49-F238E27FC236}">
                <a16:creationId xmlns="" xmlns:a16="http://schemas.microsoft.com/office/drawing/2014/main" id="{1D273FBA-D338-994B-86B7-9453FE17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5" name="Rectangle 8">
            <a:extLst>
              <a:ext uri="{FF2B5EF4-FFF2-40B4-BE49-F238E27FC236}">
                <a16:creationId xmlns="" xmlns:a16="http://schemas.microsoft.com/office/drawing/2014/main" id="{42F4DC3C-B70A-7F49-9A32-180E7018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6" name="Text Box 9">
            <a:extLst>
              <a:ext uri="{FF2B5EF4-FFF2-40B4-BE49-F238E27FC236}">
                <a16:creationId xmlns="" xmlns:a16="http://schemas.microsoft.com/office/drawing/2014/main" id="{F89EBDE0-CC39-1545-8E6A-D0802AAD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over the interval</a:t>
            </a:r>
          </a:p>
        </p:txBody>
      </p:sp>
      <p:graphicFrame>
        <p:nvGraphicFramePr>
          <p:cNvPr id="11267" name="Object 10">
            <a:extLst>
              <a:ext uri="{FF2B5EF4-FFF2-40B4-BE49-F238E27FC236}">
                <a16:creationId xmlns="" xmlns:a16="http://schemas.microsoft.com/office/drawing/2014/main" id="{F21642C6-31B0-6840-8679-7AC421421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895600"/>
          <a:ext cx="685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Equation" r:id="rId6" imgW="7315200" imgH="4686300" progId="Equation.3">
                  <p:embed/>
                </p:oleObj>
              </mc:Choice>
              <mc:Fallback>
                <p:oleObj name="Equation" r:id="rId6" imgW="7315200" imgH="4686300" progId="Equation.3">
                  <p:embed/>
                  <p:pic>
                    <p:nvPicPr>
                      <p:cNvPr id="11267" name="Object 10">
                        <a:extLst>
                          <a:ext uri="{FF2B5EF4-FFF2-40B4-BE49-F238E27FC236}">
                            <a16:creationId xmlns="" xmlns:a16="http://schemas.microsoft.com/office/drawing/2014/main" id="{F21642C6-31B0-6840-8679-7AC421421D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895600"/>
                        <a:ext cx="6858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7" name="Picture 11">
            <a:extLst>
              <a:ext uri="{FF2B5EF4-FFF2-40B4-BE49-F238E27FC236}">
                <a16:creationId xmlns="" xmlns:a16="http://schemas.microsoft.com/office/drawing/2014/main" id="{2F8F9C70-C8FC-D347-A6F6-04C358921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2800"/>
            <a:ext cx="49530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8" name="Object 12">
            <a:extLst>
              <a:ext uri="{FF2B5EF4-FFF2-40B4-BE49-F238E27FC236}">
                <a16:creationId xmlns="" xmlns:a16="http://schemas.microsoft.com/office/drawing/2014/main" id="{796DD7D7-1490-6F40-B12B-DAAB01550E6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789863" y="3695700"/>
          <a:ext cx="1516062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Equation" r:id="rId9" imgW="9944100" imgH="11112500" progId="Equation.3">
                  <p:embed/>
                </p:oleObj>
              </mc:Choice>
              <mc:Fallback>
                <p:oleObj name="Equation" r:id="rId9" imgW="9944100" imgH="11112500" progId="Equation.3">
                  <p:embed/>
                  <p:pic>
                    <p:nvPicPr>
                      <p:cNvPr id="11268" name="Object 12">
                        <a:extLst>
                          <a:ext uri="{FF2B5EF4-FFF2-40B4-BE49-F238E27FC236}">
                            <a16:creationId xmlns="" xmlns:a16="http://schemas.microsoft.com/office/drawing/2014/main" id="{796DD7D7-1490-6F40-B12B-DAAB01550E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695700"/>
                        <a:ext cx="1516062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453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2">
            <a:extLst>
              <a:ext uri="{FF2B5EF4-FFF2-40B4-BE49-F238E27FC236}">
                <a16:creationId xmlns="" xmlns:a16="http://schemas.microsoft.com/office/drawing/2014/main" id="{EFFFFF05-1BC3-8D45-B40B-334FE6CDA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Integration example (cont.)</a:t>
            </a:r>
          </a:p>
        </p:txBody>
      </p:sp>
      <p:graphicFrame>
        <p:nvGraphicFramePr>
          <p:cNvPr id="12290" name="Object 3">
            <a:extLst>
              <a:ext uri="{FF2B5EF4-FFF2-40B4-BE49-F238E27FC236}">
                <a16:creationId xmlns="" xmlns:a16="http://schemas.microsoft.com/office/drawing/2014/main" id="{92EF61BE-0D85-BF41-BBA7-1AA1D0855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438401"/>
          <a:ext cx="4191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1" name="Equation" r:id="rId4" imgW="56172100" imgH="11112500" progId="Equation.3">
                  <p:embed/>
                </p:oleObj>
              </mc:Choice>
              <mc:Fallback>
                <p:oleObj name="Equation" r:id="rId4" imgW="56172100" imgH="11112500" progId="Equation.3">
                  <p:embed/>
                  <p:pic>
                    <p:nvPicPr>
                      <p:cNvPr id="12290" name="Object 3">
                        <a:extLst>
                          <a:ext uri="{FF2B5EF4-FFF2-40B4-BE49-F238E27FC236}">
                            <a16:creationId xmlns="" xmlns:a16="http://schemas.microsoft.com/office/drawing/2014/main" id="{92EF61BE-0D85-BF41-BBA7-1AA1D0855A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38401"/>
                        <a:ext cx="41910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>
            <a:extLst>
              <a:ext uri="{FF2B5EF4-FFF2-40B4-BE49-F238E27FC236}">
                <a16:creationId xmlns="" xmlns:a16="http://schemas.microsoft.com/office/drawing/2014/main" id="{1412BE7D-27B9-9943-9C67-506AE238BA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200401"/>
          <a:ext cx="1676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name="Equation" r:id="rId6" imgW="21945600" imgH="5270500" progId="Equation.3">
                  <p:embed/>
                </p:oleObj>
              </mc:Choice>
              <mc:Fallback>
                <p:oleObj name="Equation" r:id="rId6" imgW="21945600" imgH="5270500" progId="Equation.3">
                  <p:embed/>
                  <p:pic>
                    <p:nvPicPr>
                      <p:cNvPr id="12291" name="Object 4">
                        <a:extLst>
                          <a:ext uri="{FF2B5EF4-FFF2-40B4-BE49-F238E27FC236}">
                            <a16:creationId xmlns="" xmlns:a16="http://schemas.microsoft.com/office/drawing/2014/main" id="{1412BE7D-27B9-9943-9C67-506AE238B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401"/>
                        <a:ext cx="16764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>
            <a:extLst>
              <a:ext uri="{FF2B5EF4-FFF2-40B4-BE49-F238E27FC236}">
                <a16:creationId xmlns="" xmlns:a16="http://schemas.microsoft.com/office/drawing/2014/main" id="{65019AD2-26F4-3A48-BB77-26308EF7F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657601"/>
          <a:ext cx="17145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3" name="Equation" r:id="rId8" imgW="23698200" imgH="4102100" progId="Equation.3">
                  <p:embed/>
                </p:oleObj>
              </mc:Choice>
              <mc:Fallback>
                <p:oleObj name="Equation" r:id="rId8" imgW="23698200" imgH="4102100" progId="Equation.3">
                  <p:embed/>
                  <p:pic>
                    <p:nvPicPr>
                      <p:cNvPr id="12292" name="Object 5">
                        <a:extLst>
                          <a:ext uri="{FF2B5EF4-FFF2-40B4-BE49-F238E27FC236}">
                            <a16:creationId xmlns="" xmlns:a16="http://schemas.microsoft.com/office/drawing/2014/main" id="{65019AD2-26F4-3A48-BB77-26308EF7F2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657601"/>
                        <a:ext cx="171450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6">
            <a:extLst>
              <a:ext uri="{FF2B5EF4-FFF2-40B4-BE49-F238E27FC236}">
                <a16:creationId xmlns="" xmlns:a16="http://schemas.microsoft.com/office/drawing/2014/main" id="{D5D72DD4-84E8-284D-8BD8-C85F49B9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1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Choosing a width of 3, we have</a:t>
            </a:r>
          </a:p>
        </p:txBody>
      </p:sp>
      <p:sp>
        <p:nvSpPr>
          <p:cNvPr id="12300" name="Text Box 7">
            <a:extLst>
              <a:ext uri="{FF2B5EF4-FFF2-40B4-BE49-F238E27FC236}">
                <a16:creationId xmlns="" xmlns:a16="http://schemas.microsoft.com/office/drawing/2014/main" id="{5CE55377-2B59-1740-8454-91CF8304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962401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Actual value is given by</a:t>
            </a:r>
          </a:p>
        </p:txBody>
      </p:sp>
      <p:sp>
        <p:nvSpPr>
          <p:cNvPr id="12301" name="Rectangle 8">
            <a:extLst>
              <a:ext uri="{FF2B5EF4-FFF2-40B4-BE49-F238E27FC236}">
                <a16:creationId xmlns="" xmlns:a16="http://schemas.microsoft.com/office/drawing/2014/main" id="{50ECCDC9-F1E1-B942-92CE-D8DF16771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293" name="Object 9">
            <a:extLst>
              <a:ext uri="{FF2B5EF4-FFF2-40B4-BE49-F238E27FC236}">
                <a16:creationId xmlns="" xmlns:a16="http://schemas.microsoft.com/office/drawing/2014/main" id="{8B4B91FD-56FA-1548-8232-D291DC384C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1" y="4419600"/>
          <a:ext cx="739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4" name="Equation" r:id="rId10" imgW="9944100" imgH="11112500" progId="Equation.3">
                  <p:embed/>
                </p:oleObj>
              </mc:Choice>
              <mc:Fallback>
                <p:oleObj name="Equation" r:id="rId10" imgW="9944100" imgH="11112500" progId="Equation.3">
                  <p:embed/>
                  <p:pic>
                    <p:nvPicPr>
                      <p:cNvPr id="12293" name="Object 9">
                        <a:extLst>
                          <a:ext uri="{FF2B5EF4-FFF2-40B4-BE49-F238E27FC236}">
                            <a16:creationId xmlns="" xmlns:a16="http://schemas.microsoft.com/office/drawing/2014/main" id="{8B4B91FD-56FA-1548-8232-D291DC384C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4419600"/>
                        <a:ext cx="7397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Rectangle 10">
            <a:extLst>
              <a:ext uri="{FF2B5EF4-FFF2-40B4-BE49-F238E27FC236}">
                <a16:creationId xmlns="" xmlns:a16="http://schemas.microsoft.com/office/drawing/2014/main" id="{B16F8E5F-91D0-6041-8C3D-DC1A84D23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457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294" name="Object 11">
            <a:extLst>
              <a:ext uri="{FF2B5EF4-FFF2-40B4-BE49-F238E27FC236}">
                <a16:creationId xmlns="" xmlns:a16="http://schemas.microsoft.com/office/drawing/2014/main" id="{C20ED447-DE57-5641-B601-D4901EA456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419600"/>
          <a:ext cx="9144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5" name="Equation" r:id="rId12" imgW="12293600" imgH="11696700" progId="Equation.3">
                  <p:embed/>
                </p:oleObj>
              </mc:Choice>
              <mc:Fallback>
                <p:oleObj name="Equation" r:id="rId12" imgW="12293600" imgH="11696700" progId="Equation.3">
                  <p:embed/>
                  <p:pic>
                    <p:nvPicPr>
                      <p:cNvPr id="12294" name="Object 11">
                        <a:extLst>
                          <a:ext uri="{FF2B5EF4-FFF2-40B4-BE49-F238E27FC236}">
                            <a16:creationId xmlns="" xmlns:a16="http://schemas.microsoft.com/office/drawing/2014/main" id="{C20ED447-DE57-5641-B601-D4901EA456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19600"/>
                        <a:ext cx="9144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Rectangle 12">
            <a:extLst>
              <a:ext uri="{FF2B5EF4-FFF2-40B4-BE49-F238E27FC236}">
                <a16:creationId xmlns="" xmlns:a16="http://schemas.microsoft.com/office/drawing/2014/main" id="{28914B5F-54AD-3B44-8659-DD588635C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295" name="Object 13">
            <a:extLst>
              <a:ext uri="{FF2B5EF4-FFF2-40B4-BE49-F238E27FC236}">
                <a16:creationId xmlns="" xmlns:a16="http://schemas.microsoft.com/office/drawing/2014/main" id="{3275F4AA-5C13-B349-888D-087A84ABD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495800"/>
          <a:ext cx="17970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6" name="Equation" r:id="rId14" imgW="25450800" imgH="11112500" progId="Equation.3">
                  <p:embed/>
                </p:oleObj>
              </mc:Choice>
              <mc:Fallback>
                <p:oleObj name="Equation" r:id="rId14" imgW="25450800" imgH="11112500" progId="Equation.3">
                  <p:embed/>
                  <p:pic>
                    <p:nvPicPr>
                      <p:cNvPr id="12295" name="Object 13">
                        <a:extLst>
                          <a:ext uri="{FF2B5EF4-FFF2-40B4-BE49-F238E27FC236}">
                            <a16:creationId xmlns="" xmlns:a16="http://schemas.microsoft.com/office/drawing/2014/main" id="{3275F4AA-5C13-B349-888D-087A84ABD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95800"/>
                        <a:ext cx="17970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14">
            <a:extLst>
              <a:ext uri="{FF2B5EF4-FFF2-40B4-BE49-F238E27FC236}">
                <a16:creationId xmlns="" xmlns:a16="http://schemas.microsoft.com/office/drawing/2014/main" id="{A6984449-3E35-FC4E-ABB6-D29D0AD23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257801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Truncation error is then</a:t>
            </a:r>
          </a:p>
        </p:txBody>
      </p:sp>
      <p:sp>
        <p:nvSpPr>
          <p:cNvPr id="12305" name="Rectangle 15">
            <a:extLst>
              <a:ext uri="{FF2B5EF4-FFF2-40B4-BE49-F238E27FC236}">
                <a16:creationId xmlns="" xmlns:a16="http://schemas.microsoft.com/office/drawing/2014/main" id="{4A1F20A5-79A3-414C-AC51-1FB1EB755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296" name="Object 16">
            <a:extLst>
              <a:ext uri="{FF2B5EF4-FFF2-40B4-BE49-F238E27FC236}">
                <a16:creationId xmlns="" xmlns:a16="http://schemas.microsoft.com/office/drawing/2014/main" id="{CE428855-6AAC-5A4A-B0AF-0FB0ED2AB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791200"/>
          <a:ext cx="198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7" name="Equation" r:id="rId16" imgW="21653500" imgH="4102100" progId="Equation.3">
                  <p:embed/>
                </p:oleObj>
              </mc:Choice>
              <mc:Fallback>
                <p:oleObj name="Equation" r:id="rId16" imgW="21653500" imgH="4102100" progId="Equation.3">
                  <p:embed/>
                  <p:pic>
                    <p:nvPicPr>
                      <p:cNvPr id="12296" name="Object 16">
                        <a:extLst>
                          <a:ext uri="{FF2B5EF4-FFF2-40B4-BE49-F238E27FC236}">
                            <a16:creationId xmlns="" xmlns:a16="http://schemas.microsoft.com/office/drawing/2014/main" id="{CE428855-6AAC-5A4A-B0AF-0FB0ED2AB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91200"/>
                        <a:ext cx="1981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17">
            <a:extLst>
              <a:ext uri="{FF2B5EF4-FFF2-40B4-BE49-F238E27FC236}">
                <a16:creationId xmlns="" xmlns:a16="http://schemas.microsoft.com/office/drawing/2014/main" id="{6E938A04-179F-C04C-AFE7-42099004E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172201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Can you find the truncation error with 4 rectangles?</a:t>
            </a:r>
          </a:p>
        </p:txBody>
      </p:sp>
    </p:spTree>
    <p:extLst>
      <p:ext uri="{BB962C8B-B14F-4D97-AF65-F5344CB8AC3E}">
        <p14:creationId xmlns:p14="http://schemas.microsoft.com/office/powerpoint/2010/main" val="23907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="" xmlns:a16="http://schemas.microsoft.com/office/drawing/2014/main" id="{3A9B9F46-AC68-4B4D-B6C5-0B79FB2D7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Two sources of numerical error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="" xmlns:a16="http://schemas.microsoft.com/office/drawing/2014/main" id="{195AD0C6-6377-3448-AE88-46847E039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chemeClr val="tx1"/>
              </a:buClr>
              <a:buFont typeface="Wingdings" pitchFamily="2" charset="2"/>
              <a:buAutoNum type="arabicParenR"/>
            </a:pPr>
            <a:r>
              <a:rPr lang="en-US" altLang="en-US"/>
              <a:t>Round off error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AutoNum type="arabicParenR"/>
            </a:pPr>
            <a:r>
              <a:rPr lang="en-US" altLang="en-US"/>
              <a:t>Truncation error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AutoNum type="arabicParenR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70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="" xmlns:a16="http://schemas.microsoft.com/office/drawing/2014/main" id="{8B1F73F6-9B25-A143-8506-73DA2B5BC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Round off Error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="" xmlns:a16="http://schemas.microsoft.com/office/drawing/2014/main" id="{4B71D7A0-2DF5-B34D-A2ED-D68B1B88D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Caused by representing a number approximately</a:t>
            </a:r>
          </a:p>
          <a:p>
            <a:pPr lvl="2" eaLnBrk="1" hangingPunct="1">
              <a:buFontTx/>
              <a:buNone/>
            </a:pPr>
            <a:endParaRPr lang="en-US" altLang="en-US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="" xmlns:a16="http://schemas.microsoft.com/office/drawing/2014/main" id="{C29AF397-F5DB-EA48-A51C-B1E62702A1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048001"/>
          <a:ext cx="20574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4" imgW="19900900" imgH="9067800" progId="Equation.3">
                  <p:embed/>
                </p:oleObj>
              </mc:Choice>
              <mc:Fallback>
                <p:oleObj name="Equation" r:id="rId4" imgW="19900900" imgH="906780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="" xmlns:a16="http://schemas.microsoft.com/office/drawing/2014/main" id="{C29AF397-F5DB-EA48-A51C-B1E62702A1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48001"/>
                        <a:ext cx="20574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>
            <a:extLst>
              <a:ext uri="{FF2B5EF4-FFF2-40B4-BE49-F238E27FC236}">
                <a16:creationId xmlns="" xmlns:a16="http://schemas.microsoft.com/office/drawing/2014/main" id="{62B4845B-7B83-A247-A477-4BFB928F5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038600"/>
          <a:ext cx="2203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6" imgW="20777200" imgH="4978400" progId="Equation.3">
                  <p:embed/>
                </p:oleObj>
              </mc:Choice>
              <mc:Fallback>
                <p:oleObj name="Equation" r:id="rId6" imgW="20777200" imgH="4978400" progId="Equation.3">
                  <p:embed/>
                  <p:pic>
                    <p:nvPicPr>
                      <p:cNvPr id="1027" name="Object 5">
                        <a:extLst>
                          <a:ext uri="{FF2B5EF4-FFF2-40B4-BE49-F238E27FC236}">
                            <a16:creationId xmlns="" xmlns:a16="http://schemas.microsoft.com/office/drawing/2014/main" id="{62B4845B-7B83-A247-A477-4BFB928F59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38600"/>
                        <a:ext cx="22034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40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="" xmlns:a16="http://schemas.microsoft.com/office/drawing/2014/main" id="{61E55AAE-79C3-A54D-8AF3-986311B22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118475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Problems created by round off error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="" xmlns:a16="http://schemas.microsoft.com/office/drawing/2014/main" id="{E2267B40-888A-0448-BBA6-6D6D64CFA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28 Americans were killed on February 25, 1991 by an Iraqi Scud missile in Dhahran, Saudi Arabia.</a:t>
            </a:r>
          </a:p>
          <a:p>
            <a:pPr eaLnBrk="1" hangingPunct="1"/>
            <a:r>
              <a:rPr lang="en-US" altLang="en-US"/>
              <a:t>The patriot defense system failed to track and intercept the Scud.  Why?</a:t>
            </a:r>
          </a:p>
        </p:txBody>
      </p:sp>
    </p:spTree>
    <p:extLst>
      <p:ext uri="{BB962C8B-B14F-4D97-AF65-F5344CB8AC3E}">
        <p14:creationId xmlns:p14="http://schemas.microsoft.com/office/powerpoint/2010/main" val="299950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>
            <a:extLst>
              <a:ext uri="{FF2B5EF4-FFF2-40B4-BE49-F238E27FC236}">
                <a16:creationId xmlns="" xmlns:a16="http://schemas.microsoft.com/office/drawing/2014/main" id="{B6D3BBD4-7526-E64A-9B4F-64D15269A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with Patriot missile</a:t>
            </a:r>
          </a:p>
        </p:txBody>
      </p:sp>
      <p:sp>
        <p:nvSpPr>
          <p:cNvPr id="2054" name="Rectangle 3">
            <a:extLst>
              <a:ext uri="{FF2B5EF4-FFF2-40B4-BE49-F238E27FC236}">
                <a16:creationId xmlns="" xmlns:a16="http://schemas.microsoft.com/office/drawing/2014/main" id="{77C239BB-70DB-F346-B5C0-419E27240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75064" y="1600201"/>
            <a:ext cx="5889625" cy="4525963"/>
          </a:xfrm>
        </p:spPr>
        <p:txBody>
          <a:bodyPr/>
          <a:lstStyle/>
          <a:p>
            <a:pPr eaLnBrk="1" hangingPunct="1"/>
            <a:r>
              <a:rPr lang="en-US" altLang="en-US"/>
              <a:t>Clock cycle of 1/10 seconds was represented in 24-bit fixed point register created an error of 9.5 x 10</a:t>
            </a:r>
            <a:r>
              <a:rPr lang="en-US" altLang="en-US" baseline="30000"/>
              <a:t>-8</a:t>
            </a:r>
            <a:r>
              <a:rPr lang="en-US" altLang="en-US"/>
              <a:t> seconds.</a:t>
            </a:r>
          </a:p>
          <a:p>
            <a:pPr eaLnBrk="1" hangingPunct="1"/>
            <a:r>
              <a:rPr lang="en-US" altLang="en-US"/>
              <a:t>The battery was on for 100 consecutive hours, thus causing an inaccuracy of</a:t>
            </a:r>
          </a:p>
          <a:p>
            <a:pPr eaLnBrk="1" hangingPunct="1">
              <a:buFontTx/>
              <a:buNone/>
            </a:pPr>
            <a:r>
              <a:rPr lang="en-US" altLang="en-US"/>
              <a:t>			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="" xmlns:a16="http://schemas.microsoft.com/office/drawing/2014/main" id="{DE5067E4-D7F4-7641-B07D-7F3F57124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0" y="5181600"/>
          <a:ext cx="39878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4" imgW="46520100" imgH="9067800" progId="Equation.3">
                  <p:embed/>
                </p:oleObj>
              </mc:Choice>
              <mc:Fallback>
                <p:oleObj name="Equation" r:id="rId4" imgW="46520100" imgH="9067800" progId="Equation.3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="" xmlns:a16="http://schemas.microsoft.com/office/drawing/2014/main" id="{DE5067E4-D7F4-7641-B07D-7F3F57124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5181600"/>
                        <a:ext cx="39878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>
            <a:extLst>
              <a:ext uri="{FF2B5EF4-FFF2-40B4-BE49-F238E27FC236}">
                <a16:creationId xmlns="" xmlns:a16="http://schemas.microsoft.com/office/drawing/2014/main" id="{CFD3A361-FD74-D646-9905-FDF51445F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86740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6" imgW="13169900" imgH="4102100" progId="Equation.3">
                  <p:embed/>
                </p:oleObj>
              </mc:Choice>
              <mc:Fallback>
                <p:oleObj name="Equation" r:id="rId6" imgW="13169900" imgH="4102100" progId="Equation.3">
                  <p:embed/>
                  <p:pic>
                    <p:nvPicPr>
                      <p:cNvPr id="2051" name="Object 5">
                        <a:extLst>
                          <a:ext uri="{FF2B5EF4-FFF2-40B4-BE49-F238E27FC236}">
                            <a16:creationId xmlns="" xmlns:a16="http://schemas.microsoft.com/office/drawing/2014/main" id="{CFD3A361-FD74-D646-9905-FDF51445F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867400"/>
                        <a:ext cx="1143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6">
            <a:extLst>
              <a:ext uri="{FF2B5EF4-FFF2-40B4-BE49-F238E27FC236}">
                <a16:creationId xmlns="" xmlns:a16="http://schemas.microsoft.com/office/drawing/2014/main" id="{082F2BA8-AEC6-A044-A272-3BF5FC91C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895600"/>
            <a:ext cx="16922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73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="" xmlns:a16="http://schemas.microsoft.com/office/drawing/2014/main" id="{1BE6799C-0D4E-794C-BB0F-1DD9E83F7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(cont.)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="" xmlns:a16="http://schemas.microsoft.com/office/drawing/2014/main" id="{FEB8181D-A86F-F342-846F-5DCF1FF9E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shift calculated in the ranging system of the missile was 687 meters.</a:t>
            </a:r>
          </a:p>
          <a:p>
            <a:pPr eaLnBrk="1" hangingPunct="1"/>
            <a:r>
              <a:rPr lang="en-US" altLang="en-US"/>
              <a:t>The target was considered to be out of range at a distance greater than 137 meters.</a:t>
            </a:r>
          </a:p>
        </p:txBody>
      </p:sp>
    </p:spTree>
    <p:extLst>
      <p:ext uri="{BB962C8B-B14F-4D97-AF65-F5344CB8AC3E}">
        <p14:creationId xmlns:p14="http://schemas.microsoft.com/office/powerpoint/2010/main" val="427215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="" xmlns:a16="http://schemas.microsoft.com/office/drawing/2014/main" id="{2EB17185-82FE-8F49-B823-D2F32D62F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447800"/>
            <a:ext cx="8305800" cy="39624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Effect of Carrying Significant </a:t>
            </a:r>
            <a:br>
              <a:rPr lang="en-US" altLang="en-US" sz="4000" dirty="0"/>
            </a:br>
            <a:r>
              <a:rPr lang="en-US" altLang="en-US" sz="4000" dirty="0"/>
              <a:t>Digits in Calculations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8444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="" xmlns:a16="http://schemas.microsoft.com/office/drawing/2014/main" id="{953DE9A5-8A52-F54A-B61C-717F87610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6553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Find the contraction in the diameter</a:t>
            </a:r>
          </a:p>
        </p:txBody>
      </p:sp>
      <p:graphicFrame>
        <p:nvGraphicFramePr>
          <p:cNvPr id="3074" name="Object 3">
            <a:extLst>
              <a:ext uri="{FF2B5EF4-FFF2-40B4-BE49-F238E27FC236}">
                <a16:creationId xmlns="" xmlns:a16="http://schemas.microsoft.com/office/drawing/2014/main" id="{0D658CDB-28F8-8949-B851-D08BBBC1614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15000" y="1676401"/>
          <a:ext cx="4191000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5" imgW="25742900" imgH="11404600" progId="Equation.3">
                  <p:embed/>
                </p:oleObj>
              </mc:Choice>
              <mc:Fallback>
                <p:oleObj name="Equation" r:id="rId5" imgW="25742900" imgH="11404600" progId="Equation.3">
                  <p:embed/>
                  <p:pic>
                    <p:nvPicPr>
                      <p:cNvPr id="3074" name="Object 3">
                        <a:extLst>
                          <a:ext uri="{FF2B5EF4-FFF2-40B4-BE49-F238E27FC236}">
                            <a16:creationId xmlns="" xmlns:a16="http://schemas.microsoft.com/office/drawing/2014/main" id="{0D658CDB-28F8-8949-B851-D08BBBC16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76401"/>
                        <a:ext cx="4191000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4" descr="shaftpicture">
            <a:extLst>
              <a:ext uri="{FF2B5EF4-FFF2-40B4-BE49-F238E27FC236}">
                <a16:creationId xmlns="" xmlns:a16="http://schemas.microsoft.com/office/drawing/2014/main" id="{312FEE1F-8DC9-304C-B8AA-295D00EC9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09801"/>
            <a:ext cx="24384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5">
            <a:extLst>
              <a:ext uri="{FF2B5EF4-FFF2-40B4-BE49-F238E27FC236}">
                <a16:creationId xmlns="" xmlns:a16="http://schemas.microsoft.com/office/drawing/2014/main" id="{4D317B52-F9B2-DE43-B225-9589B9B5D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62400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3200"/>
              <a:t>T</a:t>
            </a:r>
            <a:r>
              <a:rPr lang="en-US" altLang="en-US" sz="3200" baseline="-25000"/>
              <a:t>a</a:t>
            </a:r>
            <a:r>
              <a:rPr lang="en-US" altLang="en-US" sz="3200"/>
              <a:t>=80</a:t>
            </a:r>
            <a:r>
              <a:rPr lang="en-US" altLang="en-US" sz="3200" baseline="30000"/>
              <a:t>o</a:t>
            </a:r>
            <a:r>
              <a:rPr lang="en-US" altLang="en-US" sz="3200"/>
              <a:t>F; T</a:t>
            </a:r>
            <a:r>
              <a:rPr lang="en-US" altLang="en-US" sz="3200" baseline="-25000"/>
              <a:t>c</a:t>
            </a:r>
            <a:r>
              <a:rPr lang="en-US" altLang="en-US" sz="3200"/>
              <a:t>=-108</a:t>
            </a:r>
            <a:r>
              <a:rPr lang="en-US" altLang="en-US" sz="3200" baseline="30000"/>
              <a:t>o</a:t>
            </a:r>
            <a:r>
              <a:rPr lang="en-US" altLang="en-US" sz="3200"/>
              <a:t>F; D=12.363”</a:t>
            </a:r>
          </a:p>
        </p:txBody>
      </p:sp>
      <p:sp>
        <p:nvSpPr>
          <p:cNvPr id="3079" name="Rectangle 6">
            <a:extLst>
              <a:ext uri="{FF2B5EF4-FFF2-40B4-BE49-F238E27FC236}">
                <a16:creationId xmlns="" xmlns:a16="http://schemas.microsoft.com/office/drawing/2014/main" id="{A8F9A4F1-F81F-A34C-AFC6-DC1F4B21D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00601"/>
            <a:ext cx="472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l-GR" alt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4800">
                <a:latin typeface="Times New Roman" panose="02020603050405020304" pitchFamily="18" charset="0"/>
              </a:rPr>
              <a:t> = </a:t>
            </a:r>
            <a:r>
              <a:rPr lang="en-US" altLang="en-US" sz="4800" i="1">
                <a:latin typeface="Times New Roman" panose="02020603050405020304" pitchFamily="18" charset="0"/>
              </a:rPr>
              <a:t>a</a:t>
            </a:r>
            <a:r>
              <a:rPr lang="en-US" altLang="en-US" sz="4800" baseline="-25000">
                <a:latin typeface="Times New Roman" panose="02020603050405020304" pitchFamily="18" charset="0"/>
              </a:rPr>
              <a:t>0</a:t>
            </a:r>
            <a:r>
              <a:rPr lang="en-US" altLang="en-US" sz="4800">
                <a:latin typeface="Times New Roman" panose="02020603050405020304" pitchFamily="18" charset="0"/>
              </a:rPr>
              <a:t>+ </a:t>
            </a:r>
            <a:r>
              <a:rPr lang="en-US" altLang="en-US" sz="4800" i="1">
                <a:latin typeface="Times New Roman" panose="02020603050405020304" pitchFamily="18" charset="0"/>
              </a:rPr>
              <a:t>a</a:t>
            </a:r>
            <a:r>
              <a:rPr lang="en-US" altLang="en-US" sz="4800" baseline="-25000">
                <a:latin typeface="Times New Roman" panose="02020603050405020304" pitchFamily="18" charset="0"/>
              </a:rPr>
              <a:t>1</a:t>
            </a:r>
            <a:r>
              <a:rPr lang="en-US" altLang="en-US" sz="4800" i="1">
                <a:latin typeface="Times New Roman" panose="02020603050405020304" pitchFamily="18" charset="0"/>
              </a:rPr>
              <a:t>T </a:t>
            </a:r>
            <a:r>
              <a:rPr lang="en-US" altLang="en-US" sz="4800">
                <a:latin typeface="Times New Roman" panose="02020603050405020304" pitchFamily="18" charset="0"/>
              </a:rPr>
              <a:t>+ </a:t>
            </a:r>
            <a:r>
              <a:rPr lang="en-US" altLang="en-US" sz="4800" i="1">
                <a:latin typeface="Times New Roman" panose="02020603050405020304" pitchFamily="18" charset="0"/>
              </a:rPr>
              <a:t>a</a:t>
            </a:r>
            <a:r>
              <a:rPr lang="en-US" altLang="en-US" sz="4800" baseline="-25000">
                <a:latin typeface="Times New Roman" panose="02020603050405020304" pitchFamily="18" charset="0"/>
              </a:rPr>
              <a:t>2</a:t>
            </a:r>
            <a:r>
              <a:rPr lang="en-US" altLang="en-US" sz="4800" i="1">
                <a:latin typeface="Times New Roman" panose="02020603050405020304" pitchFamily="18" charset="0"/>
              </a:rPr>
              <a:t>T</a:t>
            </a:r>
            <a:r>
              <a:rPr lang="en-US" altLang="en-US" sz="4800" baseline="30000">
                <a:latin typeface="Times New Roman" panose="02020603050405020304" pitchFamily="18" charset="0"/>
              </a:rPr>
              <a:t>2</a:t>
            </a:r>
            <a:endParaRPr lang="en-US" altLang="en-US" sz="4800">
              <a:latin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8537832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4" ma:contentTypeDescription="Content Type for DAMS Related Purposes" ma:contentTypeScope="" ma:versionID="50fb24b05f3b67cfcace5bf9b3b35f6b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998c4561a528c6998ee736646a8a2f77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FileType1 xmlns="f7443cdf-c33c-464e-a97f-23bb26b3177a">Other</FileType1>
    <Description1 xmlns="f7443cdf-c33c-464e-a97f-23bb26b3177a" xsi:nil="true"/>
    <ContentDepartment xmlns="f7443cdf-c33c-464e-a97f-23bb26b3177a">No Department</ContentDepartment>
    <ol_Department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A014962-F7A6-40FB-9545-D2895C90E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43cdf-c33c-464e-a97f-23bb26b3177a"/>
    <ds:schemaRef ds:uri="http://schemas.microsoft.com/sharepoint/v3"/>
    <ds:schemaRef ds:uri="6c5ed68c-5f31-42ac-9392-2612e73c38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91BC0F-DBFB-40C0-BF1E-484798BCB6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DAACDD-F5D3-4A7A-BA92-0FD24972BA3C}">
  <ds:schemaRefs>
    <ds:schemaRef ds:uri="http://schemas.microsoft.com/office/2006/metadata/properties"/>
    <ds:schemaRef ds:uri="http://schemas.microsoft.com/office/infopath/2007/PartnerControls"/>
    <ds:schemaRef ds:uri="f7443cdf-c33c-464e-a97f-23bb26b3177a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4653</TotalTime>
  <Words>713</Words>
  <Application>Microsoft Macintosh PowerPoint</Application>
  <PresentationFormat>Widescreen</PresentationFormat>
  <Paragraphs>215</Paragraphs>
  <Slides>23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Calibri Light</vt:lpstr>
      <vt:lpstr>Tahoma</vt:lpstr>
      <vt:lpstr>Times New Roman</vt:lpstr>
      <vt:lpstr>Wingdings</vt:lpstr>
      <vt:lpstr>Arial</vt:lpstr>
      <vt:lpstr>Office Theme</vt:lpstr>
      <vt:lpstr>Equation</vt:lpstr>
      <vt:lpstr>Chart</vt:lpstr>
      <vt:lpstr>Week 5b</vt:lpstr>
      <vt:lpstr>Reference</vt:lpstr>
      <vt:lpstr>Two sources of numerical error</vt:lpstr>
      <vt:lpstr>Round off Error</vt:lpstr>
      <vt:lpstr>Problems created by round off error</vt:lpstr>
      <vt:lpstr>Problem with Patriot missile</vt:lpstr>
      <vt:lpstr>Problem (cont.)</vt:lpstr>
      <vt:lpstr>Effect of Carrying Significant  Digits in Calculations</vt:lpstr>
      <vt:lpstr>Find the contraction in the diameter</vt:lpstr>
      <vt:lpstr>Thermal Expansion Coefficient vs Temperature</vt:lpstr>
      <vt:lpstr>Regressing Data in Excel (general format)</vt:lpstr>
      <vt:lpstr>Observed and Predicted Values</vt:lpstr>
      <vt:lpstr>Regressing Data in Excel  (scientific format)</vt:lpstr>
      <vt:lpstr>Observed and Predicted Values</vt:lpstr>
      <vt:lpstr>Observed and Predicted Values</vt:lpstr>
      <vt:lpstr>Truncation error</vt:lpstr>
      <vt:lpstr>Example of Truncation Error</vt:lpstr>
      <vt:lpstr>Another Example of Truncation Error</vt:lpstr>
      <vt:lpstr>Another Example of Truncation Error</vt:lpstr>
      <vt:lpstr>Example 1 —Maclaurin series</vt:lpstr>
      <vt:lpstr>Example 2 —Differentiation </vt:lpstr>
      <vt:lpstr>Example 3 — Integration </vt:lpstr>
      <vt:lpstr>Integration example (cont.)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Nunung Nurul Qomariyah</cp:lastModifiedBy>
  <cp:revision>139</cp:revision>
  <dcterms:created xsi:type="dcterms:W3CDTF">2018-07-13T04:13:16Z</dcterms:created>
  <dcterms:modified xsi:type="dcterms:W3CDTF">2021-02-05T10:41:59Z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