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  <p:sldMasterId id="2147483740" r:id="rId5"/>
  </p:sldMasterIdLst>
  <p:notesMasterIdLst>
    <p:notesMasterId r:id="rId37"/>
  </p:notesMasterIdLst>
  <p:handoutMasterIdLst>
    <p:handoutMasterId r:id="rId38"/>
  </p:handoutMasterIdLst>
  <p:sldIdLst>
    <p:sldId id="259" r:id="rId6"/>
    <p:sldId id="261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11" r:id="rId21"/>
    <p:sldId id="303" r:id="rId22"/>
    <p:sldId id="307" r:id="rId23"/>
    <p:sldId id="308" r:id="rId24"/>
    <p:sldId id="310" r:id="rId25"/>
    <p:sldId id="312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31" r:id="rId34"/>
    <p:sldId id="333" r:id="rId35"/>
    <p:sldId id="334" r:id="rId3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7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12.emf"/><Relationship Id="rId8" Type="http://schemas.openxmlformats.org/officeDocument/2006/relationships/image" Target="../media/image46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8" Type="http://schemas.openxmlformats.org/officeDocument/2006/relationships/image" Target="../media/image54.emf"/><Relationship Id="rId9" Type="http://schemas.openxmlformats.org/officeDocument/2006/relationships/image" Target="../media/image55.emf"/><Relationship Id="rId10" Type="http://schemas.openxmlformats.org/officeDocument/2006/relationships/image" Target="../media/image56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6" Type="http://schemas.openxmlformats.org/officeDocument/2006/relationships/image" Target="../media/image61.emf"/><Relationship Id="rId1" Type="http://schemas.openxmlformats.org/officeDocument/2006/relationships/image" Target="../media/image55.emf"/><Relationship Id="rId2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58.emf"/><Relationship Id="rId3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7" Type="http://schemas.openxmlformats.org/officeDocument/2006/relationships/image" Target="../media/image69.emf"/><Relationship Id="rId8" Type="http://schemas.openxmlformats.org/officeDocument/2006/relationships/image" Target="../media/image70.emf"/><Relationship Id="rId9" Type="http://schemas.openxmlformats.org/officeDocument/2006/relationships/image" Target="../media/image71.emf"/><Relationship Id="rId10" Type="http://schemas.openxmlformats.org/officeDocument/2006/relationships/image" Target="../media/image72.emf"/><Relationship Id="rId11" Type="http://schemas.openxmlformats.org/officeDocument/2006/relationships/image" Target="../media/image73.emf"/><Relationship Id="rId1" Type="http://schemas.openxmlformats.org/officeDocument/2006/relationships/image" Target="../media/image64.emf"/><Relationship Id="rId2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7" Type="http://schemas.openxmlformats.org/officeDocument/2006/relationships/image" Target="../media/image80.emf"/><Relationship Id="rId8" Type="http://schemas.openxmlformats.org/officeDocument/2006/relationships/image" Target="../media/image81.emf"/><Relationship Id="rId9" Type="http://schemas.openxmlformats.org/officeDocument/2006/relationships/image" Target="../media/image82.emf"/><Relationship Id="rId10" Type="http://schemas.openxmlformats.org/officeDocument/2006/relationships/image" Target="../media/image83.emf"/><Relationship Id="rId1" Type="http://schemas.openxmlformats.org/officeDocument/2006/relationships/image" Target="../media/image74.emf"/><Relationship Id="rId2" Type="http://schemas.openxmlformats.org/officeDocument/2006/relationships/image" Target="../media/image7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8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88.emf"/><Relationship Id="rId1" Type="http://schemas.openxmlformats.org/officeDocument/2006/relationships/image" Target="../media/image41.emf"/><Relationship Id="rId2" Type="http://schemas.openxmlformats.org/officeDocument/2006/relationships/image" Target="../media/image8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Relationship Id="rId2" Type="http://schemas.openxmlformats.org/officeDocument/2006/relationships/image" Target="../media/image89.emf"/><Relationship Id="rId3" Type="http://schemas.openxmlformats.org/officeDocument/2006/relationships/image" Target="../media/image9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4" Type="http://schemas.openxmlformats.org/officeDocument/2006/relationships/image" Target="../media/image94.emf"/><Relationship Id="rId5" Type="http://schemas.openxmlformats.org/officeDocument/2006/relationships/image" Target="../media/image95.emf"/><Relationship Id="rId1" Type="http://schemas.openxmlformats.org/officeDocument/2006/relationships/image" Target="../media/image91.emf"/><Relationship Id="rId2" Type="http://schemas.openxmlformats.org/officeDocument/2006/relationships/image" Target="../media/image9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Relationship Id="rId2" Type="http://schemas.openxmlformats.org/officeDocument/2006/relationships/image" Target="../media/image97.emf"/><Relationship Id="rId3" Type="http://schemas.openxmlformats.org/officeDocument/2006/relationships/image" Target="../media/image9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Relationship Id="rId2" Type="http://schemas.openxmlformats.org/officeDocument/2006/relationships/image" Target="../media/image9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Relationship Id="rId2" Type="http://schemas.openxmlformats.org/officeDocument/2006/relationships/image" Target="../media/image101.emf"/><Relationship Id="rId3" Type="http://schemas.openxmlformats.org/officeDocument/2006/relationships/image" Target="../media/image10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4" Type="http://schemas.openxmlformats.org/officeDocument/2006/relationships/image" Target="../media/image106.emf"/><Relationship Id="rId5" Type="http://schemas.openxmlformats.org/officeDocument/2006/relationships/image" Target="../media/image107.emf"/><Relationship Id="rId6" Type="http://schemas.openxmlformats.org/officeDocument/2006/relationships/image" Target="../media/image108.emf"/><Relationship Id="rId7" Type="http://schemas.openxmlformats.org/officeDocument/2006/relationships/image" Target="../media/image109.emf"/><Relationship Id="rId1" Type="http://schemas.openxmlformats.org/officeDocument/2006/relationships/image" Target="../media/image103.emf"/><Relationship Id="rId2" Type="http://schemas.openxmlformats.org/officeDocument/2006/relationships/image" Target="../media/image10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12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70737EDB-E50B-A440-9B1C-CDE0B5F83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40C542C7-2D5D-6B45-82C8-8FDD6AB2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95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B67D2FAC-B587-0E41-99AF-A0A99F613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2C9B84A0-2FE6-2549-B4A1-5B9FE66FC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94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AA572580-B462-6F4C-8B3D-78666C6E3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AD99D08B-D1A4-904C-8510-3C265C61C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96AD99D3-4DBA-D445-8E15-CF60A7C0F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98E005F6-EB09-A648-9678-01A5B0FC9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9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90672A77-869A-D54A-9AC6-0322C11F4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DD3EE234-1A3D-E648-996D-D4BA9A02F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01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4F52CCF9-3D7F-D641-BC63-84BBDED2C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004B0451-FDB9-FE40-B34A-39AFCE05B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7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8CD996B3-1DEB-A44D-9F91-47B77FBF1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21405B15-D471-504E-8840-6846D76D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0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A79A3E79-7A24-144A-AE91-63E12D3EE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5392FAAF-8B13-E04E-A6ED-DB5DF7A63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59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D59AD5A1-CAEC-3442-A4D7-888796075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39A6E708-6C11-0544-B490-E85CA5386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401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C83B89CD-64B5-AE4B-9672-CE62922FE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9AC98A56-911F-0946-94FF-93B05D12C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543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DFA79C56-6552-FE48-949A-0691A63EC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89671872-014B-2E4A-A7A2-3490E4483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4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A43CF255-47E9-4E41-803A-34F35AC5B9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FB072E0B-B3A2-954F-90F1-37EEC8D8E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03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BE5D7CBE-5D83-714C-B470-22820D986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1B9930C1-DE79-3343-85AA-D86D74C4D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945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C524DF89-A647-6E42-8451-E82A30989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060386E1-E644-B042-90AB-0C6667193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025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25F37432-4518-0C45-A17F-CD980C6DD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5D2E8D8A-3847-5D4D-BAA7-89FACA787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14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83B9F45C-EC5A-CE47-8604-2BD2F4C9F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FB2A6CC1-DE03-5445-AF27-87EB2FD3D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817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4DC64A5F-7D94-6045-BC80-042C2B81A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99840E46-ADFF-8140-AEA2-BD5B71276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629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24C57922-B7FC-A549-B1AF-AAA6F6FE9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048F0E27-DBBB-474C-83F1-EE96B891D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08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8E68DE8F-6AA9-2342-ADCA-5F8302257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06C12DE5-152A-C249-812B-73296FB39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155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B21615D9-1AA5-4A4B-8E6D-B83D864A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29D18C2E-730A-2F45-A6F1-2316E4D24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592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C594F6E3-B0CF-4F4E-B062-51B28CFD6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808DF462-1CDE-8E4A-910D-12F08C1A5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83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4AB6F58F-CF1A-D644-B74D-6EB8ED3A0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72750BE9-E4C1-1A41-90F3-6181597A8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99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1DC4A221-61D0-124E-8695-978674DE4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E1907315-FB44-AE4E-8CA9-83E22F118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04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645A87E-1F49-3E4D-82EB-FDD8BF0EA2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FDFB2CAB-8639-B044-AA59-BCD95186C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36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B951781F-ED62-B444-8572-42952567E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E11E6580-49DE-CA4A-A3E5-E05E6ACF6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43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7010F1D2-06B0-A146-973A-70001C25B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730858FD-83B5-FE48-992E-FD256EEB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87873A20-8A01-8541-946B-92476FEBE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5BE44428-64B0-5145-8AED-5965081E3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63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9601F04A-F711-B94C-B81B-BB9DECBEA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B6F1748B-7E03-E948-BE79-6C112E6B5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04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4F49CDB1-3255-FE47-B8BC-1B5A62E62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E837CE7D-6102-394C-B4C2-67450DC2E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16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3BB22A-A616-D14B-8895-3A245A79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03C5-2504-984F-81DD-B0A6FC51BA0A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025FBA-40FF-2049-ACF3-4B38E151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E98DF5-C6D4-2C49-BDB2-A6701783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6E7FB-F8FE-E948-9A25-5DD61EF80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39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05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705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4008652-4A43-9B4E-8B8E-6735709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65D9-EC9A-804F-B2B4-48C15CC3CF80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F0C349D-2AB7-5440-AF37-E25A717F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51EC470-F438-6D45-965C-29A757C1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7930-4FDF-A94F-A209-F4BCE6FF02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61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22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9C33F6-0665-6D45-B09C-6FE66C96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BDFE-A017-7045-88E8-394FFA156C90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2ACA43-F53E-A549-AF2E-D5EB296B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A258-2BFC-7549-882D-9F941C65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D0C510-937A-F54C-B34A-D1DA47579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1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3BB22A-A616-D14B-8895-3A245A79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03C5-2504-984F-81DD-B0A6FC51BA0A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025FBA-40FF-2049-ACF3-4B38E151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E98DF5-C6D4-2C49-BDB2-A6701783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6E7FB-F8FE-E948-9A25-5DD61EF80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807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05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705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4008652-4A43-9B4E-8B8E-6735709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65D9-EC9A-804F-B2B4-48C15CC3CF80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F0C349D-2AB7-5440-AF37-E25A717F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51EC470-F438-6D45-965C-29A757C1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7930-4FDF-A94F-A209-F4BCE6FF02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3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0.emf"/><Relationship Id="rId14" Type="http://schemas.openxmlformats.org/officeDocument/2006/relationships/oleObject" Target="../embeddings/oleObject33.bin"/><Relationship Id="rId15" Type="http://schemas.openxmlformats.org/officeDocument/2006/relationships/image" Target="../media/image31.emf"/><Relationship Id="rId16" Type="http://schemas.openxmlformats.org/officeDocument/2006/relationships/oleObject" Target="../embeddings/oleObject34.bin"/><Relationship Id="rId17" Type="http://schemas.openxmlformats.org/officeDocument/2006/relationships/image" Target="../media/image32.emf"/><Relationship Id="rId18" Type="http://schemas.openxmlformats.org/officeDocument/2006/relationships/oleObject" Target="../embeddings/oleObject35.bin"/><Relationship Id="rId19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7.emf"/><Relationship Id="rId6" Type="http://schemas.openxmlformats.org/officeDocument/2006/relationships/oleObject" Target="../embeddings/Microsoft_Excel_97_-_2004_Worksheet2.xls"/><Relationship Id="rId7" Type="http://schemas.openxmlformats.org/officeDocument/2006/relationships/image" Target="../media/image3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oleObject" Target="../embeddings/oleObject46.bin"/><Relationship Id="rId13" Type="http://schemas.openxmlformats.org/officeDocument/2006/relationships/image" Target="../media/image44.emf"/><Relationship Id="rId14" Type="http://schemas.openxmlformats.org/officeDocument/2006/relationships/oleObject" Target="../embeddings/oleObject47.bin"/><Relationship Id="rId15" Type="http://schemas.openxmlformats.org/officeDocument/2006/relationships/image" Target="../media/image45.emf"/><Relationship Id="rId16" Type="http://schemas.openxmlformats.org/officeDocument/2006/relationships/oleObject" Target="../embeddings/oleObject48.bin"/><Relationship Id="rId17" Type="http://schemas.openxmlformats.org/officeDocument/2006/relationships/image" Target="../media/image12.emf"/><Relationship Id="rId18" Type="http://schemas.openxmlformats.org/officeDocument/2006/relationships/oleObject" Target="../embeddings/oleObject49.bin"/><Relationship Id="rId19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1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emf"/><Relationship Id="rId20" Type="http://schemas.openxmlformats.org/officeDocument/2006/relationships/oleObject" Target="../embeddings/oleObject58.bin"/><Relationship Id="rId21" Type="http://schemas.openxmlformats.org/officeDocument/2006/relationships/image" Target="../media/image55.emf"/><Relationship Id="rId22" Type="http://schemas.openxmlformats.org/officeDocument/2006/relationships/oleObject" Target="../embeddings/oleObject59.bin"/><Relationship Id="rId23" Type="http://schemas.openxmlformats.org/officeDocument/2006/relationships/image" Target="../media/image56.emf"/><Relationship Id="rId10" Type="http://schemas.openxmlformats.org/officeDocument/2006/relationships/oleObject" Target="../embeddings/oleObject53.bin"/><Relationship Id="rId11" Type="http://schemas.openxmlformats.org/officeDocument/2006/relationships/image" Target="../media/image50.emf"/><Relationship Id="rId12" Type="http://schemas.openxmlformats.org/officeDocument/2006/relationships/oleObject" Target="../embeddings/oleObject54.bin"/><Relationship Id="rId13" Type="http://schemas.openxmlformats.org/officeDocument/2006/relationships/image" Target="../media/image51.emf"/><Relationship Id="rId14" Type="http://schemas.openxmlformats.org/officeDocument/2006/relationships/oleObject" Target="../embeddings/oleObject55.bin"/><Relationship Id="rId15" Type="http://schemas.openxmlformats.org/officeDocument/2006/relationships/image" Target="../media/image52.emf"/><Relationship Id="rId16" Type="http://schemas.openxmlformats.org/officeDocument/2006/relationships/oleObject" Target="../embeddings/oleObject56.bin"/><Relationship Id="rId17" Type="http://schemas.openxmlformats.org/officeDocument/2006/relationships/image" Target="../media/image53.emf"/><Relationship Id="rId18" Type="http://schemas.openxmlformats.org/officeDocument/2006/relationships/oleObject" Target="../embeddings/oleObject57.bin"/><Relationship Id="rId19" Type="http://schemas.openxmlformats.org/officeDocument/2006/relationships/image" Target="../media/image5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48.emf"/><Relationship Id="rId8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oleObject" Target="../embeddings/oleObject64.bin"/><Relationship Id="rId13" Type="http://schemas.openxmlformats.org/officeDocument/2006/relationships/image" Target="../media/image60.emf"/><Relationship Id="rId14" Type="http://schemas.openxmlformats.org/officeDocument/2006/relationships/oleObject" Target="../embeddings/oleObject65.bin"/><Relationship Id="rId15" Type="http://schemas.openxmlformats.org/officeDocument/2006/relationships/image" Target="../media/image6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8.emf"/><Relationship Id="rId10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emf"/><Relationship Id="rId20" Type="http://schemas.openxmlformats.org/officeDocument/2006/relationships/oleObject" Target="../embeddings/oleObject77.bin"/><Relationship Id="rId21" Type="http://schemas.openxmlformats.org/officeDocument/2006/relationships/image" Target="../media/image71.emf"/><Relationship Id="rId22" Type="http://schemas.openxmlformats.org/officeDocument/2006/relationships/oleObject" Target="../embeddings/oleObject78.bin"/><Relationship Id="rId23" Type="http://schemas.openxmlformats.org/officeDocument/2006/relationships/image" Target="../media/image72.emf"/><Relationship Id="rId24" Type="http://schemas.openxmlformats.org/officeDocument/2006/relationships/oleObject" Target="../embeddings/oleObject79.bin"/><Relationship Id="rId25" Type="http://schemas.openxmlformats.org/officeDocument/2006/relationships/image" Target="../media/image73.emf"/><Relationship Id="rId10" Type="http://schemas.openxmlformats.org/officeDocument/2006/relationships/oleObject" Target="../embeddings/oleObject72.bin"/><Relationship Id="rId11" Type="http://schemas.openxmlformats.org/officeDocument/2006/relationships/image" Target="../media/image66.emf"/><Relationship Id="rId12" Type="http://schemas.openxmlformats.org/officeDocument/2006/relationships/oleObject" Target="../embeddings/oleObject73.bin"/><Relationship Id="rId13" Type="http://schemas.openxmlformats.org/officeDocument/2006/relationships/image" Target="../media/image67.emf"/><Relationship Id="rId14" Type="http://schemas.openxmlformats.org/officeDocument/2006/relationships/oleObject" Target="../embeddings/oleObject74.bin"/><Relationship Id="rId15" Type="http://schemas.openxmlformats.org/officeDocument/2006/relationships/image" Target="../media/image68.emf"/><Relationship Id="rId16" Type="http://schemas.openxmlformats.org/officeDocument/2006/relationships/oleObject" Target="../embeddings/oleObject75.bin"/><Relationship Id="rId17" Type="http://schemas.openxmlformats.org/officeDocument/2006/relationships/image" Target="../media/image69.emf"/><Relationship Id="rId18" Type="http://schemas.openxmlformats.org/officeDocument/2006/relationships/oleObject" Target="../embeddings/oleObject76.bin"/><Relationship Id="rId19" Type="http://schemas.openxmlformats.org/officeDocument/2006/relationships/image" Target="../media/image7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emf"/><Relationship Id="rId20" Type="http://schemas.openxmlformats.org/officeDocument/2006/relationships/oleObject" Target="../embeddings/oleObject88.bin"/><Relationship Id="rId21" Type="http://schemas.openxmlformats.org/officeDocument/2006/relationships/image" Target="../media/image82.emf"/><Relationship Id="rId22" Type="http://schemas.openxmlformats.org/officeDocument/2006/relationships/oleObject" Target="../embeddings/oleObject89.bin"/><Relationship Id="rId23" Type="http://schemas.openxmlformats.org/officeDocument/2006/relationships/image" Target="../media/image83.emf"/><Relationship Id="rId10" Type="http://schemas.openxmlformats.org/officeDocument/2006/relationships/oleObject" Target="../embeddings/oleObject83.bin"/><Relationship Id="rId11" Type="http://schemas.openxmlformats.org/officeDocument/2006/relationships/image" Target="../media/image77.emf"/><Relationship Id="rId12" Type="http://schemas.openxmlformats.org/officeDocument/2006/relationships/oleObject" Target="../embeddings/oleObject84.bin"/><Relationship Id="rId13" Type="http://schemas.openxmlformats.org/officeDocument/2006/relationships/image" Target="../media/image78.emf"/><Relationship Id="rId14" Type="http://schemas.openxmlformats.org/officeDocument/2006/relationships/oleObject" Target="../embeddings/oleObject85.bin"/><Relationship Id="rId15" Type="http://schemas.openxmlformats.org/officeDocument/2006/relationships/image" Target="../media/image79.emf"/><Relationship Id="rId16" Type="http://schemas.openxmlformats.org/officeDocument/2006/relationships/oleObject" Target="../embeddings/oleObject86.bin"/><Relationship Id="rId17" Type="http://schemas.openxmlformats.org/officeDocument/2006/relationships/image" Target="../media/image80.emf"/><Relationship Id="rId18" Type="http://schemas.openxmlformats.org/officeDocument/2006/relationships/oleObject" Target="../embeddings/oleObject87.bin"/><Relationship Id="rId19" Type="http://schemas.openxmlformats.org/officeDocument/2006/relationships/image" Target="../media/image8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74.emf"/><Relationship Id="rId6" Type="http://schemas.openxmlformats.org/officeDocument/2006/relationships/oleObject" Target="../embeddings/oleObject81.bin"/><Relationship Id="rId7" Type="http://schemas.openxmlformats.org/officeDocument/2006/relationships/image" Target="../media/image75.emf"/><Relationship Id="rId8" Type="http://schemas.openxmlformats.org/officeDocument/2006/relationships/oleObject" Target="../embeddings/oleObject8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85.emf"/><Relationship Id="rId6" Type="http://schemas.openxmlformats.org/officeDocument/2006/relationships/oleObject" Target="../embeddings/oleObject91.bin"/><Relationship Id="rId7" Type="http://schemas.openxmlformats.org/officeDocument/2006/relationships/image" Target="../media/image8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93.bin"/><Relationship Id="rId7" Type="http://schemas.openxmlformats.org/officeDocument/2006/relationships/image" Target="../media/image8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emf"/><Relationship Id="rId12" Type="http://schemas.openxmlformats.org/officeDocument/2006/relationships/oleObject" Target="../embeddings/oleObject98.bin"/><Relationship Id="rId13" Type="http://schemas.openxmlformats.org/officeDocument/2006/relationships/image" Target="../media/image8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4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95.bin"/><Relationship Id="rId7" Type="http://schemas.openxmlformats.org/officeDocument/2006/relationships/image" Target="../media/image87.emf"/><Relationship Id="rId8" Type="http://schemas.openxmlformats.org/officeDocument/2006/relationships/oleObject" Target="../embeddings/oleObject96.bin"/><Relationship Id="rId9" Type="http://schemas.openxmlformats.org/officeDocument/2006/relationships/image" Target="../media/image44.emf"/><Relationship Id="rId10" Type="http://schemas.openxmlformats.org/officeDocument/2006/relationships/oleObject" Target="../embeddings/oleObject9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99.bin"/><Relationship Id="rId5" Type="http://schemas.openxmlformats.org/officeDocument/2006/relationships/image" Target="../media/image88.emf"/><Relationship Id="rId6" Type="http://schemas.openxmlformats.org/officeDocument/2006/relationships/oleObject" Target="../embeddings/oleObject100.bin"/><Relationship Id="rId7" Type="http://schemas.openxmlformats.org/officeDocument/2006/relationships/image" Target="../media/image89.emf"/><Relationship Id="rId8" Type="http://schemas.openxmlformats.org/officeDocument/2006/relationships/oleObject" Target="../embeddings/oleObject101.bin"/><Relationship Id="rId9" Type="http://schemas.openxmlformats.org/officeDocument/2006/relationships/image" Target="../media/image9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4.emf"/><Relationship Id="rId12" Type="http://schemas.openxmlformats.org/officeDocument/2006/relationships/oleObject" Target="../embeddings/oleObject106.bin"/><Relationship Id="rId13" Type="http://schemas.openxmlformats.org/officeDocument/2006/relationships/image" Target="../media/image9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02.bin"/><Relationship Id="rId5" Type="http://schemas.openxmlformats.org/officeDocument/2006/relationships/image" Target="../media/image91.emf"/><Relationship Id="rId6" Type="http://schemas.openxmlformats.org/officeDocument/2006/relationships/oleObject" Target="../embeddings/oleObject103.bin"/><Relationship Id="rId7" Type="http://schemas.openxmlformats.org/officeDocument/2006/relationships/image" Target="../media/image92.emf"/><Relationship Id="rId8" Type="http://schemas.openxmlformats.org/officeDocument/2006/relationships/oleObject" Target="../embeddings/oleObject104.bin"/><Relationship Id="rId9" Type="http://schemas.openxmlformats.org/officeDocument/2006/relationships/image" Target="../media/image93.emf"/><Relationship Id="rId10" Type="http://schemas.openxmlformats.org/officeDocument/2006/relationships/oleObject" Target="../embeddings/oleObject10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7.bin"/><Relationship Id="rId5" Type="http://schemas.openxmlformats.org/officeDocument/2006/relationships/image" Target="../media/image96.emf"/><Relationship Id="rId6" Type="http://schemas.openxmlformats.org/officeDocument/2006/relationships/oleObject" Target="../embeddings/oleObject108.bin"/><Relationship Id="rId7" Type="http://schemas.openxmlformats.org/officeDocument/2006/relationships/image" Target="../media/image97.emf"/><Relationship Id="rId8" Type="http://schemas.openxmlformats.org/officeDocument/2006/relationships/oleObject" Target="../embeddings/oleObject109.bin"/><Relationship Id="rId9" Type="http://schemas.openxmlformats.org/officeDocument/2006/relationships/image" Target="../media/image98.emf"/><Relationship Id="rId10" Type="http://schemas.openxmlformats.org/officeDocument/2006/relationships/oleObject" Target="../embeddings/oleObject110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1.bin"/><Relationship Id="rId5" Type="http://schemas.openxmlformats.org/officeDocument/2006/relationships/image" Target="../media/image99.emf"/><Relationship Id="rId6" Type="http://schemas.openxmlformats.org/officeDocument/2006/relationships/oleObject" Target="../embeddings/oleObject112.bin"/><Relationship Id="rId7" Type="http://schemas.openxmlformats.org/officeDocument/2006/relationships/oleObject" Target="../embeddings/oleObject113.bin"/><Relationship Id="rId8" Type="http://schemas.openxmlformats.org/officeDocument/2006/relationships/image" Target="../media/image95.emf"/><Relationship Id="rId9" Type="http://schemas.openxmlformats.org/officeDocument/2006/relationships/oleObject" Target="../embeddings/oleObject114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15.bin"/><Relationship Id="rId5" Type="http://schemas.openxmlformats.org/officeDocument/2006/relationships/image" Target="../media/image100.emf"/><Relationship Id="rId6" Type="http://schemas.openxmlformats.org/officeDocument/2006/relationships/oleObject" Target="../embeddings/oleObject116.bin"/><Relationship Id="rId7" Type="http://schemas.openxmlformats.org/officeDocument/2006/relationships/image" Target="../media/image101.emf"/><Relationship Id="rId8" Type="http://schemas.openxmlformats.org/officeDocument/2006/relationships/oleObject" Target="../embeddings/oleObject117.bin"/><Relationship Id="rId9" Type="http://schemas.openxmlformats.org/officeDocument/2006/relationships/image" Target="../media/image10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7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8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6.emf"/><Relationship Id="rId12" Type="http://schemas.openxmlformats.org/officeDocument/2006/relationships/oleObject" Target="../embeddings/oleObject122.bin"/><Relationship Id="rId13" Type="http://schemas.openxmlformats.org/officeDocument/2006/relationships/image" Target="../media/image107.emf"/><Relationship Id="rId14" Type="http://schemas.openxmlformats.org/officeDocument/2006/relationships/oleObject" Target="../embeddings/oleObject123.bin"/><Relationship Id="rId15" Type="http://schemas.openxmlformats.org/officeDocument/2006/relationships/image" Target="../media/image108.emf"/><Relationship Id="rId16" Type="http://schemas.openxmlformats.org/officeDocument/2006/relationships/oleObject" Target="../embeddings/oleObject124.bin"/><Relationship Id="rId17" Type="http://schemas.openxmlformats.org/officeDocument/2006/relationships/image" Target="../media/image10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18.bin"/><Relationship Id="rId5" Type="http://schemas.openxmlformats.org/officeDocument/2006/relationships/image" Target="../media/image103.emf"/><Relationship Id="rId6" Type="http://schemas.openxmlformats.org/officeDocument/2006/relationships/oleObject" Target="../embeddings/oleObject119.bin"/><Relationship Id="rId7" Type="http://schemas.openxmlformats.org/officeDocument/2006/relationships/image" Target="../media/image104.emf"/><Relationship Id="rId8" Type="http://schemas.openxmlformats.org/officeDocument/2006/relationships/oleObject" Target="../embeddings/oleObject120.bin"/><Relationship Id="rId9" Type="http://schemas.openxmlformats.org/officeDocument/2006/relationships/image" Target="../media/image105.emf"/><Relationship Id="rId10" Type="http://schemas.openxmlformats.org/officeDocument/2006/relationships/oleObject" Target="../embeddings/oleObject1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111.png"/><Relationship Id="rId5" Type="http://schemas.openxmlformats.org/officeDocument/2006/relationships/oleObject" Target="../embeddings/oleObject125.bin"/><Relationship Id="rId6" Type="http://schemas.openxmlformats.org/officeDocument/2006/relationships/image" Target="../media/image11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20" Type="http://schemas.openxmlformats.org/officeDocument/2006/relationships/oleObject" Target="../embeddings/oleObject17.bin"/><Relationship Id="rId21" Type="http://schemas.openxmlformats.org/officeDocument/2006/relationships/image" Target="../media/image18.emf"/><Relationship Id="rId22" Type="http://schemas.openxmlformats.org/officeDocument/2006/relationships/oleObject" Target="../embeddings/oleObject18.bin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3.e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4.emf"/><Relationship Id="rId14" Type="http://schemas.openxmlformats.org/officeDocument/2006/relationships/oleObject" Target="../embeddings/oleObject14.bin"/><Relationship Id="rId15" Type="http://schemas.openxmlformats.org/officeDocument/2006/relationships/image" Target="../media/image15.emf"/><Relationship Id="rId16" Type="http://schemas.openxmlformats.org/officeDocument/2006/relationships/oleObject" Target="../embeddings/oleObject15.bin"/><Relationship Id="rId17" Type="http://schemas.openxmlformats.org/officeDocument/2006/relationships/image" Target="../media/image16.emf"/><Relationship Id="rId18" Type="http://schemas.openxmlformats.org/officeDocument/2006/relationships/oleObject" Target="../embeddings/oleObject16.bin"/><Relationship Id="rId19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emf"/><Relationship Id="rId6" Type="http://schemas.openxmlformats.org/officeDocument/2006/relationships/oleObject" Target="../embeddings/Microsoft_Excel_97_-_2004_Worksheet1.xls"/><Relationship Id="rId7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 smtClean="0"/>
              <a:t>6a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</a:t>
            </a:r>
            <a:r>
              <a:rPr lang="en-US" dirty="0" smtClean="0"/>
              <a:t>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xmlns="" id="{850A2CA4-657F-2D41-8F87-C46448C6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147" y="409576"/>
            <a:ext cx="7793038" cy="1143000"/>
          </a:xfrm>
        </p:spPr>
        <p:txBody>
          <a:bodyPr/>
          <a:lstStyle/>
          <a:p>
            <a:r>
              <a:rPr lang="en-US" altLang="en-US" sz="4000"/>
              <a:t>Linear Regression-Criterion#2</a:t>
            </a: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xmlns="" id="{875355C2-FB38-5D4D-9480-5F288900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552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2" name="Rectangle 5">
            <a:extLst>
              <a:ext uri="{FF2B5EF4-FFF2-40B4-BE49-F238E27FC236}">
                <a16:creationId xmlns:a16="http://schemas.microsoft.com/office/drawing/2014/main" xmlns="" id="{15AAC0AA-16FF-8D4C-BE34-AD562C8F8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0677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3" name="Rectangle 13">
            <a:extLst>
              <a:ext uri="{FF2B5EF4-FFF2-40B4-BE49-F238E27FC236}">
                <a16:creationId xmlns:a16="http://schemas.microsoft.com/office/drawing/2014/main" xmlns="" id="{2776DFDE-DF0A-A041-92C6-1F3A89DC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0184" name="Group 15">
            <a:extLst>
              <a:ext uri="{FF2B5EF4-FFF2-40B4-BE49-F238E27FC236}">
                <a16:creationId xmlns:a16="http://schemas.microsoft.com/office/drawing/2014/main" xmlns="" id="{FAE3EBEF-FF2E-2F47-B693-DCCBC8F58E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1" y="2711450"/>
            <a:ext cx="5133975" cy="3079750"/>
            <a:chOff x="1620" y="1726"/>
            <a:chExt cx="9003" cy="5400"/>
          </a:xfrm>
        </p:grpSpPr>
        <p:sp>
          <p:nvSpPr>
            <p:cNvPr id="50190" name="AutoShape 16">
              <a:extLst>
                <a:ext uri="{FF2B5EF4-FFF2-40B4-BE49-F238E27FC236}">
                  <a16:creationId xmlns:a16="http://schemas.microsoft.com/office/drawing/2014/main" xmlns="" id="{539FC575-E897-D04E-9D8D-25755E3A87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0" y="1726"/>
              <a:ext cx="8820" cy="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0191" name="Line 17">
              <a:extLst>
                <a:ext uri="{FF2B5EF4-FFF2-40B4-BE49-F238E27FC236}">
                  <a16:creationId xmlns:a16="http://schemas.microsoft.com/office/drawing/2014/main" xmlns="" id="{7BDC4DE7-E2F5-3740-98B1-15529B623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726"/>
              <a:ext cx="0" cy="4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192" name="Group 18">
              <a:extLst>
                <a:ext uri="{FF2B5EF4-FFF2-40B4-BE49-F238E27FC236}">
                  <a16:creationId xmlns:a16="http://schemas.microsoft.com/office/drawing/2014/main" xmlns="" id="{2E770D08-EA08-5B4A-BEFC-10BBCD4ED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1906"/>
              <a:ext cx="9003" cy="5145"/>
              <a:chOff x="1620" y="1981"/>
              <a:chExt cx="9003" cy="5145"/>
            </a:xfrm>
          </p:grpSpPr>
          <p:sp>
            <p:nvSpPr>
              <p:cNvPr id="50193" name="Line 19">
                <a:extLst>
                  <a:ext uri="{FF2B5EF4-FFF2-40B4-BE49-F238E27FC236}">
                    <a16:creationId xmlns:a16="http://schemas.microsoft.com/office/drawing/2014/main" xmlns="" id="{F909B65C-0884-8E45-8411-A8B0F62A6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0" y="6586"/>
                <a:ext cx="82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4" name="Line 20">
                <a:extLst>
                  <a:ext uri="{FF2B5EF4-FFF2-40B4-BE49-F238E27FC236}">
                    <a16:creationId xmlns:a16="http://schemas.microsoft.com/office/drawing/2014/main" xmlns="" id="{408D8B4F-E145-9A46-B072-FF222EA36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446"/>
                <a:ext cx="7560" cy="3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5" name="Line 21">
                <a:extLst>
                  <a:ext uri="{FF2B5EF4-FFF2-40B4-BE49-F238E27FC236}">
                    <a16:creationId xmlns:a16="http://schemas.microsoft.com/office/drawing/2014/main" xmlns="" id="{4765188E-9CDB-5A4B-85FE-DA2472B8C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21" y="4966"/>
                <a:ext cx="539" cy="5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6" name="Text Box 22">
                <a:extLst>
                  <a:ext uri="{FF2B5EF4-FFF2-40B4-BE49-F238E27FC236}">
                    <a16:creationId xmlns:a16="http://schemas.microsoft.com/office/drawing/2014/main" xmlns="" id="{B0FE2173-4CE7-B644-B626-E4BAC48D6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" y="6766"/>
                <a:ext cx="1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x</a:t>
                </a:r>
                <a:endParaRPr lang="en-US" altLang="en-US" sz="1900"/>
              </a:p>
            </p:txBody>
          </p:sp>
          <p:graphicFrame>
            <p:nvGraphicFramePr>
              <p:cNvPr id="50197" name="Object 24">
                <a:extLst>
                  <a:ext uri="{FF2B5EF4-FFF2-40B4-BE49-F238E27FC236}">
                    <a16:creationId xmlns:a16="http://schemas.microsoft.com/office/drawing/2014/main" xmlns="" id="{F5FC7F3C-BE0B-2A41-BFB4-00246319EB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45" y="6163"/>
              <a:ext cx="969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14" name="Equation" r:id="rId4" imgW="10528300" imgH="4978400" progId="Equation.3">
                      <p:embed/>
                    </p:oleObj>
                  </mc:Choice>
                  <mc:Fallback>
                    <p:oleObj name="Equation" r:id="rId4" imgW="10528300" imgH="4978400" progId="Equation.3">
                      <p:embed/>
                      <p:pic>
                        <p:nvPicPr>
                          <p:cNvPr id="50197" name="Object 24">
                            <a:extLst>
                              <a:ext uri="{FF2B5EF4-FFF2-40B4-BE49-F238E27FC236}">
                                <a16:creationId xmlns:a16="http://schemas.microsoft.com/office/drawing/2014/main" xmlns="" id="{F5FC7F3C-BE0B-2A41-BFB4-00246319EB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5" y="6163"/>
                            <a:ext cx="969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8" name="Object 25">
                <a:extLst>
                  <a:ext uri="{FF2B5EF4-FFF2-40B4-BE49-F238E27FC236}">
                    <a16:creationId xmlns:a16="http://schemas.microsoft.com/office/drawing/2014/main" xmlns="" id="{0DEBD006-9FFC-374B-B021-8F02FE4C91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1" y="4434"/>
              <a:ext cx="1345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15" name="Equation" r:id="rId6" imgW="11404600" imgH="4978400" progId="Equation.3">
                      <p:embed/>
                    </p:oleObj>
                  </mc:Choice>
                  <mc:Fallback>
                    <p:oleObj name="Equation" r:id="rId6" imgW="11404600" imgH="4978400" progId="Equation.3">
                      <p:embed/>
                      <p:pic>
                        <p:nvPicPr>
                          <p:cNvPr id="50198" name="Object 25">
                            <a:extLst>
                              <a:ext uri="{FF2B5EF4-FFF2-40B4-BE49-F238E27FC236}">
                                <a16:creationId xmlns:a16="http://schemas.microsoft.com/office/drawing/2014/main" xmlns="" id="{0DEBD006-9FFC-374B-B021-8F02FE4C91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1" y="4434"/>
                            <a:ext cx="1345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9" name="Object 26">
                <a:extLst>
                  <a:ext uri="{FF2B5EF4-FFF2-40B4-BE49-F238E27FC236}">
                    <a16:creationId xmlns:a16="http://schemas.microsoft.com/office/drawing/2014/main" xmlns="" id="{6E40FB77-1CA1-B541-8838-222D308124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1" y="4696"/>
              <a:ext cx="1119" cy="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16" name="Equation" r:id="rId8" imgW="11112500" imgH="5270500" progId="Equation.3">
                      <p:embed/>
                    </p:oleObj>
                  </mc:Choice>
                  <mc:Fallback>
                    <p:oleObj name="Equation" r:id="rId8" imgW="11112500" imgH="5270500" progId="Equation.3">
                      <p:embed/>
                      <p:pic>
                        <p:nvPicPr>
                          <p:cNvPr id="50199" name="Object 26">
                            <a:extLst>
                              <a:ext uri="{FF2B5EF4-FFF2-40B4-BE49-F238E27FC236}">
                                <a16:creationId xmlns:a16="http://schemas.microsoft.com/office/drawing/2014/main" xmlns="" id="{6E40FB77-1CA1-B541-8838-222D308124A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1" y="4696"/>
                            <a:ext cx="1119" cy="4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00" name="Object 27">
                <a:extLst>
                  <a:ext uri="{FF2B5EF4-FFF2-40B4-BE49-F238E27FC236}">
                    <a16:creationId xmlns:a16="http://schemas.microsoft.com/office/drawing/2014/main" xmlns="" id="{27BB5692-862A-E74A-8910-59971DD9AB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01" y="3232"/>
              <a:ext cx="1222" cy="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17" name="Equation" r:id="rId10" imgW="11404600" imgH="5270500" progId="Equation.3">
                      <p:embed/>
                    </p:oleObj>
                  </mc:Choice>
                  <mc:Fallback>
                    <p:oleObj name="Equation" r:id="rId10" imgW="11404600" imgH="5270500" progId="Equation.3">
                      <p:embed/>
                      <p:pic>
                        <p:nvPicPr>
                          <p:cNvPr id="50200" name="Object 27">
                            <a:extLst>
                              <a:ext uri="{FF2B5EF4-FFF2-40B4-BE49-F238E27FC236}">
                                <a16:creationId xmlns:a16="http://schemas.microsoft.com/office/drawing/2014/main" xmlns="" id="{27BB5692-862A-E74A-8910-59971DD9AB2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01" y="3232"/>
                            <a:ext cx="1222" cy="4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01" name="Object 28">
                <a:extLst>
                  <a:ext uri="{FF2B5EF4-FFF2-40B4-BE49-F238E27FC236}">
                    <a16:creationId xmlns:a16="http://schemas.microsoft.com/office/drawing/2014/main" xmlns="" id="{38D582F2-8B9F-824D-9CC8-83BAF45C5B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687" y="2522"/>
              <a:ext cx="1100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18" name="Equation" r:id="rId12" imgW="10528300" imgH="5270500" progId="Equation.3">
                      <p:embed/>
                    </p:oleObj>
                  </mc:Choice>
                  <mc:Fallback>
                    <p:oleObj name="Equation" r:id="rId12" imgW="10528300" imgH="5270500" progId="Equation.3">
                      <p:embed/>
                      <p:pic>
                        <p:nvPicPr>
                          <p:cNvPr id="50201" name="Object 28">
                            <a:extLst>
                              <a:ext uri="{FF2B5EF4-FFF2-40B4-BE49-F238E27FC236}">
                                <a16:creationId xmlns:a16="http://schemas.microsoft.com/office/drawing/2014/main" xmlns="" id="{38D582F2-8B9F-824D-9CC8-83BAF45C5B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7" y="2522"/>
                            <a:ext cx="1100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2" name="Line 29">
                <a:extLst>
                  <a:ext uri="{FF2B5EF4-FFF2-40B4-BE49-F238E27FC236}">
                    <a16:creationId xmlns:a16="http://schemas.microsoft.com/office/drawing/2014/main" xmlns="" id="{EA489979-49F4-8145-B81C-B9C1DDC93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5" y="316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50203" name="Object 30">
                <a:extLst>
                  <a:ext uri="{FF2B5EF4-FFF2-40B4-BE49-F238E27FC236}">
                    <a16:creationId xmlns:a16="http://schemas.microsoft.com/office/drawing/2014/main" xmlns="" id="{51832E66-9975-9643-92D3-B41AF31651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98" y="3229"/>
              <a:ext cx="2711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19" name="Equation" r:id="rId14" imgW="25158700" imgH="5270500" progId="Equation.3">
                      <p:embed/>
                    </p:oleObj>
                  </mc:Choice>
                  <mc:Fallback>
                    <p:oleObj name="Equation" r:id="rId14" imgW="25158700" imgH="5270500" progId="Equation.3">
                      <p:embed/>
                      <p:pic>
                        <p:nvPicPr>
                          <p:cNvPr id="50203" name="Object 30">
                            <a:extLst>
                              <a:ext uri="{FF2B5EF4-FFF2-40B4-BE49-F238E27FC236}">
                                <a16:creationId xmlns:a16="http://schemas.microsoft.com/office/drawing/2014/main" xmlns="" id="{51832E66-9975-9643-92D3-B41AF316518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8" y="3229"/>
                            <a:ext cx="2711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4" name="Text Box 31">
                <a:extLst>
                  <a:ext uri="{FF2B5EF4-FFF2-40B4-BE49-F238E27FC236}">
                    <a16:creationId xmlns:a16="http://schemas.microsoft.com/office/drawing/2014/main" xmlns="" id="{89E9802C-3BCC-0742-8586-FCA7C9214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1981"/>
                <a:ext cx="1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y</a:t>
                </a:r>
                <a:endParaRPr lang="en-US" altLang="en-US" sz="1900"/>
              </a:p>
            </p:txBody>
          </p:sp>
          <p:sp>
            <p:nvSpPr>
              <p:cNvPr id="50205" name="Oval 32">
                <a:extLst>
                  <a:ext uri="{FF2B5EF4-FFF2-40B4-BE49-F238E27FC236}">
                    <a16:creationId xmlns:a16="http://schemas.microsoft.com/office/drawing/2014/main" xmlns="" id="{AF472C96-FA18-D841-BE5E-4727296CE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604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0206" name="Oval 33">
                <a:extLst>
                  <a:ext uri="{FF2B5EF4-FFF2-40B4-BE49-F238E27FC236}">
                    <a16:creationId xmlns:a16="http://schemas.microsoft.com/office/drawing/2014/main" xmlns="" id="{D0C11B3D-0482-9F44-9589-EED4D9A6D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" y="442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0207" name="Oval 34">
                <a:extLst>
                  <a:ext uri="{FF2B5EF4-FFF2-40B4-BE49-F238E27FC236}">
                    <a16:creationId xmlns:a16="http://schemas.microsoft.com/office/drawing/2014/main" xmlns="" id="{1F6EB77D-CDB6-9142-B737-78DE0ACA3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5" y="3061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0208" name="Oval 35">
                <a:extLst>
                  <a:ext uri="{FF2B5EF4-FFF2-40B4-BE49-F238E27FC236}">
                    <a16:creationId xmlns:a16="http://schemas.microsoft.com/office/drawing/2014/main" xmlns="" id="{55DD077F-9F40-644C-BEB4-8788FB333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0" y="298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0209" name="Oval 36">
                <a:extLst>
                  <a:ext uri="{FF2B5EF4-FFF2-40B4-BE49-F238E27FC236}">
                    <a16:creationId xmlns:a16="http://schemas.microsoft.com/office/drawing/2014/main" xmlns="" id="{B6CA6026-5D78-5542-8AB3-9B4F4E088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" y="496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0210" name="Line 37">
                <a:extLst>
                  <a:ext uri="{FF2B5EF4-FFF2-40B4-BE49-F238E27FC236}">
                    <a16:creationId xmlns:a16="http://schemas.microsoft.com/office/drawing/2014/main" xmlns="" id="{D542F4AC-3F4E-E942-AD75-C53F1023A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00" y="3871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1" name="Line 38">
                <a:extLst>
                  <a:ext uri="{FF2B5EF4-FFF2-40B4-BE49-F238E27FC236}">
                    <a16:creationId xmlns:a16="http://schemas.microsoft.com/office/drawing/2014/main" xmlns="" id="{499427C3-FF8B-8245-8141-867610EF6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70" y="3150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185" name="Text Box 39">
            <a:extLst>
              <a:ext uri="{FF2B5EF4-FFF2-40B4-BE49-F238E27FC236}">
                <a16:creationId xmlns:a16="http://schemas.microsoft.com/office/drawing/2014/main" xmlns="" id="{73326CA5-90C6-BF47-B072-55472D30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62600"/>
            <a:ext cx="670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Linear regression of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/>
              <a:t> vs.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/>
              <a:t>data showing residuals at a typical point,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i="1" baseline="-25000"/>
              <a:t> </a:t>
            </a:r>
            <a:r>
              <a:rPr lang="en-US" altLang="en-US" sz="1400"/>
              <a:t>.</a:t>
            </a:r>
            <a:r>
              <a:rPr lang="en-US" altLang="en-US" sz="1900"/>
              <a:t> </a:t>
            </a:r>
          </a:p>
        </p:txBody>
      </p:sp>
      <p:sp>
        <p:nvSpPr>
          <p:cNvPr id="50186" name="Text Box 40">
            <a:extLst>
              <a:ext uri="{FF2B5EF4-FFF2-40B4-BE49-F238E27FC236}">
                <a16:creationId xmlns:a16="http://schemas.microsoft.com/office/drawing/2014/main" xmlns="" id="{9BE4ADBE-A246-454A-94B4-484C1051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574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Will minimizing </a:t>
            </a:r>
          </a:p>
        </p:txBody>
      </p:sp>
      <p:graphicFrame>
        <p:nvGraphicFramePr>
          <p:cNvPr id="50187" name="Object 41">
            <a:extLst>
              <a:ext uri="{FF2B5EF4-FFF2-40B4-BE49-F238E27FC236}">
                <a16:creationId xmlns:a16="http://schemas.microsoft.com/office/drawing/2014/main" xmlns="" id="{E0A2D53B-96B1-2B4E-BE68-CAC0D659C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6131" y="1895563"/>
          <a:ext cx="7683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0" name="Equation" r:id="rId16" imgW="9652000" imgH="8775700" progId="Equation.3">
                  <p:embed/>
                </p:oleObj>
              </mc:Choice>
              <mc:Fallback>
                <p:oleObj name="Equation" r:id="rId16" imgW="9652000" imgH="8775700" progId="Equation.3">
                  <p:embed/>
                  <p:pic>
                    <p:nvPicPr>
                      <p:cNvPr id="50187" name="Object 41">
                        <a:extLst>
                          <a:ext uri="{FF2B5EF4-FFF2-40B4-BE49-F238E27FC236}">
                            <a16:creationId xmlns:a16="http://schemas.microsoft.com/office/drawing/2014/main" xmlns="" id="{E0A2D53B-96B1-2B4E-BE68-CAC0D659C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131" y="1895563"/>
                        <a:ext cx="7683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42">
            <a:extLst>
              <a:ext uri="{FF2B5EF4-FFF2-40B4-BE49-F238E27FC236}">
                <a16:creationId xmlns:a16="http://schemas.microsoft.com/office/drawing/2014/main" xmlns="" id="{22DB1C33-CC3C-C947-8BD0-1D2AFF46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383" y="2021794"/>
            <a:ext cx="502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/>
              <a:t> work any better? </a:t>
            </a:r>
          </a:p>
        </p:txBody>
      </p:sp>
      <p:graphicFrame>
        <p:nvGraphicFramePr>
          <p:cNvPr id="50189" name="Object 682">
            <a:extLst>
              <a:ext uri="{FF2B5EF4-FFF2-40B4-BE49-F238E27FC236}">
                <a16:creationId xmlns:a16="http://schemas.microsoft.com/office/drawing/2014/main" xmlns="" id="{1CB49719-D026-F943-B80B-FD053D257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0" y="4721225"/>
          <a:ext cx="10604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1" name="Equation" r:id="rId18" imgW="17259300" imgH="5270500" progId="Equation.3">
                  <p:embed/>
                </p:oleObj>
              </mc:Choice>
              <mc:Fallback>
                <p:oleObj name="Equation" r:id="rId18" imgW="17259300" imgH="5270500" progId="Equation.3">
                  <p:embed/>
                  <p:pic>
                    <p:nvPicPr>
                      <p:cNvPr id="50189" name="Object 682">
                        <a:extLst>
                          <a:ext uri="{FF2B5EF4-FFF2-40B4-BE49-F238E27FC236}">
                            <a16:creationId xmlns:a16="http://schemas.microsoft.com/office/drawing/2014/main" xmlns="" id="{1CB49719-D026-F943-B80B-FD053D257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4721225"/>
                        <a:ext cx="10604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36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xmlns="" id="{52F515A0-60D5-CC4C-9E59-C13251128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for Criterion#2</a:t>
            </a:r>
          </a:p>
        </p:txBody>
      </p:sp>
      <p:graphicFrame>
        <p:nvGraphicFramePr>
          <p:cNvPr id="418820" name="Group 4">
            <a:extLst>
              <a:ext uri="{FF2B5EF4-FFF2-40B4-BE49-F238E27FC236}">
                <a16:creationId xmlns:a16="http://schemas.microsoft.com/office/drawing/2014/main" xmlns="" id="{C61F3EF7-09DE-9340-900D-744403140D18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3810000"/>
          <a:ext cx="1828800" cy="172561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2249" name="Text Box 24">
            <a:extLst>
              <a:ext uri="{FF2B5EF4-FFF2-40B4-BE49-F238E27FC236}">
                <a16:creationId xmlns:a16="http://schemas.microsoft.com/office/drawing/2014/main" xmlns="" id="{143E49DC-9326-F246-8CB2-C81C23F3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09801"/>
            <a:ext cx="7543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Example: Given the data points (2,4), (3,6), (2,6) and (3,8), best fit the data to a straight line using Criterion#2</a:t>
            </a:r>
          </a:p>
        </p:txBody>
      </p:sp>
      <p:sp>
        <p:nvSpPr>
          <p:cNvPr id="52250" name="Text Box 25">
            <a:extLst>
              <a:ext uri="{FF2B5EF4-FFF2-40B4-BE49-F238E27FC236}">
                <a16:creationId xmlns:a16="http://schemas.microsoft.com/office/drawing/2014/main" xmlns="" id="{6D30DBCD-D3B3-2B4B-8CB1-9F3382D67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960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 </a:t>
            </a:r>
            <a:r>
              <a:rPr lang="en-US" altLang="en-US" sz="1400"/>
              <a:t>Data points for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/>
              <a:t> vs.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/>
              <a:t>data. </a:t>
            </a:r>
          </a:p>
        </p:txBody>
      </p:sp>
      <p:sp>
        <p:nvSpPr>
          <p:cNvPr id="52251" name="Text Box 26">
            <a:extLst>
              <a:ext uri="{FF2B5EF4-FFF2-40B4-BE49-F238E27FC236}">
                <a16:creationId xmlns:a16="http://schemas.microsoft.com/office/drawing/2014/main" xmlns="" id="{2B7BA842-71DE-C242-9BAE-6A50E456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528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Table.  </a:t>
            </a:r>
            <a:r>
              <a:rPr lang="en-US" altLang="en-US" sz="1400"/>
              <a:t>Data Points</a:t>
            </a:r>
            <a:endParaRPr lang="en-US" altLang="en-US" sz="1400" b="1"/>
          </a:p>
        </p:txBody>
      </p:sp>
      <p:graphicFrame>
        <p:nvGraphicFramePr>
          <p:cNvPr id="52252" name="Object 27">
            <a:extLst>
              <a:ext uri="{FF2B5EF4-FFF2-40B4-BE49-F238E27FC236}">
                <a16:creationId xmlns:a16="http://schemas.microsoft.com/office/drawing/2014/main" xmlns="" id="{3EAC5E3C-9AF3-084C-888A-1617FBD16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276601"/>
          <a:ext cx="471170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4" name="Chart" r:id="rId4" imgW="4787900" imgH="2921000" progId="Excel.Chart.8">
                  <p:embed/>
                </p:oleObj>
              </mc:Choice>
              <mc:Fallback>
                <p:oleObj name="Chart" r:id="rId4" imgW="4787900" imgH="2921000" progId="Excel.Chart.8">
                  <p:embed/>
                  <p:pic>
                    <p:nvPicPr>
                      <p:cNvPr id="52252" name="Object 27">
                        <a:extLst>
                          <a:ext uri="{FF2B5EF4-FFF2-40B4-BE49-F238E27FC236}">
                            <a16:creationId xmlns:a16="http://schemas.microsoft.com/office/drawing/2014/main" xmlns="" id="{3EAC5E3C-9AF3-084C-888A-1617FBD16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1"/>
                        <a:ext cx="471170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3" name="Text Box 79">
            <a:extLst>
              <a:ext uri="{FF2B5EF4-FFF2-40B4-BE49-F238E27FC236}">
                <a16:creationId xmlns:a16="http://schemas.microsoft.com/office/drawing/2014/main" xmlns="" id="{3EDA2806-7F3E-B548-A09E-6B2CEBF61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2838450"/>
            <a:ext cx="1160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Minimize</a:t>
            </a:r>
          </a:p>
        </p:txBody>
      </p:sp>
      <p:graphicFrame>
        <p:nvGraphicFramePr>
          <p:cNvPr id="52254" name="Object 80">
            <a:extLst>
              <a:ext uri="{FF2B5EF4-FFF2-40B4-BE49-F238E27FC236}">
                <a16:creationId xmlns:a16="http://schemas.microsoft.com/office/drawing/2014/main" xmlns="" id="{A6781059-0052-DF4E-9AFE-920240CD8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4276" y="2724151"/>
          <a:ext cx="9239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5" name="Equation" r:id="rId6" imgW="9652000" imgH="8775700" progId="Equation.3">
                  <p:embed/>
                </p:oleObj>
              </mc:Choice>
              <mc:Fallback>
                <p:oleObj name="Equation" r:id="rId6" imgW="9652000" imgH="8775700" progId="Equation.3">
                  <p:embed/>
                  <p:pic>
                    <p:nvPicPr>
                      <p:cNvPr id="52254" name="Object 80">
                        <a:extLst>
                          <a:ext uri="{FF2B5EF4-FFF2-40B4-BE49-F238E27FC236}">
                            <a16:creationId xmlns:a16="http://schemas.microsoft.com/office/drawing/2014/main" xmlns="" id="{A6781059-0052-DF4E-9AFE-920240CD8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6" y="2724151"/>
                        <a:ext cx="9239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05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xmlns="" id="{C6477B65-2D4B-4740-AF8F-CDB0802E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Linear Regression-Criterion#2</a:t>
            </a:r>
          </a:p>
        </p:txBody>
      </p:sp>
      <p:graphicFrame>
        <p:nvGraphicFramePr>
          <p:cNvPr id="54319" name="Object 204">
            <a:extLst>
              <a:ext uri="{FF2B5EF4-FFF2-40B4-BE49-F238E27FC236}">
                <a16:creationId xmlns:a16="http://schemas.microsoft.com/office/drawing/2014/main" xmlns="" id="{5C81C273-F388-4247-8531-239934E59EA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35050" y="2674938"/>
          <a:ext cx="47879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62" name="Chart" r:id="rId4" imgW="4787900" imgH="2654300" progId="Excel.Chart.8">
                  <p:embed/>
                </p:oleObj>
              </mc:Choice>
              <mc:Fallback>
                <p:oleObj name="Chart" r:id="rId4" imgW="4787900" imgH="2654300" progId="Excel.Chart.8">
                  <p:embed/>
                  <p:pic>
                    <p:nvPicPr>
                      <p:cNvPr id="54319" name="Object 204">
                        <a:extLst>
                          <a:ext uri="{FF2B5EF4-FFF2-40B4-BE49-F238E27FC236}">
                            <a16:creationId xmlns:a16="http://schemas.microsoft.com/office/drawing/2014/main" xmlns="" id="{5C81C273-F388-4247-8531-239934E59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674938"/>
                        <a:ext cx="47879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23">
            <a:extLst>
              <a:ext uri="{FF2B5EF4-FFF2-40B4-BE49-F238E27FC236}">
                <a16:creationId xmlns:a16="http://schemas.microsoft.com/office/drawing/2014/main" xmlns="" id="{7F64DCC3-2F91-B645-88F2-425101AD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8" name="Rectangle 25">
            <a:extLst>
              <a:ext uri="{FF2B5EF4-FFF2-40B4-BE49-F238E27FC236}">
                <a16:creationId xmlns:a16="http://schemas.microsoft.com/office/drawing/2014/main" xmlns="" id="{E51A96FA-B2A3-9342-806C-FC2C0469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9" name="Rectangle 28">
            <a:extLst>
              <a:ext uri="{FF2B5EF4-FFF2-40B4-BE49-F238E27FC236}">
                <a16:creationId xmlns:a16="http://schemas.microsoft.com/office/drawing/2014/main" xmlns="" id="{9331173E-82FB-504D-B8B0-2EA32BF3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80" name="Rectangle 52">
            <a:extLst>
              <a:ext uri="{FF2B5EF4-FFF2-40B4-BE49-F238E27FC236}">
                <a16:creationId xmlns:a16="http://schemas.microsoft.com/office/drawing/2014/main" xmlns="" id="{42DBEEAA-30DD-7648-A24C-8A49EE1D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917" y="203200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4281" name="Object 30">
            <a:extLst>
              <a:ext uri="{FF2B5EF4-FFF2-40B4-BE49-F238E27FC236}">
                <a16:creationId xmlns:a16="http://schemas.microsoft.com/office/drawing/2014/main" xmlns="" id="{C1B3BA2D-CDBB-C345-92B7-8454896B5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706661"/>
              </p:ext>
            </p:extLst>
          </p:nvPr>
        </p:nvGraphicFramePr>
        <p:xfrm>
          <a:off x="9436388" y="4756448"/>
          <a:ext cx="8540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63" name="Equation" r:id="rId6" imgW="14922500" imgH="8775700" progId="Equation.3">
                  <p:embed/>
                </p:oleObj>
              </mc:Choice>
              <mc:Fallback>
                <p:oleObj name="Equation" r:id="rId6" imgW="14922500" imgH="8775700" progId="Equation.3">
                  <p:embed/>
                  <p:pic>
                    <p:nvPicPr>
                      <p:cNvPr id="54281" name="Object 30">
                        <a:extLst>
                          <a:ext uri="{FF2B5EF4-FFF2-40B4-BE49-F238E27FC236}">
                            <a16:creationId xmlns:a16="http://schemas.microsoft.com/office/drawing/2014/main" xmlns="" id="{C1B3BA2D-CDBB-C345-92B7-8454896B5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6388" y="4756448"/>
                        <a:ext cx="8540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201" name="Group 209">
            <a:extLst>
              <a:ext uri="{FF2B5EF4-FFF2-40B4-BE49-F238E27FC236}">
                <a16:creationId xmlns:a16="http://schemas.microsoft.com/office/drawing/2014/main" xmlns="" id="{41FC028E-26AE-8B40-AF4E-CF6CB631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5176"/>
              </p:ext>
            </p:extLst>
          </p:nvPr>
        </p:nvGraphicFramePr>
        <p:xfrm>
          <a:off x="6810664" y="3002907"/>
          <a:ext cx="3848101" cy="2293936"/>
        </p:xfrm>
        <a:graphic>
          <a:graphicData uri="http://schemas.openxmlformats.org/drawingml/2006/table">
            <a:tbl>
              <a:tblPr/>
              <a:tblGrid>
                <a:gridCol w="756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93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= y - </a:t>
                      </a: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18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4447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4317" name="Text Box 188">
            <a:extLst>
              <a:ext uri="{FF2B5EF4-FFF2-40B4-BE49-F238E27FC236}">
                <a16:creationId xmlns:a16="http://schemas.microsoft.com/office/drawing/2014/main" xmlns="" id="{B90007E7-4E3D-2247-B518-82BDFC581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063" y="2340919"/>
            <a:ext cx="35814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Table. </a:t>
            </a:r>
            <a:r>
              <a:rPr lang="en-US" altLang="en-US" sz="1800"/>
              <a:t>Residuals at each point for regression model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− 4 </a:t>
            </a:r>
            <a:endParaRPr lang="en-US" altLang="en-US" sz="1800" b="1"/>
          </a:p>
        </p:txBody>
      </p:sp>
      <p:sp>
        <p:nvSpPr>
          <p:cNvPr id="54318" name="Text Box 201">
            <a:extLst>
              <a:ext uri="{FF2B5EF4-FFF2-40B4-BE49-F238E27FC236}">
                <a16:creationId xmlns:a16="http://schemas.microsoft.com/office/drawing/2014/main" xmlns="" id="{722F456F-1AF3-3846-AE99-B9310532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477462"/>
            <a:ext cx="4343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</a:t>
            </a:r>
            <a:r>
              <a:rPr lang="en-US" altLang="en-US" sz="1400" dirty="0"/>
              <a:t>Regression curve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 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− 4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dirty="0"/>
              <a:t> vs.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 dirty="0"/>
              <a:t> data</a:t>
            </a:r>
            <a:endParaRPr lang="en-US" altLang="en-US" sz="1400" b="1" dirty="0"/>
          </a:p>
        </p:txBody>
      </p:sp>
      <p:sp>
        <p:nvSpPr>
          <p:cNvPr id="54320" name="Text Box 208">
            <a:extLst>
              <a:ext uri="{FF2B5EF4-FFF2-40B4-BE49-F238E27FC236}">
                <a16:creationId xmlns:a16="http://schemas.microsoft.com/office/drawing/2014/main" xmlns="" id="{08F8A7EA-7E19-2A4D-8221-C11F7FE8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63788"/>
            <a:ext cx="414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− 4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/>
              <a:t>as the regression curve</a:t>
            </a:r>
          </a:p>
        </p:txBody>
      </p:sp>
    </p:spTree>
    <p:extLst>
      <p:ext uri="{BB962C8B-B14F-4D97-AF65-F5344CB8AC3E}">
        <p14:creationId xmlns:p14="http://schemas.microsoft.com/office/powerpoint/2010/main" val="88456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>
            <a:extLst>
              <a:ext uri="{FF2B5EF4-FFF2-40B4-BE49-F238E27FC236}">
                <a16:creationId xmlns:a16="http://schemas.microsoft.com/office/drawing/2014/main" xmlns="" id="{262F7BC1-6AAE-F04E-8F1D-55AA130E7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Linear Regression-Criterion#2</a:t>
            </a:r>
          </a:p>
        </p:txBody>
      </p:sp>
      <p:graphicFrame>
        <p:nvGraphicFramePr>
          <p:cNvPr id="388323" name="Group 227">
            <a:extLst>
              <a:ext uri="{FF2B5EF4-FFF2-40B4-BE49-F238E27FC236}">
                <a16:creationId xmlns:a16="http://schemas.microsoft.com/office/drawing/2014/main" xmlns="" id="{0EEA170C-684C-6D4B-978C-365AC64041E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76400" y="3124200"/>
          <a:ext cx="3733800" cy="2287588"/>
        </p:xfrm>
        <a:graphic>
          <a:graphicData uri="http://schemas.openxmlformats.org/drawingml/2006/table">
            <a:tbl>
              <a:tblPr/>
              <a:tblGrid>
                <a:gridCol w="726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 = y - </a:t>
                      </a: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813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6360" name="Object 51">
            <a:extLst>
              <a:ext uri="{FF2B5EF4-FFF2-40B4-BE49-F238E27FC236}">
                <a16:creationId xmlns:a16="http://schemas.microsoft.com/office/drawing/2014/main" xmlns="" id="{F25AC9EB-7447-D24F-8F40-D17E959BD1C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4808538"/>
          <a:ext cx="838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0" name="Equation" r:id="rId4" imgW="14922500" imgH="8775700" progId="Equation.3">
                  <p:embed/>
                </p:oleObj>
              </mc:Choice>
              <mc:Fallback>
                <p:oleObj name="Equation" r:id="rId4" imgW="14922500" imgH="8775700" progId="Equation.3">
                  <p:embed/>
                  <p:pic>
                    <p:nvPicPr>
                      <p:cNvPr id="56360" name="Object 51">
                        <a:extLst>
                          <a:ext uri="{FF2B5EF4-FFF2-40B4-BE49-F238E27FC236}">
                            <a16:creationId xmlns:a16="http://schemas.microsoft.com/office/drawing/2014/main" xmlns="" id="{F25AC9EB-7447-D24F-8F40-D17E959BD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08538"/>
                        <a:ext cx="838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1" name="Object 53">
            <a:extLst>
              <a:ext uri="{FF2B5EF4-FFF2-40B4-BE49-F238E27FC236}">
                <a16:creationId xmlns:a16="http://schemas.microsoft.com/office/drawing/2014/main" xmlns="" id="{21B81405-7C6E-F44B-8159-44002B38BD7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0200" y="3221038"/>
          <a:ext cx="48768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1" name="Chart" r:id="rId6" imgW="4787900" imgH="1892300" progId="Excel.Chart.8">
                  <p:embed followColorScheme="full"/>
                </p:oleObj>
              </mc:Choice>
              <mc:Fallback>
                <p:oleObj name="Chart" r:id="rId6" imgW="4787900" imgH="1892300" progId="Excel.Chart.8">
                  <p:embed followColorScheme="full"/>
                  <p:pic>
                    <p:nvPicPr>
                      <p:cNvPr id="56361" name="Object 53">
                        <a:extLst>
                          <a:ext uri="{FF2B5EF4-FFF2-40B4-BE49-F238E27FC236}">
                            <a16:creationId xmlns:a16="http://schemas.microsoft.com/office/drawing/2014/main" xmlns="" id="{21B81405-7C6E-F44B-8159-44002B38B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21038"/>
                        <a:ext cx="4876800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2" name="Text Box 61">
            <a:extLst>
              <a:ext uri="{FF2B5EF4-FFF2-40B4-BE49-F238E27FC236}">
                <a16:creationId xmlns:a16="http://schemas.microsoft.com/office/drawing/2014/main" xmlns="" id="{A7542C2F-D2F7-884F-B1B3-D17210645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2466976"/>
            <a:ext cx="3429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Table.</a:t>
            </a:r>
            <a:r>
              <a:rPr lang="en-US" altLang="en-US" sz="1800"/>
              <a:t> Residuals at each point for regression model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=6 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63" name="Text Box 63">
            <a:extLst>
              <a:ext uri="{FF2B5EF4-FFF2-40B4-BE49-F238E27FC236}">
                <a16:creationId xmlns:a16="http://schemas.microsoft.com/office/drawing/2014/main" xmlns="" id="{2FA5CE3A-EDC3-3143-8CB9-0967129E5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486" y="5374621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 </a:t>
            </a:r>
            <a:r>
              <a:rPr lang="en-US" altLang="en-US" sz="1400"/>
              <a:t>Regression curve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/>
              <a:t>=6 and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1400"/>
              <a:t>vs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/>
              <a:t> data</a:t>
            </a:r>
            <a:endParaRPr lang="en-US" altLang="en-US" sz="1400" b="1"/>
          </a:p>
        </p:txBody>
      </p:sp>
      <p:sp>
        <p:nvSpPr>
          <p:cNvPr id="56364" name="Rectangle 224">
            <a:extLst>
              <a:ext uri="{FF2B5EF4-FFF2-40B4-BE49-F238E27FC236}">
                <a16:creationId xmlns:a16="http://schemas.microsoft.com/office/drawing/2014/main" xmlns="" id="{64D259CC-4555-C043-B2FA-F11B6ED3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65" name="Text Box 225">
            <a:extLst>
              <a:ext uri="{FF2B5EF4-FFF2-40B4-BE49-F238E27FC236}">
                <a16:creationId xmlns:a16="http://schemas.microsoft.com/office/drawing/2014/main" xmlns="" id="{F1804F1E-0301-6148-8FF2-6AD33EB04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105025"/>
            <a:ext cx="502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Using </a:t>
            </a:r>
            <a:r>
              <a:rPr lang="en-US" altLang="en-US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900"/>
              <a:t>=6 as a regression curve</a:t>
            </a:r>
          </a:p>
        </p:txBody>
      </p:sp>
    </p:spTree>
    <p:extLst>
      <p:ext uri="{BB962C8B-B14F-4D97-AF65-F5344CB8AC3E}">
        <p14:creationId xmlns:p14="http://schemas.microsoft.com/office/powerpoint/2010/main" val="143928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xmlns="" id="{D5B1ADA3-54CE-7D45-BB74-09B560F5F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>
                <a:cs typeface="Times New Roman" panose="02020603050405020304" pitchFamily="18" charset="0"/>
              </a:rPr>
              <a:t>Linear Regression-Criterion#2</a:t>
            </a:r>
          </a:p>
        </p:txBody>
      </p:sp>
      <p:graphicFrame>
        <p:nvGraphicFramePr>
          <p:cNvPr id="58389" name="Object 276">
            <a:extLst>
              <a:ext uri="{FF2B5EF4-FFF2-40B4-BE49-F238E27FC236}">
                <a16:creationId xmlns:a16="http://schemas.microsoft.com/office/drawing/2014/main" xmlns="" id="{188D9B65-5BD7-7042-984E-D68E8C2E0DF2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2601750"/>
              </p:ext>
            </p:extLst>
          </p:nvPr>
        </p:nvGraphicFramePr>
        <p:xfrm>
          <a:off x="3033567" y="2788086"/>
          <a:ext cx="1066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0" name="Equation" r:id="rId4" imgW="14338300" imgH="8775700" progId="Equation.3">
                  <p:embed/>
                </p:oleObj>
              </mc:Choice>
              <mc:Fallback>
                <p:oleObj name="Equation" r:id="rId4" imgW="14338300" imgH="8775700" progId="Equation.3">
                  <p:embed/>
                  <p:pic>
                    <p:nvPicPr>
                      <p:cNvPr id="58389" name="Object 276">
                        <a:extLst>
                          <a:ext uri="{FF2B5EF4-FFF2-40B4-BE49-F238E27FC236}">
                            <a16:creationId xmlns:a16="http://schemas.microsoft.com/office/drawing/2014/main" xmlns="" id="{188D9B65-5BD7-7042-984E-D68E8C2E0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567" y="2788086"/>
                        <a:ext cx="1066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3">
            <a:extLst>
              <a:ext uri="{FF2B5EF4-FFF2-40B4-BE49-F238E27FC236}">
                <a16:creationId xmlns:a16="http://schemas.microsoft.com/office/drawing/2014/main" xmlns="" id="{56E070E0-2C31-E348-830F-6A69180F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148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4" name="Rectangle 31">
            <a:extLst>
              <a:ext uri="{FF2B5EF4-FFF2-40B4-BE49-F238E27FC236}">
                <a16:creationId xmlns:a16="http://schemas.microsoft.com/office/drawing/2014/main" xmlns="" id="{FF295C08-E7F6-BC42-BA7A-7DC16326D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957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5" name="Rectangle 34">
            <a:extLst>
              <a:ext uri="{FF2B5EF4-FFF2-40B4-BE49-F238E27FC236}">
                <a16:creationId xmlns:a16="http://schemas.microsoft.com/office/drawing/2014/main" xmlns="" id="{7F465A3C-5112-E74C-AB50-2A2F3103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5761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6" name="Rectangle 35">
            <a:extLst>
              <a:ext uri="{FF2B5EF4-FFF2-40B4-BE49-F238E27FC236}">
                <a16:creationId xmlns:a16="http://schemas.microsoft.com/office/drawing/2014/main" xmlns="" id="{1ECDB45D-A2A9-AA4D-90BF-378824B9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027239"/>
            <a:ext cx="298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7" name="Rectangle 36">
            <a:extLst>
              <a:ext uri="{FF2B5EF4-FFF2-40B4-BE49-F238E27FC236}">
                <a16:creationId xmlns:a16="http://schemas.microsoft.com/office/drawing/2014/main" xmlns="" id="{3769128C-4777-9A4E-AFBE-3518A34A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95600"/>
            <a:ext cx="1212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8" name="Rectangle 37">
            <a:extLst>
              <a:ext uri="{FF2B5EF4-FFF2-40B4-BE49-F238E27FC236}">
                <a16:creationId xmlns:a16="http://schemas.microsoft.com/office/drawing/2014/main" xmlns="" id="{F0820884-36D1-5242-B9F1-BC782F7F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387191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9" name="Rectangle 54">
            <a:extLst>
              <a:ext uri="{FF2B5EF4-FFF2-40B4-BE49-F238E27FC236}">
                <a16:creationId xmlns:a16="http://schemas.microsoft.com/office/drawing/2014/main" xmlns="" id="{63CF2B76-E983-6340-B441-70078C5A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90689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80" name="Rectangle 57">
            <a:extLst>
              <a:ext uri="{FF2B5EF4-FFF2-40B4-BE49-F238E27FC236}">
                <a16:creationId xmlns:a16="http://schemas.microsoft.com/office/drawing/2014/main" xmlns="" id="{94A662AE-9E4C-154C-8D78-30E071284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81350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81" name="Rectangle 58">
            <a:extLst>
              <a:ext uri="{FF2B5EF4-FFF2-40B4-BE49-F238E27FC236}">
                <a16:creationId xmlns:a16="http://schemas.microsoft.com/office/drawing/2014/main" xmlns="" id="{88807F22-3663-384B-8280-1A92F78ED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4061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82" name="Rectangle 61">
            <a:extLst>
              <a:ext uri="{FF2B5EF4-FFF2-40B4-BE49-F238E27FC236}">
                <a16:creationId xmlns:a16="http://schemas.microsoft.com/office/drawing/2014/main" xmlns="" id="{4F5676FB-ADC1-CA41-90A1-DAF6B1C2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44919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83" name="Rectangle 62">
            <a:extLst>
              <a:ext uri="{FF2B5EF4-FFF2-40B4-BE49-F238E27FC236}">
                <a16:creationId xmlns:a16="http://schemas.microsoft.com/office/drawing/2014/main" xmlns="" id="{12432CA9-FF9E-FB4E-86B8-14891978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0378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84" name="Rectangle 66">
            <a:extLst>
              <a:ext uri="{FF2B5EF4-FFF2-40B4-BE49-F238E27FC236}">
                <a16:creationId xmlns:a16="http://schemas.microsoft.com/office/drawing/2014/main" xmlns="" id="{4E1AC2E2-2848-884C-A28D-9BDC38CC2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85" name="Rectangle 90">
            <a:extLst>
              <a:ext uri="{FF2B5EF4-FFF2-40B4-BE49-F238E27FC236}">
                <a16:creationId xmlns:a16="http://schemas.microsoft.com/office/drawing/2014/main" xmlns="" id="{FB2536FD-2CEA-6240-86FE-335A0A8E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272" y="2484439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86" name="Rectangle 268">
            <a:extLst>
              <a:ext uri="{FF2B5EF4-FFF2-40B4-BE49-F238E27FC236}">
                <a16:creationId xmlns:a16="http://schemas.microsoft.com/office/drawing/2014/main" xmlns="" id="{09234679-3A89-5747-83D9-9D043CB3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87" name="Text Box 274">
            <a:extLst>
              <a:ext uri="{FF2B5EF4-FFF2-40B4-BE49-F238E27FC236}">
                <a16:creationId xmlns:a16="http://schemas.microsoft.com/office/drawing/2014/main" xmlns="" id="{146B92C6-59CF-E44F-A828-A0A38B53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900365"/>
            <a:ext cx="571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for both regression models of </a:t>
            </a:r>
            <a:r>
              <a:rPr lang="en-US" altLang="en-US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− 4 </a:t>
            </a:r>
            <a:r>
              <a:rPr lang="en-US" altLang="en-US" sz="1900"/>
              <a:t>and </a:t>
            </a:r>
            <a:r>
              <a:rPr lang="en-US" altLang="en-US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900"/>
              <a:t>. </a:t>
            </a:r>
          </a:p>
        </p:txBody>
      </p:sp>
      <p:sp>
        <p:nvSpPr>
          <p:cNvPr id="58388" name="Text Box 275">
            <a:extLst>
              <a:ext uri="{FF2B5EF4-FFF2-40B4-BE49-F238E27FC236}">
                <a16:creationId xmlns:a16="http://schemas.microsoft.com/office/drawing/2014/main" xmlns="" id="{66E1776A-4964-B047-B46E-42D2200F8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24265"/>
            <a:ext cx="7162800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/>
              <a:t>The sum of the absolute residuals has been made as small as possible, that is 4, but the regression model is not unique.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/>
              <a:t>Hence the criterion of minimizing the sum of the absolute value of the residuals is </a:t>
            </a:r>
            <a:r>
              <a:rPr lang="en-US" altLang="en-US" sz="1900" dirty="0">
                <a:solidFill>
                  <a:srgbClr val="FF0000"/>
                </a:solidFill>
              </a:rPr>
              <a:t>also a bad criterion</a:t>
            </a:r>
            <a:r>
              <a:rPr lang="en-US" alt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>
            <a:extLst>
              <a:ext uri="{FF2B5EF4-FFF2-40B4-BE49-F238E27FC236}">
                <a16:creationId xmlns:a16="http://schemas.microsoft.com/office/drawing/2014/main" xmlns="" id="{A34E0A69-BA39-4541-AA99-B175DF3AD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5563"/>
            <a:ext cx="7793038" cy="1143000"/>
          </a:xfrm>
        </p:spPr>
        <p:txBody>
          <a:bodyPr/>
          <a:lstStyle/>
          <a:p>
            <a:r>
              <a:rPr lang="en-US" altLang="en-US" sz="4000"/>
              <a:t>Least Squares Criterion</a:t>
            </a:r>
            <a:r>
              <a:rPr lang="en-US" altLang="en-US"/>
              <a:t> 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xmlns="" id="{8FA09563-71D8-5A44-9C3E-266CE78C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2" name="Rectangle 16">
            <a:extLst>
              <a:ext uri="{FF2B5EF4-FFF2-40B4-BE49-F238E27FC236}">
                <a16:creationId xmlns:a16="http://schemas.microsoft.com/office/drawing/2014/main" xmlns="" id="{52980F6A-72DB-1749-AC90-422199D1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3" name="Rectangle 34">
            <a:extLst>
              <a:ext uri="{FF2B5EF4-FFF2-40B4-BE49-F238E27FC236}">
                <a16:creationId xmlns:a16="http://schemas.microsoft.com/office/drawing/2014/main" xmlns="" id="{A82F4A17-DF87-0643-B5F2-DB8C7B31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79639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4" name="Rectangle 35">
            <a:extLst>
              <a:ext uri="{FF2B5EF4-FFF2-40B4-BE49-F238E27FC236}">
                <a16:creationId xmlns:a16="http://schemas.microsoft.com/office/drawing/2014/main" xmlns="" id="{A286C763-2C2C-2245-BBC7-54E9B9EB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6212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5" name="Rectangle 37">
            <a:extLst>
              <a:ext uri="{FF2B5EF4-FFF2-40B4-BE49-F238E27FC236}">
                <a16:creationId xmlns:a16="http://schemas.microsoft.com/office/drawing/2014/main" xmlns="" id="{F4F87438-6242-964C-AAA1-D0AE4E33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9550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6" name="Rectangle 38">
            <a:extLst>
              <a:ext uri="{FF2B5EF4-FFF2-40B4-BE49-F238E27FC236}">
                <a16:creationId xmlns:a16="http://schemas.microsoft.com/office/drawing/2014/main" xmlns="" id="{68921582-E124-3046-AE22-930B545C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52789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7" name="Rectangle 42">
            <a:extLst>
              <a:ext uri="{FF2B5EF4-FFF2-40B4-BE49-F238E27FC236}">
                <a16:creationId xmlns:a16="http://schemas.microsoft.com/office/drawing/2014/main" xmlns="" id="{6B2F873B-2DB4-0F44-8338-6F6CBB62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1490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8" name="Rectangle 44">
            <a:extLst>
              <a:ext uri="{FF2B5EF4-FFF2-40B4-BE49-F238E27FC236}">
                <a16:creationId xmlns:a16="http://schemas.microsoft.com/office/drawing/2014/main" xmlns="" id="{15ADCE46-BC80-1845-AE1C-9F6A730E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8958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9" name="Rectangle 45">
            <a:extLst>
              <a:ext uri="{FF2B5EF4-FFF2-40B4-BE49-F238E27FC236}">
                <a16:creationId xmlns:a16="http://schemas.microsoft.com/office/drawing/2014/main" xmlns="" id="{670157D5-50B0-7749-827D-CBE1C51A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4520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0" name="Text Box 46">
            <a:extLst>
              <a:ext uri="{FF2B5EF4-FFF2-40B4-BE49-F238E27FC236}">
                <a16:creationId xmlns:a16="http://schemas.microsoft.com/office/drawing/2014/main" xmlns="" id="{86A62823-1B2C-B645-954E-3F06CCDBD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208088"/>
            <a:ext cx="74676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The least squares criterion minimizes the sum of the square of the residuals in the model, and also produces a unique line.</a:t>
            </a:r>
          </a:p>
        </p:txBody>
      </p:sp>
      <p:sp>
        <p:nvSpPr>
          <p:cNvPr id="60431" name="Rectangle 51">
            <a:extLst>
              <a:ext uri="{FF2B5EF4-FFF2-40B4-BE49-F238E27FC236}">
                <a16:creationId xmlns:a16="http://schemas.microsoft.com/office/drawing/2014/main" xmlns="" id="{D95DD3CA-188C-7642-9DE6-002F7CFC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695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0432" name="Object 50">
            <a:extLst>
              <a:ext uri="{FF2B5EF4-FFF2-40B4-BE49-F238E27FC236}">
                <a16:creationId xmlns:a16="http://schemas.microsoft.com/office/drawing/2014/main" xmlns="" id="{8DB8CA5E-FC17-8548-8481-FFA716E16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1" y="1890713"/>
          <a:ext cx="3052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4" name="Equation" r:id="rId4" imgW="42418000" imgH="9359900" progId="Equation.3">
                  <p:embed/>
                </p:oleObj>
              </mc:Choice>
              <mc:Fallback>
                <p:oleObj name="Equation" r:id="rId4" imgW="42418000" imgH="9359900" progId="Equation.3">
                  <p:embed/>
                  <p:pic>
                    <p:nvPicPr>
                      <p:cNvPr id="60432" name="Object 50">
                        <a:extLst>
                          <a:ext uri="{FF2B5EF4-FFF2-40B4-BE49-F238E27FC236}">
                            <a16:creationId xmlns:a16="http://schemas.microsoft.com/office/drawing/2014/main" xmlns="" id="{8DB8CA5E-FC17-8548-8481-FFA716E161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1" y="1890713"/>
                        <a:ext cx="30527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3" name="Group 52">
            <a:extLst>
              <a:ext uri="{FF2B5EF4-FFF2-40B4-BE49-F238E27FC236}">
                <a16:creationId xmlns:a16="http://schemas.microsoft.com/office/drawing/2014/main" xmlns="" id="{1C99E31E-BC16-054C-8996-1CEEE9D740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8513" y="2646363"/>
            <a:ext cx="5257800" cy="3219450"/>
            <a:chOff x="1620" y="1726"/>
            <a:chExt cx="8820" cy="5400"/>
          </a:xfrm>
        </p:grpSpPr>
        <p:sp>
          <p:nvSpPr>
            <p:cNvPr id="60438" name="AutoShape 53">
              <a:extLst>
                <a:ext uri="{FF2B5EF4-FFF2-40B4-BE49-F238E27FC236}">
                  <a16:creationId xmlns:a16="http://schemas.microsoft.com/office/drawing/2014/main" xmlns="" id="{62BE7867-37CA-E74F-AB88-52A1F9FB6F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0" y="1726"/>
              <a:ext cx="8820" cy="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9" name="Line 54">
              <a:extLst>
                <a:ext uri="{FF2B5EF4-FFF2-40B4-BE49-F238E27FC236}">
                  <a16:creationId xmlns:a16="http://schemas.microsoft.com/office/drawing/2014/main" xmlns="" id="{0181CC7E-1A52-8A4A-B4F5-8D6897C13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726"/>
              <a:ext cx="0" cy="4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40" name="Group 55">
              <a:extLst>
                <a:ext uri="{FF2B5EF4-FFF2-40B4-BE49-F238E27FC236}">
                  <a16:creationId xmlns:a16="http://schemas.microsoft.com/office/drawing/2014/main" xmlns="" id="{F6F6DC8C-11FE-4745-8EE3-F7D4315EE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1906"/>
              <a:ext cx="8640" cy="5145"/>
              <a:chOff x="1620" y="1981"/>
              <a:chExt cx="8640" cy="5145"/>
            </a:xfrm>
          </p:grpSpPr>
          <p:sp>
            <p:nvSpPr>
              <p:cNvPr id="60441" name="Line 56">
                <a:extLst>
                  <a:ext uri="{FF2B5EF4-FFF2-40B4-BE49-F238E27FC236}">
                    <a16:creationId xmlns:a16="http://schemas.microsoft.com/office/drawing/2014/main" xmlns="" id="{FD6E9CFA-40B0-3840-8DD5-9501CBFF8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0" y="6586"/>
                <a:ext cx="82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Line 57">
                <a:extLst>
                  <a:ext uri="{FF2B5EF4-FFF2-40B4-BE49-F238E27FC236}">
                    <a16:creationId xmlns:a16="http://schemas.microsoft.com/office/drawing/2014/main" xmlns="" id="{33E4C80F-31E2-284D-B8BD-FD1AFA008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446"/>
                <a:ext cx="7560" cy="3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Line 58">
                <a:extLst>
                  <a:ext uri="{FF2B5EF4-FFF2-40B4-BE49-F238E27FC236}">
                    <a16:creationId xmlns:a16="http://schemas.microsoft.com/office/drawing/2014/main" xmlns="" id="{FB7306EB-9FF5-7C49-A56C-17521B91B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59" y="4945"/>
                <a:ext cx="900" cy="4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Text Box 59">
                <a:extLst>
                  <a:ext uri="{FF2B5EF4-FFF2-40B4-BE49-F238E27FC236}">
                    <a16:creationId xmlns:a16="http://schemas.microsoft.com/office/drawing/2014/main" xmlns="" id="{470F8A86-F3D4-8B4B-96BE-0A97D452A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" y="6766"/>
                <a:ext cx="1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i="1">
                    <a:latin typeface="Times New Roman" panose="02020603050405020304" pitchFamily="18" charset="0"/>
                  </a:rPr>
                  <a:t>x</a:t>
                </a:r>
                <a:endParaRPr lang="en-US" altLang="en-US" sz="1900" i="1"/>
              </a:p>
            </p:txBody>
          </p:sp>
          <p:graphicFrame>
            <p:nvGraphicFramePr>
              <p:cNvPr id="60445" name="Object 61">
                <a:extLst>
                  <a:ext uri="{FF2B5EF4-FFF2-40B4-BE49-F238E27FC236}">
                    <a16:creationId xmlns:a16="http://schemas.microsoft.com/office/drawing/2014/main" xmlns="" id="{2E443951-BB96-8249-B6CE-C65ED6EFE9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0" y="6226"/>
              <a:ext cx="57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55" name="Equation" r:id="rId6" imgW="7899400" imgH="5854700" progId="Equation.3">
                      <p:embed/>
                    </p:oleObj>
                  </mc:Choice>
                  <mc:Fallback>
                    <p:oleObj name="Equation" r:id="rId6" imgW="7899400" imgH="5854700" progId="Equation.3">
                      <p:embed/>
                      <p:pic>
                        <p:nvPicPr>
                          <p:cNvPr id="60445" name="Object 61">
                            <a:extLst>
                              <a:ext uri="{FF2B5EF4-FFF2-40B4-BE49-F238E27FC236}">
                                <a16:creationId xmlns:a16="http://schemas.microsoft.com/office/drawing/2014/main" xmlns="" id="{2E443951-BB96-8249-B6CE-C65ED6EFE91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6226"/>
                            <a:ext cx="570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46" name="Object 62">
                <a:extLst>
                  <a:ext uri="{FF2B5EF4-FFF2-40B4-BE49-F238E27FC236}">
                    <a16:creationId xmlns:a16="http://schemas.microsoft.com/office/drawing/2014/main" xmlns="" id="{6319DB45-B442-D047-AF3A-3066FF7248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0" y="4591"/>
              <a:ext cx="63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56" name="Equation" r:id="rId8" imgW="8483600" imgH="5854700" progId="Equation.3">
                      <p:embed/>
                    </p:oleObj>
                  </mc:Choice>
                  <mc:Fallback>
                    <p:oleObj name="Equation" r:id="rId8" imgW="8483600" imgH="5854700" progId="Equation.3">
                      <p:embed/>
                      <p:pic>
                        <p:nvPicPr>
                          <p:cNvPr id="60446" name="Object 62">
                            <a:extLst>
                              <a:ext uri="{FF2B5EF4-FFF2-40B4-BE49-F238E27FC236}">
                                <a16:creationId xmlns:a16="http://schemas.microsoft.com/office/drawing/2014/main" xmlns="" id="{6319DB45-B442-D047-AF3A-3066FF7248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0" y="4591"/>
                            <a:ext cx="634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47" name="Object 63">
                <a:extLst>
                  <a:ext uri="{FF2B5EF4-FFF2-40B4-BE49-F238E27FC236}">
                    <a16:creationId xmlns:a16="http://schemas.microsoft.com/office/drawing/2014/main" xmlns="" id="{60C8223F-8461-A845-8909-B627177C94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20" y="4786"/>
              <a:ext cx="61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57" name="Equation" r:id="rId10" imgW="8191500" imgH="6146800" progId="Equation.3">
                      <p:embed/>
                    </p:oleObj>
                  </mc:Choice>
                  <mc:Fallback>
                    <p:oleObj name="Equation" r:id="rId10" imgW="8191500" imgH="6146800" progId="Equation.3">
                      <p:embed/>
                      <p:pic>
                        <p:nvPicPr>
                          <p:cNvPr id="60447" name="Object 63">
                            <a:extLst>
                              <a:ext uri="{FF2B5EF4-FFF2-40B4-BE49-F238E27FC236}">
                                <a16:creationId xmlns:a16="http://schemas.microsoft.com/office/drawing/2014/main" xmlns="" id="{60C8223F-8461-A845-8909-B627177C94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0" y="4786"/>
                            <a:ext cx="61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48" name="Object 64">
                <a:extLst>
                  <a:ext uri="{FF2B5EF4-FFF2-40B4-BE49-F238E27FC236}">
                    <a16:creationId xmlns:a16="http://schemas.microsoft.com/office/drawing/2014/main" xmlns="" id="{2CA584D5-1C84-BE40-B111-8C3BA664AE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40" y="3346"/>
              <a:ext cx="634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58" name="Equation" r:id="rId12" imgW="8775700" imgH="6146800" progId="Equation.3">
                      <p:embed/>
                    </p:oleObj>
                  </mc:Choice>
                  <mc:Fallback>
                    <p:oleObj name="Equation" r:id="rId12" imgW="8775700" imgH="6146800" progId="Equation.3">
                      <p:embed/>
                      <p:pic>
                        <p:nvPicPr>
                          <p:cNvPr id="60448" name="Object 64">
                            <a:extLst>
                              <a:ext uri="{FF2B5EF4-FFF2-40B4-BE49-F238E27FC236}">
                                <a16:creationId xmlns:a16="http://schemas.microsoft.com/office/drawing/2014/main" xmlns="" id="{2CA584D5-1C84-BE40-B111-8C3BA664AE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0" y="3346"/>
                            <a:ext cx="634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49" name="Object 65">
                <a:extLst>
                  <a:ext uri="{FF2B5EF4-FFF2-40B4-BE49-F238E27FC236}">
                    <a16:creationId xmlns:a16="http://schemas.microsoft.com/office/drawing/2014/main" xmlns="" id="{0909772C-6120-7D4D-AE96-B164888650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40" y="2626"/>
              <a:ext cx="571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59" name="Equation" r:id="rId14" imgW="7607300" imgH="6146800" progId="Equation.3">
                      <p:embed/>
                    </p:oleObj>
                  </mc:Choice>
                  <mc:Fallback>
                    <p:oleObj name="Equation" r:id="rId14" imgW="7607300" imgH="6146800" progId="Equation.3">
                      <p:embed/>
                      <p:pic>
                        <p:nvPicPr>
                          <p:cNvPr id="60449" name="Object 65">
                            <a:extLst>
                              <a:ext uri="{FF2B5EF4-FFF2-40B4-BE49-F238E27FC236}">
                                <a16:creationId xmlns:a16="http://schemas.microsoft.com/office/drawing/2014/main" xmlns="" id="{0909772C-6120-7D4D-AE96-B164888650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0" y="2626"/>
                            <a:ext cx="571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50" name="Line 66">
                <a:extLst>
                  <a:ext uri="{FF2B5EF4-FFF2-40B4-BE49-F238E27FC236}">
                    <a16:creationId xmlns:a16="http://schemas.microsoft.com/office/drawing/2014/main" xmlns="" id="{60C5072E-E663-D44C-AB20-6BC6484F6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5" y="316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1" name="Text Box 68">
                <a:extLst>
                  <a:ext uri="{FF2B5EF4-FFF2-40B4-BE49-F238E27FC236}">
                    <a16:creationId xmlns:a16="http://schemas.microsoft.com/office/drawing/2014/main" xmlns="" id="{88DB38CF-4FCD-0543-BC61-9BF76F904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1981"/>
                <a:ext cx="1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i="1">
                    <a:latin typeface="Times New Roman" panose="02020603050405020304" pitchFamily="18" charset="0"/>
                  </a:rPr>
                  <a:t>y</a:t>
                </a:r>
                <a:endParaRPr lang="en-US" altLang="en-US" sz="1900" i="1"/>
              </a:p>
            </p:txBody>
          </p:sp>
          <p:sp>
            <p:nvSpPr>
              <p:cNvPr id="60452" name="Oval 69">
                <a:extLst>
                  <a:ext uri="{FF2B5EF4-FFF2-40B4-BE49-F238E27FC236}">
                    <a16:creationId xmlns:a16="http://schemas.microsoft.com/office/drawing/2014/main" xmlns="" id="{A4843E58-F063-DF42-9703-BD573BE8F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604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0453" name="Oval 70">
                <a:extLst>
                  <a:ext uri="{FF2B5EF4-FFF2-40B4-BE49-F238E27FC236}">
                    <a16:creationId xmlns:a16="http://schemas.microsoft.com/office/drawing/2014/main" xmlns="" id="{F4010BF1-1D52-054C-A022-249C49D53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" y="442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0454" name="Oval 71">
                <a:extLst>
                  <a:ext uri="{FF2B5EF4-FFF2-40B4-BE49-F238E27FC236}">
                    <a16:creationId xmlns:a16="http://schemas.microsoft.com/office/drawing/2014/main" xmlns="" id="{37F1BE74-7F20-5640-B4BA-99141E07B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5" y="3061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0455" name="Oval 72">
                <a:extLst>
                  <a:ext uri="{FF2B5EF4-FFF2-40B4-BE49-F238E27FC236}">
                    <a16:creationId xmlns:a16="http://schemas.microsoft.com/office/drawing/2014/main" xmlns="" id="{B82595CA-F344-7745-B2B0-4ABD1DE56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0" y="298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0456" name="Oval 73">
                <a:extLst>
                  <a:ext uri="{FF2B5EF4-FFF2-40B4-BE49-F238E27FC236}">
                    <a16:creationId xmlns:a16="http://schemas.microsoft.com/office/drawing/2014/main" xmlns="" id="{50EB3796-14C2-C943-8CCA-057A04956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" y="496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0457" name="Line 74">
                <a:extLst>
                  <a:ext uri="{FF2B5EF4-FFF2-40B4-BE49-F238E27FC236}">
                    <a16:creationId xmlns:a16="http://schemas.microsoft.com/office/drawing/2014/main" xmlns="" id="{A01B15DD-7D80-AC41-A27D-C7A047B6F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00" y="3871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8" name="Line 75">
                <a:extLst>
                  <a:ext uri="{FF2B5EF4-FFF2-40B4-BE49-F238E27FC236}">
                    <a16:creationId xmlns:a16="http://schemas.microsoft.com/office/drawing/2014/main" xmlns="" id="{09EC6E5D-C24A-834A-90CC-B5078C858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70" y="3150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0434" name="Rectangle 77">
            <a:extLst>
              <a:ext uri="{FF2B5EF4-FFF2-40B4-BE49-F238E27FC236}">
                <a16:creationId xmlns:a16="http://schemas.microsoft.com/office/drawing/2014/main" xmlns="" id="{E3989596-CB1D-2E4E-BEE4-4F75F7A1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35" name="Text Box 78">
            <a:extLst>
              <a:ext uri="{FF2B5EF4-FFF2-40B4-BE49-F238E27FC236}">
                <a16:creationId xmlns:a16="http://schemas.microsoft.com/office/drawing/2014/main" xmlns="" id="{8FB6C780-C389-EF4A-839E-8DE2FC9F4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5842000"/>
            <a:ext cx="670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Linear regression of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/>
              <a:t> vs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 i="1"/>
              <a:t> </a:t>
            </a:r>
            <a:r>
              <a:rPr lang="en-US" altLang="en-US" sz="1400"/>
              <a:t>data showing residuals at a typical point,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i="1" baseline="-25000"/>
              <a:t> </a:t>
            </a:r>
            <a:r>
              <a:rPr lang="en-US" altLang="en-US" sz="1400"/>
              <a:t>.</a:t>
            </a:r>
            <a:r>
              <a:rPr lang="en-US" altLang="en-US" sz="1900"/>
              <a:t> </a:t>
            </a:r>
          </a:p>
        </p:txBody>
      </p:sp>
      <p:graphicFrame>
        <p:nvGraphicFramePr>
          <p:cNvPr id="60436" name="Object 682">
            <a:extLst>
              <a:ext uri="{FF2B5EF4-FFF2-40B4-BE49-F238E27FC236}">
                <a16:creationId xmlns:a16="http://schemas.microsoft.com/office/drawing/2014/main" xmlns="" id="{D4D3FCDB-7B2B-6544-A103-C44A73882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0" y="4721225"/>
          <a:ext cx="10604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0" name="Equation" r:id="rId16" imgW="17259300" imgH="5270500" progId="Equation.3">
                  <p:embed/>
                </p:oleObj>
              </mc:Choice>
              <mc:Fallback>
                <p:oleObj name="Equation" r:id="rId16" imgW="17259300" imgH="5270500" progId="Equation.3">
                  <p:embed/>
                  <p:pic>
                    <p:nvPicPr>
                      <p:cNvPr id="60436" name="Object 682">
                        <a:extLst>
                          <a:ext uri="{FF2B5EF4-FFF2-40B4-BE49-F238E27FC236}">
                            <a16:creationId xmlns:a16="http://schemas.microsoft.com/office/drawing/2014/main" xmlns="" id="{D4D3FCDB-7B2B-6544-A103-C44A73882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4721225"/>
                        <a:ext cx="10604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30">
            <a:extLst>
              <a:ext uri="{FF2B5EF4-FFF2-40B4-BE49-F238E27FC236}">
                <a16:creationId xmlns:a16="http://schemas.microsoft.com/office/drawing/2014/main" xmlns="" id="{3EFBDBDD-E8CC-E64C-89DE-2855BD290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6" y="3517900"/>
          <a:ext cx="154622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1" name="Equation" r:id="rId18" imgW="25158700" imgH="5270500" progId="Equation.3">
                  <p:embed/>
                </p:oleObj>
              </mc:Choice>
              <mc:Fallback>
                <p:oleObj name="Equation" r:id="rId18" imgW="25158700" imgH="5270500" progId="Equation.3">
                  <p:embed/>
                  <p:pic>
                    <p:nvPicPr>
                      <p:cNvPr id="60437" name="Object 30">
                        <a:extLst>
                          <a:ext uri="{FF2B5EF4-FFF2-40B4-BE49-F238E27FC236}">
                            <a16:creationId xmlns:a16="http://schemas.microsoft.com/office/drawing/2014/main" xmlns="" id="{3EFBDBDD-E8CC-E64C-89DE-2855BD290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6" y="3517900"/>
                        <a:ext cx="1546225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87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>
            <a:extLst>
              <a:ext uri="{FF2B5EF4-FFF2-40B4-BE49-F238E27FC236}">
                <a16:creationId xmlns:a16="http://schemas.microsoft.com/office/drawing/2014/main" xmlns="" id="{AC6D70DF-2BB0-0C4F-846F-CA1AAEBC8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>
                <a:cs typeface="Times New Roman" panose="02020603050405020304" pitchFamily="18" charset="0"/>
              </a:rPr>
              <a:t>Finding Constants of Linear Model</a:t>
            </a:r>
          </a:p>
        </p:txBody>
      </p:sp>
      <p:graphicFrame>
        <p:nvGraphicFramePr>
          <p:cNvPr id="62496" name="Object 60">
            <a:extLst>
              <a:ext uri="{FF2B5EF4-FFF2-40B4-BE49-F238E27FC236}">
                <a16:creationId xmlns:a16="http://schemas.microsoft.com/office/drawing/2014/main" xmlns="" id="{EAE05147-8915-B149-8A5B-936271CA150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638800" y="2514600"/>
          <a:ext cx="3365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18" name="Equation" r:id="rId4" imgW="3797300" imgH="4102100" progId="Equation.3">
                  <p:embed/>
                </p:oleObj>
              </mc:Choice>
              <mc:Fallback>
                <p:oleObj name="Equation" r:id="rId4" imgW="3797300" imgH="4102100" progId="Equation.3">
                  <p:embed/>
                  <p:pic>
                    <p:nvPicPr>
                      <p:cNvPr id="62496" name="Object 60">
                        <a:extLst>
                          <a:ext uri="{FF2B5EF4-FFF2-40B4-BE49-F238E27FC236}">
                            <a16:creationId xmlns:a16="http://schemas.microsoft.com/office/drawing/2014/main" xmlns="" id="{EAE05147-8915-B149-8A5B-936271CA15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3365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9">
            <a:extLst>
              <a:ext uri="{FF2B5EF4-FFF2-40B4-BE49-F238E27FC236}">
                <a16:creationId xmlns:a16="http://schemas.microsoft.com/office/drawing/2014/main" xmlns="" id="{A7EB1542-6DE9-3B4F-853D-85EA2490B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285908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0" name="Rectangle 11">
            <a:extLst>
              <a:ext uri="{FF2B5EF4-FFF2-40B4-BE49-F238E27FC236}">
                <a16:creationId xmlns:a16="http://schemas.microsoft.com/office/drawing/2014/main" xmlns="" id="{7E04F947-FF32-A743-8077-4D40BAB8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96862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1" name="Rectangle 12">
            <a:extLst>
              <a:ext uri="{FF2B5EF4-FFF2-40B4-BE49-F238E27FC236}">
                <a16:creationId xmlns:a16="http://schemas.microsoft.com/office/drawing/2014/main" xmlns="" id="{560B95F0-E5D7-B14D-857D-12EB8276F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3586163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2" name="Rectangle 15">
            <a:extLst>
              <a:ext uri="{FF2B5EF4-FFF2-40B4-BE49-F238E27FC236}">
                <a16:creationId xmlns:a16="http://schemas.microsoft.com/office/drawing/2014/main" xmlns="" id="{D266AF48-5200-3B4E-A1F4-D7E24EFA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3" name="Rectangle 17">
            <a:extLst>
              <a:ext uri="{FF2B5EF4-FFF2-40B4-BE49-F238E27FC236}">
                <a16:creationId xmlns:a16="http://schemas.microsoft.com/office/drawing/2014/main" xmlns="" id="{6471472B-913A-1E46-9014-18B39CF0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3121025"/>
            <a:ext cx="2089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4" name="Rectangle 21">
            <a:extLst>
              <a:ext uri="{FF2B5EF4-FFF2-40B4-BE49-F238E27FC236}">
                <a16:creationId xmlns:a16="http://schemas.microsoft.com/office/drawing/2014/main" xmlns="" id="{409033BE-CAB3-474B-A142-9B923EC62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75" name="Rectangle 24">
            <a:extLst>
              <a:ext uri="{FF2B5EF4-FFF2-40B4-BE49-F238E27FC236}">
                <a16:creationId xmlns:a16="http://schemas.microsoft.com/office/drawing/2014/main" xmlns="" id="{49C2430D-5AF2-AB48-BDC1-7BA82F024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2476" name="Object 26">
            <a:extLst>
              <a:ext uri="{FF2B5EF4-FFF2-40B4-BE49-F238E27FC236}">
                <a16:creationId xmlns:a16="http://schemas.microsoft.com/office/drawing/2014/main" xmlns="" id="{EE2453CB-9499-A345-AB08-1A71E5AA1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7450" y="1944688"/>
          <a:ext cx="2908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19" name="Equation" r:id="rId6" imgW="42418000" imgH="9359900" progId="Equation.3">
                  <p:embed/>
                </p:oleObj>
              </mc:Choice>
              <mc:Fallback>
                <p:oleObj name="Equation" r:id="rId6" imgW="42418000" imgH="9359900" progId="Equation.3">
                  <p:embed/>
                  <p:pic>
                    <p:nvPicPr>
                      <p:cNvPr id="62476" name="Object 26">
                        <a:extLst>
                          <a:ext uri="{FF2B5EF4-FFF2-40B4-BE49-F238E27FC236}">
                            <a16:creationId xmlns:a16="http://schemas.microsoft.com/office/drawing/2014/main" xmlns="" id="{EE2453CB-9499-A345-AB08-1A71E5AA1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1944688"/>
                        <a:ext cx="29083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28">
            <a:extLst>
              <a:ext uri="{FF2B5EF4-FFF2-40B4-BE49-F238E27FC236}">
                <a16:creationId xmlns:a16="http://schemas.microsoft.com/office/drawing/2014/main" xmlns="" id="{2F26E156-94B2-664C-B4FC-50936D2F1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57400"/>
            <a:ext cx="548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Minimize the sum of the square of the residuals:</a:t>
            </a:r>
          </a:p>
        </p:txBody>
      </p:sp>
      <p:sp>
        <p:nvSpPr>
          <p:cNvPr id="62478" name="Text Box 29">
            <a:extLst>
              <a:ext uri="{FF2B5EF4-FFF2-40B4-BE49-F238E27FC236}">
                <a16:creationId xmlns:a16="http://schemas.microsoft.com/office/drawing/2014/main" xmlns="" id="{733FF731-EEF7-2249-9814-003653BD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146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To find </a:t>
            </a:r>
          </a:p>
        </p:txBody>
      </p:sp>
      <p:sp>
        <p:nvSpPr>
          <p:cNvPr id="62479" name="Rectangle 31">
            <a:extLst>
              <a:ext uri="{FF2B5EF4-FFF2-40B4-BE49-F238E27FC236}">
                <a16:creationId xmlns:a16="http://schemas.microsoft.com/office/drawing/2014/main" xmlns="" id="{D2E29642-E83B-CA41-BA1F-008426B75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4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2480" name="Object 30">
            <a:extLst>
              <a:ext uri="{FF2B5EF4-FFF2-40B4-BE49-F238E27FC236}">
                <a16:creationId xmlns:a16="http://schemas.microsoft.com/office/drawing/2014/main" xmlns="" id="{B3EC71F4-A6E3-9640-8FDF-79A4ACD15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971801"/>
          <a:ext cx="31448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0" name="Equation" r:id="rId8" imgW="50609500" imgH="10236200" progId="Equation.3">
                  <p:embed/>
                </p:oleObj>
              </mc:Choice>
              <mc:Fallback>
                <p:oleObj name="Equation" r:id="rId8" imgW="50609500" imgH="10236200" progId="Equation.3">
                  <p:embed/>
                  <p:pic>
                    <p:nvPicPr>
                      <p:cNvPr id="62480" name="Object 30">
                        <a:extLst>
                          <a:ext uri="{FF2B5EF4-FFF2-40B4-BE49-F238E27FC236}">
                            <a16:creationId xmlns:a16="http://schemas.microsoft.com/office/drawing/2014/main" xmlns="" id="{B3EC71F4-A6E3-9640-8FDF-79A4ACD15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1"/>
                        <a:ext cx="31448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32">
            <a:extLst>
              <a:ext uri="{FF2B5EF4-FFF2-40B4-BE49-F238E27FC236}">
                <a16:creationId xmlns:a16="http://schemas.microsoft.com/office/drawing/2014/main" xmlns="" id="{61F3B549-91BD-254D-B73B-29BFAA48F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32718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1" name="Equation" r:id="rId10" imgW="52666900" imgH="10236200" progId="Equation.3">
                  <p:embed/>
                </p:oleObj>
              </mc:Choice>
              <mc:Fallback>
                <p:oleObj name="Equation" r:id="rId10" imgW="52666900" imgH="10236200" progId="Equation.3">
                  <p:embed/>
                  <p:pic>
                    <p:nvPicPr>
                      <p:cNvPr id="62481" name="Object 32">
                        <a:extLst>
                          <a:ext uri="{FF2B5EF4-FFF2-40B4-BE49-F238E27FC236}">
                            <a16:creationId xmlns:a16="http://schemas.microsoft.com/office/drawing/2014/main" xmlns="" id="{61F3B549-91BD-254D-B73B-29BFAA48F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32718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Text Box 34">
            <a:extLst>
              <a:ext uri="{FF2B5EF4-FFF2-40B4-BE49-F238E27FC236}">
                <a16:creationId xmlns:a16="http://schemas.microsoft.com/office/drawing/2014/main" xmlns="" id="{87576CE1-E590-F54D-AD81-2E93FAEB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giving</a:t>
            </a:r>
          </a:p>
        </p:txBody>
      </p:sp>
      <p:graphicFrame>
        <p:nvGraphicFramePr>
          <p:cNvPr id="62483" name="Object 37">
            <a:extLst>
              <a:ext uri="{FF2B5EF4-FFF2-40B4-BE49-F238E27FC236}">
                <a16:creationId xmlns:a16="http://schemas.microsoft.com/office/drawing/2014/main" xmlns="" id="{6F5DEE55-5C64-4048-93D2-493945283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410200"/>
          <a:ext cx="25542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2" name="Equation" r:id="rId12" imgW="37744400" imgH="9944100" progId="Equation.3">
                  <p:embed/>
                </p:oleObj>
              </mc:Choice>
              <mc:Fallback>
                <p:oleObj name="Equation" r:id="rId12" imgW="37744400" imgH="9944100" progId="Equation.3">
                  <p:embed/>
                  <p:pic>
                    <p:nvPicPr>
                      <p:cNvPr id="62483" name="Object 37">
                        <a:extLst>
                          <a:ext uri="{FF2B5EF4-FFF2-40B4-BE49-F238E27FC236}">
                            <a16:creationId xmlns:a16="http://schemas.microsoft.com/office/drawing/2014/main" xmlns="" id="{6F5DEE55-5C64-4048-93D2-493945283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55428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Rectangle 40">
            <a:extLst>
              <a:ext uri="{FF2B5EF4-FFF2-40B4-BE49-F238E27FC236}">
                <a16:creationId xmlns:a16="http://schemas.microsoft.com/office/drawing/2014/main" xmlns="" id="{5FA54538-9EA3-D842-BBE9-E1ED65C8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2485" name="Object 39">
            <a:extLst>
              <a:ext uri="{FF2B5EF4-FFF2-40B4-BE49-F238E27FC236}">
                <a16:creationId xmlns:a16="http://schemas.microsoft.com/office/drawing/2014/main" xmlns="" id="{836DD8C9-648B-1943-B268-7D3C19BB8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590800"/>
          <a:ext cx="3381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3" name="Equation" r:id="rId14" imgW="4102100" imgH="3213100" progId="Equation.3">
                  <p:embed/>
                </p:oleObj>
              </mc:Choice>
              <mc:Fallback>
                <p:oleObj name="Equation" r:id="rId14" imgW="4102100" imgH="3213100" progId="Equation.3">
                  <p:embed/>
                  <p:pic>
                    <p:nvPicPr>
                      <p:cNvPr id="62485" name="Object 39">
                        <a:extLst>
                          <a:ext uri="{FF2B5EF4-FFF2-40B4-BE49-F238E27FC236}">
                            <a16:creationId xmlns:a16="http://schemas.microsoft.com/office/drawing/2014/main" xmlns="" id="{836DD8C9-648B-1943-B268-7D3C19BB8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3381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Text Box 41">
            <a:extLst>
              <a:ext uri="{FF2B5EF4-FFF2-40B4-BE49-F238E27FC236}">
                <a16:creationId xmlns:a16="http://schemas.microsoft.com/office/drawing/2014/main" xmlns="" id="{256874AC-111B-4B4D-96FF-E9F91829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and</a:t>
            </a:r>
          </a:p>
        </p:txBody>
      </p:sp>
      <p:sp>
        <p:nvSpPr>
          <p:cNvPr id="62487" name="Rectangle 43">
            <a:extLst>
              <a:ext uri="{FF2B5EF4-FFF2-40B4-BE49-F238E27FC236}">
                <a16:creationId xmlns:a16="http://schemas.microsoft.com/office/drawing/2014/main" xmlns="" id="{64B2CD63-68AE-B74F-BE38-69F419F0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2488" name="Object 42">
            <a:extLst>
              <a:ext uri="{FF2B5EF4-FFF2-40B4-BE49-F238E27FC236}">
                <a16:creationId xmlns:a16="http://schemas.microsoft.com/office/drawing/2014/main" xmlns="" id="{64497F5C-4B32-3C49-AEAA-D7945AA34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2590801"/>
          <a:ext cx="3286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4" name="Equation" r:id="rId16" imgW="3797300" imgH="3213100" progId="Equation.3">
                  <p:embed/>
                </p:oleObj>
              </mc:Choice>
              <mc:Fallback>
                <p:oleObj name="Equation" r:id="rId16" imgW="3797300" imgH="3213100" progId="Equation.3">
                  <p:embed/>
                  <p:pic>
                    <p:nvPicPr>
                      <p:cNvPr id="62488" name="Object 42">
                        <a:extLst>
                          <a:ext uri="{FF2B5EF4-FFF2-40B4-BE49-F238E27FC236}">
                            <a16:creationId xmlns:a16="http://schemas.microsoft.com/office/drawing/2014/main" xmlns="" id="{64497F5C-4B32-3C49-AEAA-D7945AA34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590801"/>
                        <a:ext cx="3286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Text Box 44">
            <a:extLst>
              <a:ext uri="{FF2B5EF4-FFF2-40B4-BE49-F238E27FC236}">
                <a16:creationId xmlns:a16="http://schemas.microsoft.com/office/drawing/2014/main" xmlns="" id="{C8A3AB88-E814-844D-ABEB-5665EA6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146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we minimize </a:t>
            </a:r>
          </a:p>
        </p:txBody>
      </p:sp>
      <p:sp>
        <p:nvSpPr>
          <p:cNvPr id="62490" name="Text Box 47">
            <a:extLst>
              <a:ext uri="{FF2B5EF4-FFF2-40B4-BE49-F238E27FC236}">
                <a16:creationId xmlns:a16="http://schemas.microsoft.com/office/drawing/2014/main" xmlns="" id="{A99581F1-82F0-DE49-899A-C94883951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146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with respect to</a:t>
            </a:r>
          </a:p>
        </p:txBody>
      </p:sp>
      <p:sp>
        <p:nvSpPr>
          <p:cNvPr id="62491" name="Rectangle 53">
            <a:extLst>
              <a:ext uri="{FF2B5EF4-FFF2-40B4-BE49-F238E27FC236}">
                <a16:creationId xmlns:a16="http://schemas.microsoft.com/office/drawing/2014/main" xmlns="" id="{DFB3E91B-07C1-7A48-8A54-6F23FE27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2492" name="Object 52">
            <a:extLst>
              <a:ext uri="{FF2B5EF4-FFF2-40B4-BE49-F238E27FC236}">
                <a16:creationId xmlns:a16="http://schemas.microsoft.com/office/drawing/2014/main" xmlns="" id="{D80FF231-A7F7-0F48-B429-D0F3B6D48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1" y="2590801"/>
          <a:ext cx="320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5" name="Equation" r:id="rId18" imgW="3797300" imgH="3213100" progId="Equation.3">
                  <p:embed/>
                </p:oleObj>
              </mc:Choice>
              <mc:Fallback>
                <p:oleObj name="Equation" r:id="rId18" imgW="3797300" imgH="3213100" progId="Equation.3">
                  <p:embed/>
                  <p:pic>
                    <p:nvPicPr>
                      <p:cNvPr id="62492" name="Object 52">
                        <a:extLst>
                          <a:ext uri="{FF2B5EF4-FFF2-40B4-BE49-F238E27FC236}">
                            <a16:creationId xmlns:a16="http://schemas.microsoft.com/office/drawing/2014/main" xmlns="" id="{D80FF231-A7F7-0F48-B429-D0F3B6D48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590801"/>
                        <a:ext cx="320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3" name="Rectangle 55">
            <a:extLst>
              <a:ext uri="{FF2B5EF4-FFF2-40B4-BE49-F238E27FC236}">
                <a16:creationId xmlns:a16="http://schemas.microsoft.com/office/drawing/2014/main" xmlns="" id="{1CED9A42-800F-F246-A5EA-BEA1AEC57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2494" name="Object 54">
            <a:extLst>
              <a:ext uri="{FF2B5EF4-FFF2-40B4-BE49-F238E27FC236}">
                <a16:creationId xmlns:a16="http://schemas.microsoft.com/office/drawing/2014/main" xmlns="" id="{19BE0443-0FBF-B140-A90D-6084D7545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2590800"/>
          <a:ext cx="3381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6" name="Equation" r:id="rId20" imgW="4102100" imgH="3213100" progId="Equation.3">
                  <p:embed/>
                </p:oleObj>
              </mc:Choice>
              <mc:Fallback>
                <p:oleObj name="Equation" r:id="rId20" imgW="4102100" imgH="3213100" progId="Equation.3">
                  <p:embed/>
                  <p:pic>
                    <p:nvPicPr>
                      <p:cNvPr id="62494" name="Object 54">
                        <a:extLst>
                          <a:ext uri="{FF2B5EF4-FFF2-40B4-BE49-F238E27FC236}">
                            <a16:creationId xmlns:a16="http://schemas.microsoft.com/office/drawing/2014/main" xmlns="" id="{19BE0443-0FBF-B140-A90D-6084D7545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590800"/>
                        <a:ext cx="3381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5" name="Text Box 56">
            <a:extLst>
              <a:ext uri="{FF2B5EF4-FFF2-40B4-BE49-F238E27FC236}">
                <a16:creationId xmlns:a16="http://schemas.microsoft.com/office/drawing/2014/main" xmlns="" id="{BC0503B4-8B6F-624D-9D57-6B35B42CC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514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and</a:t>
            </a:r>
          </a:p>
        </p:txBody>
      </p:sp>
      <p:sp>
        <p:nvSpPr>
          <p:cNvPr id="62497" name="Text Box 63">
            <a:extLst>
              <a:ext uri="{FF2B5EF4-FFF2-40B4-BE49-F238E27FC236}">
                <a16:creationId xmlns:a16="http://schemas.microsoft.com/office/drawing/2014/main" xmlns="" id="{FB190FBC-3937-A54B-9EB2-168BD81D5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514600"/>
            <a:ext cx="22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.</a:t>
            </a:r>
          </a:p>
        </p:txBody>
      </p:sp>
      <p:sp>
        <p:nvSpPr>
          <p:cNvPr id="62498" name="Rectangle 65">
            <a:extLst>
              <a:ext uri="{FF2B5EF4-FFF2-40B4-BE49-F238E27FC236}">
                <a16:creationId xmlns:a16="http://schemas.microsoft.com/office/drawing/2014/main" xmlns="" id="{26DCED44-7955-CD44-8254-1031EE803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2499" name="Object 64">
            <a:extLst>
              <a:ext uri="{FF2B5EF4-FFF2-40B4-BE49-F238E27FC236}">
                <a16:creationId xmlns:a16="http://schemas.microsoft.com/office/drawing/2014/main" xmlns="" id="{61132729-DB4D-1946-B5B9-A1964EAB3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648200"/>
          <a:ext cx="22399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7" name="Equation" r:id="rId22" imgW="33058100" imgH="9944100" progId="Equation.3">
                  <p:embed/>
                </p:oleObj>
              </mc:Choice>
              <mc:Fallback>
                <p:oleObj name="Equation" r:id="rId22" imgW="33058100" imgH="9944100" progId="Equation.3">
                  <p:embed/>
                  <p:pic>
                    <p:nvPicPr>
                      <p:cNvPr id="62499" name="Object 64">
                        <a:extLst>
                          <a:ext uri="{FF2B5EF4-FFF2-40B4-BE49-F238E27FC236}">
                            <a16:creationId xmlns:a16="http://schemas.microsoft.com/office/drawing/2014/main" xmlns="" id="{61132729-DB4D-1946-B5B9-A1964EAB3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648200"/>
                        <a:ext cx="223996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0" name="Rectangle 67">
            <a:extLst>
              <a:ext uri="{FF2B5EF4-FFF2-40B4-BE49-F238E27FC236}">
                <a16:creationId xmlns:a16="http://schemas.microsoft.com/office/drawing/2014/main" xmlns="" id="{6182D3B9-B4B0-F746-9B95-6141AEEC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0111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xmlns="" id="{32364F1D-2A28-E640-926D-84ED8B034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/>
              <a:t>Finding Constants of Linear Model</a:t>
            </a:r>
          </a:p>
        </p:txBody>
      </p:sp>
      <p:graphicFrame>
        <p:nvGraphicFramePr>
          <p:cNvPr id="64517" name="Object 106">
            <a:extLst>
              <a:ext uri="{FF2B5EF4-FFF2-40B4-BE49-F238E27FC236}">
                <a16:creationId xmlns:a16="http://schemas.microsoft.com/office/drawing/2014/main" xmlns="" id="{9EF9BE71-28D0-B44E-8C35-E5F655FC26E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886200" y="2133600"/>
          <a:ext cx="3476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4" name="Equation" r:id="rId4" imgW="4102100" imgH="3213100" progId="Equation.3">
                  <p:embed/>
                </p:oleObj>
              </mc:Choice>
              <mc:Fallback>
                <p:oleObj name="Equation" r:id="rId4" imgW="4102100" imgH="3213100" progId="Equation.3">
                  <p:embed/>
                  <p:pic>
                    <p:nvPicPr>
                      <p:cNvPr id="64517" name="Object 106">
                        <a:extLst>
                          <a:ext uri="{FF2B5EF4-FFF2-40B4-BE49-F238E27FC236}">
                            <a16:creationId xmlns:a16="http://schemas.microsoft.com/office/drawing/2014/main" xmlns="" id="{9EF9BE71-28D0-B44E-8C35-E5F655FC2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33600"/>
                        <a:ext cx="3476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108">
            <a:extLst>
              <a:ext uri="{FF2B5EF4-FFF2-40B4-BE49-F238E27FC236}">
                <a16:creationId xmlns:a16="http://schemas.microsoft.com/office/drawing/2014/main" xmlns="" id="{56C19ADE-4C65-884B-B099-EF5FECD617E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724400" y="2133600"/>
          <a:ext cx="320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5" name="Equation" r:id="rId6" imgW="3797300" imgH="3213100" progId="Equation.3">
                  <p:embed/>
                </p:oleObj>
              </mc:Choice>
              <mc:Fallback>
                <p:oleObj name="Equation" r:id="rId6" imgW="3797300" imgH="3213100" progId="Equation.3">
                  <p:embed/>
                  <p:pic>
                    <p:nvPicPr>
                      <p:cNvPr id="64537" name="Object 108">
                        <a:extLst>
                          <a:ext uri="{FF2B5EF4-FFF2-40B4-BE49-F238E27FC236}">
                            <a16:creationId xmlns:a16="http://schemas.microsoft.com/office/drawing/2014/main" xmlns="" id="{56C19ADE-4C65-884B-B099-EF5FECD61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0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5">
            <a:extLst>
              <a:ext uri="{FF2B5EF4-FFF2-40B4-BE49-F238E27FC236}">
                <a16:creationId xmlns:a16="http://schemas.microsoft.com/office/drawing/2014/main" xmlns="" id="{D23DE251-454D-0A43-A218-EFABA7337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6" name="Equation" r:id="rId8" imgW="2628900" imgH="4978400" progId="Equation.3">
                  <p:embed/>
                </p:oleObj>
              </mc:Choice>
              <mc:Fallback>
                <p:oleObj name="Equation" r:id="rId8" imgW="2628900" imgH="4978400" progId="Equation.3">
                  <p:embed/>
                  <p:pic>
                    <p:nvPicPr>
                      <p:cNvPr id="64518" name="Object 5">
                        <a:extLst>
                          <a:ext uri="{FF2B5EF4-FFF2-40B4-BE49-F238E27FC236}">
                            <a16:creationId xmlns:a16="http://schemas.microsoft.com/office/drawing/2014/main" xmlns="" id="{D23DE251-454D-0A43-A218-EFABA7337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51">
            <a:extLst>
              <a:ext uri="{FF2B5EF4-FFF2-40B4-BE49-F238E27FC236}">
                <a16:creationId xmlns:a16="http://schemas.microsoft.com/office/drawing/2014/main" xmlns="" id="{7E150B89-E177-0043-A8ED-42A28222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3762375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0" name="Rectangle 62">
            <a:extLst>
              <a:ext uri="{FF2B5EF4-FFF2-40B4-BE49-F238E27FC236}">
                <a16:creationId xmlns:a16="http://schemas.microsoft.com/office/drawing/2014/main" xmlns="" id="{E0040287-6E57-EB42-A438-10C37EDD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5464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4521" name="Rectangle 63">
            <a:extLst>
              <a:ext uri="{FF2B5EF4-FFF2-40B4-BE49-F238E27FC236}">
                <a16:creationId xmlns:a16="http://schemas.microsoft.com/office/drawing/2014/main" xmlns="" id="{0E2E7935-6E40-5D4D-AD87-66D44CD0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33363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4572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2" name="Rectangle 64">
            <a:extLst>
              <a:ext uri="{FF2B5EF4-FFF2-40B4-BE49-F238E27FC236}">
                <a16:creationId xmlns:a16="http://schemas.microsoft.com/office/drawing/2014/main" xmlns="" id="{3ADDF3A3-2FA8-AC48-A104-29AA4965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94773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4572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3" name="Rectangle 65">
            <a:extLst>
              <a:ext uri="{FF2B5EF4-FFF2-40B4-BE49-F238E27FC236}">
                <a16:creationId xmlns:a16="http://schemas.microsoft.com/office/drawing/2014/main" xmlns="" id="{8C59F1ED-CEF7-1745-9956-CCF09B61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002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4" name="Rectangle 66">
            <a:extLst>
              <a:ext uri="{FF2B5EF4-FFF2-40B4-BE49-F238E27FC236}">
                <a16:creationId xmlns:a16="http://schemas.microsoft.com/office/drawing/2014/main" xmlns="" id="{32659C1F-4DAF-D34B-89B8-94B2F1DB8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690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5" name="Rectangle 67">
            <a:extLst>
              <a:ext uri="{FF2B5EF4-FFF2-40B4-BE49-F238E27FC236}">
                <a16:creationId xmlns:a16="http://schemas.microsoft.com/office/drawing/2014/main" xmlns="" id="{3E59E6E6-B7C1-E346-9B29-1FDED860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633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6" name="Rectangle 68">
            <a:extLst>
              <a:ext uri="{FF2B5EF4-FFF2-40B4-BE49-F238E27FC236}">
                <a16:creationId xmlns:a16="http://schemas.microsoft.com/office/drawing/2014/main" xmlns="" id="{7FFEE238-7941-CD4C-B89B-7CEC6924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529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7" name="Rectangle 69">
            <a:extLst>
              <a:ext uri="{FF2B5EF4-FFF2-40B4-BE49-F238E27FC236}">
                <a16:creationId xmlns:a16="http://schemas.microsoft.com/office/drawing/2014/main" xmlns="" id="{F6D3F5F0-EC0B-9D4B-9754-29A1B008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33241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8" name="Rectangle 70">
            <a:extLst>
              <a:ext uri="{FF2B5EF4-FFF2-40B4-BE49-F238E27FC236}">
                <a16:creationId xmlns:a16="http://schemas.microsoft.com/office/drawing/2014/main" xmlns="" id="{D00E2FB7-BA39-F447-9055-EEB713C3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2375"/>
            <a:ext cx="1212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9" name="Rectangle 71">
            <a:extLst>
              <a:ext uri="{FF2B5EF4-FFF2-40B4-BE49-F238E27FC236}">
                <a16:creationId xmlns:a16="http://schemas.microsoft.com/office/drawing/2014/main" xmlns="" id="{F8B068EB-4CF2-8843-AAE5-5BC2A8B4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6509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30" name="Rectangle 74">
            <a:extLst>
              <a:ext uri="{FF2B5EF4-FFF2-40B4-BE49-F238E27FC236}">
                <a16:creationId xmlns:a16="http://schemas.microsoft.com/office/drawing/2014/main" xmlns="" id="{AAB50379-E678-A54E-BB78-04169001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31" name="Rectangle 77">
            <a:extLst>
              <a:ext uri="{FF2B5EF4-FFF2-40B4-BE49-F238E27FC236}">
                <a16:creationId xmlns:a16="http://schemas.microsoft.com/office/drawing/2014/main" xmlns="" id="{48498449-77D2-D649-80BD-EC610AB76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1400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32" name="Text Box 100">
            <a:extLst>
              <a:ext uri="{FF2B5EF4-FFF2-40B4-BE49-F238E27FC236}">
                <a16:creationId xmlns:a16="http://schemas.microsoft.com/office/drawing/2014/main" xmlns="" id="{2F7C0D21-28F2-6B43-9C7B-286ED3D6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Solving for</a:t>
            </a:r>
            <a:endParaRPr lang="en-US" altLang="en-US" sz="1900" baseline="-25000"/>
          </a:p>
        </p:txBody>
      </p:sp>
      <p:sp>
        <p:nvSpPr>
          <p:cNvPr id="64533" name="Rectangle 102">
            <a:extLst>
              <a:ext uri="{FF2B5EF4-FFF2-40B4-BE49-F238E27FC236}">
                <a16:creationId xmlns:a16="http://schemas.microsoft.com/office/drawing/2014/main" xmlns="" id="{01215972-63F4-DF4D-9B69-8857562D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7409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4534" name="Object 101">
            <a:extLst>
              <a:ext uri="{FF2B5EF4-FFF2-40B4-BE49-F238E27FC236}">
                <a16:creationId xmlns:a16="http://schemas.microsoft.com/office/drawing/2014/main" xmlns="" id="{0D59488A-E12D-C243-8F74-3D11D2647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59080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7" name="Equation" r:id="rId10" imgW="38328600" imgH="21069300" progId="Equation.3">
                  <p:embed/>
                </p:oleObj>
              </mc:Choice>
              <mc:Fallback>
                <p:oleObj name="Equation" r:id="rId10" imgW="38328600" imgH="21069300" progId="Equation.3">
                  <p:embed/>
                  <p:pic>
                    <p:nvPicPr>
                      <p:cNvPr id="64534" name="Object 101">
                        <a:extLst>
                          <a:ext uri="{FF2B5EF4-FFF2-40B4-BE49-F238E27FC236}">
                            <a16:creationId xmlns:a16="http://schemas.microsoft.com/office/drawing/2014/main" xmlns="" id="{0D59488A-E12D-C243-8F74-3D11D2647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2362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5" name="Text Box 103">
            <a:extLst>
              <a:ext uri="{FF2B5EF4-FFF2-40B4-BE49-F238E27FC236}">
                <a16:creationId xmlns:a16="http://schemas.microsoft.com/office/drawing/2014/main" xmlns="" id="{A41884B3-E1D1-9945-A826-6AD028D5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6240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and</a:t>
            </a:r>
          </a:p>
        </p:txBody>
      </p:sp>
      <p:graphicFrame>
        <p:nvGraphicFramePr>
          <p:cNvPr id="64536" name="Object 104">
            <a:extLst>
              <a:ext uri="{FF2B5EF4-FFF2-40B4-BE49-F238E27FC236}">
                <a16:creationId xmlns:a16="http://schemas.microsoft.com/office/drawing/2014/main" xmlns="" id="{3322A78E-9738-7C44-B502-C414E2BED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4419601"/>
          <a:ext cx="282416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8" name="Equation" r:id="rId12" imgW="45935900" imgH="21069300" progId="Equation.3">
                  <p:embed/>
                </p:oleObj>
              </mc:Choice>
              <mc:Fallback>
                <p:oleObj name="Equation" r:id="rId12" imgW="45935900" imgH="21069300" progId="Equation.3">
                  <p:embed/>
                  <p:pic>
                    <p:nvPicPr>
                      <p:cNvPr id="64536" name="Object 104">
                        <a:extLst>
                          <a:ext uri="{FF2B5EF4-FFF2-40B4-BE49-F238E27FC236}">
                            <a16:creationId xmlns:a16="http://schemas.microsoft.com/office/drawing/2014/main" xmlns="" id="{3322A78E-9738-7C44-B502-C414E2BED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419601"/>
                        <a:ext cx="2824163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8" name="Text Box 110">
            <a:extLst>
              <a:ext uri="{FF2B5EF4-FFF2-40B4-BE49-F238E27FC236}">
                <a16:creationId xmlns:a16="http://schemas.microsoft.com/office/drawing/2014/main" xmlns="" id="{BBF5FFCE-DCCB-2443-AFBC-E7B2E7FC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57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and</a:t>
            </a:r>
          </a:p>
        </p:txBody>
      </p:sp>
      <p:sp>
        <p:nvSpPr>
          <p:cNvPr id="64539" name="Text Box 111">
            <a:extLst>
              <a:ext uri="{FF2B5EF4-FFF2-40B4-BE49-F238E27FC236}">
                <a16:creationId xmlns:a16="http://schemas.microsoft.com/office/drawing/2014/main" xmlns="" id="{9A39A704-BE9F-8341-AA9D-F2C141CE6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directly yields,</a:t>
            </a:r>
          </a:p>
        </p:txBody>
      </p:sp>
      <p:sp>
        <p:nvSpPr>
          <p:cNvPr id="64540" name="Rectangle 113">
            <a:extLst>
              <a:ext uri="{FF2B5EF4-FFF2-40B4-BE49-F238E27FC236}">
                <a16:creationId xmlns:a16="http://schemas.microsoft.com/office/drawing/2014/main" xmlns="" id="{36D79B99-F483-484E-B9FA-0634FD579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4541" name="Object 112">
            <a:extLst>
              <a:ext uri="{FF2B5EF4-FFF2-40B4-BE49-F238E27FC236}">
                <a16:creationId xmlns:a16="http://schemas.microsoft.com/office/drawing/2014/main" xmlns="" id="{66F9A91B-C4CC-2246-AFA3-369112198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1" y="4772026"/>
          <a:ext cx="14208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9" name="Equation" r:id="rId14" imgW="18427700" imgH="5854700" progId="Equation.3">
                  <p:embed/>
                </p:oleObj>
              </mc:Choice>
              <mc:Fallback>
                <p:oleObj name="Equation" r:id="rId14" imgW="18427700" imgH="5854700" progId="Equation.3">
                  <p:embed/>
                  <p:pic>
                    <p:nvPicPr>
                      <p:cNvPr id="64541" name="Object 112">
                        <a:extLst>
                          <a:ext uri="{FF2B5EF4-FFF2-40B4-BE49-F238E27FC236}">
                            <a16:creationId xmlns:a16="http://schemas.microsoft.com/office/drawing/2014/main" xmlns="" id="{66F9A91B-C4CC-2246-AFA3-369112198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772026"/>
                        <a:ext cx="14208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30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xmlns="" id="{EE3D87E6-A695-424B-83CC-0D91140F1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6600" name="Object 186">
            <a:extLst>
              <a:ext uri="{FF2B5EF4-FFF2-40B4-BE49-F238E27FC236}">
                <a16:creationId xmlns:a16="http://schemas.microsoft.com/office/drawing/2014/main" xmlns="" id="{0ED9C810-9BD1-2E43-B5B7-0F1C27EF906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256890"/>
              </p:ext>
            </p:extLst>
          </p:nvPr>
        </p:nvGraphicFramePr>
        <p:xfrm>
          <a:off x="6994235" y="3502026"/>
          <a:ext cx="4114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8" name="Chart" r:id="rId4" imgW="4114800" imgH="2667000" progId="Excel.Chart.8">
                  <p:embed/>
                </p:oleObj>
              </mc:Choice>
              <mc:Fallback>
                <p:oleObj name="Chart" r:id="rId4" imgW="4114800" imgH="2667000" progId="Excel.Chart.8">
                  <p:embed/>
                  <p:pic>
                    <p:nvPicPr>
                      <p:cNvPr id="66600" name="Object 186">
                        <a:extLst>
                          <a:ext uri="{FF2B5EF4-FFF2-40B4-BE49-F238E27FC236}">
                            <a16:creationId xmlns:a16="http://schemas.microsoft.com/office/drawing/2014/main" xmlns="" id="{0ED9C810-9BD1-2E43-B5B7-0F1C27EF9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235" y="3502026"/>
                        <a:ext cx="4114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12">
            <a:extLst>
              <a:ext uri="{FF2B5EF4-FFF2-40B4-BE49-F238E27FC236}">
                <a16:creationId xmlns:a16="http://schemas.microsoft.com/office/drawing/2014/main" xmlns="" id="{71B3F06C-6F77-AE4D-AB56-35E90FDCB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4377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6566" name="Object 10">
            <a:extLst>
              <a:ext uri="{FF2B5EF4-FFF2-40B4-BE49-F238E27FC236}">
                <a16:creationId xmlns:a16="http://schemas.microsoft.com/office/drawing/2014/main" xmlns="" id="{DB634485-7EC4-C844-938D-E16BA2D99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92489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9" name="Equation" r:id="rId6" imgW="2628900" imgH="4978400" progId="Equation.3">
                  <p:embed/>
                </p:oleObj>
              </mc:Choice>
              <mc:Fallback>
                <p:oleObj name="Equation" r:id="rId6" imgW="2628900" imgH="4978400" progId="Equation.3">
                  <p:embed/>
                  <p:pic>
                    <p:nvPicPr>
                      <p:cNvPr id="66566" name="Object 10">
                        <a:extLst>
                          <a:ext uri="{FF2B5EF4-FFF2-40B4-BE49-F238E27FC236}">
                            <a16:creationId xmlns:a16="http://schemas.microsoft.com/office/drawing/2014/main" xmlns="" id="{DB634485-7EC4-C844-938D-E16BA2D997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92489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14">
            <a:extLst>
              <a:ext uri="{FF2B5EF4-FFF2-40B4-BE49-F238E27FC236}">
                <a16:creationId xmlns:a16="http://schemas.microsoft.com/office/drawing/2014/main" xmlns="" id="{0AC5A023-0079-E441-9A40-688C12E3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1156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6568" name="Text Box 85">
            <a:extLst>
              <a:ext uri="{FF2B5EF4-FFF2-40B4-BE49-F238E27FC236}">
                <a16:creationId xmlns:a16="http://schemas.microsoft.com/office/drawing/2014/main" xmlns="" id="{7C57B311-EA22-D549-85B6-FFB3D6B5C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57400"/>
            <a:ext cx="8153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The torque, </a:t>
            </a:r>
            <a:r>
              <a:rPr lang="en-US" altLang="en-US" sz="1900" i="1"/>
              <a:t>T</a:t>
            </a:r>
            <a:r>
              <a:rPr lang="en-US" altLang="en-US" sz="1900"/>
              <a:t>  needed to turn the torsion spring of a mousetrap through an angle,  is given below.  </a:t>
            </a:r>
          </a:p>
        </p:txBody>
      </p:sp>
      <p:graphicFrame>
        <p:nvGraphicFramePr>
          <p:cNvPr id="313518" name="Group 174">
            <a:extLst>
              <a:ext uri="{FF2B5EF4-FFF2-40B4-BE49-F238E27FC236}">
                <a16:creationId xmlns:a16="http://schemas.microsoft.com/office/drawing/2014/main" xmlns="" id="{66D15CA7-BB2A-8C4A-B71C-1A4012371D2F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3962400"/>
          <a:ext cx="2362200" cy="2362202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Angle, 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Torque, T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Radians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0.698132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0.188224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0.959931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0.209138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1.134464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0.230052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1.570796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0.250965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1.919862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0.313707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6595" name="Text Box 175">
            <a:extLst>
              <a:ext uri="{FF2B5EF4-FFF2-40B4-BE49-F238E27FC236}">
                <a16:creationId xmlns:a16="http://schemas.microsoft.com/office/drawing/2014/main" xmlns="" id="{880A5170-D8D3-B24A-B037-FB28AEE37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194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</p:txBody>
      </p:sp>
      <p:sp>
        <p:nvSpPr>
          <p:cNvPr id="66596" name="Text Box 177">
            <a:extLst>
              <a:ext uri="{FF2B5EF4-FFF2-40B4-BE49-F238E27FC236}">
                <a16:creationId xmlns:a16="http://schemas.microsoft.com/office/drawing/2014/main" xmlns="" id="{F1CCB92F-B20E-D743-BADD-39029012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5280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Table: Torque vs Angle for a torsional spring</a:t>
            </a:r>
          </a:p>
        </p:txBody>
      </p:sp>
      <p:sp>
        <p:nvSpPr>
          <p:cNvPr id="66597" name="Text Box 178">
            <a:extLst>
              <a:ext uri="{FF2B5EF4-FFF2-40B4-BE49-F238E27FC236}">
                <a16:creationId xmlns:a16="http://schemas.microsoft.com/office/drawing/2014/main" xmlns="" id="{2A1EB30A-DD75-7E4F-90EC-5036404E7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472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Find the constants for the model given by</a:t>
            </a:r>
          </a:p>
        </p:txBody>
      </p:sp>
      <p:graphicFrame>
        <p:nvGraphicFramePr>
          <p:cNvPr id="66598" name="Object 179">
            <a:extLst>
              <a:ext uri="{FF2B5EF4-FFF2-40B4-BE49-F238E27FC236}">
                <a16:creationId xmlns:a16="http://schemas.microsoft.com/office/drawing/2014/main" xmlns="" id="{B8E85CF9-37F1-4248-8F82-FFF21498A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743201"/>
          <a:ext cx="1352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0" name="Equation" r:id="rId8" imgW="18719800" imgH="4978400" progId="Equation.3">
                  <p:embed/>
                </p:oleObj>
              </mc:Choice>
              <mc:Fallback>
                <p:oleObj name="Equation" r:id="rId8" imgW="18719800" imgH="4978400" progId="Equation.3">
                  <p:embed/>
                  <p:pic>
                    <p:nvPicPr>
                      <p:cNvPr id="66598" name="Object 179">
                        <a:extLst>
                          <a:ext uri="{FF2B5EF4-FFF2-40B4-BE49-F238E27FC236}">
                            <a16:creationId xmlns:a16="http://schemas.microsoft.com/office/drawing/2014/main" xmlns="" id="{B8E85CF9-37F1-4248-8F82-FFF21498A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1"/>
                        <a:ext cx="13525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9" name="Text Box 184">
            <a:extLst>
              <a:ext uri="{FF2B5EF4-FFF2-40B4-BE49-F238E27FC236}">
                <a16:creationId xmlns:a16="http://schemas.microsoft.com/office/drawing/2014/main" xmlns="" id="{4E9867BD-8A34-534D-98CD-F2B0DCA2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435" y="6403034"/>
            <a:ext cx="396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/>
              <a:t>Figure.</a:t>
            </a:r>
            <a:r>
              <a:rPr lang="en-US" altLang="en-US" sz="1400" dirty="0"/>
              <a:t> Data points for Torque vs Angle data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3958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xmlns="" id="{EE4FF237-19B9-5046-A089-727EE609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 1 cont.</a:t>
            </a:r>
          </a:p>
        </p:txBody>
      </p:sp>
      <p:graphicFrame>
        <p:nvGraphicFramePr>
          <p:cNvPr id="68613" name="Object 1505">
            <a:extLst>
              <a:ext uri="{FF2B5EF4-FFF2-40B4-BE49-F238E27FC236}">
                <a16:creationId xmlns:a16="http://schemas.microsoft.com/office/drawing/2014/main" xmlns="" id="{E2872A1C-B8F8-8F48-8B69-3897B094A3B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7772400" y="3505200"/>
          <a:ext cx="320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0" name="Equation" r:id="rId4" imgW="3797300" imgH="3213100" progId="Equation.3">
                  <p:embed/>
                </p:oleObj>
              </mc:Choice>
              <mc:Fallback>
                <p:oleObj name="Equation" r:id="rId4" imgW="3797300" imgH="3213100" progId="Equation.3">
                  <p:embed/>
                  <p:pic>
                    <p:nvPicPr>
                      <p:cNvPr id="68613" name="Object 1505">
                        <a:extLst>
                          <a:ext uri="{FF2B5EF4-FFF2-40B4-BE49-F238E27FC236}">
                            <a16:creationId xmlns:a16="http://schemas.microsoft.com/office/drawing/2014/main" xmlns="" id="{E2872A1C-B8F8-8F48-8B69-3897B094A3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505200"/>
                        <a:ext cx="320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5" name="Object 1507">
            <a:extLst>
              <a:ext uri="{FF2B5EF4-FFF2-40B4-BE49-F238E27FC236}">
                <a16:creationId xmlns:a16="http://schemas.microsoft.com/office/drawing/2014/main" xmlns="" id="{3B12335E-2D20-A343-966C-866A888820D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934200" y="3505200"/>
          <a:ext cx="3476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1" name="Equation" r:id="rId6" imgW="4102100" imgH="3213100" progId="Equation.3">
                  <p:embed/>
                </p:oleObj>
              </mc:Choice>
              <mc:Fallback>
                <p:oleObj name="Equation" r:id="rId6" imgW="4102100" imgH="3213100" progId="Equation.3">
                  <p:embed/>
                  <p:pic>
                    <p:nvPicPr>
                      <p:cNvPr id="68685" name="Object 1507">
                        <a:extLst>
                          <a:ext uri="{FF2B5EF4-FFF2-40B4-BE49-F238E27FC236}">
                            <a16:creationId xmlns:a16="http://schemas.microsoft.com/office/drawing/2014/main" xmlns="" id="{3B12335E-2D20-A343-966C-866A88882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3476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9">
            <a:extLst>
              <a:ext uri="{FF2B5EF4-FFF2-40B4-BE49-F238E27FC236}">
                <a16:creationId xmlns:a16="http://schemas.microsoft.com/office/drawing/2014/main" xmlns="" id="{90144DC9-5CB9-FC4E-B7D3-4300D9529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4710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15" name="Rectangle 10">
            <a:extLst>
              <a:ext uri="{FF2B5EF4-FFF2-40B4-BE49-F238E27FC236}">
                <a16:creationId xmlns:a16="http://schemas.microsoft.com/office/drawing/2014/main" xmlns="" id="{830BAABC-7A89-7541-908F-91CAF0F4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482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6" name="Rectangle 11">
            <a:extLst>
              <a:ext uri="{FF2B5EF4-FFF2-40B4-BE49-F238E27FC236}">
                <a16:creationId xmlns:a16="http://schemas.microsoft.com/office/drawing/2014/main" xmlns="" id="{1927CBB4-62B3-8443-9653-19011B76B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76639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7" name="Rectangle 24">
            <a:extLst>
              <a:ext uri="{FF2B5EF4-FFF2-40B4-BE49-F238E27FC236}">
                <a16:creationId xmlns:a16="http://schemas.microsoft.com/office/drawing/2014/main" xmlns="" id="{A5AD4D9A-2323-7F49-8C4F-9239CA22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78214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8" name="Rectangle 28">
            <a:extLst>
              <a:ext uri="{FF2B5EF4-FFF2-40B4-BE49-F238E27FC236}">
                <a16:creationId xmlns:a16="http://schemas.microsoft.com/office/drawing/2014/main" xmlns="" id="{BF4E891A-7A82-274D-8A19-0B4BFCFA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11550"/>
            <a:ext cx="132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9" name="Text Box 35">
            <a:extLst>
              <a:ext uri="{FF2B5EF4-FFF2-40B4-BE49-F238E27FC236}">
                <a16:creationId xmlns:a16="http://schemas.microsoft.com/office/drawing/2014/main" xmlns="" id="{91BE5865-486C-D247-A06B-2B4E28C8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8001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The following table shows the summations needed for the calculations of the constants in the regression model.</a:t>
            </a:r>
          </a:p>
        </p:txBody>
      </p:sp>
      <p:sp>
        <p:nvSpPr>
          <p:cNvPr id="68620" name="Rectangle 1252">
            <a:extLst>
              <a:ext uri="{FF2B5EF4-FFF2-40B4-BE49-F238E27FC236}">
                <a16:creationId xmlns:a16="http://schemas.microsoft.com/office/drawing/2014/main" xmlns="" id="{E3546B7C-DF99-EC4E-B54D-6BC89CF8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8621" name="Object 1251">
            <a:extLst>
              <a:ext uri="{FF2B5EF4-FFF2-40B4-BE49-F238E27FC236}">
                <a16:creationId xmlns:a16="http://schemas.microsoft.com/office/drawing/2014/main" xmlns="" id="{579A5D01-ABB7-4D41-A863-83C7D599A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352800"/>
          <a:ext cx="1920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2" name="Equation" r:id="rId8" imgW="2921000" imgH="4102100" progId="Equation.3">
                  <p:embed/>
                </p:oleObj>
              </mc:Choice>
              <mc:Fallback>
                <p:oleObj name="Equation" r:id="rId8" imgW="2921000" imgH="4102100" progId="Equation.3">
                  <p:embed/>
                  <p:pic>
                    <p:nvPicPr>
                      <p:cNvPr id="68621" name="Object 1251">
                        <a:extLst>
                          <a:ext uri="{FF2B5EF4-FFF2-40B4-BE49-F238E27FC236}">
                            <a16:creationId xmlns:a16="http://schemas.microsoft.com/office/drawing/2014/main" xmlns="" id="{579A5D01-ABB7-4D41-A863-83C7D599A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1920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Rectangle 1254">
            <a:extLst>
              <a:ext uri="{FF2B5EF4-FFF2-40B4-BE49-F238E27FC236}">
                <a16:creationId xmlns:a16="http://schemas.microsoft.com/office/drawing/2014/main" xmlns="" id="{75234B10-5ABD-EC47-8857-36E61697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8623" name="Object 1253">
            <a:extLst>
              <a:ext uri="{FF2B5EF4-FFF2-40B4-BE49-F238E27FC236}">
                <a16:creationId xmlns:a16="http://schemas.microsoft.com/office/drawing/2014/main" xmlns="" id="{95E4E383-B6CC-1B44-A924-100153734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3352801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3" name="Equation" r:id="rId10" imgW="4394200" imgH="4686300" progId="Equation.3">
                  <p:embed/>
                </p:oleObj>
              </mc:Choice>
              <mc:Fallback>
                <p:oleObj name="Equation" r:id="rId10" imgW="4394200" imgH="4686300" progId="Equation.3">
                  <p:embed/>
                  <p:pic>
                    <p:nvPicPr>
                      <p:cNvPr id="68623" name="Object 1253">
                        <a:extLst>
                          <a:ext uri="{FF2B5EF4-FFF2-40B4-BE49-F238E27FC236}">
                            <a16:creationId xmlns:a16="http://schemas.microsoft.com/office/drawing/2014/main" xmlns="" id="{95E4E383-B6CC-1B44-A924-100153734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352801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261">
            <a:extLst>
              <a:ext uri="{FF2B5EF4-FFF2-40B4-BE49-F238E27FC236}">
                <a16:creationId xmlns:a16="http://schemas.microsoft.com/office/drawing/2014/main" xmlns="" id="{59B34A14-B133-4748-BE2C-95836239F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1" y="3352800"/>
          <a:ext cx="3476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4" name="Equation" r:id="rId12" imgW="5270500" imgH="4102100" progId="Equation.3">
                  <p:embed/>
                </p:oleObj>
              </mc:Choice>
              <mc:Fallback>
                <p:oleObj name="Equation" r:id="rId12" imgW="5270500" imgH="4102100" progId="Equation.3">
                  <p:embed/>
                  <p:pic>
                    <p:nvPicPr>
                      <p:cNvPr id="68624" name="Object 1261">
                        <a:extLst>
                          <a:ext uri="{FF2B5EF4-FFF2-40B4-BE49-F238E27FC236}">
                            <a16:creationId xmlns:a16="http://schemas.microsoft.com/office/drawing/2014/main" xmlns="" id="{59B34A14-B133-4748-BE2C-95836239F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3352800"/>
                        <a:ext cx="34766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Rectangle 1264">
            <a:extLst>
              <a:ext uri="{FF2B5EF4-FFF2-40B4-BE49-F238E27FC236}">
                <a16:creationId xmlns:a16="http://schemas.microsoft.com/office/drawing/2014/main" xmlns="" id="{0EE3ED68-43F8-6C45-81A4-DDFA7EC0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779" y="1983732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26" name="Rectangle 1267">
            <a:extLst>
              <a:ext uri="{FF2B5EF4-FFF2-40B4-BE49-F238E27FC236}">
                <a16:creationId xmlns:a16="http://schemas.microsoft.com/office/drawing/2014/main" xmlns="" id="{18462A63-EFF0-EC4C-90EB-41DE4613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185" y="1983732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27" name="Rectangle 1269">
            <a:extLst>
              <a:ext uri="{FF2B5EF4-FFF2-40B4-BE49-F238E27FC236}">
                <a16:creationId xmlns:a16="http://schemas.microsoft.com/office/drawing/2014/main" xmlns="" id="{0FFD3892-7C6A-6049-9B13-2B05DD08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410" y="1983732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63980" name="Group 1484">
            <a:extLst>
              <a:ext uri="{FF2B5EF4-FFF2-40B4-BE49-F238E27FC236}">
                <a16:creationId xmlns:a16="http://schemas.microsoft.com/office/drawing/2014/main" xmlns="" id="{0FDEC0D9-EA25-5348-8C36-F54EF1E483B2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3200400"/>
          <a:ext cx="4191000" cy="2621024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Radians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Radians</a:t>
                      </a:r>
                      <a:r>
                        <a:rPr kumimoji="0" lang="en-US" sz="12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N-m-Radians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0.698132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0.188224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0.487388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0.131405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0.959931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0.209138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0.921468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0.200758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1.134464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0.230052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1.2870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0.260986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1.570796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0.250965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2.4674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0.394215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1.919862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0.313707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3.6859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0.602274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6.2831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1.1921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8.8491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1.5896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8675" name="Text Box 1474">
            <a:extLst>
              <a:ext uri="{FF2B5EF4-FFF2-40B4-BE49-F238E27FC236}">
                <a16:creationId xmlns:a16="http://schemas.microsoft.com/office/drawing/2014/main" xmlns="" id="{2A046506-74EA-404A-91B1-EC3BDEFD7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67000"/>
            <a:ext cx="571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Table.</a:t>
            </a:r>
            <a:r>
              <a:rPr lang="en-US" altLang="en-US" sz="1400"/>
              <a:t> Tabulation of data for calculation of important</a:t>
            </a:r>
            <a:endParaRPr lang="en-US" altLang="en-US" sz="1900"/>
          </a:p>
        </p:txBody>
      </p:sp>
      <p:graphicFrame>
        <p:nvGraphicFramePr>
          <p:cNvPr id="68676" name="Object 1481">
            <a:extLst>
              <a:ext uri="{FF2B5EF4-FFF2-40B4-BE49-F238E27FC236}">
                <a16:creationId xmlns:a16="http://schemas.microsoft.com/office/drawing/2014/main" xmlns="" id="{0C9E6F8A-874C-1E47-BC2B-F73D93B50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257800"/>
          <a:ext cx="50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5" name="Equation" r:id="rId14" imgW="7315200" imgH="9944100" progId="Equation.3">
                  <p:embed/>
                </p:oleObj>
              </mc:Choice>
              <mc:Fallback>
                <p:oleObj name="Equation" r:id="rId14" imgW="7315200" imgH="9944100" progId="Equation.3">
                  <p:embed/>
                  <p:pic>
                    <p:nvPicPr>
                      <p:cNvPr id="68676" name="Object 1481">
                        <a:extLst>
                          <a:ext uri="{FF2B5EF4-FFF2-40B4-BE49-F238E27FC236}">
                            <a16:creationId xmlns:a16="http://schemas.microsoft.com/office/drawing/2014/main" xmlns="" id="{0C9E6F8A-874C-1E47-BC2B-F73D93B50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508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77" name="Rectangle 1487">
            <a:extLst>
              <a:ext uri="{FF2B5EF4-FFF2-40B4-BE49-F238E27FC236}">
                <a16:creationId xmlns:a16="http://schemas.microsoft.com/office/drawing/2014/main" xmlns="" id="{A01895A4-1823-3848-9546-D4E94E4E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8678" name="Object 1486">
            <a:extLst>
              <a:ext uri="{FF2B5EF4-FFF2-40B4-BE49-F238E27FC236}">
                <a16:creationId xmlns:a16="http://schemas.microsoft.com/office/drawing/2014/main" xmlns="" id="{06BEF582-BB72-9548-B720-3E42240E1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3505200"/>
          <a:ext cx="6397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6" name="Equation" r:id="rId16" imgW="7899400" imgH="4102100" progId="Equation.3">
                  <p:embed/>
                </p:oleObj>
              </mc:Choice>
              <mc:Fallback>
                <p:oleObj name="Equation" r:id="rId16" imgW="7899400" imgH="4102100" progId="Equation.3">
                  <p:embed/>
                  <p:pic>
                    <p:nvPicPr>
                      <p:cNvPr id="68678" name="Object 1486">
                        <a:extLst>
                          <a:ext uri="{FF2B5EF4-FFF2-40B4-BE49-F238E27FC236}">
                            <a16:creationId xmlns:a16="http://schemas.microsoft.com/office/drawing/2014/main" xmlns="" id="{06BEF582-BB72-9548-B720-3E42240E1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3505200"/>
                        <a:ext cx="63976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79" name="Text Box 1488">
            <a:extLst>
              <a:ext uri="{FF2B5EF4-FFF2-40B4-BE49-F238E27FC236}">
                <a16:creationId xmlns:a16="http://schemas.microsoft.com/office/drawing/2014/main" xmlns="" id="{12DF0BEC-33E5-0546-9388-1F32C752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1242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Using equations described for</a:t>
            </a:r>
          </a:p>
        </p:txBody>
      </p:sp>
      <p:graphicFrame>
        <p:nvGraphicFramePr>
          <p:cNvPr id="68680" name="Object 1489">
            <a:extLst>
              <a:ext uri="{FF2B5EF4-FFF2-40B4-BE49-F238E27FC236}">
                <a16:creationId xmlns:a16="http://schemas.microsoft.com/office/drawing/2014/main" xmlns="" id="{9E9E081E-D43E-EB4B-94D9-E3382B384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810001"/>
          <a:ext cx="22939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7" name="Equation" r:id="rId18" imgW="36868100" imgH="20777200" progId="Equation.3">
                  <p:embed/>
                </p:oleObj>
              </mc:Choice>
              <mc:Fallback>
                <p:oleObj name="Equation" r:id="rId18" imgW="36868100" imgH="20777200" progId="Equation.3">
                  <p:embed/>
                  <p:pic>
                    <p:nvPicPr>
                      <p:cNvPr id="68680" name="Object 1489">
                        <a:extLst>
                          <a:ext uri="{FF2B5EF4-FFF2-40B4-BE49-F238E27FC236}">
                            <a16:creationId xmlns:a16="http://schemas.microsoft.com/office/drawing/2014/main" xmlns="" id="{9E9E081E-D43E-EB4B-94D9-E3382B384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10001"/>
                        <a:ext cx="229393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1" name="Object 1492">
            <a:extLst>
              <a:ext uri="{FF2B5EF4-FFF2-40B4-BE49-F238E27FC236}">
                <a16:creationId xmlns:a16="http://schemas.microsoft.com/office/drawing/2014/main" xmlns="" id="{67E05091-B969-924D-BB4E-D21F3CE69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8689" y="5010150"/>
          <a:ext cx="27400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8" name="Equation" r:id="rId20" imgW="41249600" imgH="12877800" progId="Equation.3">
                  <p:embed/>
                </p:oleObj>
              </mc:Choice>
              <mc:Fallback>
                <p:oleObj name="Equation" r:id="rId20" imgW="41249600" imgH="12877800" progId="Equation.3">
                  <p:embed/>
                  <p:pic>
                    <p:nvPicPr>
                      <p:cNvPr id="68681" name="Object 1492">
                        <a:extLst>
                          <a:ext uri="{FF2B5EF4-FFF2-40B4-BE49-F238E27FC236}">
                            <a16:creationId xmlns:a16="http://schemas.microsoft.com/office/drawing/2014/main" xmlns="" id="{67E05091-B969-924D-BB4E-D21F3CE69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9" y="5010150"/>
                        <a:ext cx="27400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2" name="Object 1494">
            <a:extLst>
              <a:ext uri="{FF2B5EF4-FFF2-40B4-BE49-F238E27FC236}">
                <a16:creationId xmlns:a16="http://schemas.microsoft.com/office/drawing/2014/main" xmlns="" id="{2131254C-CB8C-0444-BAEC-4AE7AF0DF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2325" y="5943601"/>
          <a:ext cx="14287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9" name="Equation" r:id="rId22" imgW="21361400" imgH="5270500" progId="Equation.3">
                  <p:embed/>
                </p:oleObj>
              </mc:Choice>
              <mc:Fallback>
                <p:oleObj name="Equation" r:id="rId22" imgW="21361400" imgH="5270500" progId="Equation.3">
                  <p:embed/>
                  <p:pic>
                    <p:nvPicPr>
                      <p:cNvPr id="68682" name="Object 1494">
                        <a:extLst>
                          <a:ext uri="{FF2B5EF4-FFF2-40B4-BE49-F238E27FC236}">
                            <a16:creationId xmlns:a16="http://schemas.microsoft.com/office/drawing/2014/main" xmlns="" id="{2131254C-CB8C-0444-BAEC-4AE7AF0DF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5943601"/>
                        <a:ext cx="14287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3" name="Text Box 1496">
            <a:extLst>
              <a:ext uri="{FF2B5EF4-FFF2-40B4-BE49-F238E27FC236}">
                <a16:creationId xmlns:a16="http://schemas.microsoft.com/office/drawing/2014/main" xmlns="" id="{FA7962A1-909A-FA45-B861-570E294B5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/>
              <a:t>N-m/rad</a:t>
            </a:r>
            <a:r>
              <a:rPr lang="en-US" altLang="en-US" sz="1900"/>
              <a:t> </a:t>
            </a:r>
          </a:p>
        </p:txBody>
      </p:sp>
      <p:sp>
        <p:nvSpPr>
          <p:cNvPr id="68684" name="Text Box 1497">
            <a:extLst>
              <a:ext uri="{FF2B5EF4-FFF2-40B4-BE49-F238E27FC236}">
                <a16:creationId xmlns:a16="http://schemas.microsoft.com/office/drawing/2014/main" xmlns="" id="{9016ABB7-FDB8-9A49-8A9D-4A0A339C7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956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summations</a:t>
            </a:r>
          </a:p>
        </p:txBody>
      </p:sp>
      <p:graphicFrame>
        <p:nvGraphicFramePr>
          <p:cNvPr id="68686" name="Object 1509">
            <a:extLst>
              <a:ext uri="{FF2B5EF4-FFF2-40B4-BE49-F238E27FC236}">
                <a16:creationId xmlns:a16="http://schemas.microsoft.com/office/drawing/2014/main" xmlns="" id="{33BD7986-2C98-0745-8D91-C0D7D9A9C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3352801"/>
          <a:ext cx="21907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0" name="Equation" r:id="rId24" imgW="3213100" imgH="3797300" progId="Equation.3">
                  <p:embed/>
                </p:oleObj>
              </mc:Choice>
              <mc:Fallback>
                <p:oleObj name="Equation" r:id="rId24" imgW="3213100" imgH="3797300" progId="Equation.3">
                  <p:embed/>
                  <p:pic>
                    <p:nvPicPr>
                      <p:cNvPr id="68686" name="Object 1509">
                        <a:extLst>
                          <a:ext uri="{FF2B5EF4-FFF2-40B4-BE49-F238E27FC236}">
                            <a16:creationId xmlns:a16="http://schemas.microsoft.com/office/drawing/2014/main" xmlns="" id="{33BD7986-2C98-0745-8D91-C0D7D9A9C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3352801"/>
                        <a:ext cx="21907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7" name="Text Box 1511">
            <a:extLst>
              <a:ext uri="{FF2B5EF4-FFF2-40B4-BE49-F238E27FC236}">
                <a16:creationId xmlns:a16="http://schemas.microsoft.com/office/drawing/2014/main" xmlns="" id="{2EE78E6C-053D-9E41-82C6-945AF0AA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and</a:t>
            </a:r>
          </a:p>
        </p:txBody>
      </p:sp>
      <p:sp>
        <p:nvSpPr>
          <p:cNvPr id="68688" name="Text Box 1512">
            <a:extLst>
              <a:ext uri="{FF2B5EF4-FFF2-40B4-BE49-F238E27FC236}">
                <a16:creationId xmlns:a16="http://schemas.microsoft.com/office/drawing/2014/main" xmlns="" id="{5848EE05-5CCA-D04D-B6B0-0885624B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42900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345567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>
            <a:extLst>
              <a:ext uri="{FF2B5EF4-FFF2-40B4-BE49-F238E27FC236}">
                <a16:creationId xmlns:a16="http://schemas.microsoft.com/office/drawing/2014/main" xmlns="" id="{DE6C71FF-35A0-8045-95DC-44D932681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Example 1 cont.</a:t>
            </a:r>
          </a:p>
        </p:txBody>
      </p:sp>
      <p:sp>
        <p:nvSpPr>
          <p:cNvPr id="70661" name="Rectangle 6">
            <a:extLst>
              <a:ext uri="{FF2B5EF4-FFF2-40B4-BE49-F238E27FC236}">
                <a16:creationId xmlns:a16="http://schemas.microsoft.com/office/drawing/2014/main" xmlns="" id="{3FF780A7-BFD2-F34D-B09B-941E1A21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274478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2" name="Rectangle 7">
            <a:extLst>
              <a:ext uri="{FF2B5EF4-FFF2-40B4-BE49-F238E27FC236}">
                <a16:creationId xmlns:a16="http://schemas.microsoft.com/office/drawing/2014/main" xmlns="" id="{F703BFC1-FA4B-744E-9829-38EE3BC2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3810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3" name="Rectangle 9">
            <a:extLst>
              <a:ext uri="{FF2B5EF4-FFF2-40B4-BE49-F238E27FC236}">
                <a16:creationId xmlns:a16="http://schemas.microsoft.com/office/drawing/2014/main" xmlns="" id="{870E081D-B84F-8744-8D54-B69D5A4A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873375"/>
            <a:ext cx="41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4" name="Rectangle 11">
            <a:extLst>
              <a:ext uri="{FF2B5EF4-FFF2-40B4-BE49-F238E27FC236}">
                <a16:creationId xmlns:a16="http://schemas.microsoft.com/office/drawing/2014/main" xmlns="" id="{A8EDA26D-F831-9544-8E3D-4DBFAC4D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2897189"/>
            <a:ext cx="1403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0665" name="Object 284">
            <a:extLst>
              <a:ext uri="{FF2B5EF4-FFF2-40B4-BE49-F238E27FC236}">
                <a16:creationId xmlns:a16="http://schemas.microsoft.com/office/drawing/2014/main" xmlns="" id="{B690259B-F78F-8F4E-B830-A36DE4076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1" y="2514600"/>
          <a:ext cx="10509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0" name="Equation" r:id="rId4" imgW="14630400" imgH="14046200" progId="Equation.3">
                  <p:embed/>
                </p:oleObj>
              </mc:Choice>
              <mc:Fallback>
                <p:oleObj name="Equation" r:id="rId4" imgW="14630400" imgH="14046200" progId="Equation.3">
                  <p:embed/>
                  <p:pic>
                    <p:nvPicPr>
                      <p:cNvPr id="70665" name="Object 284">
                        <a:extLst>
                          <a:ext uri="{FF2B5EF4-FFF2-40B4-BE49-F238E27FC236}">
                            <a16:creationId xmlns:a16="http://schemas.microsoft.com/office/drawing/2014/main" xmlns="" id="{B690259B-F78F-8F4E-B830-A36DE4076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514600"/>
                        <a:ext cx="10509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286">
            <a:extLst>
              <a:ext uri="{FF2B5EF4-FFF2-40B4-BE49-F238E27FC236}">
                <a16:creationId xmlns:a16="http://schemas.microsoft.com/office/drawing/2014/main" xmlns="" id="{772A92EB-B301-B043-8423-79926561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33600"/>
            <a:ext cx="617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Use the average torque and average angle to calculate</a:t>
            </a:r>
          </a:p>
        </p:txBody>
      </p:sp>
      <p:graphicFrame>
        <p:nvGraphicFramePr>
          <p:cNvPr id="70667" name="Object 287">
            <a:extLst>
              <a:ext uri="{FF2B5EF4-FFF2-40B4-BE49-F238E27FC236}">
                <a16:creationId xmlns:a16="http://schemas.microsoft.com/office/drawing/2014/main" xmlns="" id="{39D6CAE7-DAA3-E344-8DCF-6B1973CF9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2133601"/>
          <a:ext cx="3190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1" name="Equation" r:id="rId6" imgW="3797300" imgH="4102100" progId="Equation.3">
                  <p:embed/>
                </p:oleObj>
              </mc:Choice>
              <mc:Fallback>
                <p:oleObj name="Equation" r:id="rId6" imgW="3797300" imgH="4102100" progId="Equation.3">
                  <p:embed/>
                  <p:pic>
                    <p:nvPicPr>
                      <p:cNvPr id="70667" name="Object 287">
                        <a:extLst>
                          <a:ext uri="{FF2B5EF4-FFF2-40B4-BE49-F238E27FC236}">
                            <a16:creationId xmlns:a16="http://schemas.microsoft.com/office/drawing/2014/main" xmlns="" id="{39D6CAE7-DAA3-E344-8DCF-6B1973CF9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133601"/>
                        <a:ext cx="3190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Rectangle 290">
            <a:extLst>
              <a:ext uri="{FF2B5EF4-FFF2-40B4-BE49-F238E27FC236}">
                <a16:creationId xmlns:a16="http://schemas.microsoft.com/office/drawing/2014/main" xmlns="" id="{73D9A14F-55B1-124B-A076-72C493EC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695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0669" name="Object 289">
            <a:extLst>
              <a:ext uri="{FF2B5EF4-FFF2-40B4-BE49-F238E27FC236}">
                <a16:creationId xmlns:a16="http://schemas.microsoft.com/office/drawing/2014/main" xmlns="" id="{A0DB1542-CF05-9B43-858A-1CD45C5EC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29201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2" name="Equation" r:id="rId8" imgW="18427700" imgH="7023100" progId="Equation.3">
                  <p:embed/>
                </p:oleObj>
              </mc:Choice>
              <mc:Fallback>
                <p:oleObj name="Equation" r:id="rId8" imgW="18427700" imgH="7023100" progId="Equation.3">
                  <p:embed/>
                  <p:pic>
                    <p:nvPicPr>
                      <p:cNvPr id="70669" name="Object 289">
                        <a:extLst>
                          <a:ext uri="{FF2B5EF4-FFF2-40B4-BE49-F238E27FC236}">
                            <a16:creationId xmlns:a16="http://schemas.microsoft.com/office/drawing/2014/main" xmlns="" id="{A0DB1542-CF05-9B43-858A-1CD45C5EC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1"/>
                        <a:ext cx="1295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Rectangle 292">
            <a:extLst>
              <a:ext uri="{FF2B5EF4-FFF2-40B4-BE49-F238E27FC236}">
                <a16:creationId xmlns:a16="http://schemas.microsoft.com/office/drawing/2014/main" xmlns="" id="{88E7B39B-B2B7-084B-8DB6-61D2C288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93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0671" name="Object 291">
            <a:extLst>
              <a:ext uri="{FF2B5EF4-FFF2-40B4-BE49-F238E27FC236}">
                <a16:creationId xmlns:a16="http://schemas.microsoft.com/office/drawing/2014/main" xmlns="" id="{D4AA9464-BFA7-8146-A1CE-5FB14E594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514601"/>
          <a:ext cx="10239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3" name="Equation" r:id="rId10" imgW="14338300" imgH="14046200" progId="Equation.3">
                  <p:embed/>
                </p:oleObj>
              </mc:Choice>
              <mc:Fallback>
                <p:oleObj name="Equation" r:id="rId10" imgW="14338300" imgH="14046200" progId="Equation.3">
                  <p:embed/>
                  <p:pic>
                    <p:nvPicPr>
                      <p:cNvPr id="70671" name="Object 291">
                        <a:extLst>
                          <a:ext uri="{FF2B5EF4-FFF2-40B4-BE49-F238E27FC236}">
                            <a16:creationId xmlns:a16="http://schemas.microsoft.com/office/drawing/2014/main" xmlns="" id="{D4AA9464-BFA7-8146-A1CE-5FB14E594A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14601"/>
                        <a:ext cx="10239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Rectangle 294">
            <a:extLst>
              <a:ext uri="{FF2B5EF4-FFF2-40B4-BE49-F238E27FC236}">
                <a16:creationId xmlns:a16="http://schemas.microsoft.com/office/drawing/2014/main" xmlns="" id="{294A3A9E-89A2-1543-9750-2D30E2F9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0673" name="Object 293">
            <a:extLst>
              <a:ext uri="{FF2B5EF4-FFF2-40B4-BE49-F238E27FC236}">
                <a16:creationId xmlns:a16="http://schemas.microsoft.com/office/drawing/2014/main" xmlns="" id="{5AF13598-2235-9840-91E9-877E0AFFE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581400"/>
          <a:ext cx="91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4" name="Equation" r:id="rId12" imgW="13462000" imgH="9067800" progId="Equation.3">
                  <p:embed/>
                </p:oleObj>
              </mc:Choice>
              <mc:Fallback>
                <p:oleObj name="Equation" r:id="rId12" imgW="13462000" imgH="9067800" progId="Equation.3">
                  <p:embed/>
                  <p:pic>
                    <p:nvPicPr>
                      <p:cNvPr id="70673" name="Object 293">
                        <a:extLst>
                          <a:ext uri="{FF2B5EF4-FFF2-40B4-BE49-F238E27FC236}">
                            <a16:creationId xmlns:a16="http://schemas.microsoft.com/office/drawing/2014/main" xmlns="" id="{5AF13598-2235-9840-91E9-877E0AFFE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81400"/>
                        <a:ext cx="914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295">
            <a:extLst>
              <a:ext uri="{FF2B5EF4-FFF2-40B4-BE49-F238E27FC236}">
                <a16:creationId xmlns:a16="http://schemas.microsoft.com/office/drawing/2014/main" xmlns="" id="{CEC0AE37-994C-464F-A4BE-542E30B10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343400"/>
          <a:ext cx="144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5" name="Equation" r:id="rId14" imgW="21945600" imgH="4686300" progId="Equation.3">
                  <p:embed/>
                </p:oleObj>
              </mc:Choice>
              <mc:Fallback>
                <p:oleObj name="Equation" r:id="rId14" imgW="21945600" imgH="4686300" progId="Equation.3">
                  <p:embed/>
                  <p:pic>
                    <p:nvPicPr>
                      <p:cNvPr id="70674" name="Object 295">
                        <a:extLst>
                          <a:ext uri="{FF2B5EF4-FFF2-40B4-BE49-F238E27FC236}">
                            <a16:creationId xmlns:a16="http://schemas.microsoft.com/office/drawing/2014/main" xmlns="" id="{CEC0AE37-994C-464F-A4BE-542E30B10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144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5" name="Rectangle 298">
            <a:extLst>
              <a:ext uri="{FF2B5EF4-FFF2-40B4-BE49-F238E27FC236}">
                <a16:creationId xmlns:a16="http://schemas.microsoft.com/office/drawing/2014/main" xmlns="" id="{9F028528-CD2E-7E40-BF2E-01CFA9DF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0676" name="Object 297">
            <a:extLst>
              <a:ext uri="{FF2B5EF4-FFF2-40B4-BE49-F238E27FC236}">
                <a16:creationId xmlns:a16="http://schemas.microsoft.com/office/drawing/2014/main" xmlns="" id="{80BA367B-7FA3-A74F-9C43-72CE23990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581401"/>
          <a:ext cx="10048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6" name="Equation" r:id="rId16" imgW="14630400" imgH="9067800" progId="Equation.3">
                  <p:embed/>
                </p:oleObj>
              </mc:Choice>
              <mc:Fallback>
                <p:oleObj name="Equation" r:id="rId16" imgW="14630400" imgH="9067800" progId="Equation.3">
                  <p:embed/>
                  <p:pic>
                    <p:nvPicPr>
                      <p:cNvPr id="70676" name="Object 297">
                        <a:extLst>
                          <a:ext uri="{FF2B5EF4-FFF2-40B4-BE49-F238E27FC236}">
                            <a16:creationId xmlns:a16="http://schemas.microsoft.com/office/drawing/2014/main" xmlns="" id="{80BA367B-7FA3-A74F-9C43-72CE23990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1"/>
                        <a:ext cx="10048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7" name="Rectangle 300">
            <a:extLst>
              <a:ext uri="{FF2B5EF4-FFF2-40B4-BE49-F238E27FC236}">
                <a16:creationId xmlns:a16="http://schemas.microsoft.com/office/drawing/2014/main" xmlns="" id="{3B798A5D-878D-B440-BE7C-396860C7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0678" name="Object 299">
            <a:extLst>
              <a:ext uri="{FF2B5EF4-FFF2-40B4-BE49-F238E27FC236}">
                <a16:creationId xmlns:a16="http://schemas.microsoft.com/office/drawing/2014/main" xmlns="" id="{4CA25C77-88E7-7249-B91F-2EA39E3E8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4343401"/>
          <a:ext cx="9239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7" name="Equation" r:id="rId18" imgW="14046200" imgH="4686300" progId="Equation.3">
                  <p:embed/>
                </p:oleObj>
              </mc:Choice>
              <mc:Fallback>
                <p:oleObj name="Equation" r:id="rId18" imgW="14046200" imgH="4686300" progId="Equation.3">
                  <p:embed/>
                  <p:pic>
                    <p:nvPicPr>
                      <p:cNvPr id="70678" name="Object 299">
                        <a:extLst>
                          <a:ext uri="{FF2B5EF4-FFF2-40B4-BE49-F238E27FC236}">
                            <a16:creationId xmlns:a16="http://schemas.microsoft.com/office/drawing/2014/main" xmlns="" id="{4CA25C77-88E7-7249-B91F-2EA39E3E8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4343401"/>
                        <a:ext cx="92392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9" name="Text Box 301">
            <a:extLst>
              <a:ext uri="{FF2B5EF4-FFF2-40B4-BE49-F238E27FC236}">
                <a16:creationId xmlns:a16="http://schemas.microsoft.com/office/drawing/2014/main" xmlns="" id="{D82662CB-C77A-1E4A-8759-18035B87F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Using,</a:t>
            </a:r>
          </a:p>
        </p:txBody>
      </p:sp>
      <p:sp>
        <p:nvSpPr>
          <p:cNvPr id="70680" name="Rectangle 303">
            <a:extLst>
              <a:ext uri="{FF2B5EF4-FFF2-40B4-BE49-F238E27FC236}">
                <a16:creationId xmlns:a16="http://schemas.microsoft.com/office/drawing/2014/main" xmlns="" id="{F9FAF625-EF64-0A4F-B7AE-D871AA23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0681" name="Object 302">
            <a:extLst>
              <a:ext uri="{FF2B5EF4-FFF2-40B4-BE49-F238E27FC236}">
                <a16:creationId xmlns:a16="http://schemas.microsoft.com/office/drawing/2014/main" xmlns="" id="{5F1A90C4-8AF5-3C42-9AB4-78161E4AE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5562601"/>
          <a:ext cx="40497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8" name="Equation" r:id="rId20" imgW="61734700" imgH="5270500" progId="Equation.3">
                  <p:embed/>
                </p:oleObj>
              </mc:Choice>
              <mc:Fallback>
                <p:oleObj name="Equation" r:id="rId20" imgW="61734700" imgH="5270500" progId="Equation.3">
                  <p:embed/>
                  <p:pic>
                    <p:nvPicPr>
                      <p:cNvPr id="70681" name="Object 302">
                        <a:extLst>
                          <a:ext uri="{FF2B5EF4-FFF2-40B4-BE49-F238E27FC236}">
                            <a16:creationId xmlns:a16="http://schemas.microsoft.com/office/drawing/2014/main" xmlns="" id="{5F1A90C4-8AF5-3C42-9AB4-78161E4AE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562601"/>
                        <a:ext cx="40497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2" name="Rectangle 305">
            <a:extLst>
              <a:ext uri="{FF2B5EF4-FFF2-40B4-BE49-F238E27FC236}">
                <a16:creationId xmlns:a16="http://schemas.microsoft.com/office/drawing/2014/main" xmlns="" id="{DD320EF9-83E2-114F-86C3-59DDCD9A0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0683" name="Object 304">
            <a:extLst>
              <a:ext uri="{FF2B5EF4-FFF2-40B4-BE49-F238E27FC236}">
                <a16:creationId xmlns:a16="http://schemas.microsoft.com/office/drawing/2014/main" xmlns="" id="{8A0CFC6B-4788-674F-9B19-7D85BCA6A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943601"/>
          <a:ext cx="15811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9" name="Equation" r:id="rId22" imgW="23990300" imgH="5270500" progId="Equation.3">
                  <p:embed/>
                </p:oleObj>
              </mc:Choice>
              <mc:Fallback>
                <p:oleObj name="Equation" r:id="rId22" imgW="23990300" imgH="5270500" progId="Equation.3">
                  <p:embed/>
                  <p:pic>
                    <p:nvPicPr>
                      <p:cNvPr id="70683" name="Object 304">
                        <a:extLst>
                          <a:ext uri="{FF2B5EF4-FFF2-40B4-BE49-F238E27FC236}">
                            <a16:creationId xmlns:a16="http://schemas.microsoft.com/office/drawing/2014/main" xmlns="" id="{8A0CFC6B-4788-674F-9B19-7D85BCA6A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43601"/>
                        <a:ext cx="15811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4" name="Text Box 306">
            <a:extLst>
              <a:ext uri="{FF2B5EF4-FFF2-40B4-BE49-F238E27FC236}">
                <a16:creationId xmlns:a16="http://schemas.microsoft.com/office/drawing/2014/main" xmlns="" id="{8A58546E-51FE-AE44-8011-331AC11D2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/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378914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2" descr="gen_linear_figure_4">
            <a:extLst>
              <a:ext uri="{FF2B5EF4-FFF2-40B4-BE49-F238E27FC236}">
                <a16:creationId xmlns:a16="http://schemas.microsoft.com/office/drawing/2014/main" xmlns="" id="{5E7B0A0B-E1A9-954B-95C3-E05E7FBF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48720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2">
            <a:extLst>
              <a:ext uri="{FF2B5EF4-FFF2-40B4-BE49-F238E27FC236}">
                <a16:creationId xmlns:a16="http://schemas.microsoft.com/office/drawing/2014/main" xmlns="" id="{DA122808-5894-A04E-ADDB-2E6700684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Example 1 Results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xmlns="" id="{56920F63-AC82-4D44-B949-78BA4CA2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279241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xmlns="" id="{1835A010-3498-6A43-BBE9-0F23378C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3448050"/>
            <a:ext cx="132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712" name="Rectangle 12">
            <a:extLst>
              <a:ext uri="{FF2B5EF4-FFF2-40B4-BE49-F238E27FC236}">
                <a16:creationId xmlns:a16="http://schemas.microsoft.com/office/drawing/2014/main" xmlns="" id="{2B879460-2B6E-B54E-86BA-A5D52472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457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3" name="Rectangle 14">
            <a:extLst>
              <a:ext uri="{FF2B5EF4-FFF2-40B4-BE49-F238E27FC236}">
                <a16:creationId xmlns:a16="http://schemas.microsoft.com/office/drawing/2014/main" xmlns="" id="{2F0E2DFB-3F15-C24D-B62D-D23CD086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4" name="Rectangle 17">
            <a:extLst>
              <a:ext uri="{FF2B5EF4-FFF2-40B4-BE49-F238E27FC236}">
                <a16:creationId xmlns:a16="http://schemas.microsoft.com/office/drawing/2014/main" xmlns="" id="{88C9C7F8-A820-E94B-AFBA-D18650AD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5" name="Rectangle 26">
            <a:extLst>
              <a:ext uri="{FF2B5EF4-FFF2-40B4-BE49-F238E27FC236}">
                <a16:creationId xmlns:a16="http://schemas.microsoft.com/office/drawing/2014/main" xmlns="" id="{264BC1F3-CB56-7742-B626-46BBC858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6" name="Text Box 29">
            <a:extLst>
              <a:ext uri="{FF2B5EF4-FFF2-40B4-BE49-F238E27FC236}">
                <a16:creationId xmlns:a16="http://schemas.microsoft.com/office/drawing/2014/main" xmlns="" id="{56BCBE07-85B0-BD4C-A1F9-4CCE5F8D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791200"/>
            <a:ext cx="586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Linear regression of Torque versus Angle data</a:t>
            </a:r>
            <a:endParaRPr lang="en-US" altLang="en-US" sz="1400" b="1"/>
          </a:p>
        </p:txBody>
      </p:sp>
      <p:sp>
        <p:nvSpPr>
          <p:cNvPr id="72717" name="Text Box 30">
            <a:extLst>
              <a:ext uri="{FF2B5EF4-FFF2-40B4-BE49-F238E27FC236}">
                <a16:creationId xmlns:a16="http://schemas.microsoft.com/office/drawing/2014/main" xmlns="" id="{477C3C1A-B142-9D43-AD40-E2238BC1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752600"/>
            <a:ext cx="685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Using linear regression, a trend line is found from the data</a:t>
            </a:r>
          </a:p>
        </p:txBody>
      </p:sp>
      <p:sp>
        <p:nvSpPr>
          <p:cNvPr id="72718" name="Text Box 31">
            <a:extLst>
              <a:ext uri="{FF2B5EF4-FFF2-40B4-BE49-F238E27FC236}">
                <a16:creationId xmlns:a16="http://schemas.microsoft.com/office/drawing/2014/main" xmlns="" id="{721DE39E-524B-334C-B008-9721C5818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96000"/>
            <a:ext cx="838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Can you find the energy in the spring if it is twisted from 0 to 180 degrees?</a:t>
            </a:r>
          </a:p>
        </p:txBody>
      </p:sp>
    </p:spTree>
    <p:extLst>
      <p:ext uri="{BB962C8B-B14F-4D97-AF65-F5344CB8AC3E}">
        <p14:creationId xmlns:p14="http://schemas.microsoft.com/office/powerpoint/2010/main" val="215819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>
            <a:extLst>
              <a:ext uri="{FF2B5EF4-FFF2-40B4-BE49-F238E27FC236}">
                <a16:creationId xmlns:a16="http://schemas.microsoft.com/office/drawing/2014/main" xmlns="" id="{20F09E42-705C-2E4A-8364-E5300AF29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617538"/>
            <a:ext cx="7793038" cy="1143000"/>
          </a:xfrm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Linear Regression (special case)</a:t>
            </a:r>
          </a:p>
        </p:txBody>
      </p:sp>
      <p:sp>
        <p:nvSpPr>
          <p:cNvPr id="74757" name="Rectangle 6">
            <a:extLst>
              <a:ext uri="{FF2B5EF4-FFF2-40B4-BE49-F238E27FC236}">
                <a16:creationId xmlns:a16="http://schemas.microsoft.com/office/drawing/2014/main" xmlns="" id="{11FFB1C5-C29D-4548-88A8-7F35B183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316865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xmlns="" id="{1616BC01-D4E3-3A4E-9717-AD851155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3595689"/>
            <a:ext cx="132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59" name="Rectangle 26">
            <a:extLst>
              <a:ext uri="{FF2B5EF4-FFF2-40B4-BE49-F238E27FC236}">
                <a16:creationId xmlns:a16="http://schemas.microsoft.com/office/drawing/2014/main" xmlns="" id="{2D847906-78AF-894A-9D82-0479AC69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60" name="Text Box 30">
            <a:extLst>
              <a:ext uri="{FF2B5EF4-FFF2-40B4-BE49-F238E27FC236}">
                <a16:creationId xmlns:a16="http://schemas.microsoft.com/office/drawing/2014/main" xmlns="" id="{7C08F5AA-C5D2-5745-8BE9-9AF88A35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433638"/>
            <a:ext cx="6858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Given                  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best fit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to the data.</a:t>
            </a:r>
          </a:p>
        </p:txBody>
      </p:sp>
      <p:graphicFrame>
        <p:nvGraphicFramePr>
          <p:cNvPr id="74761" name="Object 1">
            <a:extLst>
              <a:ext uri="{FF2B5EF4-FFF2-40B4-BE49-F238E27FC236}">
                <a16:creationId xmlns:a16="http://schemas.microsoft.com/office/drawing/2014/main" xmlns="" id="{A8FDAB0B-864E-3745-8A7B-6B5D2055E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1176" y="2949576"/>
          <a:ext cx="38084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2" name="Equation" r:id="rId4" imgW="38328600" imgH="4978400" progId="Equation.3">
                  <p:embed/>
                </p:oleObj>
              </mc:Choice>
              <mc:Fallback>
                <p:oleObj name="Equation" r:id="rId4" imgW="38328600" imgH="4978400" progId="Equation.3">
                  <p:embed/>
                  <p:pic>
                    <p:nvPicPr>
                      <p:cNvPr id="74761" name="Object 1">
                        <a:extLst>
                          <a:ext uri="{FF2B5EF4-FFF2-40B4-BE49-F238E27FC236}">
                            <a16:creationId xmlns:a16="http://schemas.microsoft.com/office/drawing/2014/main" xmlns="" id="{A8FDAB0B-864E-3745-8A7B-6B5D2055E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6" y="2949576"/>
                        <a:ext cx="38084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2">
            <a:extLst>
              <a:ext uri="{FF2B5EF4-FFF2-40B4-BE49-F238E27FC236}">
                <a16:creationId xmlns:a16="http://schemas.microsoft.com/office/drawing/2014/main" xmlns="" id="{62C8A04E-3CCD-144E-965C-05B9ED6E6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6" y="4286250"/>
          <a:ext cx="1146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3" name="Equation" r:id="rId6" imgW="11112500" imgH="4978400" progId="Equation.3">
                  <p:embed/>
                </p:oleObj>
              </mc:Choice>
              <mc:Fallback>
                <p:oleObj name="Equation" r:id="rId6" imgW="11112500" imgH="4978400" progId="Equation.3">
                  <p:embed/>
                  <p:pic>
                    <p:nvPicPr>
                      <p:cNvPr id="74762" name="Object 2">
                        <a:extLst>
                          <a:ext uri="{FF2B5EF4-FFF2-40B4-BE49-F238E27FC236}">
                            <a16:creationId xmlns:a16="http://schemas.microsoft.com/office/drawing/2014/main" xmlns="" id="{62C8A04E-3CCD-144E-965C-05B9ED6E6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6" y="4286250"/>
                        <a:ext cx="1146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51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xmlns="" id="{1781FC5E-67B0-B54B-BBA7-D435A8A71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8991600" cy="1143000"/>
          </a:xfrm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Linear Regression (special case cont.)</a:t>
            </a:r>
          </a:p>
        </p:txBody>
      </p:sp>
      <p:sp>
        <p:nvSpPr>
          <p:cNvPr id="76805" name="Rectangle 6">
            <a:extLst>
              <a:ext uri="{FF2B5EF4-FFF2-40B4-BE49-F238E27FC236}">
                <a16:creationId xmlns:a16="http://schemas.microsoft.com/office/drawing/2014/main" xmlns="" id="{0DDCCB09-68D1-924B-B0EE-8155B13F6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302101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06" name="Rectangle 7">
            <a:extLst>
              <a:ext uri="{FF2B5EF4-FFF2-40B4-BE49-F238E27FC236}">
                <a16:creationId xmlns:a16="http://schemas.microsoft.com/office/drawing/2014/main" xmlns="" id="{8ED03C38-B340-0644-B8CA-7916523A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3448050"/>
            <a:ext cx="132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07" name="Rectangle 26">
            <a:extLst>
              <a:ext uri="{FF2B5EF4-FFF2-40B4-BE49-F238E27FC236}">
                <a16:creationId xmlns:a16="http://schemas.microsoft.com/office/drawing/2014/main" xmlns="" id="{AFAFCCA8-AEF1-BA41-9EC3-B0132899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6808" name="Text Box 30">
            <a:extLst>
              <a:ext uri="{FF2B5EF4-FFF2-40B4-BE49-F238E27FC236}">
                <a16:creationId xmlns:a16="http://schemas.microsoft.com/office/drawing/2014/main" xmlns="" id="{FDA69727-A458-E148-AF9D-D02F68617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00"/>
            <a:ext cx="68580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Is this correct?</a:t>
            </a:r>
          </a:p>
        </p:txBody>
      </p:sp>
      <p:graphicFrame>
        <p:nvGraphicFramePr>
          <p:cNvPr id="76809" name="Object 3">
            <a:extLst>
              <a:ext uri="{FF2B5EF4-FFF2-40B4-BE49-F238E27FC236}">
                <a16:creationId xmlns:a16="http://schemas.microsoft.com/office/drawing/2014/main" xmlns="" id="{23F628B8-BA0A-6D40-82DB-4521DDB7D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381250"/>
          <a:ext cx="32766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90" name="Equation" r:id="rId4" imgW="38328600" imgH="21069300" progId="Equation.3">
                  <p:embed/>
                </p:oleObj>
              </mc:Choice>
              <mc:Fallback>
                <p:oleObj name="Equation" r:id="rId4" imgW="38328600" imgH="21069300" progId="Equation.3">
                  <p:embed/>
                  <p:pic>
                    <p:nvPicPr>
                      <p:cNvPr id="76809" name="Object 3">
                        <a:extLst>
                          <a:ext uri="{FF2B5EF4-FFF2-40B4-BE49-F238E27FC236}">
                            <a16:creationId xmlns:a16="http://schemas.microsoft.com/office/drawing/2014/main" xmlns="" id="{23F628B8-BA0A-6D40-82DB-4521DDB7D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81250"/>
                        <a:ext cx="32766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">
            <a:extLst>
              <a:ext uri="{FF2B5EF4-FFF2-40B4-BE49-F238E27FC236}">
                <a16:creationId xmlns:a16="http://schemas.microsoft.com/office/drawing/2014/main" xmlns="" id="{F0BC7382-16E4-7D40-8AAD-71140E115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1989" y="1752600"/>
          <a:ext cx="1146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91" name="Equation" r:id="rId6" imgW="11112500" imgH="4978400" progId="Equation.3">
                  <p:embed/>
                </p:oleObj>
              </mc:Choice>
              <mc:Fallback>
                <p:oleObj name="Equation" r:id="rId6" imgW="11112500" imgH="4978400" progId="Equation.3">
                  <p:embed/>
                  <p:pic>
                    <p:nvPicPr>
                      <p:cNvPr id="76810" name="Object 1">
                        <a:extLst>
                          <a:ext uri="{FF2B5EF4-FFF2-40B4-BE49-F238E27FC236}">
                            <a16:creationId xmlns:a16="http://schemas.microsoft.com/office/drawing/2014/main" xmlns="" id="{F0BC7382-16E4-7D40-8AAD-71140E115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9" y="1752600"/>
                        <a:ext cx="1146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34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6">
            <a:extLst>
              <a:ext uri="{FF2B5EF4-FFF2-40B4-BE49-F238E27FC236}">
                <a16:creationId xmlns:a16="http://schemas.microsoft.com/office/drawing/2014/main" xmlns="" id="{2125622F-4707-5F4E-8822-4CEBBE32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354488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xmlns="" id="{4E6B4B2D-CB94-3546-ACDA-8A148AF3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3971925"/>
            <a:ext cx="132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8854" name="Rectangle 26">
            <a:extLst>
              <a:ext uri="{FF2B5EF4-FFF2-40B4-BE49-F238E27FC236}">
                <a16:creationId xmlns:a16="http://schemas.microsoft.com/office/drawing/2014/main" xmlns="" id="{CA9E7F7F-8481-694F-ABD1-E1F853C09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8855" name="Group 674">
            <a:extLst>
              <a:ext uri="{FF2B5EF4-FFF2-40B4-BE49-F238E27FC236}">
                <a16:creationId xmlns:a16="http://schemas.microsoft.com/office/drawing/2014/main" xmlns="" id="{EF101D08-0D24-484D-AAC6-262851D02B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0" y="2559050"/>
            <a:ext cx="5060950" cy="3079750"/>
            <a:chOff x="1620" y="1726"/>
            <a:chExt cx="8875" cy="5400"/>
          </a:xfrm>
        </p:grpSpPr>
        <p:sp>
          <p:nvSpPr>
            <p:cNvPr id="78859" name="AutoShape 675">
              <a:extLst>
                <a:ext uri="{FF2B5EF4-FFF2-40B4-BE49-F238E27FC236}">
                  <a16:creationId xmlns:a16="http://schemas.microsoft.com/office/drawing/2014/main" xmlns="" id="{4513083F-36D5-1847-9CE4-7FDBB633E5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0" y="1726"/>
              <a:ext cx="8820" cy="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860" name="Line 676">
              <a:extLst>
                <a:ext uri="{FF2B5EF4-FFF2-40B4-BE49-F238E27FC236}">
                  <a16:creationId xmlns:a16="http://schemas.microsoft.com/office/drawing/2014/main" xmlns="" id="{4AF86E6F-D73D-9940-BFF8-D71A24C5A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726"/>
              <a:ext cx="0" cy="4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61" name="Group 677">
              <a:extLst>
                <a:ext uri="{FF2B5EF4-FFF2-40B4-BE49-F238E27FC236}">
                  <a16:creationId xmlns:a16="http://schemas.microsoft.com/office/drawing/2014/main" xmlns="" id="{FFB9D80D-6BFF-1341-A85B-B74D91196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1906"/>
              <a:ext cx="8875" cy="5145"/>
              <a:chOff x="1620" y="1981"/>
              <a:chExt cx="8875" cy="5145"/>
            </a:xfrm>
          </p:grpSpPr>
          <p:sp>
            <p:nvSpPr>
              <p:cNvPr id="78862" name="Line 678">
                <a:extLst>
                  <a:ext uri="{FF2B5EF4-FFF2-40B4-BE49-F238E27FC236}">
                    <a16:creationId xmlns:a16="http://schemas.microsoft.com/office/drawing/2014/main" xmlns="" id="{774E6AB6-386C-4644-80C0-EC5A93305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0" y="6586"/>
                <a:ext cx="82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63" name="Line 679">
                <a:extLst>
                  <a:ext uri="{FF2B5EF4-FFF2-40B4-BE49-F238E27FC236}">
                    <a16:creationId xmlns:a16="http://schemas.microsoft.com/office/drawing/2014/main" xmlns="" id="{FE728AF4-D694-2245-9388-4A2E4B1E9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0" y="2446"/>
                <a:ext cx="7920" cy="4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64" name="Text Box 681">
                <a:extLst>
                  <a:ext uri="{FF2B5EF4-FFF2-40B4-BE49-F238E27FC236}">
                    <a16:creationId xmlns:a16="http://schemas.microsoft.com/office/drawing/2014/main" xmlns="" id="{D0F1650C-6443-1A4F-9829-CB7464C2E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" y="6766"/>
                <a:ext cx="1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x</a:t>
                </a:r>
                <a:endParaRPr lang="en-US" altLang="en-US" sz="1900"/>
              </a:p>
            </p:txBody>
          </p:sp>
          <p:graphicFrame>
            <p:nvGraphicFramePr>
              <p:cNvPr id="78865" name="Object 683">
                <a:extLst>
                  <a:ext uri="{FF2B5EF4-FFF2-40B4-BE49-F238E27FC236}">
                    <a16:creationId xmlns:a16="http://schemas.microsoft.com/office/drawing/2014/main" xmlns="" id="{2003111D-EF07-054E-839A-35ED8715C6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5" y="5330"/>
              <a:ext cx="812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962" name="Equation" r:id="rId4" imgW="7899400" imgH="5854700" progId="Equation.3">
                      <p:embed/>
                    </p:oleObj>
                  </mc:Choice>
                  <mc:Fallback>
                    <p:oleObj name="Equation" r:id="rId4" imgW="7899400" imgH="5854700" progId="Equation.3">
                      <p:embed/>
                      <p:pic>
                        <p:nvPicPr>
                          <p:cNvPr id="78865" name="Object 683">
                            <a:extLst>
                              <a:ext uri="{FF2B5EF4-FFF2-40B4-BE49-F238E27FC236}">
                                <a16:creationId xmlns:a16="http://schemas.microsoft.com/office/drawing/2014/main" xmlns="" id="{2003111D-EF07-054E-839A-35ED8715C60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5" y="5330"/>
                            <a:ext cx="812" cy="4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66" name="Object 685">
                <a:extLst>
                  <a:ext uri="{FF2B5EF4-FFF2-40B4-BE49-F238E27FC236}">
                    <a16:creationId xmlns:a16="http://schemas.microsoft.com/office/drawing/2014/main" xmlns="" id="{7D74DFFC-76DE-7F4F-949C-A1B0CD2FD8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47" y="4012"/>
              <a:ext cx="1079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963" name="Equation" r:id="rId6" imgW="9944100" imgH="5270500" progId="Equation.3">
                      <p:embed/>
                    </p:oleObj>
                  </mc:Choice>
                  <mc:Fallback>
                    <p:oleObj name="Equation" r:id="rId6" imgW="9944100" imgH="5270500" progId="Equation.3">
                      <p:embed/>
                      <p:pic>
                        <p:nvPicPr>
                          <p:cNvPr id="78866" name="Object 685">
                            <a:extLst>
                              <a:ext uri="{FF2B5EF4-FFF2-40B4-BE49-F238E27FC236}">
                                <a16:creationId xmlns:a16="http://schemas.microsoft.com/office/drawing/2014/main" xmlns="" id="{7D74DFFC-76DE-7F4F-949C-A1B0CD2FD84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47" y="4012"/>
                            <a:ext cx="1079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67" name="Object 686">
                <a:extLst>
                  <a:ext uri="{FF2B5EF4-FFF2-40B4-BE49-F238E27FC236}">
                    <a16:creationId xmlns:a16="http://schemas.microsoft.com/office/drawing/2014/main" xmlns="" id="{593B98B0-FB73-7B48-9ED4-B3824284E8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40" y="3319"/>
              <a:ext cx="955" cy="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964" name="Equation" r:id="rId8" imgW="8775700" imgH="6146800" progId="Equation.3">
                      <p:embed/>
                    </p:oleObj>
                  </mc:Choice>
                  <mc:Fallback>
                    <p:oleObj name="Equation" r:id="rId8" imgW="8775700" imgH="6146800" progId="Equation.3">
                      <p:embed/>
                      <p:pic>
                        <p:nvPicPr>
                          <p:cNvPr id="78867" name="Object 686">
                            <a:extLst>
                              <a:ext uri="{FF2B5EF4-FFF2-40B4-BE49-F238E27FC236}">
                                <a16:creationId xmlns:a16="http://schemas.microsoft.com/office/drawing/2014/main" xmlns="" id="{593B98B0-FB73-7B48-9ED4-B3824284E8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0" y="3319"/>
                            <a:ext cx="955" cy="5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68" name="Object 687">
                <a:extLst>
                  <a:ext uri="{FF2B5EF4-FFF2-40B4-BE49-F238E27FC236}">
                    <a16:creationId xmlns:a16="http://schemas.microsoft.com/office/drawing/2014/main" xmlns="" id="{24807C52-AA72-C940-915E-FAD3DFC32A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45" y="2391"/>
              <a:ext cx="822" cy="5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965" name="Equation" r:id="rId10" imgW="7607300" imgH="6146800" progId="Equation.3">
                      <p:embed/>
                    </p:oleObj>
                  </mc:Choice>
                  <mc:Fallback>
                    <p:oleObj name="Equation" r:id="rId10" imgW="7607300" imgH="6146800" progId="Equation.3">
                      <p:embed/>
                      <p:pic>
                        <p:nvPicPr>
                          <p:cNvPr id="78868" name="Object 687">
                            <a:extLst>
                              <a:ext uri="{FF2B5EF4-FFF2-40B4-BE49-F238E27FC236}">
                                <a16:creationId xmlns:a16="http://schemas.microsoft.com/office/drawing/2014/main" xmlns="" id="{24807C52-AA72-C940-915E-FAD3DFC32A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5" y="2391"/>
                            <a:ext cx="822" cy="5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69" name="Line 688">
                <a:extLst>
                  <a:ext uri="{FF2B5EF4-FFF2-40B4-BE49-F238E27FC236}">
                    <a16:creationId xmlns:a16="http://schemas.microsoft.com/office/drawing/2014/main" xmlns="" id="{3FEE90A9-A291-794D-BD15-CC5869913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5" y="316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78870" name="Object 689">
                <a:extLst>
                  <a:ext uri="{FF2B5EF4-FFF2-40B4-BE49-F238E27FC236}">
                    <a16:creationId xmlns:a16="http://schemas.microsoft.com/office/drawing/2014/main" xmlns="" id="{00467488-69CF-1E4F-B5B4-B8C3ED6011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16" y="3239"/>
              <a:ext cx="2216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966" name="Equation" r:id="rId12" imgW="18427700" imgH="5270500" progId="Equation.3">
                      <p:embed/>
                    </p:oleObj>
                  </mc:Choice>
                  <mc:Fallback>
                    <p:oleObj name="Equation" r:id="rId12" imgW="18427700" imgH="5270500" progId="Equation.3">
                      <p:embed/>
                      <p:pic>
                        <p:nvPicPr>
                          <p:cNvPr id="78870" name="Object 689">
                            <a:extLst>
                              <a:ext uri="{FF2B5EF4-FFF2-40B4-BE49-F238E27FC236}">
                                <a16:creationId xmlns:a16="http://schemas.microsoft.com/office/drawing/2014/main" xmlns="" id="{00467488-69CF-1E4F-B5B4-B8C3ED6011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6" y="3239"/>
                            <a:ext cx="2216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71" name="Text Box 690">
                <a:extLst>
                  <a:ext uri="{FF2B5EF4-FFF2-40B4-BE49-F238E27FC236}">
                    <a16:creationId xmlns:a16="http://schemas.microsoft.com/office/drawing/2014/main" xmlns="" id="{1A827DCC-5B11-CE4E-AF6B-B52B5519C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1981"/>
                <a:ext cx="1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y</a:t>
                </a:r>
                <a:endParaRPr lang="en-US" altLang="en-US" sz="1900"/>
              </a:p>
            </p:txBody>
          </p:sp>
          <p:sp>
            <p:nvSpPr>
              <p:cNvPr id="78872" name="Oval 691">
                <a:extLst>
                  <a:ext uri="{FF2B5EF4-FFF2-40B4-BE49-F238E27FC236}">
                    <a16:creationId xmlns:a16="http://schemas.microsoft.com/office/drawing/2014/main" xmlns="" id="{7C88F36A-1704-B045-8646-DC857C349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5408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3" name="Oval 692">
                <a:extLst>
                  <a:ext uri="{FF2B5EF4-FFF2-40B4-BE49-F238E27FC236}">
                    <a16:creationId xmlns:a16="http://schemas.microsoft.com/office/drawing/2014/main" xmlns="" id="{CB169D13-F0A5-1D40-A3A7-9E67A1135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3" y="3805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4" name="Oval 693">
                <a:extLst>
                  <a:ext uri="{FF2B5EF4-FFF2-40B4-BE49-F238E27FC236}">
                    <a16:creationId xmlns:a16="http://schemas.microsoft.com/office/drawing/2014/main" xmlns="" id="{3BD6E4D2-D70A-6846-9678-3B0C5CFBE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5" y="3061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5" name="Oval 694">
                <a:extLst>
                  <a:ext uri="{FF2B5EF4-FFF2-40B4-BE49-F238E27FC236}">
                    <a16:creationId xmlns:a16="http://schemas.microsoft.com/office/drawing/2014/main" xmlns="" id="{DA3F5F2E-DAC1-7143-883F-AB17D284F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0" y="298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876" name="Line 696">
                <a:extLst>
                  <a:ext uri="{FF2B5EF4-FFF2-40B4-BE49-F238E27FC236}">
                    <a16:creationId xmlns:a16="http://schemas.microsoft.com/office/drawing/2014/main" xmlns="" id="{76972E0D-EBD0-834E-A4A7-062AC278C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00" y="3871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77" name="Line 697">
                <a:extLst>
                  <a:ext uri="{FF2B5EF4-FFF2-40B4-BE49-F238E27FC236}">
                    <a16:creationId xmlns:a16="http://schemas.microsoft.com/office/drawing/2014/main" xmlns="" id="{462968AA-FCF9-A54C-9751-276812456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70" y="3150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856" name="Oval 694">
            <a:extLst>
              <a:ext uri="{FF2B5EF4-FFF2-40B4-BE49-F238E27FC236}">
                <a16:creationId xmlns:a16="http://schemas.microsoft.com/office/drawing/2014/main" xmlns="" id="{103B36D2-474A-084C-8F75-FE5B35E0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124200"/>
            <a:ext cx="103188" cy="1031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8857" name="Oval 694">
            <a:extLst>
              <a:ext uri="{FF2B5EF4-FFF2-40B4-BE49-F238E27FC236}">
                <a16:creationId xmlns:a16="http://schemas.microsoft.com/office/drawing/2014/main" xmlns="" id="{0BBAC407-2C27-D84D-A740-17E958C9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14800"/>
            <a:ext cx="103188" cy="1031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xmlns="" id="{65CC5577-4568-8B45-8EC7-1E5BCD3A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334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9pPr>
          </a:lstStyle>
          <a:p>
            <a:pPr>
              <a:defRPr/>
            </a:pPr>
            <a:r>
              <a:rPr lang="en-US" altLang="en-US" sz="4000" kern="0">
                <a:cs typeface="Times New Roman" pitchFamily="18" charset="0"/>
              </a:rPr>
              <a:t>Linear Regression (special case cont.)</a:t>
            </a:r>
            <a:endParaRPr lang="en-US" altLang="en-US" sz="4000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9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xmlns="" id="{BA819D3E-76DF-9142-B5EA-8E29CCE17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9pPr>
          </a:lstStyle>
          <a:p>
            <a:pPr>
              <a:defRPr/>
            </a:pPr>
            <a:r>
              <a:rPr lang="en-US" altLang="en-US" sz="4000" kern="0" dirty="0">
                <a:cs typeface="Times New Roman" pitchFamily="18" charset="0"/>
              </a:rPr>
              <a:t>Linear Regression (special case cont.)</a:t>
            </a:r>
          </a:p>
        </p:txBody>
      </p:sp>
      <p:graphicFrame>
        <p:nvGraphicFramePr>
          <p:cNvPr id="80901" name="Object 689">
            <a:extLst>
              <a:ext uri="{FF2B5EF4-FFF2-40B4-BE49-F238E27FC236}">
                <a16:creationId xmlns:a16="http://schemas.microsoft.com/office/drawing/2014/main" xmlns="" id="{9C51231C-993A-494F-BDEE-332A2D5E8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770188"/>
          <a:ext cx="1955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4" name="Equation" r:id="rId4" imgW="18427700" imgH="5270500" progId="Equation.3">
                  <p:embed/>
                </p:oleObj>
              </mc:Choice>
              <mc:Fallback>
                <p:oleObj name="Equation" r:id="rId4" imgW="18427700" imgH="5270500" progId="Equation.3">
                  <p:embed/>
                  <p:pic>
                    <p:nvPicPr>
                      <p:cNvPr id="80901" name="Object 689">
                        <a:extLst>
                          <a:ext uri="{FF2B5EF4-FFF2-40B4-BE49-F238E27FC236}">
                            <a16:creationId xmlns:a16="http://schemas.microsoft.com/office/drawing/2014/main" xmlns="" id="{9C51231C-993A-494F-BDEE-332A2D5E8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70188"/>
                        <a:ext cx="19558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1">
            <a:extLst>
              <a:ext uri="{FF2B5EF4-FFF2-40B4-BE49-F238E27FC236}">
                <a16:creationId xmlns:a16="http://schemas.microsoft.com/office/drawing/2014/main" xmlns="" id="{3F3A3AC4-1612-6A43-A471-F69F22076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3810000"/>
          <a:ext cx="1357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5" name="Equation" r:id="rId6" imgW="16090900" imgH="9944100" progId="Equation.3">
                  <p:embed/>
                </p:oleObj>
              </mc:Choice>
              <mc:Fallback>
                <p:oleObj name="Equation" r:id="rId6" imgW="16090900" imgH="9944100" progId="Equation.3">
                  <p:embed/>
                  <p:pic>
                    <p:nvPicPr>
                      <p:cNvPr id="80902" name="Object 1">
                        <a:extLst>
                          <a:ext uri="{FF2B5EF4-FFF2-40B4-BE49-F238E27FC236}">
                            <a16:creationId xmlns:a16="http://schemas.microsoft.com/office/drawing/2014/main" xmlns="" id="{3F3A3AC4-1612-6A43-A471-F69F22076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810000"/>
                        <a:ext cx="13573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2">
            <a:extLst>
              <a:ext uri="{FF2B5EF4-FFF2-40B4-BE49-F238E27FC236}">
                <a16:creationId xmlns:a16="http://schemas.microsoft.com/office/drawing/2014/main" xmlns="" id="{510C2A92-C7B7-654A-9C2F-D49B307B1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4724400"/>
          <a:ext cx="1952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6" name="Equation" r:id="rId8" imgW="22529800" imgH="10528300" progId="Equation.3">
                  <p:embed/>
                </p:oleObj>
              </mc:Choice>
              <mc:Fallback>
                <p:oleObj name="Equation" r:id="rId8" imgW="22529800" imgH="10528300" progId="Equation.3">
                  <p:embed/>
                  <p:pic>
                    <p:nvPicPr>
                      <p:cNvPr id="80903" name="Object 2">
                        <a:extLst>
                          <a:ext uri="{FF2B5EF4-FFF2-40B4-BE49-F238E27FC236}">
                            <a16:creationId xmlns:a16="http://schemas.microsoft.com/office/drawing/2014/main" xmlns="" id="{510C2A92-C7B7-654A-9C2F-D49B307B1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724400"/>
                        <a:ext cx="1952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Box 4">
            <a:extLst>
              <a:ext uri="{FF2B5EF4-FFF2-40B4-BE49-F238E27FC236}">
                <a16:creationId xmlns:a16="http://schemas.microsoft.com/office/drawing/2014/main" xmlns="" id="{9DD05A23-27AD-4341-BC34-0ED466B80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1"/>
            <a:ext cx="6324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/>
              <a:t>Residual at each data point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/>
              <a:t>Sum of square of residuals</a:t>
            </a:r>
          </a:p>
        </p:txBody>
      </p:sp>
    </p:spTree>
    <p:extLst>
      <p:ext uri="{BB962C8B-B14F-4D97-AF65-F5344CB8AC3E}">
        <p14:creationId xmlns:p14="http://schemas.microsoft.com/office/powerpoint/2010/main" val="242295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xmlns="" id="{9C63FD7B-5CC7-034E-BAC9-A30748F44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9pPr>
          </a:lstStyle>
          <a:p>
            <a:pPr>
              <a:defRPr/>
            </a:pPr>
            <a:r>
              <a:rPr lang="en-US" altLang="en-US" sz="4000" kern="0" dirty="0">
                <a:cs typeface="Times New Roman" pitchFamily="18" charset="0"/>
              </a:rPr>
              <a:t>Linear Regression (special case cont.)</a:t>
            </a:r>
          </a:p>
        </p:txBody>
      </p:sp>
      <p:sp>
        <p:nvSpPr>
          <p:cNvPr id="82949" name="TextBox 4">
            <a:extLst>
              <a:ext uri="{FF2B5EF4-FFF2-40B4-BE49-F238E27FC236}">
                <a16:creationId xmlns:a16="http://schemas.microsoft.com/office/drawing/2014/main" xmlns="" id="{2CB4C7DF-A530-B647-8A1B-FDECABBB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05000"/>
            <a:ext cx="63246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/>
              <a:t>Differentiate with respect to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/>
              <a:t>gives</a:t>
            </a:r>
          </a:p>
        </p:txBody>
      </p:sp>
      <p:graphicFrame>
        <p:nvGraphicFramePr>
          <p:cNvPr id="82950" name="Object 5">
            <a:extLst>
              <a:ext uri="{FF2B5EF4-FFF2-40B4-BE49-F238E27FC236}">
                <a16:creationId xmlns:a16="http://schemas.microsoft.com/office/drawing/2014/main" xmlns="" id="{0B7D7B60-31B3-C544-B200-FFEF0607E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9" y="2362200"/>
          <a:ext cx="28035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8" name="Equation" r:id="rId4" imgW="38620700" imgH="10236200" progId="Equation.3">
                  <p:embed/>
                </p:oleObj>
              </mc:Choice>
              <mc:Fallback>
                <p:oleObj name="Equation" r:id="rId4" imgW="38620700" imgH="10236200" progId="Equation.3">
                  <p:embed/>
                  <p:pic>
                    <p:nvPicPr>
                      <p:cNvPr id="82950" name="Object 5">
                        <a:extLst>
                          <a:ext uri="{FF2B5EF4-FFF2-40B4-BE49-F238E27FC236}">
                            <a16:creationId xmlns:a16="http://schemas.microsoft.com/office/drawing/2014/main" xmlns="" id="{0B7D7B60-31B3-C544-B200-FFEF0607E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9" y="2362200"/>
                        <a:ext cx="28035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9">
            <a:extLst>
              <a:ext uri="{FF2B5EF4-FFF2-40B4-BE49-F238E27FC236}">
                <a16:creationId xmlns:a16="http://schemas.microsoft.com/office/drawing/2014/main" xmlns="" id="{051039A6-B529-B14C-9353-E253BF0EE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7138" y="3233738"/>
          <a:ext cx="22526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9" name="Equation" r:id="rId6" imgW="31013400" imgH="9944100" progId="Equation.3">
                  <p:embed/>
                </p:oleObj>
              </mc:Choice>
              <mc:Fallback>
                <p:oleObj name="Equation" r:id="rId6" imgW="31013400" imgH="9944100" progId="Equation.3">
                  <p:embed/>
                  <p:pic>
                    <p:nvPicPr>
                      <p:cNvPr id="82951" name="Object 9">
                        <a:extLst>
                          <a:ext uri="{FF2B5EF4-FFF2-40B4-BE49-F238E27FC236}">
                            <a16:creationId xmlns:a16="http://schemas.microsoft.com/office/drawing/2014/main" xmlns="" id="{051039A6-B529-B14C-9353-E253BF0EE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233738"/>
                        <a:ext cx="22526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11">
            <a:extLst>
              <a:ext uri="{FF2B5EF4-FFF2-40B4-BE49-F238E27FC236}">
                <a16:creationId xmlns:a16="http://schemas.microsoft.com/office/drawing/2014/main" xmlns="" id="{D7A07E07-9B57-F04D-A93D-8ACB45355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3263" y="4062413"/>
          <a:ext cx="8937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0" name="Equation" r:id="rId8" imgW="12293600" imgH="10236200" progId="Equation.3">
                  <p:embed/>
                </p:oleObj>
              </mc:Choice>
              <mc:Fallback>
                <p:oleObj name="Equation" r:id="rId8" imgW="12293600" imgH="10236200" progId="Equation.3">
                  <p:embed/>
                  <p:pic>
                    <p:nvPicPr>
                      <p:cNvPr id="82952" name="Object 11">
                        <a:extLst>
                          <a:ext uri="{FF2B5EF4-FFF2-40B4-BE49-F238E27FC236}">
                            <a16:creationId xmlns:a16="http://schemas.microsoft.com/office/drawing/2014/main" xmlns="" id="{D7A07E07-9B57-F04D-A93D-8ACB45355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4062413"/>
                        <a:ext cx="8937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14">
            <a:extLst>
              <a:ext uri="{FF2B5EF4-FFF2-40B4-BE49-F238E27FC236}">
                <a16:creationId xmlns:a16="http://schemas.microsoft.com/office/drawing/2014/main" xmlns="" id="{D889F9F9-D45E-0441-B5DA-A1D786BDD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1" y="5165726"/>
          <a:ext cx="130651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1" name="Equation" r:id="rId10" imgW="18135600" imgH="19304000" progId="Equation.3">
                  <p:embed/>
                </p:oleObj>
              </mc:Choice>
              <mc:Fallback>
                <p:oleObj name="Equation" r:id="rId10" imgW="18135600" imgH="19304000" progId="Equation.3">
                  <p:embed/>
                  <p:pic>
                    <p:nvPicPr>
                      <p:cNvPr id="82953" name="Object 14">
                        <a:extLst>
                          <a:ext uri="{FF2B5EF4-FFF2-40B4-BE49-F238E27FC236}">
                            <a16:creationId xmlns:a16="http://schemas.microsoft.com/office/drawing/2014/main" xmlns="" id="{D889F9F9-D45E-0441-B5DA-A1D786BDD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5165726"/>
                        <a:ext cx="1306513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5">
            <a:extLst>
              <a:ext uri="{FF2B5EF4-FFF2-40B4-BE49-F238E27FC236}">
                <a16:creationId xmlns:a16="http://schemas.microsoft.com/office/drawing/2014/main" xmlns="" id="{2378B429-1198-AB44-B635-9795EE0F3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8726" y="1928814"/>
          <a:ext cx="2952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2" name="Equation" r:id="rId12" imgW="4102100" imgH="4978400" progId="Equation.3">
                  <p:embed/>
                </p:oleObj>
              </mc:Choice>
              <mc:Fallback>
                <p:oleObj name="Equation" r:id="rId12" imgW="4102100" imgH="4978400" progId="Equation.3">
                  <p:embed/>
                  <p:pic>
                    <p:nvPicPr>
                      <p:cNvPr id="82954" name="Object 15">
                        <a:extLst>
                          <a:ext uri="{FF2B5EF4-FFF2-40B4-BE49-F238E27FC236}">
                            <a16:creationId xmlns:a16="http://schemas.microsoft.com/office/drawing/2014/main" xmlns="" id="{2378B429-1198-AB44-B635-9795EE0F3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6" y="1928814"/>
                        <a:ext cx="2952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16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xmlns="" id="{69C35C30-C484-2344-9B4C-8EE7B132D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2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9pPr>
          </a:lstStyle>
          <a:p>
            <a:pPr>
              <a:defRPr/>
            </a:pPr>
            <a:r>
              <a:rPr lang="en-US" altLang="en-US" sz="4000" kern="0" dirty="0">
                <a:cs typeface="Times New Roman" pitchFamily="18" charset="0"/>
              </a:rPr>
              <a:t>Linear Regression (special case cont.)</a:t>
            </a:r>
          </a:p>
        </p:txBody>
      </p:sp>
      <p:graphicFrame>
        <p:nvGraphicFramePr>
          <p:cNvPr id="84997" name="Object 1">
            <a:extLst>
              <a:ext uri="{FF2B5EF4-FFF2-40B4-BE49-F238E27FC236}">
                <a16:creationId xmlns:a16="http://schemas.microsoft.com/office/drawing/2014/main" xmlns="" id="{48D16B40-03B9-114F-8CBE-D1A35E248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7764" y="1781176"/>
          <a:ext cx="12652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8" name="Equation" r:id="rId4" imgW="18135600" imgH="19304000" progId="Equation.3">
                  <p:embed/>
                </p:oleObj>
              </mc:Choice>
              <mc:Fallback>
                <p:oleObj name="Equation" r:id="rId4" imgW="18135600" imgH="19304000" progId="Equation.3">
                  <p:embed/>
                  <p:pic>
                    <p:nvPicPr>
                      <p:cNvPr id="84997" name="Object 1">
                        <a:extLst>
                          <a:ext uri="{FF2B5EF4-FFF2-40B4-BE49-F238E27FC236}">
                            <a16:creationId xmlns:a16="http://schemas.microsoft.com/office/drawing/2014/main" xmlns="" id="{48D16B40-03B9-114F-8CBE-D1A35E248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4" y="1781176"/>
                        <a:ext cx="126523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2">
            <a:extLst>
              <a:ext uri="{FF2B5EF4-FFF2-40B4-BE49-F238E27FC236}">
                <a16:creationId xmlns:a16="http://schemas.microsoft.com/office/drawing/2014/main" xmlns="" id="{2975CB72-0C1C-1940-85C0-3D46A8B30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0613" y="3159126"/>
          <a:ext cx="27543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9" name="Equation" r:id="rId6" imgW="39204900" imgH="10236200" progId="Equation.3">
                  <p:embed/>
                </p:oleObj>
              </mc:Choice>
              <mc:Fallback>
                <p:oleObj name="Equation" r:id="rId6" imgW="39204900" imgH="10236200" progId="Equation.3">
                  <p:embed/>
                  <p:pic>
                    <p:nvPicPr>
                      <p:cNvPr id="84998" name="Object 2">
                        <a:extLst>
                          <a:ext uri="{FF2B5EF4-FFF2-40B4-BE49-F238E27FC236}">
                            <a16:creationId xmlns:a16="http://schemas.microsoft.com/office/drawing/2014/main" xmlns="" id="{2975CB72-0C1C-1940-85C0-3D46A8B30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3159126"/>
                        <a:ext cx="275431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6">
            <a:extLst>
              <a:ext uri="{FF2B5EF4-FFF2-40B4-BE49-F238E27FC236}">
                <a16:creationId xmlns:a16="http://schemas.microsoft.com/office/drawing/2014/main" xmlns="" id="{2A3A0A1B-C325-4E49-9C40-A37864D19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1564" y="3956050"/>
          <a:ext cx="1997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00" name="Equation" r:id="rId8" imgW="28384500" imgH="10820400" progId="Equation.3">
                  <p:embed/>
                </p:oleObj>
              </mc:Choice>
              <mc:Fallback>
                <p:oleObj name="Equation" r:id="rId8" imgW="28384500" imgH="10820400" progId="Equation.3">
                  <p:embed/>
                  <p:pic>
                    <p:nvPicPr>
                      <p:cNvPr id="84999" name="Object 6">
                        <a:extLst>
                          <a:ext uri="{FF2B5EF4-FFF2-40B4-BE49-F238E27FC236}">
                            <a16:creationId xmlns:a16="http://schemas.microsoft.com/office/drawing/2014/main" xmlns="" id="{2A3A0A1B-C325-4E49-9C40-A37864D19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4" y="3956050"/>
                        <a:ext cx="1997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10">
            <a:extLst>
              <a:ext uri="{FF2B5EF4-FFF2-40B4-BE49-F238E27FC236}">
                <a16:creationId xmlns:a16="http://schemas.microsoft.com/office/drawing/2014/main" xmlns="" id="{E4192538-F27E-6D4B-A413-B6474FE30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18126"/>
          <a:ext cx="126523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01" name="Equation" r:id="rId10" imgW="18135600" imgH="19304000" progId="Equation.3">
                  <p:embed/>
                </p:oleObj>
              </mc:Choice>
              <mc:Fallback>
                <p:oleObj name="Equation" r:id="rId10" imgW="18135600" imgH="19304000" progId="Equation.3">
                  <p:embed/>
                  <p:pic>
                    <p:nvPicPr>
                      <p:cNvPr id="85000" name="Object 10">
                        <a:extLst>
                          <a:ext uri="{FF2B5EF4-FFF2-40B4-BE49-F238E27FC236}">
                            <a16:creationId xmlns:a16="http://schemas.microsoft.com/office/drawing/2014/main" xmlns="" id="{E4192538-F27E-6D4B-A413-B6474FE30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18126"/>
                        <a:ext cx="1265238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TextBox 2">
            <a:extLst>
              <a:ext uri="{FF2B5EF4-FFF2-40B4-BE49-F238E27FC236}">
                <a16:creationId xmlns:a16="http://schemas.microsoft.com/office/drawing/2014/main" xmlns="" id="{6B5DA9A6-1CBB-4649-9CDE-A67D5094C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1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Does this value of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/>
              <a:t> correspond to a local minima or local maxima?</a:t>
            </a:r>
          </a:p>
        </p:txBody>
      </p:sp>
      <p:sp>
        <p:nvSpPr>
          <p:cNvPr id="85002" name="TextBox 14">
            <a:extLst>
              <a:ext uri="{FF2B5EF4-FFF2-40B4-BE49-F238E27FC236}">
                <a16:creationId xmlns:a16="http://schemas.microsoft.com/office/drawing/2014/main" xmlns="" id="{A9EE7F3C-E376-6B4A-885E-05604CD03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1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Yes, it corresponds to a local minima.</a:t>
            </a:r>
          </a:p>
        </p:txBody>
      </p:sp>
    </p:spTree>
    <p:extLst>
      <p:ext uri="{BB962C8B-B14F-4D97-AF65-F5344CB8AC3E}">
        <p14:creationId xmlns:p14="http://schemas.microsoft.com/office/powerpoint/2010/main" val="452939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xmlns="" id="{A9C46921-A28B-BE49-8BAF-FF5F8F73F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9pPr>
          </a:lstStyle>
          <a:p>
            <a:pPr>
              <a:defRPr/>
            </a:pPr>
            <a:r>
              <a:rPr lang="en-US" altLang="en-US" sz="4000" kern="0" dirty="0">
                <a:cs typeface="Times New Roman" pitchFamily="18" charset="0"/>
              </a:rPr>
              <a:t>Linear Regression (special case cont.)</a:t>
            </a:r>
          </a:p>
        </p:txBody>
      </p:sp>
      <p:sp>
        <p:nvSpPr>
          <p:cNvPr id="87045" name="TextBox 4">
            <a:extLst>
              <a:ext uri="{FF2B5EF4-FFF2-40B4-BE49-F238E27FC236}">
                <a16:creationId xmlns:a16="http://schemas.microsoft.com/office/drawing/2014/main" xmlns="" id="{D98C4DFA-D523-4249-92B7-B2CCF4175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31989"/>
            <a:ext cx="6629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/>
              <a:t>Is this local minima of        an absolute minimum of     ?</a:t>
            </a:r>
          </a:p>
        </p:txBody>
      </p:sp>
      <p:graphicFrame>
        <p:nvGraphicFramePr>
          <p:cNvPr id="87046" name="Object 15">
            <a:extLst>
              <a:ext uri="{FF2B5EF4-FFF2-40B4-BE49-F238E27FC236}">
                <a16:creationId xmlns:a16="http://schemas.microsoft.com/office/drawing/2014/main" xmlns="" id="{273E6773-946B-AF4B-BD0F-3A5829462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924051"/>
          <a:ext cx="38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6" name="Equation" r:id="rId4" imgW="4394200" imgH="4978400" progId="Equation.3">
                  <p:embed/>
                </p:oleObj>
              </mc:Choice>
              <mc:Fallback>
                <p:oleObj name="Equation" r:id="rId4" imgW="4394200" imgH="4978400" progId="Equation.3">
                  <p:embed/>
                  <p:pic>
                    <p:nvPicPr>
                      <p:cNvPr id="87046" name="Object 15">
                        <a:extLst>
                          <a:ext uri="{FF2B5EF4-FFF2-40B4-BE49-F238E27FC236}">
                            <a16:creationId xmlns:a16="http://schemas.microsoft.com/office/drawing/2014/main" xmlns="" id="{273E6773-946B-AF4B-BD0F-3A5829462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24051"/>
                        <a:ext cx="381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3">
            <a:extLst>
              <a:ext uri="{FF2B5EF4-FFF2-40B4-BE49-F238E27FC236}">
                <a16:creationId xmlns:a16="http://schemas.microsoft.com/office/drawing/2014/main" xmlns="" id="{ED3BB82D-A711-3943-ACC8-3A2285634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931988"/>
          <a:ext cx="381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7" name="Equation" r:id="rId6" imgW="4394200" imgH="4978400" progId="Equation.3">
                  <p:embed/>
                </p:oleObj>
              </mc:Choice>
              <mc:Fallback>
                <p:oleObj name="Equation" r:id="rId6" imgW="4394200" imgH="4978400" progId="Equation.3">
                  <p:embed/>
                  <p:pic>
                    <p:nvPicPr>
                      <p:cNvPr id="87047" name="Object 3">
                        <a:extLst>
                          <a:ext uri="{FF2B5EF4-FFF2-40B4-BE49-F238E27FC236}">
                            <a16:creationId xmlns:a16="http://schemas.microsoft.com/office/drawing/2014/main" xmlns="" id="{ED3BB82D-A711-3943-ACC8-3A2285634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31988"/>
                        <a:ext cx="381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8" name="Group 674">
            <a:extLst>
              <a:ext uri="{FF2B5EF4-FFF2-40B4-BE49-F238E27FC236}">
                <a16:creationId xmlns:a16="http://schemas.microsoft.com/office/drawing/2014/main" xmlns="" id="{F629805D-7A10-8C4E-9805-EE1D2E04BF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0" y="2514600"/>
            <a:ext cx="5029200" cy="3079750"/>
            <a:chOff x="1620" y="1726"/>
            <a:chExt cx="8820" cy="5400"/>
          </a:xfrm>
        </p:grpSpPr>
        <p:sp>
          <p:nvSpPr>
            <p:cNvPr id="87053" name="AutoShape 675">
              <a:extLst>
                <a:ext uri="{FF2B5EF4-FFF2-40B4-BE49-F238E27FC236}">
                  <a16:creationId xmlns:a16="http://schemas.microsoft.com/office/drawing/2014/main" xmlns="" id="{56B2A9D5-25F5-E743-A9F1-B469D0E84E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0" y="1726"/>
              <a:ext cx="8820" cy="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7054" name="Line 676">
              <a:extLst>
                <a:ext uri="{FF2B5EF4-FFF2-40B4-BE49-F238E27FC236}">
                  <a16:creationId xmlns:a16="http://schemas.microsoft.com/office/drawing/2014/main" xmlns="" id="{41A9E334-C270-1143-94F6-5573E2522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726"/>
              <a:ext cx="0" cy="4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055" name="Group 677">
              <a:extLst>
                <a:ext uri="{FF2B5EF4-FFF2-40B4-BE49-F238E27FC236}">
                  <a16:creationId xmlns:a16="http://schemas.microsoft.com/office/drawing/2014/main" xmlns="" id="{EF0CF24C-C361-C14A-A2E5-1069316CE5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0" y="5656"/>
              <a:ext cx="8280" cy="855"/>
              <a:chOff x="1980" y="5731"/>
              <a:chExt cx="8280" cy="855"/>
            </a:xfrm>
          </p:grpSpPr>
          <p:sp>
            <p:nvSpPr>
              <p:cNvPr id="87056" name="Line 678">
                <a:extLst>
                  <a:ext uri="{FF2B5EF4-FFF2-40B4-BE49-F238E27FC236}">
                    <a16:creationId xmlns:a16="http://schemas.microsoft.com/office/drawing/2014/main" xmlns="" id="{8428D735-E0FF-CF40-B644-0FCA64EB2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0" y="6586"/>
                <a:ext cx="82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57" name="Oval 691">
                <a:extLst>
                  <a:ext uri="{FF2B5EF4-FFF2-40B4-BE49-F238E27FC236}">
                    <a16:creationId xmlns:a16="http://schemas.microsoft.com/office/drawing/2014/main" xmlns="" id="{44B851ED-C3B6-B040-AB67-7CCDDA8A1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9" y="5731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</p:grpSp>
      <p:graphicFrame>
        <p:nvGraphicFramePr>
          <p:cNvPr id="87049" name="Object 5">
            <a:extLst>
              <a:ext uri="{FF2B5EF4-FFF2-40B4-BE49-F238E27FC236}">
                <a16:creationId xmlns:a16="http://schemas.microsoft.com/office/drawing/2014/main" xmlns="" id="{E5777BEC-8DBA-EF46-828B-E7064E37F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1" y="5334000"/>
          <a:ext cx="2952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8" name="Equation" r:id="rId7" imgW="4102100" imgH="4978400" progId="Equation.3">
                  <p:embed/>
                </p:oleObj>
              </mc:Choice>
              <mc:Fallback>
                <p:oleObj name="Equation" r:id="rId7" imgW="4102100" imgH="4978400" progId="Equation.3">
                  <p:embed/>
                  <p:pic>
                    <p:nvPicPr>
                      <p:cNvPr id="87049" name="Object 5">
                        <a:extLst>
                          <a:ext uri="{FF2B5EF4-FFF2-40B4-BE49-F238E27FC236}">
                            <a16:creationId xmlns:a16="http://schemas.microsoft.com/office/drawing/2014/main" xmlns="" id="{E5777BEC-8DBA-EF46-828B-E7064E37F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5334000"/>
                        <a:ext cx="2952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7">
            <a:extLst>
              <a:ext uri="{FF2B5EF4-FFF2-40B4-BE49-F238E27FC236}">
                <a16:creationId xmlns:a16="http://schemas.microsoft.com/office/drawing/2014/main" xmlns="" id="{9A68CB7A-AAB1-524E-8CB2-C0BE024E2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4864" y="2465388"/>
          <a:ext cx="3127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9" name="Equation" r:id="rId9" imgW="4394200" imgH="4978400" progId="Equation.3">
                  <p:embed/>
                </p:oleObj>
              </mc:Choice>
              <mc:Fallback>
                <p:oleObj name="Equation" r:id="rId9" imgW="4394200" imgH="4978400" progId="Equation.3">
                  <p:embed/>
                  <p:pic>
                    <p:nvPicPr>
                      <p:cNvPr id="87050" name="Object 7">
                        <a:extLst>
                          <a:ext uri="{FF2B5EF4-FFF2-40B4-BE49-F238E27FC236}">
                            <a16:creationId xmlns:a16="http://schemas.microsoft.com/office/drawing/2014/main" xmlns="" id="{9A68CB7A-AAB1-524E-8CB2-C0BE024E2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4" y="2465388"/>
                        <a:ext cx="3127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051" name="Straight Connector 46">
            <a:extLst>
              <a:ext uri="{FF2B5EF4-FFF2-40B4-BE49-F238E27FC236}">
                <a16:creationId xmlns:a16="http://schemas.microsoft.com/office/drawing/2014/main" xmlns="" id="{D365FC66-4622-A949-BDEA-3DBDA9852D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4800600"/>
            <a:ext cx="358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xmlns="" id="{E154C52C-F825-DE43-8502-8A6EBD2B734C}"/>
              </a:ext>
            </a:extLst>
          </p:cNvPr>
          <p:cNvSpPr/>
          <p:nvPr/>
        </p:nvSpPr>
        <p:spPr bwMode="auto">
          <a:xfrm>
            <a:off x="4508501" y="3043238"/>
            <a:ext cx="2189163" cy="1757362"/>
          </a:xfrm>
          <a:custGeom>
            <a:avLst/>
            <a:gdLst>
              <a:gd name="connsiteX0" fmla="*/ 0 w 2189747"/>
              <a:gd name="connsiteY0" fmla="*/ 72190 h 1756737"/>
              <a:gd name="connsiteX1" fmla="*/ 1251284 w 2189747"/>
              <a:gd name="connsiteY1" fmla="*/ 1756611 h 1756737"/>
              <a:gd name="connsiteX2" fmla="*/ 2189747 w 2189747"/>
              <a:gd name="connsiteY2" fmla="*/ 0 h 175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9747" h="1756737">
                <a:moveTo>
                  <a:pt x="0" y="72190"/>
                </a:moveTo>
                <a:cubicBezTo>
                  <a:pt x="443163" y="920416"/>
                  <a:pt x="886326" y="1768643"/>
                  <a:pt x="1251284" y="1756611"/>
                </a:cubicBezTo>
                <a:cubicBezTo>
                  <a:pt x="1616242" y="1744579"/>
                  <a:pt x="1902994" y="872289"/>
                  <a:pt x="2189747" y="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3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>
            <a:extLst>
              <a:ext uri="{FF2B5EF4-FFF2-40B4-BE49-F238E27FC236}">
                <a16:creationId xmlns:a16="http://schemas.microsoft.com/office/drawing/2014/main" xmlns="" id="{7E06EF5E-2C90-C445-99A0-D6030CD41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457200"/>
            <a:ext cx="7793037" cy="1143000"/>
          </a:xfrm>
        </p:spPr>
        <p:txBody>
          <a:bodyPr/>
          <a:lstStyle/>
          <a:p>
            <a:r>
              <a:rPr lang="en-US" altLang="en-US" sz="4000"/>
              <a:t>Example 2</a:t>
            </a:r>
          </a:p>
        </p:txBody>
      </p:sp>
      <p:graphicFrame>
        <p:nvGraphicFramePr>
          <p:cNvPr id="364741" name="Group 197">
            <a:extLst>
              <a:ext uri="{FF2B5EF4-FFF2-40B4-BE49-F238E27FC236}">
                <a16:creationId xmlns:a16="http://schemas.microsoft.com/office/drawing/2014/main" xmlns="" id="{9FAC3345-BF53-B642-A02B-AAB56D220A8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62200" y="2819400"/>
          <a:ext cx="2286000" cy="3840200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Stress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(%)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(MPa)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0.183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0.5324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0.702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0.867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1529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1.0244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1835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1.1774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2140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1.329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2446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1.479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2767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2896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89147" name="Object 191">
            <a:extLst>
              <a:ext uri="{FF2B5EF4-FFF2-40B4-BE49-F238E27FC236}">
                <a16:creationId xmlns:a16="http://schemas.microsoft.com/office/drawing/2014/main" xmlns="" id="{D0DE4303-FC2B-3543-AE25-2A73F664BE6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526088" y="3276600"/>
          <a:ext cx="4338637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6" name="Chart" r:id="rId4" imgW="3695700" imgH="2667000" progId="Excel.Chart.8">
                  <p:embed/>
                </p:oleObj>
              </mc:Choice>
              <mc:Fallback>
                <p:oleObj name="Chart" r:id="rId4" imgW="3695700" imgH="2667000" progId="Excel.Chart.8">
                  <p:embed/>
                  <p:pic>
                    <p:nvPicPr>
                      <p:cNvPr id="89147" name="Object 191">
                        <a:extLst>
                          <a:ext uri="{FF2B5EF4-FFF2-40B4-BE49-F238E27FC236}">
                            <a16:creationId xmlns:a16="http://schemas.microsoft.com/office/drawing/2014/main" xmlns="" id="{D0DE4303-FC2B-3543-AE25-2A73F664B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276600"/>
                        <a:ext cx="4338637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0" name="Text Box 5">
            <a:extLst>
              <a:ext uri="{FF2B5EF4-FFF2-40B4-BE49-F238E27FC236}">
                <a16:creationId xmlns:a16="http://schemas.microsoft.com/office/drawing/2014/main" xmlns="" id="{C21ECC49-BA70-A640-8538-D842FA5B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0862"/>
            <a:ext cx="7696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/>
              <a:t>To find the longitudinal modulus of composite, the following data is collected.  Find the longitudinal modulus, </a:t>
            </a:r>
          </a:p>
        </p:txBody>
      </p:sp>
      <p:sp>
        <p:nvSpPr>
          <p:cNvPr id="89141" name="Text Box 178">
            <a:extLst>
              <a:ext uri="{FF2B5EF4-FFF2-40B4-BE49-F238E27FC236}">
                <a16:creationId xmlns:a16="http://schemas.microsoft.com/office/drawing/2014/main" xmlns="" id="{ECAF5D43-CEDC-8845-A0EF-57499FECA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30462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Table.</a:t>
            </a:r>
            <a:r>
              <a:rPr lang="en-US" altLang="en-US" sz="1400"/>
              <a:t> Stress vs. Strain data</a:t>
            </a:r>
            <a:endParaRPr lang="en-US" altLang="en-US" sz="1400" b="1"/>
          </a:p>
        </p:txBody>
      </p:sp>
      <p:sp>
        <p:nvSpPr>
          <p:cNvPr id="89142" name="Rectangle 180">
            <a:extLst>
              <a:ext uri="{FF2B5EF4-FFF2-40B4-BE49-F238E27FC236}">
                <a16:creationId xmlns:a16="http://schemas.microsoft.com/office/drawing/2014/main" xmlns="" id="{CD5C1084-4854-5849-AEAE-A4E489CCA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89143" name="Object 179">
            <a:extLst>
              <a:ext uri="{FF2B5EF4-FFF2-40B4-BE49-F238E27FC236}">
                <a16:creationId xmlns:a16="http://schemas.microsoft.com/office/drawing/2014/main" xmlns="" id="{3223442C-1E53-9B4F-B60E-E7C3D61D1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201863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7" name="Equation" r:id="rId6" imgW="3505200" imgH="3797300" progId="Equation.3">
                  <p:embed/>
                </p:oleObj>
              </mc:Choice>
              <mc:Fallback>
                <p:oleObj name="Equation" r:id="rId6" imgW="3505200" imgH="3797300" progId="Equation.3">
                  <p:embed/>
                  <p:pic>
                    <p:nvPicPr>
                      <p:cNvPr id="89143" name="Object 179">
                        <a:extLst>
                          <a:ext uri="{FF2B5EF4-FFF2-40B4-BE49-F238E27FC236}">
                            <a16:creationId xmlns:a16="http://schemas.microsoft.com/office/drawing/2014/main" xmlns="" id="{3223442C-1E53-9B4F-B60E-E7C3D61D1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1863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4" name="Text Box 182">
            <a:extLst>
              <a:ext uri="{FF2B5EF4-FFF2-40B4-BE49-F238E27FC236}">
                <a16:creationId xmlns:a16="http://schemas.microsoft.com/office/drawing/2014/main" xmlns="" id="{0C1A5D68-A7D0-BD49-B667-4C56BADD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25662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using the regression model</a:t>
            </a:r>
          </a:p>
        </p:txBody>
      </p:sp>
      <p:graphicFrame>
        <p:nvGraphicFramePr>
          <p:cNvPr id="89145" name="Object 184">
            <a:extLst>
              <a:ext uri="{FF2B5EF4-FFF2-40B4-BE49-F238E27FC236}">
                <a16:creationId xmlns:a16="http://schemas.microsoft.com/office/drawing/2014/main" xmlns="" id="{466E6A67-CBBC-8744-A16B-10A298DED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06663"/>
          <a:ext cx="7620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8" name="Equation" r:id="rId8" imgW="11404600" imgH="4102100" progId="Equation.3">
                  <p:embed/>
                </p:oleObj>
              </mc:Choice>
              <mc:Fallback>
                <p:oleObj name="Equation" r:id="rId8" imgW="11404600" imgH="4102100" progId="Equation.3">
                  <p:embed/>
                  <p:pic>
                    <p:nvPicPr>
                      <p:cNvPr id="89145" name="Object 184">
                        <a:extLst>
                          <a:ext uri="{FF2B5EF4-FFF2-40B4-BE49-F238E27FC236}">
                            <a16:creationId xmlns:a16="http://schemas.microsoft.com/office/drawing/2014/main" xmlns="" id="{466E6A67-CBBC-8744-A16B-10A298DED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06663"/>
                        <a:ext cx="7620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6" name="Text Box 190">
            <a:extLst>
              <a:ext uri="{FF2B5EF4-FFF2-40B4-BE49-F238E27FC236}">
                <a16:creationId xmlns:a16="http://schemas.microsoft.com/office/drawing/2014/main" xmlns="" id="{3CF38A05-B18C-8F48-9B4B-B7B9B125A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30462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and the sum of the square of the </a:t>
            </a:r>
          </a:p>
        </p:txBody>
      </p:sp>
      <p:sp>
        <p:nvSpPr>
          <p:cNvPr id="89148" name="Text Box 198">
            <a:extLst>
              <a:ext uri="{FF2B5EF4-FFF2-40B4-BE49-F238E27FC236}">
                <a16:creationId xmlns:a16="http://schemas.microsoft.com/office/drawing/2014/main" xmlns="" id="{9B768406-2825-2C48-9A23-6658B636E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735262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residuals.</a:t>
            </a:r>
          </a:p>
        </p:txBody>
      </p:sp>
      <p:sp>
        <p:nvSpPr>
          <p:cNvPr id="89149" name="Text Box 199">
            <a:extLst>
              <a:ext uri="{FF2B5EF4-FFF2-40B4-BE49-F238E27FC236}">
                <a16:creationId xmlns:a16="http://schemas.microsoft.com/office/drawing/2014/main" xmlns="" id="{49F93997-0603-AF46-897B-D6FEC09E8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32460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Data points for Stress vs. Strain data</a:t>
            </a:r>
            <a:endParaRPr lang="en-US" altLang="en-US" sz="1400" b="1"/>
          </a:p>
        </p:txBody>
      </p:sp>
      <p:sp>
        <p:nvSpPr>
          <p:cNvPr id="89150" name="Rectangle 201">
            <a:extLst>
              <a:ext uri="{FF2B5EF4-FFF2-40B4-BE49-F238E27FC236}">
                <a16:creationId xmlns:a16="http://schemas.microsoft.com/office/drawing/2014/main" xmlns="" id="{49530A77-3A54-6742-91B6-95F2E7EA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75910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xmlns="" id="{F089E772-4337-3849-ADD8-80690F405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What is Regression?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xmlns="" id="{600D1E81-B225-854E-AE69-65B4476F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1743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Rectangle 110">
            <a:extLst>
              <a:ext uri="{FF2B5EF4-FFF2-40B4-BE49-F238E27FC236}">
                <a16:creationId xmlns:a16="http://schemas.microsoft.com/office/drawing/2014/main" xmlns="" id="{0B6D50EC-ECFC-B74B-B637-BA29B25E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7" name="Rectangle 352">
            <a:extLst>
              <a:ext uri="{FF2B5EF4-FFF2-40B4-BE49-F238E27FC236}">
                <a16:creationId xmlns:a16="http://schemas.microsoft.com/office/drawing/2014/main" xmlns="" id="{D55FF037-D0FE-1941-823E-EB409B15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8218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8" name="Rectangle 353">
            <a:extLst>
              <a:ext uri="{FF2B5EF4-FFF2-40B4-BE49-F238E27FC236}">
                <a16:creationId xmlns:a16="http://schemas.microsoft.com/office/drawing/2014/main" xmlns="" id="{FFA94504-CB22-AB47-B06E-A57D6E12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797" y="2052639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9" name="Rectangle 375">
            <a:extLst>
              <a:ext uri="{FF2B5EF4-FFF2-40B4-BE49-F238E27FC236}">
                <a16:creationId xmlns:a16="http://schemas.microsoft.com/office/drawing/2014/main" xmlns="" id="{7C73F0D3-B8E9-0748-B0D4-C5AAFE54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487739"/>
            <a:ext cx="257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50" name="Text Box 390">
            <a:extLst>
              <a:ext uri="{FF2B5EF4-FFF2-40B4-BE49-F238E27FC236}">
                <a16:creationId xmlns:a16="http://schemas.microsoft.com/office/drawing/2014/main" xmlns="" id="{9BE7E2D7-3EE1-B24A-8E08-F80C3D2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503363"/>
            <a:ext cx="441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What is regression?</a:t>
            </a:r>
            <a:r>
              <a:rPr lang="en-US" altLang="en-US" sz="1400"/>
              <a:t> </a:t>
            </a:r>
            <a:r>
              <a:rPr lang="en-US" altLang="en-US" sz="1900"/>
              <a:t>Given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00"/>
              <a:t> data points </a:t>
            </a:r>
          </a:p>
        </p:txBody>
      </p:sp>
      <p:sp>
        <p:nvSpPr>
          <p:cNvPr id="35851" name="Rectangle 393">
            <a:extLst>
              <a:ext uri="{FF2B5EF4-FFF2-40B4-BE49-F238E27FC236}">
                <a16:creationId xmlns:a16="http://schemas.microsoft.com/office/drawing/2014/main" xmlns="" id="{AF8B53BD-F1BB-1F49-8960-2C9BBA53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2" name="Text Box 394">
            <a:extLst>
              <a:ext uri="{FF2B5EF4-FFF2-40B4-BE49-F238E27FC236}">
                <a16:creationId xmlns:a16="http://schemas.microsoft.com/office/drawing/2014/main" xmlns="" id="{57E8BB53-B2AE-B440-BBBE-5228A0799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1916113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best fit </a:t>
            </a:r>
          </a:p>
        </p:txBody>
      </p:sp>
      <p:sp>
        <p:nvSpPr>
          <p:cNvPr id="35853" name="Rectangle 396">
            <a:extLst>
              <a:ext uri="{FF2B5EF4-FFF2-40B4-BE49-F238E27FC236}">
                <a16:creationId xmlns:a16="http://schemas.microsoft.com/office/drawing/2014/main" xmlns="" id="{0241D7A4-58F2-8B40-8FE2-D6112270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54" name="Object 395">
            <a:extLst>
              <a:ext uri="{FF2B5EF4-FFF2-40B4-BE49-F238E27FC236}">
                <a16:creationId xmlns:a16="http://schemas.microsoft.com/office/drawing/2014/main" xmlns="" id="{3F3913DB-D8FB-2F4B-8305-8B0A04D90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2182" y="1905001"/>
          <a:ext cx="10969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54" name="Equation" r:id="rId4" imgW="13754100" imgH="4686300" progId="Equation.3">
                  <p:embed/>
                </p:oleObj>
              </mc:Choice>
              <mc:Fallback>
                <p:oleObj name="Equation" r:id="rId4" imgW="13754100" imgH="4686300" progId="Equation.3">
                  <p:embed/>
                  <p:pic>
                    <p:nvPicPr>
                      <p:cNvPr id="35854" name="Object 395">
                        <a:extLst>
                          <a:ext uri="{FF2B5EF4-FFF2-40B4-BE49-F238E27FC236}">
                            <a16:creationId xmlns:a16="http://schemas.microsoft.com/office/drawing/2014/main" xmlns="" id="{3F3913DB-D8FB-2F4B-8305-8B0A04D90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182" y="1905001"/>
                        <a:ext cx="10969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397">
            <a:extLst>
              <a:ext uri="{FF2B5EF4-FFF2-40B4-BE49-F238E27FC236}">
                <a16:creationId xmlns:a16="http://schemas.microsoft.com/office/drawing/2014/main" xmlns="" id="{AFCB8ABC-7F97-884F-B2EA-8931F1E9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607" y="1912832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/>
              <a:t>to the data.  </a:t>
            </a:r>
          </a:p>
        </p:txBody>
      </p:sp>
      <p:sp>
        <p:nvSpPr>
          <p:cNvPr id="35856" name="Rectangle 400">
            <a:extLst>
              <a:ext uri="{FF2B5EF4-FFF2-40B4-BE49-F238E27FC236}">
                <a16:creationId xmlns:a16="http://schemas.microsoft.com/office/drawing/2014/main" xmlns="" id="{609AD871-3722-5A42-A376-B03B6162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7" name="Text Box 401">
            <a:extLst>
              <a:ext uri="{FF2B5EF4-FFF2-40B4-BE49-F238E27FC236}">
                <a16:creationId xmlns:a16="http://schemas.microsoft.com/office/drawing/2014/main" xmlns="" id="{6FD9A81E-874C-C444-B0DF-1C2EC487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05075"/>
            <a:ext cx="3733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Residual at each point is </a:t>
            </a:r>
          </a:p>
        </p:txBody>
      </p:sp>
      <p:sp>
        <p:nvSpPr>
          <p:cNvPr id="35858" name="Rectangle 403">
            <a:extLst>
              <a:ext uri="{FF2B5EF4-FFF2-40B4-BE49-F238E27FC236}">
                <a16:creationId xmlns:a16="http://schemas.microsoft.com/office/drawing/2014/main" xmlns="" id="{4052816A-6BF1-D642-B2BE-64731AC4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5859" name="Group 430">
            <a:extLst>
              <a:ext uri="{FF2B5EF4-FFF2-40B4-BE49-F238E27FC236}">
                <a16:creationId xmlns:a16="http://schemas.microsoft.com/office/drawing/2014/main" xmlns="" id="{9D20F9B7-C645-8B47-AE20-238688A26D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2775" y="3460750"/>
            <a:ext cx="5486400" cy="3200400"/>
            <a:chOff x="2458" y="5290"/>
            <a:chExt cx="7200" cy="4320"/>
          </a:xfrm>
        </p:grpSpPr>
        <p:sp>
          <p:nvSpPr>
            <p:cNvPr id="35878" name="AutoShape 431">
              <a:extLst>
                <a:ext uri="{FF2B5EF4-FFF2-40B4-BE49-F238E27FC236}">
                  <a16:creationId xmlns:a16="http://schemas.microsoft.com/office/drawing/2014/main" xmlns="" id="{1DB34380-14F4-7444-993D-733A19E737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8" y="5290"/>
              <a:ext cx="720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79" name="Line 432">
              <a:extLst>
                <a:ext uri="{FF2B5EF4-FFF2-40B4-BE49-F238E27FC236}">
                  <a16:creationId xmlns:a16="http://schemas.microsoft.com/office/drawing/2014/main" xmlns="" id="{1A083261-C719-7B46-9114-E945E8237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8530"/>
              <a:ext cx="5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33">
              <a:extLst>
                <a:ext uri="{FF2B5EF4-FFF2-40B4-BE49-F238E27FC236}">
                  <a16:creationId xmlns:a16="http://schemas.microsoft.com/office/drawing/2014/main" xmlns="" id="{B5824EF3-16D9-E340-ADFE-3DAD068B8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" y="5444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Freeform 434">
              <a:extLst>
                <a:ext uri="{FF2B5EF4-FFF2-40B4-BE49-F238E27FC236}">
                  <a16:creationId xmlns:a16="http://schemas.microsoft.com/office/drawing/2014/main" xmlns="" id="{39BFE579-7A58-D141-820C-11AEDFA72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6061"/>
              <a:ext cx="4200" cy="2160"/>
            </a:xfrm>
            <a:custGeom>
              <a:avLst/>
              <a:gdLst>
                <a:gd name="T0" fmla="*/ 0 w 5040"/>
                <a:gd name="T1" fmla="*/ 629 h 2520"/>
                <a:gd name="T2" fmla="*/ 69 w 5040"/>
                <a:gd name="T3" fmla="*/ 405 h 2520"/>
                <a:gd name="T4" fmla="*/ 245 w 5040"/>
                <a:gd name="T5" fmla="*/ 225 h 2520"/>
                <a:gd name="T6" fmla="*/ 558 w 5040"/>
                <a:gd name="T7" fmla="*/ 90 h 2520"/>
                <a:gd name="T8" fmla="*/ 978 w 5040"/>
                <a:gd name="T9" fmla="*/ 0 h 2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0"/>
                <a:gd name="T16" fmla="*/ 0 h 2520"/>
                <a:gd name="T17" fmla="*/ 5040 w 5040"/>
                <a:gd name="T18" fmla="*/ 2520 h 2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0" h="2520">
                  <a:moveTo>
                    <a:pt x="0" y="2520"/>
                  </a:moveTo>
                  <a:cubicBezTo>
                    <a:pt x="75" y="2205"/>
                    <a:pt x="150" y="1890"/>
                    <a:pt x="360" y="1620"/>
                  </a:cubicBezTo>
                  <a:cubicBezTo>
                    <a:pt x="570" y="1350"/>
                    <a:pt x="840" y="1110"/>
                    <a:pt x="1260" y="900"/>
                  </a:cubicBezTo>
                  <a:cubicBezTo>
                    <a:pt x="1680" y="690"/>
                    <a:pt x="2250" y="510"/>
                    <a:pt x="2880" y="360"/>
                  </a:cubicBezTo>
                  <a:cubicBezTo>
                    <a:pt x="3510" y="210"/>
                    <a:pt x="4680" y="60"/>
                    <a:pt x="50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Oval 435">
              <a:extLst>
                <a:ext uri="{FF2B5EF4-FFF2-40B4-BE49-F238E27FC236}">
                  <a16:creationId xmlns:a16="http://schemas.microsoft.com/office/drawing/2014/main" xmlns="" id="{C474B59E-91AE-3841-A30B-3A1EEC51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7913"/>
              <a:ext cx="120" cy="12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83" name="Oval 436">
              <a:extLst>
                <a:ext uri="{FF2B5EF4-FFF2-40B4-BE49-F238E27FC236}">
                  <a16:creationId xmlns:a16="http://schemas.microsoft.com/office/drawing/2014/main" xmlns="" id="{BF6E4F26-0A1F-C447-853B-EDDFAD6F2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6524"/>
              <a:ext cx="120" cy="12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84" name="Oval 437">
              <a:extLst>
                <a:ext uri="{FF2B5EF4-FFF2-40B4-BE49-F238E27FC236}">
                  <a16:creationId xmlns:a16="http://schemas.microsoft.com/office/drawing/2014/main" xmlns="" id="{EA72E74C-31D0-2248-AD97-E906F730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" y="6679"/>
              <a:ext cx="120" cy="12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85" name="Oval 438">
              <a:extLst>
                <a:ext uri="{FF2B5EF4-FFF2-40B4-BE49-F238E27FC236}">
                  <a16:creationId xmlns:a16="http://schemas.microsoft.com/office/drawing/2014/main" xmlns="" id="{96424C43-1301-4F4E-8E94-9237E16D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" y="6061"/>
              <a:ext cx="120" cy="12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86" name="Oval 439">
              <a:extLst>
                <a:ext uri="{FF2B5EF4-FFF2-40B4-BE49-F238E27FC236}">
                  <a16:creationId xmlns:a16="http://schemas.microsoft.com/office/drawing/2014/main" xmlns="" id="{E9ED9ACF-07B4-894D-9DE5-06CDE1BF8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" y="5753"/>
              <a:ext cx="120" cy="12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87" name="Line 440">
              <a:extLst>
                <a:ext uri="{FF2B5EF4-FFF2-40B4-BE49-F238E27FC236}">
                  <a16:creationId xmlns:a16="http://schemas.microsoft.com/office/drawing/2014/main" xmlns="" id="{9AC0D956-13D0-1847-9391-3430B7E80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68" y="6306"/>
              <a:ext cx="60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60" name="Rectangle 442">
            <a:extLst>
              <a:ext uri="{FF2B5EF4-FFF2-40B4-BE49-F238E27FC236}">
                <a16:creationId xmlns:a16="http://schemas.microsoft.com/office/drawing/2014/main" xmlns="" id="{FF84812A-EA26-4246-BF85-7A006DA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61" name="Rectangle 444">
            <a:extLst>
              <a:ext uri="{FF2B5EF4-FFF2-40B4-BE49-F238E27FC236}">
                <a16:creationId xmlns:a16="http://schemas.microsoft.com/office/drawing/2014/main" xmlns="" id="{7C979EAF-2125-5543-859E-A4CEADAA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62" name="Rectangle 446">
            <a:extLst>
              <a:ext uri="{FF2B5EF4-FFF2-40B4-BE49-F238E27FC236}">
                <a16:creationId xmlns:a16="http://schemas.microsoft.com/office/drawing/2014/main" xmlns="" id="{7C62F0C1-EA39-D84D-8068-1F89571E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63" name="Object 445">
            <a:extLst>
              <a:ext uri="{FF2B5EF4-FFF2-40B4-BE49-F238E27FC236}">
                <a16:creationId xmlns:a16="http://schemas.microsoft.com/office/drawing/2014/main" xmlns="" id="{FA52CE11-013B-4347-A77F-28529CD50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1138" y="4630738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55" name="Equation" r:id="rId6" imgW="13754100" imgH="4686300" progId="Equation.3">
                  <p:embed/>
                </p:oleObj>
              </mc:Choice>
              <mc:Fallback>
                <p:oleObj name="Equation" r:id="rId6" imgW="13754100" imgH="4686300" progId="Equation.3">
                  <p:embed/>
                  <p:pic>
                    <p:nvPicPr>
                      <p:cNvPr id="35863" name="Object 445">
                        <a:extLst>
                          <a:ext uri="{FF2B5EF4-FFF2-40B4-BE49-F238E27FC236}">
                            <a16:creationId xmlns:a16="http://schemas.microsoft.com/office/drawing/2014/main" xmlns="" id="{FA52CE11-013B-4347-A77F-28529CD50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38" y="4630738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Text Box 447">
            <a:extLst>
              <a:ext uri="{FF2B5EF4-FFF2-40B4-BE49-F238E27FC236}">
                <a16:creationId xmlns:a16="http://schemas.microsoft.com/office/drawing/2014/main" xmlns="" id="{3C7E400B-28D4-D240-B7A3-B663D78AE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5991225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Basic model for regression</a:t>
            </a:r>
            <a:endParaRPr lang="en-US" altLang="en-US" sz="1400" b="1"/>
          </a:p>
        </p:txBody>
      </p:sp>
      <p:sp>
        <p:nvSpPr>
          <p:cNvPr id="35865" name="Rectangle 45">
            <a:extLst>
              <a:ext uri="{FF2B5EF4-FFF2-40B4-BE49-F238E27FC236}">
                <a16:creationId xmlns:a16="http://schemas.microsoft.com/office/drawing/2014/main" xmlns="" id="{28935822-B9B9-3349-B79F-6C9923094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66" name="Object 47">
            <a:extLst>
              <a:ext uri="{FF2B5EF4-FFF2-40B4-BE49-F238E27FC236}">
                <a16:creationId xmlns:a16="http://schemas.microsoft.com/office/drawing/2014/main" xmlns="" id="{C815F948-5248-4949-96C3-2D82CC7E3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7339" y="1581151"/>
          <a:ext cx="2663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56" name="Equation" r:id="rId8" imgW="39789100" imgH="5270500" progId="Equation.3">
                  <p:embed/>
                </p:oleObj>
              </mc:Choice>
              <mc:Fallback>
                <p:oleObj name="Equation" r:id="rId8" imgW="39789100" imgH="5270500" progId="Equation.3">
                  <p:embed/>
                  <p:pic>
                    <p:nvPicPr>
                      <p:cNvPr id="35866" name="Object 47">
                        <a:extLst>
                          <a:ext uri="{FF2B5EF4-FFF2-40B4-BE49-F238E27FC236}">
                            <a16:creationId xmlns:a16="http://schemas.microsoft.com/office/drawing/2014/main" xmlns="" id="{C815F948-5248-4949-96C3-2D82CC7E3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9" y="1581151"/>
                        <a:ext cx="26638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Rectangle 53">
            <a:extLst>
              <a:ext uri="{FF2B5EF4-FFF2-40B4-BE49-F238E27FC236}">
                <a16:creationId xmlns:a16="http://schemas.microsoft.com/office/drawing/2014/main" xmlns="" id="{AA624E67-83B9-F84F-BBC5-45D80672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68" name="Object 4">
            <a:extLst>
              <a:ext uri="{FF2B5EF4-FFF2-40B4-BE49-F238E27FC236}">
                <a16:creationId xmlns:a16="http://schemas.microsoft.com/office/drawing/2014/main" xmlns="" id="{F99064DF-3B6A-0442-A25D-47DB261D0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5105" y="2540170"/>
          <a:ext cx="1508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57" name="Equation" r:id="rId10" imgW="21653500" imgH="5270500" progId="Equation.3">
                  <p:embed/>
                </p:oleObj>
              </mc:Choice>
              <mc:Fallback>
                <p:oleObj name="Equation" r:id="rId10" imgW="21653500" imgH="5270500" progId="Equation.3">
                  <p:embed/>
                  <p:pic>
                    <p:nvPicPr>
                      <p:cNvPr id="35868" name="Object 4">
                        <a:extLst>
                          <a:ext uri="{FF2B5EF4-FFF2-40B4-BE49-F238E27FC236}">
                            <a16:creationId xmlns:a16="http://schemas.microsoft.com/office/drawing/2014/main" xmlns="" id="{F99064DF-3B6A-0442-A25D-47DB261D0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105" y="2540170"/>
                        <a:ext cx="15081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Text Box 690">
            <a:extLst>
              <a:ext uri="{FF2B5EF4-FFF2-40B4-BE49-F238E27FC236}">
                <a16:creationId xmlns:a16="http://schemas.microsoft.com/office/drawing/2014/main" xmlns="" id="{09A47E06-B64F-8440-95FE-3FF1CBC4E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487739"/>
            <a:ext cx="103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y</a:t>
            </a:r>
            <a:endParaRPr lang="en-US" altLang="en-US" sz="1900" i="1"/>
          </a:p>
        </p:txBody>
      </p:sp>
      <p:sp>
        <p:nvSpPr>
          <p:cNvPr id="35870" name="Text Box 681">
            <a:extLst>
              <a:ext uri="{FF2B5EF4-FFF2-40B4-BE49-F238E27FC236}">
                <a16:creationId xmlns:a16="http://schemas.microsoft.com/office/drawing/2014/main" xmlns="" id="{6D372818-C73D-834A-A9D7-491A927C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9" y="5754689"/>
            <a:ext cx="10318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x</a:t>
            </a:r>
            <a:endParaRPr lang="en-US" altLang="en-US" sz="1900" i="1"/>
          </a:p>
        </p:txBody>
      </p:sp>
      <p:graphicFrame>
        <p:nvGraphicFramePr>
          <p:cNvPr id="35871" name="Object 5">
            <a:extLst>
              <a:ext uri="{FF2B5EF4-FFF2-40B4-BE49-F238E27FC236}">
                <a16:creationId xmlns:a16="http://schemas.microsoft.com/office/drawing/2014/main" xmlns="" id="{78235E02-C06B-1745-8A48-2A52BA83E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4239" y="5280026"/>
          <a:ext cx="6762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58" name="Equation" r:id="rId12" imgW="10528300" imgH="4978400" progId="Equation.3">
                  <p:embed/>
                </p:oleObj>
              </mc:Choice>
              <mc:Fallback>
                <p:oleObj name="Equation" r:id="rId12" imgW="10528300" imgH="4978400" progId="Equation.3">
                  <p:embed/>
                  <p:pic>
                    <p:nvPicPr>
                      <p:cNvPr id="35871" name="Object 5">
                        <a:extLst>
                          <a:ext uri="{FF2B5EF4-FFF2-40B4-BE49-F238E27FC236}">
                            <a16:creationId xmlns:a16="http://schemas.microsoft.com/office/drawing/2014/main" xmlns="" id="{78235E02-C06B-1745-8A48-2A52BA83E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9" y="5280026"/>
                        <a:ext cx="6762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6">
            <a:extLst>
              <a:ext uri="{FF2B5EF4-FFF2-40B4-BE49-F238E27FC236}">
                <a16:creationId xmlns:a16="http://schemas.microsoft.com/office/drawing/2014/main" xmlns="" id="{7F56911F-3FAA-CD42-AB0D-FD9A5581D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3603625"/>
          <a:ext cx="812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59" name="Equation" r:id="rId14" imgW="11404600" imgH="5270500" progId="Equation.3">
                  <p:embed/>
                </p:oleObj>
              </mc:Choice>
              <mc:Fallback>
                <p:oleObj name="Equation" r:id="rId14" imgW="11404600" imgH="5270500" progId="Equation.3">
                  <p:embed/>
                  <p:pic>
                    <p:nvPicPr>
                      <p:cNvPr id="35872" name="Object 6">
                        <a:extLst>
                          <a:ext uri="{FF2B5EF4-FFF2-40B4-BE49-F238E27FC236}">
                            <a16:creationId xmlns:a16="http://schemas.microsoft.com/office/drawing/2014/main" xmlns="" id="{7F56911F-3FAA-CD42-AB0D-FD9A5581D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603625"/>
                        <a:ext cx="8128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3" name="Object 687">
            <a:extLst>
              <a:ext uri="{FF2B5EF4-FFF2-40B4-BE49-F238E27FC236}">
                <a16:creationId xmlns:a16="http://schemas.microsoft.com/office/drawing/2014/main" xmlns="" id="{5F455F17-0DA0-E845-89D8-8DF2CB321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4071939"/>
          <a:ext cx="7413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60" name="Equation" r:id="rId16" imgW="10528300" imgH="5270500" progId="Equation.3">
                  <p:embed/>
                </p:oleObj>
              </mc:Choice>
              <mc:Fallback>
                <p:oleObj name="Equation" r:id="rId16" imgW="10528300" imgH="5270500" progId="Equation.3">
                  <p:embed/>
                  <p:pic>
                    <p:nvPicPr>
                      <p:cNvPr id="35873" name="Object 687">
                        <a:extLst>
                          <a:ext uri="{FF2B5EF4-FFF2-40B4-BE49-F238E27FC236}">
                            <a16:creationId xmlns:a16="http://schemas.microsoft.com/office/drawing/2014/main" xmlns="" id="{5F455F17-0DA0-E845-89D8-8DF2CB321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071939"/>
                        <a:ext cx="7413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Line 688">
            <a:extLst>
              <a:ext uri="{FF2B5EF4-FFF2-40B4-BE49-F238E27FC236}">
                <a16:creationId xmlns:a16="http://schemas.microsoft.com/office/drawing/2014/main" xmlns="" id="{C5B2E554-FAD6-224B-B2FA-4343A852C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5839" y="4422776"/>
            <a:ext cx="7937" cy="328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875" name="Object 689">
            <a:extLst>
              <a:ext uri="{FF2B5EF4-FFF2-40B4-BE49-F238E27FC236}">
                <a16:creationId xmlns:a16="http://schemas.microsoft.com/office/drawing/2014/main" xmlns="" id="{12F3FE49-71BC-1942-8287-E81FAE13B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4433889"/>
          <a:ext cx="164306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61" name="Equation" r:id="rId18" imgW="21653500" imgH="5270500" progId="Equation.3">
                  <p:embed/>
                </p:oleObj>
              </mc:Choice>
              <mc:Fallback>
                <p:oleObj name="Equation" r:id="rId18" imgW="21653500" imgH="5270500" progId="Equation.3">
                  <p:embed/>
                  <p:pic>
                    <p:nvPicPr>
                      <p:cNvPr id="35875" name="Object 689">
                        <a:extLst>
                          <a:ext uri="{FF2B5EF4-FFF2-40B4-BE49-F238E27FC236}">
                            <a16:creationId xmlns:a16="http://schemas.microsoft.com/office/drawing/2014/main" xmlns="" id="{12F3FE49-71BC-1942-8287-E81FAE13B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433889"/>
                        <a:ext cx="1643062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6" name="Line 696">
            <a:extLst>
              <a:ext uri="{FF2B5EF4-FFF2-40B4-BE49-F238E27FC236}">
                <a16:creationId xmlns:a16="http://schemas.microsoft.com/office/drawing/2014/main" xmlns="" id="{0E56B9C1-A94B-4645-BC25-ACE25DC700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7889" y="4741863"/>
            <a:ext cx="30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697">
            <a:extLst>
              <a:ext uri="{FF2B5EF4-FFF2-40B4-BE49-F238E27FC236}">
                <a16:creationId xmlns:a16="http://schemas.microsoft.com/office/drawing/2014/main" xmlns="" id="{916A0EF6-04DF-FB46-9ECB-E20CF6C486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1064" y="4416425"/>
            <a:ext cx="30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>
            <a:extLst>
              <a:ext uri="{FF2B5EF4-FFF2-40B4-BE49-F238E27FC236}">
                <a16:creationId xmlns:a16="http://schemas.microsoft.com/office/drawing/2014/main" xmlns="" id="{F66F5386-0595-A948-B4DA-785C0162E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/>
              <a:t>Example 2 cont.</a:t>
            </a:r>
          </a:p>
        </p:txBody>
      </p:sp>
      <p:graphicFrame>
        <p:nvGraphicFramePr>
          <p:cNvPr id="378340" name="Group 484">
            <a:extLst>
              <a:ext uri="{FF2B5EF4-FFF2-40B4-BE49-F238E27FC236}">
                <a16:creationId xmlns:a16="http://schemas.microsoft.com/office/drawing/2014/main" xmlns="" id="{13F6E246-7630-3244-9ECD-FA2C2BDD25B3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582311208"/>
              </p:ext>
            </p:extLst>
          </p:nvPr>
        </p:nvGraphicFramePr>
        <p:xfrm>
          <a:off x="569915" y="2164557"/>
          <a:ext cx="4648200" cy="420691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r>
                        <a:rPr kumimoji="0" lang="en-US" sz="1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εσ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1.8300×10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3.0600×10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3.3489×10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5.5998×10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3.6000×10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6.1200×10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1.2960×10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2.2032×10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5.3240×10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9.1700×10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2.8345×10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4.8821×10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7.0200×10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1.2230×10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4.9280×10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8.5855×10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8.6700×10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1.5290×10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7.5169×10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1.3256×10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1.0244×10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1.8350×10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1.0494×10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1.8798×10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1.1774×10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2.1400×10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1.3863×10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2.5196×10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1.3290×10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2.4460×10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1.7662×10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3.2507×10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1.4790×10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2.7520×10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2.1874×10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4.0702×10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1.5000×10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2.7670×10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2.2500×10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4.1505×10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1.5600×10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2.8960×10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2.4336×10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4.5178×10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6411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5" marB="457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5" marB="457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1.2764×10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2.3337×10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91233" name="Text Box 470">
            <a:extLst>
              <a:ext uri="{FF2B5EF4-FFF2-40B4-BE49-F238E27FC236}">
                <a16:creationId xmlns:a16="http://schemas.microsoft.com/office/drawing/2014/main" xmlns="" id="{D8232EB1-A8EF-DA42-B1BF-59D7277B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5" y="1700627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Table.</a:t>
            </a:r>
            <a:r>
              <a:rPr lang="en-US" altLang="en-US" sz="1400"/>
              <a:t> Summation data for regression model</a:t>
            </a:r>
            <a:endParaRPr lang="en-US" altLang="en-US" sz="1400" b="1"/>
          </a:p>
        </p:txBody>
      </p:sp>
      <p:graphicFrame>
        <p:nvGraphicFramePr>
          <p:cNvPr id="91234" name="Object 473">
            <a:extLst>
              <a:ext uri="{FF2B5EF4-FFF2-40B4-BE49-F238E27FC236}">
                <a16:creationId xmlns:a16="http://schemas.microsoft.com/office/drawing/2014/main" xmlns="" id="{E9BD1636-A4FC-394D-9CA9-372DEB818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953000"/>
          <a:ext cx="420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0" name="Equation" r:id="rId4" imgW="6731000" imgH="9944100" progId="Equation.3">
                  <p:embed/>
                </p:oleObj>
              </mc:Choice>
              <mc:Fallback>
                <p:oleObj name="Equation" r:id="rId4" imgW="6731000" imgH="9944100" progId="Equation.3">
                  <p:embed/>
                  <p:pic>
                    <p:nvPicPr>
                      <p:cNvPr id="91234" name="Object 473">
                        <a:extLst>
                          <a:ext uri="{FF2B5EF4-FFF2-40B4-BE49-F238E27FC236}">
                            <a16:creationId xmlns:a16="http://schemas.microsoft.com/office/drawing/2014/main" xmlns="" id="{E9BD1636-A4FC-394D-9CA9-372DEB818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4206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5" name="Rectangle 486">
            <a:extLst>
              <a:ext uri="{FF2B5EF4-FFF2-40B4-BE49-F238E27FC236}">
                <a16:creationId xmlns:a16="http://schemas.microsoft.com/office/drawing/2014/main" xmlns="" id="{DAFC7A8C-7C24-F64A-8E3F-DB8DD056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1236" name="Object 485">
            <a:extLst>
              <a:ext uri="{FF2B5EF4-FFF2-40B4-BE49-F238E27FC236}">
                <a16:creationId xmlns:a16="http://schemas.microsoft.com/office/drawing/2014/main" xmlns="" id="{2B43D74C-E209-0B4F-8410-E038A7041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48540"/>
              </p:ext>
            </p:extLst>
          </p:nvPr>
        </p:nvGraphicFramePr>
        <p:xfrm>
          <a:off x="7758545" y="3038386"/>
          <a:ext cx="2057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1" name="Equation" r:id="rId6" imgW="31013400" imgH="9944100" progId="Equation.3">
                  <p:embed/>
                </p:oleObj>
              </mc:Choice>
              <mc:Fallback>
                <p:oleObj name="Equation" r:id="rId6" imgW="31013400" imgH="9944100" progId="Equation.3">
                  <p:embed/>
                  <p:pic>
                    <p:nvPicPr>
                      <p:cNvPr id="91236" name="Object 485">
                        <a:extLst>
                          <a:ext uri="{FF2B5EF4-FFF2-40B4-BE49-F238E27FC236}">
                            <a16:creationId xmlns:a16="http://schemas.microsoft.com/office/drawing/2014/main" xmlns="" id="{2B43D74C-E209-0B4F-8410-E038A7041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545" y="3038386"/>
                        <a:ext cx="2057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7" name="Rectangle 490">
            <a:extLst>
              <a:ext uri="{FF2B5EF4-FFF2-40B4-BE49-F238E27FC236}">
                <a16:creationId xmlns:a16="http://schemas.microsoft.com/office/drawing/2014/main" xmlns="" id="{5B78D921-BD6B-9B41-98A3-E57F4D3F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1238" name="Object 489">
            <a:extLst>
              <a:ext uri="{FF2B5EF4-FFF2-40B4-BE49-F238E27FC236}">
                <a16:creationId xmlns:a16="http://schemas.microsoft.com/office/drawing/2014/main" xmlns="" id="{9765CF03-448D-0F4B-BF85-3BCAE977C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5994"/>
              </p:ext>
            </p:extLst>
          </p:nvPr>
        </p:nvGraphicFramePr>
        <p:xfrm>
          <a:off x="7758546" y="3724186"/>
          <a:ext cx="21748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2" name="Equation" r:id="rId8" imgW="32766000" imgH="9944100" progId="Equation.3">
                  <p:embed/>
                </p:oleObj>
              </mc:Choice>
              <mc:Fallback>
                <p:oleObj name="Equation" r:id="rId8" imgW="32766000" imgH="9944100" progId="Equation.3">
                  <p:embed/>
                  <p:pic>
                    <p:nvPicPr>
                      <p:cNvPr id="91238" name="Object 489">
                        <a:extLst>
                          <a:ext uri="{FF2B5EF4-FFF2-40B4-BE49-F238E27FC236}">
                            <a16:creationId xmlns:a16="http://schemas.microsoft.com/office/drawing/2014/main" xmlns="" id="{9765CF03-448D-0F4B-BF85-3BCAE977C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546" y="3724186"/>
                        <a:ext cx="21748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" name="Rectangle 493">
            <a:extLst>
              <a:ext uri="{FF2B5EF4-FFF2-40B4-BE49-F238E27FC236}">
                <a16:creationId xmlns:a16="http://schemas.microsoft.com/office/drawing/2014/main" xmlns="" id="{8D505CC8-439D-3346-90F4-79274B34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779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1240" name="Object 492">
            <a:extLst>
              <a:ext uri="{FF2B5EF4-FFF2-40B4-BE49-F238E27FC236}">
                <a16:creationId xmlns:a16="http://schemas.microsoft.com/office/drawing/2014/main" xmlns="" id="{532792DC-DAE6-414A-82FB-42B5BEFA0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39996"/>
              </p:ext>
            </p:extLst>
          </p:nvPr>
        </p:nvGraphicFramePr>
        <p:xfrm>
          <a:off x="7834746" y="4333786"/>
          <a:ext cx="11969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3" name="Equation" r:id="rId10" imgW="17843500" imgH="19304000" progId="Equation.3">
                  <p:embed/>
                </p:oleObj>
              </mc:Choice>
              <mc:Fallback>
                <p:oleObj name="Equation" r:id="rId10" imgW="17843500" imgH="19304000" progId="Equation.3">
                  <p:embed/>
                  <p:pic>
                    <p:nvPicPr>
                      <p:cNvPr id="91240" name="Object 492">
                        <a:extLst>
                          <a:ext uri="{FF2B5EF4-FFF2-40B4-BE49-F238E27FC236}">
                            <a16:creationId xmlns:a16="http://schemas.microsoft.com/office/drawing/2014/main" xmlns="" id="{532792DC-DAE6-414A-82FB-42B5BEFA0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46" y="4333786"/>
                        <a:ext cx="119697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41" name="Rectangle 495">
            <a:extLst>
              <a:ext uri="{FF2B5EF4-FFF2-40B4-BE49-F238E27FC236}">
                <a16:creationId xmlns:a16="http://schemas.microsoft.com/office/drawing/2014/main" xmlns="" id="{DCF8591E-ECD8-8447-BF98-0AB49449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1242" name="Object 494">
            <a:extLst>
              <a:ext uri="{FF2B5EF4-FFF2-40B4-BE49-F238E27FC236}">
                <a16:creationId xmlns:a16="http://schemas.microsoft.com/office/drawing/2014/main" xmlns="" id="{7E3DA2F4-F76E-FE4E-97F2-BD9D6CFDD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003"/>
              </p:ext>
            </p:extLst>
          </p:nvPr>
        </p:nvGraphicFramePr>
        <p:xfrm>
          <a:off x="8063346" y="5552986"/>
          <a:ext cx="14843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4" name="Equation" r:id="rId12" imgW="22237700" imgH="9652000" progId="Equation.3">
                  <p:embed/>
                </p:oleObj>
              </mc:Choice>
              <mc:Fallback>
                <p:oleObj name="Equation" r:id="rId12" imgW="22237700" imgH="9652000" progId="Equation.3">
                  <p:embed/>
                  <p:pic>
                    <p:nvPicPr>
                      <p:cNvPr id="91242" name="Object 494">
                        <a:extLst>
                          <a:ext uri="{FF2B5EF4-FFF2-40B4-BE49-F238E27FC236}">
                            <a16:creationId xmlns:a16="http://schemas.microsoft.com/office/drawing/2014/main" xmlns="" id="{7E3DA2F4-F76E-FE4E-97F2-BD9D6CFDD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346" y="5552986"/>
                        <a:ext cx="14843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43" name="Rectangle 497">
            <a:extLst>
              <a:ext uri="{FF2B5EF4-FFF2-40B4-BE49-F238E27FC236}">
                <a16:creationId xmlns:a16="http://schemas.microsoft.com/office/drawing/2014/main" xmlns="" id="{E5FC34E6-3955-5241-B42A-EB55F14F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1244" name="Object 496">
            <a:extLst>
              <a:ext uri="{FF2B5EF4-FFF2-40B4-BE49-F238E27FC236}">
                <a16:creationId xmlns:a16="http://schemas.microsoft.com/office/drawing/2014/main" xmlns="" id="{C4F21843-1EE8-B44A-A3A4-295F1F14E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656198"/>
              </p:ext>
            </p:extLst>
          </p:nvPr>
        </p:nvGraphicFramePr>
        <p:xfrm>
          <a:off x="8063345" y="6238786"/>
          <a:ext cx="13414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5" name="Equation" r:id="rId14" imgW="20485100" imgH="4686300" progId="Equation.3">
                  <p:embed/>
                </p:oleObj>
              </mc:Choice>
              <mc:Fallback>
                <p:oleObj name="Equation" r:id="rId14" imgW="20485100" imgH="4686300" progId="Equation.3">
                  <p:embed/>
                  <p:pic>
                    <p:nvPicPr>
                      <p:cNvPr id="91244" name="Object 496">
                        <a:extLst>
                          <a:ext uri="{FF2B5EF4-FFF2-40B4-BE49-F238E27FC236}">
                            <a16:creationId xmlns:a16="http://schemas.microsoft.com/office/drawing/2014/main" xmlns="" id="{C4F21843-1EE8-B44A-A3A4-295F1F14E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345" y="6238786"/>
                        <a:ext cx="13414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45" name="Object 1">
            <a:extLst>
              <a:ext uri="{FF2B5EF4-FFF2-40B4-BE49-F238E27FC236}">
                <a16:creationId xmlns:a16="http://schemas.microsoft.com/office/drawing/2014/main" xmlns="" id="{8CA0C37F-D8D5-D74A-8628-C5CCE1820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26871"/>
              </p:ext>
            </p:extLst>
          </p:nvPr>
        </p:nvGraphicFramePr>
        <p:xfrm>
          <a:off x="7758546" y="1742985"/>
          <a:ext cx="12223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6" name="Equation" r:id="rId16" imgW="18135600" imgH="19304000" progId="Equation.3">
                  <p:embed/>
                </p:oleObj>
              </mc:Choice>
              <mc:Fallback>
                <p:oleObj name="Equation" r:id="rId16" imgW="18135600" imgH="19304000" progId="Equation.3">
                  <p:embed/>
                  <p:pic>
                    <p:nvPicPr>
                      <p:cNvPr id="91245" name="Object 1">
                        <a:extLst>
                          <a:ext uri="{FF2B5EF4-FFF2-40B4-BE49-F238E27FC236}">
                            <a16:creationId xmlns:a16="http://schemas.microsoft.com/office/drawing/2014/main" xmlns="" id="{8CA0C37F-D8D5-D74A-8628-C5CCE1820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546" y="1742985"/>
                        <a:ext cx="12223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01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1" descr="gen_linear_figure_5">
            <a:extLst>
              <a:ext uri="{FF2B5EF4-FFF2-40B4-BE49-F238E27FC236}">
                <a16:creationId xmlns:a16="http://schemas.microsoft.com/office/drawing/2014/main" xmlns="" id="{7B5B46DE-1006-0549-9F84-E0510403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286000"/>
            <a:ext cx="48799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Rectangle 4">
            <a:extLst>
              <a:ext uri="{FF2B5EF4-FFF2-40B4-BE49-F238E27FC236}">
                <a16:creationId xmlns:a16="http://schemas.microsoft.com/office/drawing/2014/main" xmlns="" id="{BFE56902-48EC-BA4B-9DF2-262FA4DF0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/>
              <a:t>Example 2 Results</a:t>
            </a:r>
          </a:p>
        </p:txBody>
      </p:sp>
      <p:graphicFrame>
        <p:nvGraphicFramePr>
          <p:cNvPr id="93190" name="Object 12">
            <a:extLst>
              <a:ext uri="{FF2B5EF4-FFF2-40B4-BE49-F238E27FC236}">
                <a16:creationId xmlns:a16="http://schemas.microsoft.com/office/drawing/2014/main" xmlns="" id="{0172E0BE-671B-BB43-872E-BE669F8D371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022850" y="1905000"/>
          <a:ext cx="137318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0" name="Equation" r:id="rId5" imgW="26327100" imgH="4686300" progId="Equation.3">
                  <p:embed/>
                </p:oleObj>
              </mc:Choice>
              <mc:Fallback>
                <p:oleObj name="Equation" r:id="rId5" imgW="26327100" imgH="4686300" progId="Equation.3">
                  <p:embed/>
                  <p:pic>
                    <p:nvPicPr>
                      <p:cNvPr id="93190" name="Object 12">
                        <a:extLst>
                          <a:ext uri="{FF2B5EF4-FFF2-40B4-BE49-F238E27FC236}">
                            <a16:creationId xmlns:a16="http://schemas.microsoft.com/office/drawing/2014/main" xmlns="" id="{0172E0BE-671B-BB43-872E-BE669F8D3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1905000"/>
                        <a:ext cx="137318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>
            <a:extLst>
              <a:ext uri="{FF2B5EF4-FFF2-40B4-BE49-F238E27FC236}">
                <a16:creationId xmlns:a16="http://schemas.microsoft.com/office/drawing/2014/main" xmlns="" id="{99FFFA89-0657-1948-934F-FE242C71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1828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The equation </a:t>
            </a:r>
          </a:p>
        </p:txBody>
      </p:sp>
      <p:sp>
        <p:nvSpPr>
          <p:cNvPr id="93192" name="Rectangle 9">
            <a:extLst>
              <a:ext uri="{FF2B5EF4-FFF2-40B4-BE49-F238E27FC236}">
                <a16:creationId xmlns:a16="http://schemas.microsoft.com/office/drawing/2014/main" xmlns="" id="{B31BFD41-5679-E144-8317-18A520C8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3193" name="Text Box 10">
            <a:extLst>
              <a:ext uri="{FF2B5EF4-FFF2-40B4-BE49-F238E27FC236}">
                <a16:creationId xmlns:a16="http://schemas.microsoft.com/office/drawing/2014/main" xmlns="" id="{B9198849-20E5-D047-802F-5BDD8AFA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556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Linear regression for stress vs. strain data</a:t>
            </a:r>
            <a:endParaRPr lang="en-US" altLang="en-US" sz="1400" b="1"/>
          </a:p>
        </p:txBody>
      </p:sp>
      <p:sp>
        <p:nvSpPr>
          <p:cNvPr id="93194" name="Text Box 14">
            <a:extLst>
              <a:ext uri="{FF2B5EF4-FFF2-40B4-BE49-F238E27FC236}">
                <a16:creationId xmlns:a16="http://schemas.microsoft.com/office/drawing/2014/main" xmlns="" id="{BD01B620-3272-6546-8043-BF34B6EC6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18288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describes the data.</a:t>
            </a:r>
          </a:p>
        </p:txBody>
      </p:sp>
    </p:spTree>
    <p:extLst>
      <p:ext uri="{BB962C8B-B14F-4D97-AF65-F5344CB8AC3E}">
        <p14:creationId xmlns:p14="http://schemas.microsoft.com/office/powerpoint/2010/main" val="188863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xmlns="" id="{1091FDF1-86DE-7B42-A8E4-71178B32F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Linear Regression-Criterion#1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xmlns="" id="{A0E69E85-3D86-674D-9F3B-260659B1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552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4" name="Rectangle 44">
            <a:extLst>
              <a:ext uri="{FF2B5EF4-FFF2-40B4-BE49-F238E27FC236}">
                <a16:creationId xmlns:a16="http://schemas.microsoft.com/office/drawing/2014/main" xmlns="" id="{1E4F2587-21E6-7541-81C1-1FC7AB3A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0677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5" name="Text Box 72">
            <a:extLst>
              <a:ext uri="{FF2B5EF4-FFF2-40B4-BE49-F238E27FC236}">
                <a16:creationId xmlns:a16="http://schemas.microsoft.com/office/drawing/2014/main" xmlns="" id="{B9940737-AF53-2A4D-AE60-7BDA49674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746125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Given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00"/>
              <a:t> data points</a:t>
            </a:r>
          </a:p>
        </p:txBody>
      </p:sp>
      <p:sp>
        <p:nvSpPr>
          <p:cNvPr id="37896" name="Text Box 75">
            <a:extLst>
              <a:ext uri="{FF2B5EF4-FFF2-40B4-BE49-F238E27FC236}">
                <a16:creationId xmlns:a16="http://schemas.microsoft.com/office/drawing/2014/main" xmlns="" id="{5C0FD09E-774B-B04E-B374-06D0F01C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747713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best fit</a:t>
            </a:r>
          </a:p>
        </p:txBody>
      </p:sp>
      <p:graphicFrame>
        <p:nvGraphicFramePr>
          <p:cNvPr id="37897" name="Object 76">
            <a:extLst>
              <a:ext uri="{FF2B5EF4-FFF2-40B4-BE49-F238E27FC236}">
                <a16:creationId xmlns:a16="http://schemas.microsoft.com/office/drawing/2014/main" xmlns="" id="{B23D00D7-035D-CE4F-AED3-0958224DE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0938" y="781051"/>
          <a:ext cx="14716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2" name="Equation" r:id="rId4" imgW="18135600" imgH="5270500" progId="Equation.3">
                  <p:embed/>
                </p:oleObj>
              </mc:Choice>
              <mc:Fallback>
                <p:oleObj name="Equation" r:id="rId4" imgW="18135600" imgH="5270500" progId="Equation.3">
                  <p:embed/>
                  <p:pic>
                    <p:nvPicPr>
                      <p:cNvPr id="37897" name="Object 76">
                        <a:extLst>
                          <a:ext uri="{FF2B5EF4-FFF2-40B4-BE49-F238E27FC236}">
                            <a16:creationId xmlns:a16="http://schemas.microsoft.com/office/drawing/2014/main" xmlns="" id="{B23D00D7-035D-CE4F-AED3-0958224DE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781051"/>
                        <a:ext cx="14716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78">
            <a:extLst>
              <a:ext uri="{FF2B5EF4-FFF2-40B4-BE49-F238E27FC236}">
                <a16:creationId xmlns:a16="http://schemas.microsoft.com/office/drawing/2014/main" xmlns="" id="{4B1CE093-21CB-DA43-B6D3-983F12C1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925" y="741363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to the data.</a:t>
            </a:r>
          </a:p>
        </p:txBody>
      </p:sp>
      <p:sp>
        <p:nvSpPr>
          <p:cNvPr id="37899" name="Text Box 79">
            <a:extLst>
              <a:ext uri="{FF2B5EF4-FFF2-40B4-BE49-F238E27FC236}">
                <a16:creationId xmlns:a16="http://schemas.microsoft.com/office/drawing/2014/main" xmlns="" id="{D2385C4B-B43F-8A46-9840-35A11AF8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1346200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Does minimizing</a:t>
            </a:r>
          </a:p>
        </p:txBody>
      </p:sp>
      <p:graphicFrame>
        <p:nvGraphicFramePr>
          <p:cNvPr id="37900" name="Object 80">
            <a:extLst>
              <a:ext uri="{FF2B5EF4-FFF2-40B4-BE49-F238E27FC236}">
                <a16:creationId xmlns:a16="http://schemas.microsoft.com/office/drawing/2014/main" xmlns="" id="{FF4798F3-34E3-CB46-93D1-03D83645E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2174" y="1202034"/>
          <a:ext cx="8112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3" name="Equation" r:id="rId6" imgW="8483600" imgH="8775700" progId="Equation.3">
                  <p:embed/>
                </p:oleObj>
              </mc:Choice>
              <mc:Fallback>
                <p:oleObj name="Equation" r:id="rId6" imgW="8483600" imgH="8775700" progId="Equation.3">
                  <p:embed/>
                  <p:pic>
                    <p:nvPicPr>
                      <p:cNvPr id="37900" name="Object 80">
                        <a:extLst>
                          <a:ext uri="{FF2B5EF4-FFF2-40B4-BE49-F238E27FC236}">
                            <a16:creationId xmlns:a16="http://schemas.microsoft.com/office/drawing/2014/main" xmlns="" id="{FF4798F3-34E3-CB46-93D1-03D83645E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74" y="1202034"/>
                        <a:ext cx="8112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82">
            <a:extLst>
              <a:ext uri="{FF2B5EF4-FFF2-40B4-BE49-F238E27FC236}">
                <a16:creationId xmlns:a16="http://schemas.microsoft.com/office/drawing/2014/main" xmlns="" id="{9E60F1B4-E53F-BA4D-B2FC-872BF8BAF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345791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work as a criterion?</a:t>
            </a:r>
          </a:p>
        </p:txBody>
      </p:sp>
      <p:sp>
        <p:nvSpPr>
          <p:cNvPr id="37902" name="Rectangle 84">
            <a:extLst>
              <a:ext uri="{FF2B5EF4-FFF2-40B4-BE49-F238E27FC236}">
                <a16:creationId xmlns:a16="http://schemas.microsoft.com/office/drawing/2014/main" xmlns="" id="{D08FED67-BDB7-E94B-9E1F-96142DB9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7903" name="Group 674">
            <a:extLst>
              <a:ext uri="{FF2B5EF4-FFF2-40B4-BE49-F238E27FC236}">
                <a16:creationId xmlns:a16="http://schemas.microsoft.com/office/drawing/2014/main" xmlns="" id="{03A5BED2-95A5-4D4C-B206-9943C6DF4B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0" y="2381250"/>
            <a:ext cx="5029200" cy="3079750"/>
            <a:chOff x="1620" y="1726"/>
            <a:chExt cx="8820" cy="5400"/>
          </a:xfrm>
        </p:grpSpPr>
        <p:sp>
          <p:nvSpPr>
            <p:cNvPr id="37906" name="AutoShape 675">
              <a:extLst>
                <a:ext uri="{FF2B5EF4-FFF2-40B4-BE49-F238E27FC236}">
                  <a16:creationId xmlns:a16="http://schemas.microsoft.com/office/drawing/2014/main" xmlns="" id="{42FC9898-B2C7-F04A-92B3-FCB1024EC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0" y="1726"/>
              <a:ext cx="8820" cy="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07" name="Line 676">
              <a:extLst>
                <a:ext uri="{FF2B5EF4-FFF2-40B4-BE49-F238E27FC236}">
                  <a16:creationId xmlns:a16="http://schemas.microsoft.com/office/drawing/2014/main" xmlns="" id="{4A59527D-475F-2A44-893D-E82AEE228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726"/>
              <a:ext cx="0" cy="4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08" name="Group 677">
              <a:extLst>
                <a:ext uri="{FF2B5EF4-FFF2-40B4-BE49-F238E27FC236}">
                  <a16:creationId xmlns:a16="http://schemas.microsoft.com/office/drawing/2014/main" xmlns="" id="{99D04B04-1E73-9B41-A485-B5FBD8675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1906"/>
              <a:ext cx="8804" cy="5145"/>
              <a:chOff x="1620" y="1981"/>
              <a:chExt cx="8804" cy="5145"/>
            </a:xfrm>
          </p:grpSpPr>
          <p:sp>
            <p:nvSpPr>
              <p:cNvPr id="37909" name="Line 678">
                <a:extLst>
                  <a:ext uri="{FF2B5EF4-FFF2-40B4-BE49-F238E27FC236}">
                    <a16:creationId xmlns:a16="http://schemas.microsoft.com/office/drawing/2014/main" xmlns="" id="{A545DE0F-980D-2346-B84D-765E58E9A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0" y="6586"/>
                <a:ext cx="82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0" name="Line 679">
                <a:extLst>
                  <a:ext uri="{FF2B5EF4-FFF2-40B4-BE49-F238E27FC236}">
                    <a16:creationId xmlns:a16="http://schemas.microsoft.com/office/drawing/2014/main" xmlns="" id="{2AABAD68-54A9-064A-89B3-93442EC37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446"/>
                <a:ext cx="7560" cy="3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1" name="Line 680">
                <a:extLst>
                  <a:ext uri="{FF2B5EF4-FFF2-40B4-BE49-F238E27FC236}">
                    <a16:creationId xmlns:a16="http://schemas.microsoft.com/office/drawing/2014/main" xmlns="" id="{83A44CE5-DDFB-CB47-B367-6B47D8BC0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80" y="4724"/>
                <a:ext cx="918" cy="8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2" name="Text Box 681">
                <a:extLst>
                  <a:ext uri="{FF2B5EF4-FFF2-40B4-BE49-F238E27FC236}">
                    <a16:creationId xmlns:a16="http://schemas.microsoft.com/office/drawing/2014/main" xmlns="" id="{8F7FA71D-F9DE-524F-B3E3-D98B7B4CA7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" y="6766"/>
                <a:ext cx="1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x</a:t>
                </a:r>
                <a:endParaRPr lang="en-US" altLang="en-US" sz="1900"/>
              </a:p>
            </p:txBody>
          </p:sp>
          <p:graphicFrame>
            <p:nvGraphicFramePr>
              <p:cNvPr id="37913" name="Object 682">
                <a:extLst>
                  <a:ext uri="{FF2B5EF4-FFF2-40B4-BE49-F238E27FC236}">
                    <a16:creationId xmlns:a16="http://schemas.microsoft.com/office/drawing/2014/main" xmlns="" id="{F34CE02D-F19B-DF4A-A359-E6F2E55294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3" y="5499"/>
              <a:ext cx="1862" cy="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44" name="Equation" r:id="rId8" imgW="17259300" imgH="5270500" progId="Equation.3">
                      <p:embed/>
                    </p:oleObj>
                  </mc:Choice>
                  <mc:Fallback>
                    <p:oleObj name="Equation" r:id="rId8" imgW="17259300" imgH="5270500" progId="Equation.3">
                      <p:embed/>
                      <p:pic>
                        <p:nvPicPr>
                          <p:cNvPr id="37913" name="Object 682">
                            <a:extLst>
                              <a:ext uri="{FF2B5EF4-FFF2-40B4-BE49-F238E27FC236}">
                                <a16:creationId xmlns:a16="http://schemas.microsoft.com/office/drawing/2014/main" xmlns="" id="{F34CE02D-F19B-DF4A-A359-E6F2E55294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3" y="5499"/>
                            <a:ext cx="1862" cy="6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4" name="Object 683">
                <a:extLst>
                  <a:ext uri="{FF2B5EF4-FFF2-40B4-BE49-F238E27FC236}">
                    <a16:creationId xmlns:a16="http://schemas.microsoft.com/office/drawing/2014/main" xmlns="" id="{078AA615-9AF6-9F48-B822-252219F44E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32" y="6205"/>
              <a:ext cx="86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45" name="Equation" r:id="rId10" imgW="10528300" imgH="4978400" progId="Equation.3">
                      <p:embed/>
                    </p:oleObj>
                  </mc:Choice>
                  <mc:Fallback>
                    <p:oleObj name="Equation" r:id="rId10" imgW="10528300" imgH="4978400" progId="Equation.3">
                      <p:embed/>
                      <p:pic>
                        <p:nvPicPr>
                          <p:cNvPr id="37914" name="Object 683">
                            <a:extLst>
                              <a:ext uri="{FF2B5EF4-FFF2-40B4-BE49-F238E27FC236}">
                                <a16:creationId xmlns:a16="http://schemas.microsoft.com/office/drawing/2014/main" xmlns="" id="{078AA615-9AF6-9F48-B822-252219F44E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2" y="6205"/>
                            <a:ext cx="869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5" name="Object 684">
                <a:extLst>
                  <a:ext uri="{FF2B5EF4-FFF2-40B4-BE49-F238E27FC236}">
                    <a16:creationId xmlns:a16="http://schemas.microsoft.com/office/drawing/2014/main" xmlns="" id="{E8759979-D4FC-C542-AEFD-CE2B7AE431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3" y="4507"/>
              <a:ext cx="1147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46" name="Equation" r:id="rId12" imgW="11404600" imgH="4978400" progId="Equation.3">
                      <p:embed/>
                    </p:oleObj>
                  </mc:Choice>
                  <mc:Fallback>
                    <p:oleObj name="Equation" r:id="rId12" imgW="11404600" imgH="4978400" progId="Equation.3">
                      <p:embed/>
                      <p:pic>
                        <p:nvPicPr>
                          <p:cNvPr id="37915" name="Object 684">
                            <a:extLst>
                              <a:ext uri="{FF2B5EF4-FFF2-40B4-BE49-F238E27FC236}">
                                <a16:creationId xmlns:a16="http://schemas.microsoft.com/office/drawing/2014/main" xmlns="" id="{E8759979-D4FC-C542-AEFD-CE2B7AE431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" y="4507"/>
                            <a:ext cx="1147" cy="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6" name="Object 685">
                <a:extLst>
                  <a:ext uri="{FF2B5EF4-FFF2-40B4-BE49-F238E27FC236}">
                    <a16:creationId xmlns:a16="http://schemas.microsoft.com/office/drawing/2014/main" xmlns="" id="{4AE45447-7900-184D-8F03-DC5CBE155D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69" y="4763"/>
              <a:ext cx="1139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47" name="Equation" r:id="rId14" imgW="11112500" imgH="5270500" progId="Equation.3">
                      <p:embed/>
                    </p:oleObj>
                  </mc:Choice>
                  <mc:Fallback>
                    <p:oleObj name="Equation" r:id="rId14" imgW="11112500" imgH="5270500" progId="Equation.3">
                      <p:embed/>
                      <p:pic>
                        <p:nvPicPr>
                          <p:cNvPr id="37916" name="Object 685">
                            <a:extLst>
                              <a:ext uri="{FF2B5EF4-FFF2-40B4-BE49-F238E27FC236}">
                                <a16:creationId xmlns:a16="http://schemas.microsoft.com/office/drawing/2014/main" xmlns="" id="{4AE45447-7900-184D-8F03-DC5CBE155D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" y="4763"/>
                            <a:ext cx="1139" cy="4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7" name="Object 686">
                <a:extLst>
                  <a:ext uri="{FF2B5EF4-FFF2-40B4-BE49-F238E27FC236}">
                    <a16:creationId xmlns:a16="http://schemas.microsoft.com/office/drawing/2014/main" xmlns="" id="{7C94D054-70FC-8846-9489-A1B2BC8802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27" y="3302"/>
              <a:ext cx="997" cy="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48" name="Equation" r:id="rId16" imgW="11404600" imgH="5270500" progId="Equation.3">
                      <p:embed/>
                    </p:oleObj>
                  </mc:Choice>
                  <mc:Fallback>
                    <p:oleObj name="Equation" r:id="rId16" imgW="11404600" imgH="5270500" progId="Equation.3">
                      <p:embed/>
                      <p:pic>
                        <p:nvPicPr>
                          <p:cNvPr id="37917" name="Object 686">
                            <a:extLst>
                              <a:ext uri="{FF2B5EF4-FFF2-40B4-BE49-F238E27FC236}">
                                <a16:creationId xmlns:a16="http://schemas.microsoft.com/office/drawing/2014/main" xmlns="" id="{7C94D054-70FC-8846-9489-A1B2BC8802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27" y="3302"/>
                            <a:ext cx="997" cy="3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8" name="Object 687">
                <a:extLst>
                  <a:ext uri="{FF2B5EF4-FFF2-40B4-BE49-F238E27FC236}">
                    <a16:creationId xmlns:a16="http://schemas.microsoft.com/office/drawing/2014/main" xmlns="" id="{35914097-BA04-3A4E-9712-E89083A599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5" y="2656"/>
              <a:ext cx="913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49" name="Equation" r:id="rId18" imgW="10528300" imgH="5270500" progId="Equation.3">
                      <p:embed/>
                    </p:oleObj>
                  </mc:Choice>
                  <mc:Fallback>
                    <p:oleObj name="Equation" r:id="rId18" imgW="10528300" imgH="5270500" progId="Equation.3">
                      <p:embed/>
                      <p:pic>
                        <p:nvPicPr>
                          <p:cNvPr id="37918" name="Object 687">
                            <a:extLst>
                              <a:ext uri="{FF2B5EF4-FFF2-40B4-BE49-F238E27FC236}">
                                <a16:creationId xmlns:a16="http://schemas.microsoft.com/office/drawing/2014/main" xmlns="" id="{35914097-BA04-3A4E-9712-E89083A599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15" y="2656"/>
                            <a:ext cx="913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9" name="Line 688">
                <a:extLst>
                  <a:ext uri="{FF2B5EF4-FFF2-40B4-BE49-F238E27FC236}">
                    <a16:creationId xmlns:a16="http://schemas.microsoft.com/office/drawing/2014/main" xmlns="" id="{955A4076-6757-6A4E-8531-C3662D27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5" y="316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7920" name="Object 689">
                <a:extLst>
                  <a:ext uri="{FF2B5EF4-FFF2-40B4-BE49-F238E27FC236}">
                    <a16:creationId xmlns:a16="http://schemas.microsoft.com/office/drawing/2014/main" xmlns="" id="{8439AC0E-03E6-8240-B4A6-5F0A4D1DFD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58" y="3230"/>
              <a:ext cx="335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50" name="Equation" r:id="rId20" imgW="25158700" imgH="5270500" progId="Equation.3">
                      <p:embed/>
                    </p:oleObj>
                  </mc:Choice>
                  <mc:Fallback>
                    <p:oleObj name="Equation" r:id="rId20" imgW="25158700" imgH="5270500" progId="Equation.3">
                      <p:embed/>
                      <p:pic>
                        <p:nvPicPr>
                          <p:cNvPr id="37920" name="Object 689">
                            <a:extLst>
                              <a:ext uri="{FF2B5EF4-FFF2-40B4-BE49-F238E27FC236}">
                                <a16:creationId xmlns:a16="http://schemas.microsoft.com/office/drawing/2014/main" xmlns="" id="{8439AC0E-03E6-8240-B4A6-5F0A4D1DFD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8" y="3230"/>
                            <a:ext cx="335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1" name="Text Box 690">
                <a:extLst>
                  <a:ext uri="{FF2B5EF4-FFF2-40B4-BE49-F238E27FC236}">
                    <a16:creationId xmlns:a16="http://schemas.microsoft.com/office/drawing/2014/main" xmlns="" id="{53F29B1C-0382-3240-96D9-E6F3B1833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1981"/>
                <a:ext cx="1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y</a:t>
                </a:r>
                <a:endParaRPr lang="en-US" altLang="en-US" sz="1900"/>
              </a:p>
            </p:txBody>
          </p:sp>
          <p:sp>
            <p:nvSpPr>
              <p:cNvPr id="37922" name="Oval 691">
                <a:extLst>
                  <a:ext uri="{FF2B5EF4-FFF2-40B4-BE49-F238E27FC236}">
                    <a16:creationId xmlns:a16="http://schemas.microsoft.com/office/drawing/2014/main" xmlns="" id="{F5AA5AF4-4A15-D947-B271-25090DEE6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604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3" name="Oval 692">
                <a:extLst>
                  <a:ext uri="{FF2B5EF4-FFF2-40B4-BE49-F238E27FC236}">
                    <a16:creationId xmlns:a16="http://schemas.microsoft.com/office/drawing/2014/main" xmlns="" id="{1DFEEF99-705B-654F-A44D-939C88BFE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" y="442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4" name="Oval 693">
                <a:extLst>
                  <a:ext uri="{FF2B5EF4-FFF2-40B4-BE49-F238E27FC236}">
                    <a16:creationId xmlns:a16="http://schemas.microsoft.com/office/drawing/2014/main" xmlns="" id="{B0F533E0-CA5C-874D-8A19-8CB57D5EB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5" y="3061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5" name="Oval 694">
                <a:extLst>
                  <a:ext uri="{FF2B5EF4-FFF2-40B4-BE49-F238E27FC236}">
                    <a16:creationId xmlns:a16="http://schemas.microsoft.com/office/drawing/2014/main" xmlns="" id="{D9C3A1B7-3609-9940-A1FD-65D29F931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0" y="298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6" name="Oval 695">
                <a:extLst>
                  <a:ext uri="{FF2B5EF4-FFF2-40B4-BE49-F238E27FC236}">
                    <a16:creationId xmlns:a16="http://schemas.microsoft.com/office/drawing/2014/main" xmlns="" id="{9F53F3EA-BD86-2944-99C2-AAFC38080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" y="496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7" name="Line 696">
                <a:extLst>
                  <a:ext uri="{FF2B5EF4-FFF2-40B4-BE49-F238E27FC236}">
                    <a16:creationId xmlns:a16="http://schemas.microsoft.com/office/drawing/2014/main" xmlns="" id="{9B5903BC-5613-0E4D-A758-2D07250D4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00" y="3871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8" name="Line 697">
                <a:extLst>
                  <a:ext uri="{FF2B5EF4-FFF2-40B4-BE49-F238E27FC236}">
                    <a16:creationId xmlns:a16="http://schemas.microsoft.com/office/drawing/2014/main" xmlns="" id="{E831B169-BD00-124A-BF4B-F257E8D22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70" y="3150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904" name="Text Box 698">
            <a:extLst>
              <a:ext uri="{FF2B5EF4-FFF2-40B4-BE49-F238E27FC236}">
                <a16:creationId xmlns:a16="http://schemas.microsoft.com/office/drawing/2014/main" xmlns="" id="{68BB9E66-8079-0746-870B-80BA84B9C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5340350"/>
            <a:ext cx="670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Linear regression of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/>
              <a:t> vs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/>
              <a:t>data showing residuals at a typical point,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i="1" baseline="-25000"/>
              <a:t> </a:t>
            </a:r>
            <a:r>
              <a:rPr lang="en-US" altLang="en-US" sz="1400"/>
              <a:t>.</a:t>
            </a:r>
            <a:r>
              <a:rPr lang="en-US" altLang="en-US" sz="1900"/>
              <a:t> </a:t>
            </a:r>
          </a:p>
        </p:txBody>
      </p:sp>
      <p:graphicFrame>
        <p:nvGraphicFramePr>
          <p:cNvPr id="37905" name="Object 42">
            <a:extLst>
              <a:ext uri="{FF2B5EF4-FFF2-40B4-BE49-F238E27FC236}">
                <a16:creationId xmlns:a16="http://schemas.microsoft.com/office/drawing/2014/main" xmlns="" id="{3B41788C-545C-2D46-878C-0925E8C28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039" y="766764"/>
          <a:ext cx="2663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1" name="Equation" r:id="rId22" imgW="39789100" imgH="5270500" progId="Equation.3">
                  <p:embed/>
                </p:oleObj>
              </mc:Choice>
              <mc:Fallback>
                <p:oleObj name="Equation" r:id="rId22" imgW="39789100" imgH="5270500" progId="Equation.3">
                  <p:embed/>
                  <p:pic>
                    <p:nvPicPr>
                      <p:cNvPr id="37905" name="Object 42">
                        <a:extLst>
                          <a:ext uri="{FF2B5EF4-FFF2-40B4-BE49-F238E27FC236}">
                            <a16:creationId xmlns:a16="http://schemas.microsoft.com/office/drawing/2014/main" xmlns="" id="{3B41788C-545C-2D46-878C-0925E8C28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9" y="766764"/>
                        <a:ext cx="26638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0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xmlns="" id="{0BC5F7CE-4722-CC4F-AC60-97522ED41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for Criterion#1</a:t>
            </a:r>
          </a:p>
        </p:txBody>
      </p:sp>
      <p:graphicFrame>
        <p:nvGraphicFramePr>
          <p:cNvPr id="418820" name="Group 4">
            <a:extLst>
              <a:ext uri="{FF2B5EF4-FFF2-40B4-BE49-F238E27FC236}">
                <a16:creationId xmlns:a16="http://schemas.microsoft.com/office/drawing/2014/main" xmlns="" id="{30125641-70B3-B843-A544-AA1DAE3B939E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3810000"/>
          <a:ext cx="1828800" cy="169545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9961" name="Text Box 24">
            <a:extLst>
              <a:ext uri="{FF2B5EF4-FFF2-40B4-BE49-F238E27FC236}">
                <a16:creationId xmlns:a16="http://schemas.microsoft.com/office/drawing/2014/main" xmlns="" id="{372B3323-381A-E647-9A6C-00108D3D2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09801"/>
            <a:ext cx="7543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Example: Given the data points (2,4), (3,6), (2,6) and (3,8), best fit the data to a straight line using Criterion#1</a:t>
            </a:r>
          </a:p>
        </p:txBody>
      </p:sp>
      <p:sp>
        <p:nvSpPr>
          <p:cNvPr id="39962" name="Text Box 25">
            <a:extLst>
              <a:ext uri="{FF2B5EF4-FFF2-40B4-BE49-F238E27FC236}">
                <a16:creationId xmlns:a16="http://schemas.microsoft.com/office/drawing/2014/main" xmlns="" id="{D5C5F3E7-6C79-FC45-A911-9DD2F319B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960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 </a:t>
            </a:r>
            <a:r>
              <a:rPr lang="en-US" altLang="en-US" sz="1400"/>
              <a:t>Data points for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/>
              <a:t> vs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/>
              <a:t> data. </a:t>
            </a:r>
          </a:p>
        </p:txBody>
      </p:sp>
      <p:sp>
        <p:nvSpPr>
          <p:cNvPr id="39963" name="Text Box 26">
            <a:extLst>
              <a:ext uri="{FF2B5EF4-FFF2-40B4-BE49-F238E27FC236}">
                <a16:creationId xmlns:a16="http://schemas.microsoft.com/office/drawing/2014/main" xmlns="" id="{EFAA7170-5587-8A45-ADDE-C8B39BFD6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528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Table.  </a:t>
            </a:r>
            <a:r>
              <a:rPr lang="en-US" altLang="en-US" sz="1400"/>
              <a:t>Data Points</a:t>
            </a:r>
            <a:endParaRPr lang="en-US" altLang="en-US" sz="1400" b="1"/>
          </a:p>
        </p:txBody>
      </p:sp>
      <p:graphicFrame>
        <p:nvGraphicFramePr>
          <p:cNvPr id="39964" name="Object 27">
            <a:extLst>
              <a:ext uri="{FF2B5EF4-FFF2-40B4-BE49-F238E27FC236}">
                <a16:creationId xmlns:a16="http://schemas.microsoft.com/office/drawing/2014/main" xmlns="" id="{F27A5410-45F4-4043-903F-E5BEB5491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276601"/>
          <a:ext cx="471170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6" name="Chart" r:id="rId4" imgW="4787900" imgH="2921000" progId="Excel.Chart.8">
                  <p:embed/>
                </p:oleObj>
              </mc:Choice>
              <mc:Fallback>
                <p:oleObj name="Chart" r:id="rId4" imgW="4787900" imgH="2921000" progId="Excel.Chart.8">
                  <p:embed/>
                  <p:pic>
                    <p:nvPicPr>
                      <p:cNvPr id="39964" name="Object 27">
                        <a:extLst>
                          <a:ext uri="{FF2B5EF4-FFF2-40B4-BE49-F238E27FC236}">
                            <a16:creationId xmlns:a16="http://schemas.microsoft.com/office/drawing/2014/main" xmlns="" id="{F27A5410-45F4-4043-903F-E5BEB5491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1"/>
                        <a:ext cx="471170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Text Box 79">
            <a:extLst>
              <a:ext uri="{FF2B5EF4-FFF2-40B4-BE49-F238E27FC236}">
                <a16:creationId xmlns:a16="http://schemas.microsoft.com/office/drawing/2014/main" xmlns="" id="{AA4FC521-D344-7146-83BD-61C693D91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2838450"/>
            <a:ext cx="1160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Minimize</a:t>
            </a:r>
          </a:p>
        </p:txBody>
      </p:sp>
      <p:graphicFrame>
        <p:nvGraphicFramePr>
          <p:cNvPr id="39966" name="Object 80">
            <a:extLst>
              <a:ext uri="{FF2B5EF4-FFF2-40B4-BE49-F238E27FC236}">
                <a16:creationId xmlns:a16="http://schemas.microsoft.com/office/drawing/2014/main" xmlns="" id="{AE680657-E853-C246-82FB-BE6DE4FA9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4763" y="2700338"/>
          <a:ext cx="8112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7" name="Equation" r:id="rId6" imgW="8483600" imgH="8775700" progId="Equation.3">
                  <p:embed/>
                </p:oleObj>
              </mc:Choice>
              <mc:Fallback>
                <p:oleObj name="Equation" r:id="rId6" imgW="8483600" imgH="8775700" progId="Equation.3">
                  <p:embed/>
                  <p:pic>
                    <p:nvPicPr>
                      <p:cNvPr id="39966" name="Object 80">
                        <a:extLst>
                          <a:ext uri="{FF2B5EF4-FFF2-40B4-BE49-F238E27FC236}">
                            <a16:creationId xmlns:a16="http://schemas.microsoft.com/office/drawing/2014/main" xmlns="" id="{AE680657-E853-C246-82FB-BE6DE4FA9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700338"/>
                        <a:ext cx="8112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xmlns="" id="{7DBA8139-B800-E841-BC84-C31F7A5EE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/>
              <a:t>Linear Regression-Criteria#1</a:t>
            </a:r>
          </a:p>
        </p:txBody>
      </p:sp>
      <p:graphicFrame>
        <p:nvGraphicFramePr>
          <p:cNvPr id="42031" name="Object 204">
            <a:extLst>
              <a:ext uri="{FF2B5EF4-FFF2-40B4-BE49-F238E27FC236}">
                <a16:creationId xmlns:a16="http://schemas.microsoft.com/office/drawing/2014/main" xmlns="" id="{E4B1A723-6D5C-6749-ACBC-B762429E22D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35050" y="2674938"/>
          <a:ext cx="47879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4" name="Chart" r:id="rId4" imgW="4787900" imgH="2654300" progId="Excel.Chart.8">
                  <p:embed/>
                </p:oleObj>
              </mc:Choice>
              <mc:Fallback>
                <p:oleObj name="Chart" r:id="rId4" imgW="4787900" imgH="2654300" progId="Excel.Chart.8">
                  <p:embed/>
                  <p:pic>
                    <p:nvPicPr>
                      <p:cNvPr id="42031" name="Object 204">
                        <a:extLst>
                          <a:ext uri="{FF2B5EF4-FFF2-40B4-BE49-F238E27FC236}">
                            <a16:creationId xmlns:a16="http://schemas.microsoft.com/office/drawing/2014/main" xmlns="" id="{E4B1A723-6D5C-6749-ACBC-B762429E2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674938"/>
                        <a:ext cx="47879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23">
            <a:extLst>
              <a:ext uri="{FF2B5EF4-FFF2-40B4-BE49-F238E27FC236}">
                <a16:creationId xmlns:a16="http://schemas.microsoft.com/office/drawing/2014/main" xmlns="" id="{6E010CE8-3D77-BC45-A8F2-61877C1D1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0" name="Rectangle 25">
            <a:extLst>
              <a:ext uri="{FF2B5EF4-FFF2-40B4-BE49-F238E27FC236}">
                <a16:creationId xmlns:a16="http://schemas.microsoft.com/office/drawing/2014/main" xmlns="" id="{E1DF39CC-A10D-F74B-A72E-53152E23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1" name="Rectangle 28">
            <a:extLst>
              <a:ext uri="{FF2B5EF4-FFF2-40B4-BE49-F238E27FC236}">
                <a16:creationId xmlns:a16="http://schemas.microsoft.com/office/drawing/2014/main" xmlns="" id="{7E9E1E46-EC94-2A4C-BCC1-C0243A94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2" name="Rectangle 52">
            <a:extLst>
              <a:ext uri="{FF2B5EF4-FFF2-40B4-BE49-F238E27FC236}">
                <a16:creationId xmlns:a16="http://schemas.microsoft.com/office/drawing/2014/main" xmlns="" id="{767E2549-A973-1347-A542-5F5655A19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917" y="203200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1993" name="Object 30">
            <a:extLst>
              <a:ext uri="{FF2B5EF4-FFF2-40B4-BE49-F238E27FC236}">
                <a16:creationId xmlns:a16="http://schemas.microsoft.com/office/drawing/2014/main" xmlns="" id="{AD67CD18-BAF4-1B43-855D-028459120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98914"/>
              </p:ext>
            </p:extLst>
          </p:nvPr>
        </p:nvGraphicFramePr>
        <p:xfrm>
          <a:off x="9752445" y="4640045"/>
          <a:ext cx="78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5" name="Equation" r:id="rId6" imgW="13754100" imgH="8775700" progId="Equation.3">
                  <p:embed/>
                </p:oleObj>
              </mc:Choice>
              <mc:Fallback>
                <p:oleObj name="Equation" r:id="rId6" imgW="13754100" imgH="8775700" progId="Equation.3">
                  <p:embed/>
                  <p:pic>
                    <p:nvPicPr>
                      <p:cNvPr id="41993" name="Object 30">
                        <a:extLst>
                          <a:ext uri="{FF2B5EF4-FFF2-40B4-BE49-F238E27FC236}">
                            <a16:creationId xmlns:a16="http://schemas.microsoft.com/office/drawing/2014/main" xmlns="" id="{AD67CD18-BAF4-1B43-855D-028459120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2445" y="4640045"/>
                        <a:ext cx="787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201" name="Group 209">
            <a:extLst>
              <a:ext uri="{FF2B5EF4-FFF2-40B4-BE49-F238E27FC236}">
                <a16:creationId xmlns:a16="http://schemas.microsoft.com/office/drawing/2014/main" xmlns="" id="{4DA76CC8-53C3-8943-97CD-4E9A52DF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67044"/>
              </p:ext>
            </p:extLst>
          </p:nvPr>
        </p:nvGraphicFramePr>
        <p:xfrm>
          <a:off x="6958446" y="2917032"/>
          <a:ext cx="3848101" cy="2293936"/>
        </p:xfrm>
        <a:graphic>
          <a:graphicData uri="http://schemas.openxmlformats.org/drawingml/2006/table">
            <a:tbl>
              <a:tblPr/>
              <a:tblGrid>
                <a:gridCol w="756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93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= y - </a:t>
                      </a: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18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4447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2029" name="Text Box 188">
            <a:extLst>
              <a:ext uri="{FF2B5EF4-FFF2-40B4-BE49-F238E27FC236}">
                <a16:creationId xmlns:a16="http://schemas.microsoft.com/office/drawing/2014/main" xmlns="" id="{0C121FA7-93BD-E147-A454-2BEA54B12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45" y="219472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Table. </a:t>
            </a:r>
            <a:r>
              <a:rPr lang="en-US" altLang="en-US" sz="1800" dirty="0"/>
              <a:t>Residuals at each point for regression model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− 4 </a:t>
            </a:r>
            <a:endParaRPr lang="en-US" altLang="en-US" sz="1800" b="1" dirty="0"/>
          </a:p>
        </p:txBody>
      </p:sp>
      <p:sp>
        <p:nvSpPr>
          <p:cNvPr id="42030" name="Text Box 201">
            <a:extLst>
              <a:ext uri="{FF2B5EF4-FFF2-40B4-BE49-F238E27FC236}">
                <a16:creationId xmlns:a16="http://schemas.microsoft.com/office/drawing/2014/main" xmlns="" id="{8B67C8D4-6E0C-604D-AA9B-CAF473CFC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882" y="5586558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</a:t>
            </a:r>
            <a:r>
              <a:rPr lang="en-US" altLang="en-US" sz="1400"/>
              <a:t> </a:t>
            </a:r>
            <a:r>
              <a:rPr lang="en-US" altLang="en-US" sz="1400" dirty="0"/>
              <a:t>Regression curve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− 4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dirty="0"/>
              <a:t> vs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 dirty="0"/>
              <a:t> data</a:t>
            </a:r>
            <a:endParaRPr lang="en-US" altLang="en-US" sz="1400" b="1" dirty="0"/>
          </a:p>
        </p:txBody>
      </p:sp>
      <p:sp>
        <p:nvSpPr>
          <p:cNvPr id="42032" name="Text Box 208">
            <a:extLst>
              <a:ext uri="{FF2B5EF4-FFF2-40B4-BE49-F238E27FC236}">
                <a16:creationId xmlns:a16="http://schemas.microsoft.com/office/drawing/2014/main" xmlns="" id="{FF7A3200-1AB6-7146-837D-5F0FFFECF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82" y="2317751"/>
            <a:ext cx="414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− 4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/>
              <a:t>as the regression curve</a:t>
            </a:r>
          </a:p>
        </p:txBody>
      </p:sp>
    </p:spTree>
    <p:extLst>
      <p:ext uri="{BB962C8B-B14F-4D97-AF65-F5344CB8AC3E}">
        <p14:creationId xmlns:p14="http://schemas.microsoft.com/office/powerpoint/2010/main" val="240088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xmlns="" id="{BE2E4537-C3E7-2943-8B8B-A21F8096B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/>
              <a:t>Linear Regression-Criterion#1</a:t>
            </a:r>
          </a:p>
        </p:txBody>
      </p:sp>
      <p:graphicFrame>
        <p:nvGraphicFramePr>
          <p:cNvPr id="388323" name="Group 227">
            <a:extLst>
              <a:ext uri="{FF2B5EF4-FFF2-40B4-BE49-F238E27FC236}">
                <a16:creationId xmlns:a16="http://schemas.microsoft.com/office/drawing/2014/main" xmlns="" id="{90021CB8-E5DD-EC4A-B865-1CF1862D5DC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76400" y="3124200"/>
          <a:ext cx="3733800" cy="2287588"/>
        </p:xfrm>
        <a:graphic>
          <a:graphicData uri="http://schemas.openxmlformats.org/drawingml/2006/table">
            <a:tbl>
              <a:tblPr/>
              <a:tblGrid>
                <a:gridCol w="726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 = y - </a:t>
                      </a: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813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4072" name="Object 51">
            <a:extLst>
              <a:ext uri="{FF2B5EF4-FFF2-40B4-BE49-F238E27FC236}">
                <a16:creationId xmlns:a16="http://schemas.microsoft.com/office/drawing/2014/main" xmlns="" id="{5C50823A-78C8-A64C-BB96-E1B9FD92FAB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4787900"/>
          <a:ext cx="838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22" name="Equation" r:id="rId4" imgW="13754100" imgH="8775700" progId="Equation.3">
                  <p:embed/>
                </p:oleObj>
              </mc:Choice>
              <mc:Fallback>
                <p:oleObj name="Equation" r:id="rId4" imgW="13754100" imgH="8775700" progId="Equation.3">
                  <p:embed/>
                  <p:pic>
                    <p:nvPicPr>
                      <p:cNvPr id="44072" name="Object 51">
                        <a:extLst>
                          <a:ext uri="{FF2B5EF4-FFF2-40B4-BE49-F238E27FC236}">
                            <a16:creationId xmlns:a16="http://schemas.microsoft.com/office/drawing/2014/main" xmlns="" id="{5C50823A-78C8-A64C-BB96-E1B9FD92F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87900"/>
                        <a:ext cx="8382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3" name="Object 53">
            <a:extLst>
              <a:ext uri="{FF2B5EF4-FFF2-40B4-BE49-F238E27FC236}">
                <a16:creationId xmlns:a16="http://schemas.microsoft.com/office/drawing/2014/main" xmlns="" id="{C821D5B3-1C90-0B48-A736-1C90813817B1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34341664"/>
              </p:ext>
            </p:extLst>
          </p:nvPr>
        </p:nvGraphicFramePr>
        <p:xfrm>
          <a:off x="5716588" y="3225800"/>
          <a:ext cx="48768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23" name="Chart" r:id="rId6" imgW="4787900" imgH="1892300" progId="Excel.Chart.8">
                  <p:embed followColorScheme="full"/>
                </p:oleObj>
              </mc:Choice>
              <mc:Fallback>
                <p:oleObj name="Chart" r:id="rId6" imgW="4787900" imgH="1892300" progId="Excel.Chart.8">
                  <p:embed followColorScheme="full"/>
                  <p:pic>
                    <p:nvPicPr>
                      <p:cNvPr id="44073" name="Object 53">
                        <a:extLst>
                          <a:ext uri="{FF2B5EF4-FFF2-40B4-BE49-F238E27FC236}">
                            <a16:creationId xmlns:a16="http://schemas.microsoft.com/office/drawing/2014/main" xmlns="" id="{C821D5B3-1C90-0B48-A736-1C9081381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3225800"/>
                        <a:ext cx="4876800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4" name="Text Box 61">
            <a:extLst>
              <a:ext uri="{FF2B5EF4-FFF2-40B4-BE49-F238E27FC236}">
                <a16:creationId xmlns:a16="http://schemas.microsoft.com/office/drawing/2014/main" xmlns="" id="{14E1E81F-D929-5A40-8E68-8F730C227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2466976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Table.</a:t>
            </a:r>
            <a:r>
              <a:rPr lang="en-US" altLang="en-US" sz="1800"/>
              <a:t> Residuals at each point for regression model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800"/>
              <a:t>=6 </a:t>
            </a:r>
            <a:endParaRPr lang="en-US" altLang="en-US" sz="1800" b="1"/>
          </a:p>
        </p:txBody>
      </p:sp>
      <p:sp>
        <p:nvSpPr>
          <p:cNvPr id="44075" name="Text Box 63">
            <a:extLst>
              <a:ext uri="{FF2B5EF4-FFF2-40B4-BE49-F238E27FC236}">
                <a16:creationId xmlns:a16="http://schemas.microsoft.com/office/drawing/2014/main" xmlns="" id="{E3E2429E-494C-C841-9DD6-2470C5A26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Figure. </a:t>
            </a:r>
            <a:r>
              <a:rPr lang="en-US" altLang="en-US" sz="1400"/>
              <a:t>Regression curve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/>
              <a:t>=6 and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1400"/>
              <a:t>vs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/>
              <a:t> data</a:t>
            </a:r>
            <a:endParaRPr lang="en-US" altLang="en-US" sz="1400" b="1"/>
          </a:p>
        </p:txBody>
      </p:sp>
      <p:sp>
        <p:nvSpPr>
          <p:cNvPr id="44076" name="Rectangle 224">
            <a:extLst>
              <a:ext uri="{FF2B5EF4-FFF2-40B4-BE49-F238E27FC236}">
                <a16:creationId xmlns:a16="http://schemas.microsoft.com/office/drawing/2014/main" xmlns="" id="{A30F9970-1865-4447-9D94-BBAB56D13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77" name="Text Box 225">
            <a:extLst>
              <a:ext uri="{FF2B5EF4-FFF2-40B4-BE49-F238E27FC236}">
                <a16:creationId xmlns:a16="http://schemas.microsoft.com/office/drawing/2014/main" xmlns="" id="{2C820D3F-8A5B-BD42-B291-90355A7D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105025"/>
            <a:ext cx="502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/>
              <a:t>Using </a:t>
            </a:r>
            <a:r>
              <a:rPr lang="en-US" altLang="en-US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900"/>
              <a:t>=6 as a regression curve</a:t>
            </a:r>
          </a:p>
        </p:txBody>
      </p:sp>
    </p:spTree>
    <p:extLst>
      <p:ext uri="{BB962C8B-B14F-4D97-AF65-F5344CB8AC3E}">
        <p14:creationId xmlns:p14="http://schemas.microsoft.com/office/powerpoint/2010/main" val="25470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xmlns="" id="{3444897D-7884-0143-8A29-28477B743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Linear Regression – Criterion #1</a:t>
            </a:r>
          </a:p>
        </p:txBody>
      </p:sp>
      <p:graphicFrame>
        <p:nvGraphicFramePr>
          <p:cNvPr id="46088" name="Object 204">
            <a:extLst>
              <a:ext uri="{FF2B5EF4-FFF2-40B4-BE49-F238E27FC236}">
                <a16:creationId xmlns:a16="http://schemas.microsoft.com/office/drawing/2014/main" xmlns="" id="{E77E7740-50C3-C44D-B66F-17C73BD2A25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812350"/>
              </p:ext>
            </p:extLst>
          </p:nvPr>
        </p:nvGraphicFramePr>
        <p:xfrm>
          <a:off x="1041400" y="2155825"/>
          <a:ext cx="47879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0" name="Chart" r:id="rId4" imgW="4787900" imgH="2654300" progId="Excel.Chart.8">
                  <p:embed/>
                </p:oleObj>
              </mc:Choice>
              <mc:Fallback>
                <p:oleObj name="Chart" r:id="rId4" imgW="4787900" imgH="2654300" progId="Excel.Chart.8">
                  <p:embed/>
                  <p:pic>
                    <p:nvPicPr>
                      <p:cNvPr id="46088" name="Object 204">
                        <a:extLst>
                          <a:ext uri="{FF2B5EF4-FFF2-40B4-BE49-F238E27FC236}">
                            <a16:creationId xmlns:a16="http://schemas.microsoft.com/office/drawing/2014/main" xmlns="" id="{E77E7740-50C3-C44D-B66F-17C73BD2A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55825"/>
                        <a:ext cx="47879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4">
            <a:extLst>
              <a:ext uri="{FF2B5EF4-FFF2-40B4-BE49-F238E27FC236}">
                <a16:creationId xmlns:a16="http://schemas.microsoft.com/office/drawing/2014/main" xmlns="" id="{9BD6DDF7-1CB3-2D47-8CC5-D0BB6483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256659"/>
              </p:ext>
            </p:extLst>
          </p:nvPr>
        </p:nvGraphicFramePr>
        <p:xfrm>
          <a:off x="6137032" y="2691439"/>
          <a:ext cx="9175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1" name="Equation" r:id="rId6" imgW="12585700" imgH="8775700" progId="Equation.3">
                  <p:embed/>
                </p:oleObj>
              </mc:Choice>
              <mc:Fallback>
                <p:oleObj name="Equation" r:id="rId6" imgW="12585700" imgH="8775700" progId="Equation.3">
                  <p:embed/>
                  <p:pic>
                    <p:nvPicPr>
                      <p:cNvPr id="46085" name="Object 4">
                        <a:extLst>
                          <a:ext uri="{FF2B5EF4-FFF2-40B4-BE49-F238E27FC236}">
                            <a16:creationId xmlns:a16="http://schemas.microsoft.com/office/drawing/2014/main" xmlns="" id="{9BD6DDF7-1CB3-2D47-8CC5-D0BB64836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032" y="2691439"/>
                        <a:ext cx="9175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5">
            <a:extLst>
              <a:ext uri="{FF2B5EF4-FFF2-40B4-BE49-F238E27FC236}">
                <a16:creationId xmlns:a16="http://schemas.microsoft.com/office/drawing/2014/main" xmlns="" id="{C80CB894-EBBC-7842-8A42-FE1333AB5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607" y="2774567"/>
            <a:ext cx="4299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en-US" sz="1900"/>
              <a:t>for both regression models of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b="1"/>
              <a:t> </a:t>
            </a:r>
            <a:r>
              <a:rPr lang="en-US" altLang="en-US" sz="1900"/>
              <a:t>and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900"/>
              <a:t> </a:t>
            </a:r>
          </a:p>
        </p:txBody>
      </p:sp>
      <p:sp>
        <p:nvSpPr>
          <p:cNvPr id="46087" name="Text Box 6">
            <a:extLst>
              <a:ext uri="{FF2B5EF4-FFF2-40B4-BE49-F238E27FC236}">
                <a16:creationId xmlns:a16="http://schemas.microsoft.com/office/drawing/2014/main" xmlns="" id="{83ED9F36-CA44-184E-AD53-2F2C17C1A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5274218"/>
            <a:ext cx="685800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/>
              <a:t>The sum of the residuals is minimized, in this case it is zero, but the regression model is not unique.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/>
              <a:t>Hence the criterion of minimizing the sum of the residuals is a </a:t>
            </a:r>
            <a:r>
              <a:rPr lang="en-US" altLang="en-US" sz="1900" dirty="0">
                <a:solidFill>
                  <a:srgbClr val="FF0000"/>
                </a:solidFill>
              </a:rPr>
              <a:t>bad criterion</a:t>
            </a:r>
            <a:r>
              <a:rPr lang="en-US" alt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16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xmlns="" id="{C8B6B6C3-84DE-894B-AD05-CC53FAB2C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41300"/>
            <a:ext cx="7793038" cy="1143000"/>
          </a:xfrm>
        </p:spPr>
        <p:txBody>
          <a:bodyPr/>
          <a:lstStyle/>
          <a:p>
            <a:r>
              <a:rPr lang="en-US" altLang="en-US" sz="4000"/>
              <a:t>Linear Regression-Criterion#1</a:t>
            </a:r>
          </a:p>
        </p:txBody>
      </p:sp>
      <p:graphicFrame>
        <p:nvGraphicFramePr>
          <p:cNvPr id="48175" name="Object 204">
            <a:extLst>
              <a:ext uri="{FF2B5EF4-FFF2-40B4-BE49-F238E27FC236}">
                <a16:creationId xmlns:a16="http://schemas.microsoft.com/office/drawing/2014/main" xmlns="" id="{5B1C127E-1E4A-BB4F-87CC-B896C6D7B75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35050" y="2674938"/>
          <a:ext cx="47879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8" name="Chart" r:id="rId4" imgW="4787900" imgH="2654300" progId="Excel.Chart.8">
                  <p:embed/>
                </p:oleObj>
              </mc:Choice>
              <mc:Fallback>
                <p:oleObj name="Chart" r:id="rId4" imgW="4787900" imgH="2654300" progId="Excel.Chart.8">
                  <p:embed/>
                  <p:pic>
                    <p:nvPicPr>
                      <p:cNvPr id="48175" name="Object 204">
                        <a:extLst>
                          <a:ext uri="{FF2B5EF4-FFF2-40B4-BE49-F238E27FC236}">
                            <a16:creationId xmlns:a16="http://schemas.microsoft.com/office/drawing/2014/main" xmlns="" id="{5B1C127E-1E4A-BB4F-87CC-B896C6D7B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674938"/>
                        <a:ext cx="47879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23">
            <a:extLst>
              <a:ext uri="{FF2B5EF4-FFF2-40B4-BE49-F238E27FC236}">
                <a16:creationId xmlns:a16="http://schemas.microsoft.com/office/drawing/2014/main" xmlns="" id="{889A29EB-1F1B-FD49-8DB7-5F67CBF8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4" name="Rectangle 25">
            <a:extLst>
              <a:ext uri="{FF2B5EF4-FFF2-40B4-BE49-F238E27FC236}">
                <a16:creationId xmlns:a16="http://schemas.microsoft.com/office/drawing/2014/main" xmlns="" id="{FC5C36C5-6D01-6245-BF29-E3D89A5B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5" name="Rectangle 28">
            <a:extLst>
              <a:ext uri="{FF2B5EF4-FFF2-40B4-BE49-F238E27FC236}">
                <a16:creationId xmlns:a16="http://schemas.microsoft.com/office/drawing/2014/main" xmlns="" id="{706F7273-CEE0-1149-9E74-39A02CA1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6" name="Rectangle 52">
            <a:extLst>
              <a:ext uri="{FF2B5EF4-FFF2-40B4-BE49-F238E27FC236}">
                <a16:creationId xmlns:a16="http://schemas.microsoft.com/office/drawing/2014/main" xmlns="" id="{FEB33604-C778-2F4D-AE81-72B14BEE9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917" y="203200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8137" name="Object 30">
            <a:extLst>
              <a:ext uri="{FF2B5EF4-FFF2-40B4-BE49-F238E27FC236}">
                <a16:creationId xmlns:a16="http://schemas.microsoft.com/office/drawing/2014/main" xmlns="" id="{E342DA41-E237-3F45-B30D-457E27A74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87818"/>
              </p:ext>
            </p:extLst>
          </p:nvPr>
        </p:nvGraphicFramePr>
        <p:xfrm>
          <a:off x="9291638" y="4529286"/>
          <a:ext cx="78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9" name="Equation" r:id="rId6" imgW="13754100" imgH="8775700" progId="Equation.3">
                  <p:embed/>
                </p:oleObj>
              </mc:Choice>
              <mc:Fallback>
                <p:oleObj name="Equation" r:id="rId6" imgW="13754100" imgH="8775700" progId="Equation.3">
                  <p:embed/>
                  <p:pic>
                    <p:nvPicPr>
                      <p:cNvPr id="48137" name="Object 30">
                        <a:extLst>
                          <a:ext uri="{FF2B5EF4-FFF2-40B4-BE49-F238E27FC236}">
                            <a16:creationId xmlns:a16="http://schemas.microsoft.com/office/drawing/2014/main" xmlns="" id="{E342DA41-E237-3F45-B30D-457E27A74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638" y="4529286"/>
                        <a:ext cx="787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201" name="Group 209">
            <a:extLst>
              <a:ext uri="{FF2B5EF4-FFF2-40B4-BE49-F238E27FC236}">
                <a16:creationId xmlns:a16="http://schemas.microsoft.com/office/drawing/2014/main" xmlns="" id="{9E2DAD48-3825-524C-8430-AD6DF2B75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29352"/>
              </p:ext>
            </p:extLst>
          </p:nvPr>
        </p:nvGraphicFramePr>
        <p:xfrm>
          <a:off x="6667501" y="2780360"/>
          <a:ext cx="3848101" cy="2293936"/>
        </p:xfrm>
        <a:graphic>
          <a:graphicData uri="http://schemas.openxmlformats.org/drawingml/2006/table">
            <a:tbl>
              <a:tblPr/>
              <a:tblGrid>
                <a:gridCol w="756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93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= y - </a:t>
                      </a: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6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predicted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18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32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4447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8173" name="Text Box 188">
            <a:extLst>
              <a:ext uri="{FF2B5EF4-FFF2-40B4-BE49-F238E27FC236}">
                <a16:creationId xmlns:a16="http://schemas.microsoft.com/office/drawing/2014/main" xmlns="" id="{AC791FE9-818C-2149-9F7F-76E95AA81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39776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/>
              <a:t>Table. </a:t>
            </a:r>
            <a:r>
              <a:rPr lang="en-US" altLang="en-US" sz="1800" dirty="0"/>
              <a:t>Residuals at each point for regression model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− 4 </a:t>
            </a:r>
            <a:endParaRPr lang="en-US" altLang="en-US" sz="1800" b="1" dirty="0"/>
          </a:p>
        </p:txBody>
      </p:sp>
      <p:sp>
        <p:nvSpPr>
          <p:cNvPr id="48174" name="Text Box 201">
            <a:extLst>
              <a:ext uri="{FF2B5EF4-FFF2-40B4-BE49-F238E27FC236}">
                <a16:creationId xmlns:a16="http://schemas.microsoft.com/office/drawing/2014/main" xmlns="" id="{DF28A0C0-4370-CC41-A407-591CD90E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17" y="5640388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/>
              <a:t>Figure.</a:t>
            </a:r>
            <a:r>
              <a:rPr lang="en-US" altLang="en-US" sz="1400" dirty="0"/>
              <a:t> Regression curve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dirty="0"/>
              <a:t> vs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 dirty="0"/>
              <a:t> data</a:t>
            </a:r>
            <a:endParaRPr lang="en-US" altLang="en-US" sz="1400" b="1" dirty="0"/>
          </a:p>
        </p:txBody>
      </p:sp>
      <p:sp>
        <p:nvSpPr>
          <p:cNvPr id="48176" name="Text Box 208">
            <a:extLst>
              <a:ext uri="{FF2B5EF4-FFF2-40B4-BE49-F238E27FC236}">
                <a16:creationId xmlns:a16="http://schemas.microsoft.com/office/drawing/2014/main" xmlns="" id="{B4B49A21-8B12-E84C-9324-7809B6F79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42" y="2119313"/>
            <a:ext cx="414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− 4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/>
              <a:t>as the regression curve</a:t>
            </a:r>
          </a:p>
        </p:txBody>
      </p:sp>
    </p:spTree>
    <p:extLst>
      <p:ext uri="{BB962C8B-B14F-4D97-AF65-F5344CB8AC3E}">
        <p14:creationId xmlns:p14="http://schemas.microsoft.com/office/powerpoint/2010/main" val="1732595391"/>
      </p:ext>
    </p:extLst>
  </p:cSld>
  <p:clrMapOvr>
    <a:masterClrMapping/>
  </p:clrMapOvr>
</p:sld>
</file>

<file path=ppt/theme/theme1.xml><?xml version="1.0" encoding="utf-8"?>
<a:theme xmlns:a="http://schemas.openxmlformats.org/drawingml/2006/main" name="Bi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us" id="{33A8EA17-75F1-8D4D-8E4F-2CA2ED1CACE1}" vid="{F6C1DA4E-4EB4-1247-B579-9F4453D9D65B}"/>
    </a:ext>
  </a:extLst>
</a:theme>
</file>

<file path=ppt/theme/theme2.xml><?xml version="1.0" encoding="utf-8"?>
<a:theme xmlns:a="http://schemas.openxmlformats.org/drawingml/2006/main" name="1_Bi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us" id="{33A8EA17-75F1-8D4D-8E4F-2CA2ED1CACE1}" vid="{F6C1DA4E-4EB4-1247-B579-9F4453D9D65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Binus</Template>
  <TotalTime>5328</TotalTime>
  <Words>1328</Words>
  <Application>Microsoft Macintosh PowerPoint</Application>
  <PresentationFormat>Widescreen</PresentationFormat>
  <Paragraphs>474</Paragraphs>
  <Slides>31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Calibri</vt:lpstr>
      <vt:lpstr>Calibri Light</vt:lpstr>
      <vt:lpstr>Tahoma</vt:lpstr>
      <vt:lpstr>Times New Roman</vt:lpstr>
      <vt:lpstr>Wingdings</vt:lpstr>
      <vt:lpstr>Arial</vt:lpstr>
      <vt:lpstr>Binus</vt:lpstr>
      <vt:lpstr>1_Binus</vt:lpstr>
      <vt:lpstr>Equation</vt:lpstr>
      <vt:lpstr>Chart</vt:lpstr>
      <vt:lpstr>Week 6a</vt:lpstr>
      <vt:lpstr>Reference</vt:lpstr>
      <vt:lpstr>What is Regression?</vt:lpstr>
      <vt:lpstr>Linear Regression-Criterion#1</vt:lpstr>
      <vt:lpstr>Example for Criterion#1</vt:lpstr>
      <vt:lpstr>Linear Regression-Criteria#1</vt:lpstr>
      <vt:lpstr>Linear Regression-Criterion#1</vt:lpstr>
      <vt:lpstr>Linear Regression – Criterion #1</vt:lpstr>
      <vt:lpstr>Linear Regression-Criterion#1</vt:lpstr>
      <vt:lpstr>Linear Regression-Criterion#2</vt:lpstr>
      <vt:lpstr>Example for Criterion#2</vt:lpstr>
      <vt:lpstr>Linear Regression-Criterion#2</vt:lpstr>
      <vt:lpstr>Linear Regression-Criterion#2</vt:lpstr>
      <vt:lpstr>Linear Regression-Criterion#2</vt:lpstr>
      <vt:lpstr>Least Squares Criterion </vt:lpstr>
      <vt:lpstr>Finding Constants of Linear Model</vt:lpstr>
      <vt:lpstr>Finding Constants of Linear Model</vt:lpstr>
      <vt:lpstr>Example 1</vt:lpstr>
      <vt:lpstr>Example 1 cont.</vt:lpstr>
      <vt:lpstr>Example 1 cont.</vt:lpstr>
      <vt:lpstr>Example 1 Results</vt:lpstr>
      <vt:lpstr>Linear Regression (special case)</vt:lpstr>
      <vt:lpstr>Linear Regression (special case 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Example 2 cont.</vt:lpstr>
      <vt:lpstr>Example 2 Results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174</cp:revision>
  <dcterms:created xsi:type="dcterms:W3CDTF">2018-07-13T04:13:16Z</dcterms:created>
  <dcterms:modified xsi:type="dcterms:W3CDTF">2021-02-05T11:02:50Z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