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9" r:id="rId5"/>
    <p:sldId id="261" r:id="rId6"/>
    <p:sldId id="301" r:id="rId7"/>
    <p:sldId id="302" r:id="rId8"/>
    <p:sldId id="262" r:id="rId9"/>
    <p:sldId id="285" r:id="rId10"/>
    <p:sldId id="271" r:id="rId11"/>
    <p:sldId id="297" r:id="rId12"/>
    <p:sldId id="287" r:id="rId13"/>
    <p:sldId id="299" r:id="rId14"/>
    <p:sldId id="286" r:id="rId15"/>
    <p:sldId id="298" r:id="rId16"/>
    <p:sldId id="295" r:id="rId17"/>
    <p:sldId id="279" r:id="rId18"/>
    <p:sldId id="288" r:id="rId19"/>
    <p:sldId id="289" r:id="rId20"/>
    <p:sldId id="291" r:id="rId21"/>
    <p:sldId id="290" r:id="rId22"/>
    <p:sldId id="300" r:id="rId23"/>
    <p:sldId id="292" r:id="rId24"/>
    <p:sldId id="296" r:id="rId25"/>
    <p:sldId id="293" r:id="rId26"/>
    <p:sldId id="294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7" autoAdjust="0"/>
    <p:restoredTop sz="95673" autoAdjust="0"/>
  </p:normalViewPr>
  <p:slideViewPr>
    <p:cSldViewPr snapToGrid="0">
      <p:cViewPr varScale="1">
        <p:scale>
          <a:sx n="62" d="100"/>
          <a:sy n="62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xmlns="" id="{D56BC270-B2D7-6349-9851-7A0A5EDC9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xmlns="" id="{2172AEC3-ED21-3F4F-9BBA-E15ED5B9C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63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xmlns="" id="{78E3186D-5B75-C04F-86A4-5F874065E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xmlns="" id="{CE200D16-3335-B943-9256-1463DA0F8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41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xmlns="" id="{DAE1EA63-13E1-0345-9F0B-3A0DD4610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xmlns="" id="{48D35B95-3DE9-9242-8133-20936E506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3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xmlns="" id="{C411BED0-2353-A84A-939F-658B44B65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xmlns="" id="{9390F9BA-5090-474B-8F15-524B1CF54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87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xmlns="" id="{615DA5EE-6B5B-1649-81EC-428D5FF7D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xmlns="" id="{394E5F03-00C2-314A-88C1-2D035E3A7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79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xmlns="" id="{BA7237BC-0828-C74F-BFEC-861C65A3E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xmlns="" id="{5DAF1425-0155-8747-9CFD-32AB6BBCC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577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xmlns="" id="{7356299D-467D-734E-BDBF-025AD04B2E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xmlns="" id="{ED70A92A-2429-B649-BCDD-38FF3AA77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969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xmlns="" id="{52BC140B-1353-9946-9CA6-F2466E4DE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xmlns="" id="{60A7B604-DD85-2147-9426-39398ED8F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62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80626671-B725-6141-B08F-E52E79F34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85CA52C7-D4D1-404B-B211-0C48DA247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42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A899D0-CB2B-AE47-B3ED-C5B1661A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B29CB-DA56-FC49-B76A-5871DFCE5687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B9A086-D742-534D-9774-6FDDAC0C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08DDCC-FDE2-6246-8282-7572ED38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EE558-5993-054D-AD03-E0F9D13202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23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3FE048-287C-0A42-9F21-6E8B5CD2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C3701-B9FE-1549-BC69-E942B52B2FA3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2F241D-805B-3741-995F-7C6254B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1F4C3E-EBD4-3146-8903-61C78EE0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65868-DAB7-0944-BC2E-3AF99F1462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45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3.jpeg"/><Relationship Id="rId5" Type="http://schemas.openxmlformats.org/officeDocument/2006/relationships/image" Target="../media/image12.png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3.jpeg"/><Relationship Id="rId5" Type="http://schemas.openxmlformats.org/officeDocument/2006/relationships/image" Target="../media/image12.png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8.bin"/><Relationship Id="rId12" Type="http://schemas.openxmlformats.org/officeDocument/2006/relationships/image" Target="../media/image22.emf"/><Relationship Id="rId13" Type="http://schemas.openxmlformats.org/officeDocument/2006/relationships/image" Target="../media/image2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0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 smtClean="0"/>
              <a:t>7b</a:t>
            </a: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MATHEMATICS</a:t>
            </a:r>
          </a:p>
          <a:p>
            <a:r>
              <a:rPr lang="en-US" dirty="0"/>
              <a:t>Interpolation – Newton Interpolation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0530B09A-682F-1747-9D41-3EB0CE553B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617538"/>
            <a:ext cx="10390187" cy="1143000"/>
          </a:xfrm>
        </p:spPr>
        <p:txBody>
          <a:bodyPr/>
          <a:lstStyle/>
          <a:p>
            <a:pPr algn="ctr"/>
            <a:r>
              <a:rPr lang="en-US" altLang="en-US" b="1" dirty="0"/>
              <a:t>Example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A266D1FB-CFCF-5641-9B3D-EAB7CC01B1A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38600" y="1828800"/>
            <a:ext cx="8153400" cy="144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   The upward velocity of a rocket is given as a function of time in Table 1. Find the velocity at t=16 seconds using the Newton Divided Difference method for quadratic interpolation.</a:t>
            </a:r>
            <a:endParaRPr lang="en-US" altLang="en-US" sz="24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xmlns="" id="{C15058EB-F5CE-6C4A-9D00-B353AFC51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xmlns="" id="{51E2F136-B3C6-9243-963D-40175CAC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7" name="Rectangle 6">
            <a:extLst>
              <a:ext uri="{FF2B5EF4-FFF2-40B4-BE49-F238E27FC236}">
                <a16:creationId xmlns:a16="http://schemas.microsoft.com/office/drawing/2014/main" xmlns="" id="{29E13C29-16E5-DF42-A005-409AA78CE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360" y="18694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6088" name="Picture 35" descr="picture of rocket">
            <a:extLst>
              <a:ext uri="{FF2B5EF4-FFF2-40B4-BE49-F238E27FC236}">
                <a16:creationId xmlns:a16="http://schemas.microsoft.com/office/drawing/2014/main" xmlns="" id="{674ED6E6-1759-0944-9ED9-3912DA70F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00400"/>
            <a:ext cx="2476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024" descr="mws_gen_inp_txt_direct_Fig2">
            <a:extLst>
              <a:ext uri="{FF2B5EF4-FFF2-40B4-BE49-F238E27FC236}">
                <a16:creationId xmlns:a16="http://schemas.microsoft.com/office/drawing/2014/main" xmlns="" id="{79BB3EBE-E888-1A47-836B-EF104175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39624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Rectangle 1057">
            <a:extLst>
              <a:ext uri="{FF2B5EF4-FFF2-40B4-BE49-F238E27FC236}">
                <a16:creationId xmlns:a16="http://schemas.microsoft.com/office/drawing/2014/main" xmlns="" id="{40C8FE43-2CAD-BD4D-8A92-FC89B35D6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05176"/>
            <a:ext cx="2286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Table. Velocity as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function of time</a:t>
            </a:r>
          </a:p>
        </p:txBody>
      </p:sp>
      <p:sp>
        <p:nvSpPr>
          <p:cNvPr id="46091" name="Rectangle 1058">
            <a:extLst>
              <a:ext uri="{FF2B5EF4-FFF2-40B4-BE49-F238E27FC236}">
                <a16:creationId xmlns:a16="http://schemas.microsoft.com/office/drawing/2014/main" xmlns="" id="{DFA039F8-5F29-964B-B824-2D4B9508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6135688"/>
            <a:ext cx="3209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Figure. Velocity vs. time 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for the rocket example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8A9253B0-5E88-2846-B5AB-253EC0B7F6A4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038600"/>
          <a:ext cx="1905000" cy="2133600"/>
        </p:xfrm>
        <a:graphic>
          <a:graphicData uri="http://schemas.openxmlformats.org/drawingml/2006/table">
            <a:tbl>
              <a:tblPr/>
              <a:tblGrid>
                <a:gridCol w="701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6118" name="Object 36">
            <a:extLst>
              <a:ext uri="{FF2B5EF4-FFF2-40B4-BE49-F238E27FC236}">
                <a16:creationId xmlns:a16="http://schemas.microsoft.com/office/drawing/2014/main" xmlns="" id="{1C8A98F2-B9C2-1C42-A32E-63EB18E31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038601"/>
          <a:ext cx="4778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0" name="Equation" r:id="rId6" imgW="7315200" imgH="4686300" progId="Equation.3">
                  <p:embed/>
                </p:oleObj>
              </mc:Choice>
              <mc:Fallback>
                <p:oleObj name="Equation" r:id="rId6" imgW="7315200" imgH="4686300" progId="Equation.3">
                  <p:embed/>
                  <p:pic>
                    <p:nvPicPr>
                      <p:cNvPr id="46118" name="Object 36">
                        <a:extLst>
                          <a:ext uri="{FF2B5EF4-FFF2-40B4-BE49-F238E27FC236}">
                            <a16:creationId xmlns:a16="http://schemas.microsoft.com/office/drawing/2014/main" xmlns="" id="{1C8A98F2-B9C2-1C42-A32E-63EB18E315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1"/>
                        <a:ext cx="47783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9" name="Object 37">
            <a:extLst>
              <a:ext uri="{FF2B5EF4-FFF2-40B4-BE49-F238E27FC236}">
                <a16:creationId xmlns:a16="http://schemas.microsoft.com/office/drawing/2014/main" xmlns="" id="{8D53F309-0096-9245-9C57-53DF75075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4038600"/>
          <a:ext cx="944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1" name="Equation" r:id="rId8" imgW="14338300" imgH="4686300" progId="Equation.3">
                  <p:embed/>
                </p:oleObj>
              </mc:Choice>
              <mc:Fallback>
                <p:oleObj name="Equation" r:id="rId8" imgW="14338300" imgH="4686300" progId="Equation.3">
                  <p:embed/>
                  <p:pic>
                    <p:nvPicPr>
                      <p:cNvPr id="46119" name="Object 37">
                        <a:extLst>
                          <a:ext uri="{FF2B5EF4-FFF2-40B4-BE49-F238E27FC236}">
                            <a16:creationId xmlns:a16="http://schemas.microsoft.com/office/drawing/2014/main" xmlns="" id="{8D53F309-0096-9245-9C57-53DF75075A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4038600"/>
                        <a:ext cx="9445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4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F188D632-D441-C847-8CE4-D1F355334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807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/>
              <a:t>Quadratic Interpolation (</a:t>
            </a:r>
            <a:r>
              <a:rPr lang="en-US" altLang="en-US" sz="4400" dirty="0" err="1"/>
              <a:t>contd</a:t>
            </a:r>
            <a:r>
              <a:rPr lang="en-US" altLang="en-US" sz="4400" dirty="0"/>
              <a:t>)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xmlns="" id="{F32254A1-9912-E64C-9251-F7A97B1FB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5263" y="47640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0" name="Equation" r:id="rId4" imgW="2628900" imgH="4978400" progId="Equation.3">
                  <p:embed/>
                </p:oleObj>
              </mc:Choice>
              <mc:Fallback>
                <p:oleObj name="Equation" r:id="rId4" imgW="2628900" imgH="4978400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xmlns="" id="{F32254A1-9912-E64C-9251-F7A97B1FB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47640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>
            <a:extLst>
              <a:ext uri="{FF2B5EF4-FFF2-40B4-BE49-F238E27FC236}">
                <a16:creationId xmlns:a16="http://schemas.microsoft.com/office/drawing/2014/main" xmlns="" id="{BB626FE0-90FE-9943-978C-AB6FB5FB7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791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4" name="Rectangle 7">
            <a:extLst>
              <a:ext uri="{FF2B5EF4-FFF2-40B4-BE49-F238E27FC236}">
                <a16:creationId xmlns:a16="http://schemas.microsoft.com/office/drawing/2014/main" xmlns="" id="{7E6E278A-301C-A343-BD92-534C7AD2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8124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5" name="Rectangle 9">
            <a:extLst>
              <a:ext uri="{FF2B5EF4-FFF2-40B4-BE49-F238E27FC236}">
                <a16:creationId xmlns:a16="http://schemas.microsoft.com/office/drawing/2014/main" xmlns="" id="{E756DBC9-D317-5740-B70C-BCD0BF55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69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6" name="Rectangle 11">
            <a:extLst>
              <a:ext uri="{FF2B5EF4-FFF2-40B4-BE49-F238E27FC236}">
                <a16:creationId xmlns:a16="http://schemas.microsoft.com/office/drawing/2014/main" xmlns="" id="{163DAFF3-476E-BA4A-8080-962F1FE4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3267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7" name="Rectangle 15">
            <a:extLst>
              <a:ext uri="{FF2B5EF4-FFF2-40B4-BE49-F238E27FC236}">
                <a16:creationId xmlns:a16="http://schemas.microsoft.com/office/drawing/2014/main" xmlns="" id="{6065552C-E224-B54B-A693-E1520CBF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0365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38" name="Rectangle 17">
            <a:extLst>
              <a:ext uri="{FF2B5EF4-FFF2-40B4-BE49-F238E27FC236}">
                <a16:creationId xmlns:a16="http://schemas.microsoft.com/office/drawing/2014/main" xmlns="" id="{ED7A3FEA-BD3E-E14D-9819-C04962AD6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9736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8139" name="Object 24">
            <a:extLst>
              <a:ext uri="{FF2B5EF4-FFF2-40B4-BE49-F238E27FC236}">
                <a16:creationId xmlns:a16="http://schemas.microsoft.com/office/drawing/2014/main" xmlns="" id="{D2E09897-B613-684A-BBD3-76B07D15E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1828801"/>
          <a:ext cx="4467225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1" name="Mathcad" r:id="rId6" imgW="4940300" imgH="3568700" progId="Mathcad">
                  <p:embed/>
                </p:oleObj>
              </mc:Choice>
              <mc:Fallback>
                <p:oleObj name="Mathcad" r:id="rId6" imgW="4940300" imgH="3568700" progId="Mathcad">
                  <p:embed/>
                  <p:pic>
                    <p:nvPicPr>
                      <p:cNvPr id="48139" name="Object 24">
                        <a:extLst>
                          <a:ext uri="{FF2B5EF4-FFF2-40B4-BE49-F238E27FC236}">
                            <a16:creationId xmlns:a16="http://schemas.microsoft.com/office/drawing/2014/main" xmlns="" id="{D2E09897-B613-684A-BBD3-76B07D15E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1828801"/>
                        <a:ext cx="4467225" cy="32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29">
            <a:extLst>
              <a:ext uri="{FF2B5EF4-FFF2-40B4-BE49-F238E27FC236}">
                <a16:creationId xmlns:a16="http://schemas.microsoft.com/office/drawing/2014/main" xmlns="" id="{AC0A58F5-7908-2642-996A-B10CCD92C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105401"/>
          <a:ext cx="120396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2" name="Document" r:id="rId8" imgW="5943600" imgH="762000" progId="Word.Document.8">
                  <p:embed/>
                </p:oleObj>
              </mc:Choice>
              <mc:Fallback>
                <p:oleObj name="Document" r:id="rId8" imgW="5943600" imgH="762000" progId="Word.Document.8">
                  <p:embed/>
                  <p:pic>
                    <p:nvPicPr>
                      <p:cNvPr id="48140" name="Object 29">
                        <a:extLst>
                          <a:ext uri="{FF2B5EF4-FFF2-40B4-BE49-F238E27FC236}">
                            <a16:creationId xmlns:a16="http://schemas.microsoft.com/office/drawing/2014/main" xmlns="" id="{AC0A58F5-7908-2642-996A-B10CCD92C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1"/>
                        <a:ext cx="1203960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5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C0856659-DC75-B446-925A-4967728C5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Quadratic Interpolation (contd)</a:t>
            </a:r>
          </a:p>
        </p:txBody>
      </p:sp>
      <p:pic>
        <p:nvPicPr>
          <p:cNvPr id="50180" name="Picture 6">
            <a:extLst>
              <a:ext uri="{FF2B5EF4-FFF2-40B4-BE49-F238E27FC236}">
                <a16:creationId xmlns:a16="http://schemas.microsoft.com/office/drawing/2014/main" xmlns="" id="{DA1119A5-B144-1A40-BD65-46910F72F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1"/>
            <a:ext cx="9753600" cy="454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59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F2B352E4-41C7-E141-8C6A-9EA6C8ECD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4626" y="457200"/>
            <a:ext cx="7953375" cy="1303338"/>
          </a:xfrm>
        </p:spPr>
        <p:txBody>
          <a:bodyPr/>
          <a:lstStyle/>
          <a:p>
            <a:r>
              <a:rPr lang="en-US" altLang="en-US"/>
              <a:t>Quadratic Interpolation (contd)</a:t>
            </a:r>
          </a:p>
        </p:txBody>
      </p:sp>
      <p:graphicFrame>
        <p:nvGraphicFramePr>
          <p:cNvPr id="51204" name="Object 10">
            <a:extLst>
              <a:ext uri="{FF2B5EF4-FFF2-40B4-BE49-F238E27FC236}">
                <a16:creationId xmlns:a16="http://schemas.microsoft.com/office/drawing/2014/main" xmlns="" id="{09E95E7B-4CAC-4B4D-8D3D-B98D2C7F0B3B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209800" y="2133601"/>
          <a:ext cx="98298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54" name="Document" r:id="rId3" imgW="5918200" imgH="1270000" progId="Word.Document.8">
                  <p:embed/>
                </p:oleObj>
              </mc:Choice>
              <mc:Fallback>
                <p:oleObj name="Document" r:id="rId3" imgW="5918200" imgH="1270000" progId="Word.Document.8">
                  <p:embed/>
                  <p:pic>
                    <p:nvPicPr>
                      <p:cNvPr id="51204" name="Object 10">
                        <a:extLst>
                          <a:ext uri="{FF2B5EF4-FFF2-40B4-BE49-F238E27FC236}">
                            <a16:creationId xmlns:a16="http://schemas.microsoft.com/office/drawing/2014/main" xmlns="" id="{09E95E7B-4CAC-4B4D-8D3D-B98D2C7F0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1"/>
                        <a:ext cx="98298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5" name="Picture 100">
            <a:extLst>
              <a:ext uri="{FF2B5EF4-FFF2-40B4-BE49-F238E27FC236}">
                <a16:creationId xmlns:a16="http://schemas.microsoft.com/office/drawing/2014/main" xmlns="" id="{6C8373BB-7213-3F49-9CBA-8ADBD828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62400"/>
            <a:ext cx="8839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09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3AC4C7D9-A1B6-1D40-8C16-ECD7C221B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General Form</a:t>
            </a: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xmlns="" id="{AEAACE67-B47E-E847-98A0-81F39140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9138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xmlns="" id="{150175CD-0522-A449-8EF3-130F1ED81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916113"/>
          <a:ext cx="65532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14" name="Equation" r:id="rId4" imgW="60566300" imgH="5270500" progId="Equation.3">
                  <p:embed/>
                </p:oleObj>
              </mc:Choice>
              <mc:Fallback>
                <p:oleObj name="Equation" r:id="rId4" imgW="60566300" imgH="5270500" progId="Equation.3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xmlns="" id="{150175CD-0522-A449-8EF3-130F1ED81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16113"/>
                        <a:ext cx="65532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7">
            <a:extLst>
              <a:ext uri="{FF2B5EF4-FFF2-40B4-BE49-F238E27FC236}">
                <a16:creationId xmlns:a16="http://schemas.microsoft.com/office/drawing/2014/main" xmlns="" id="{CE722624-54C5-1B44-9E02-8E500727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659064"/>
            <a:ext cx="1289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where</a:t>
            </a:r>
            <a:endParaRPr lang="en-US" altLang="en-US" sz="25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31" name="Rectangle 8">
            <a:extLst>
              <a:ext uri="{FF2B5EF4-FFF2-40B4-BE49-F238E27FC236}">
                <a16:creationId xmlns:a16="http://schemas.microsoft.com/office/drawing/2014/main" xmlns="" id="{350A07DC-98F7-0841-B0D8-56046E5C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59114"/>
            <a:ext cx="132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32" name="Rectangle 9">
            <a:extLst>
              <a:ext uri="{FF2B5EF4-FFF2-40B4-BE49-F238E27FC236}">
                <a16:creationId xmlns:a16="http://schemas.microsoft.com/office/drawing/2014/main" xmlns="" id="{98E58275-A8E3-1A4B-B130-4FCFC754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81425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33" name="Rectangle 11">
            <a:extLst>
              <a:ext uri="{FF2B5EF4-FFF2-40B4-BE49-F238E27FC236}">
                <a16:creationId xmlns:a16="http://schemas.microsoft.com/office/drawing/2014/main" xmlns="" id="{73E9BD3C-88D1-5F45-A142-DB5BB985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5334001"/>
            <a:ext cx="1604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Rewriting</a:t>
            </a:r>
            <a:endParaRPr lang="en-US" altLang="en-US" sz="25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2234" name="Object 10">
            <a:extLst>
              <a:ext uri="{FF2B5EF4-FFF2-40B4-BE49-F238E27FC236}">
                <a16:creationId xmlns:a16="http://schemas.microsoft.com/office/drawing/2014/main" xmlns="" id="{E210291E-A44C-164D-A3FB-69BAE6103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867400"/>
          <a:ext cx="746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15" name="Equation" r:id="rId6" imgW="88646000" imgH="5270500" progId="Equation.3">
                  <p:embed/>
                </p:oleObj>
              </mc:Choice>
              <mc:Fallback>
                <p:oleObj name="Equation" r:id="rId6" imgW="88646000" imgH="5270500" progId="Equation.3">
                  <p:embed/>
                  <p:pic>
                    <p:nvPicPr>
                      <p:cNvPr id="52234" name="Object 10">
                        <a:extLst>
                          <a:ext uri="{FF2B5EF4-FFF2-40B4-BE49-F238E27FC236}">
                            <a16:creationId xmlns:a16="http://schemas.microsoft.com/office/drawing/2014/main" xmlns="" id="{E210291E-A44C-164D-A3FB-69BAE6103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867400"/>
                        <a:ext cx="746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5" name="Picture 12">
            <a:extLst>
              <a:ext uri="{FF2B5EF4-FFF2-40B4-BE49-F238E27FC236}">
                <a16:creationId xmlns:a16="http://schemas.microsoft.com/office/drawing/2014/main" xmlns="" id="{CCDADC29-2A3C-C44D-9CD1-A821878C3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1"/>
            <a:ext cx="91440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4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2F2FF318-AD74-7E4D-A542-D8DC232FE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Form</a:t>
            </a:r>
          </a:p>
        </p:txBody>
      </p:sp>
      <p:graphicFrame>
        <p:nvGraphicFramePr>
          <p:cNvPr id="54276" name="Object 3">
            <a:extLst>
              <a:ext uri="{FF2B5EF4-FFF2-40B4-BE49-F238E27FC236}">
                <a16:creationId xmlns:a16="http://schemas.microsoft.com/office/drawing/2014/main" xmlns="" id="{3E587299-896D-FE40-84D0-B601BC763D1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641372"/>
              </p:ext>
            </p:extLst>
          </p:nvPr>
        </p:nvGraphicFramePr>
        <p:xfrm>
          <a:off x="1981200" y="2057400"/>
          <a:ext cx="9906000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6" name="Document" r:id="rId3" imgW="5918200" imgH="2286000" progId="Word.Document.8">
                  <p:embed/>
                </p:oleObj>
              </mc:Choice>
              <mc:Fallback>
                <p:oleObj name="Document" r:id="rId3" imgW="5918200" imgH="2286000" progId="Word.Document.8">
                  <p:embed/>
                  <p:pic>
                    <p:nvPicPr>
                      <p:cNvPr id="54276" name="Object 3">
                        <a:extLst>
                          <a:ext uri="{FF2B5EF4-FFF2-40B4-BE49-F238E27FC236}">
                            <a16:creationId xmlns:a16="http://schemas.microsoft.com/office/drawing/2014/main" xmlns="" id="{3E587299-896D-FE40-84D0-B601BC763D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9906000" cy="383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C6B4B4-DF80-5144-B2AD-D094F7C26521}"/>
              </a:ext>
            </a:extLst>
          </p:cNvPr>
          <p:cNvSpPr/>
          <p:nvPr/>
        </p:nvSpPr>
        <p:spPr>
          <a:xfrm>
            <a:off x="2527610" y="2475571"/>
            <a:ext cx="6393366" cy="468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093E99-206E-6146-B328-9330E23B0A0E}"/>
              </a:ext>
            </a:extLst>
          </p:cNvPr>
          <p:cNvSpPr/>
          <p:nvPr/>
        </p:nvSpPr>
        <p:spPr>
          <a:xfrm>
            <a:off x="2527610" y="3362093"/>
            <a:ext cx="6393366" cy="2525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05074675-D60F-9646-81E2-B86B966FA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form</a:t>
            </a:r>
          </a:p>
        </p:txBody>
      </p:sp>
      <p:graphicFrame>
        <p:nvGraphicFramePr>
          <p:cNvPr id="55300" name="Object 3">
            <a:extLst>
              <a:ext uri="{FF2B5EF4-FFF2-40B4-BE49-F238E27FC236}">
                <a16:creationId xmlns:a16="http://schemas.microsoft.com/office/drawing/2014/main" xmlns="" id="{57778167-8797-0246-863C-5955268674C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97038" y="2060575"/>
          <a:ext cx="1026636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62" name="Document" r:id="rId3" imgW="5918200" imgH="965200" progId="Word.Document.8">
                  <p:embed/>
                </p:oleObj>
              </mc:Choice>
              <mc:Fallback>
                <p:oleObj name="Document" r:id="rId3" imgW="5918200" imgH="965200" progId="Word.Document.8">
                  <p:embed/>
                  <p:pic>
                    <p:nvPicPr>
                      <p:cNvPr id="55300" name="Object 3">
                        <a:extLst>
                          <a:ext uri="{FF2B5EF4-FFF2-40B4-BE49-F238E27FC236}">
                            <a16:creationId xmlns:a16="http://schemas.microsoft.com/office/drawing/2014/main" xmlns="" id="{57778167-8797-0246-863C-595526867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060575"/>
                        <a:ext cx="1026636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2">
            <a:extLst>
              <a:ext uri="{FF2B5EF4-FFF2-40B4-BE49-F238E27FC236}">
                <a16:creationId xmlns:a16="http://schemas.microsoft.com/office/drawing/2014/main" xmlns="" id="{41A8882D-CF32-D548-8781-49FC7953F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810001"/>
          <a:ext cx="7010400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63" name="Document" r:id="rId5" imgW="5930900" imgH="2286000" progId="Word.Document.8">
                  <p:embed/>
                </p:oleObj>
              </mc:Choice>
              <mc:Fallback>
                <p:oleObj name="Document" r:id="rId5" imgW="5930900" imgH="2286000" progId="Word.Document.8">
                  <p:embed/>
                  <p:pic>
                    <p:nvPicPr>
                      <p:cNvPr id="55301" name="Object 62">
                        <a:extLst>
                          <a:ext uri="{FF2B5EF4-FFF2-40B4-BE49-F238E27FC236}">
                            <a16:creationId xmlns:a16="http://schemas.microsoft.com/office/drawing/2014/main" xmlns="" id="{41A8882D-CF32-D548-8781-49FC7953F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1"/>
                        <a:ext cx="7010400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CB35243-0191-F948-B16D-92072CD73853}"/>
              </a:ext>
            </a:extLst>
          </p:cNvPr>
          <p:cNvSpPr/>
          <p:nvPr/>
        </p:nvSpPr>
        <p:spPr>
          <a:xfrm>
            <a:off x="2471854" y="3810001"/>
            <a:ext cx="6817112" cy="2501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762C7A48-D17D-8244-934C-4CC2F0512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xmlns="" id="{C7E2F74E-2485-344F-AADA-4FA26373019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86000" y="1828800"/>
            <a:ext cx="8153400" cy="144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   The upward velocity of a rocket is given as a function of time in Table 1. Find the velocity at t=16 seconds using the Newton Divided Difference method for cubic interpolation.</a:t>
            </a:r>
            <a:endParaRPr lang="en-US" altLang="en-US" sz="24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xmlns="" id="{DC68024F-2891-AF43-8B4C-7122911E4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xmlns="" id="{C1F32B82-EF8D-9D44-9CF4-175BECFAF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xmlns="" id="{494A7C3C-1AF7-8E45-A4A4-C90C08952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360" y="18694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6328" name="Picture 37" descr="picture of rocket">
            <a:extLst>
              <a:ext uri="{FF2B5EF4-FFF2-40B4-BE49-F238E27FC236}">
                <a16:creationId xmlns:a16="http://schemas.microsoft.com/office/drawing/2014/main" xmlns="" id="{0B8972D8-DA5D-8340-804A-5A34E12D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3048000"/>
            <a:ext cx="24161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24" descr="mws_gen_inp_txt_direct_Fig2">
            <a:extLst>
              <a:ext uri="{FF2B5EF4-FFF2-40B4-BE49-F238E27FC236}">
                <a16:creationId xmlns:a16="http://schemas.microsoft.com/office/drawing/2014/main" xmlns="" id="{45E3F09A-F070-CD41-873A-B0B31E10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39624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Rectangle 1057">
            <a:extLst>
              <a:ext uri="{FF2B5EF4-FFF2-40B4-BE49-F238E27FC236}">
                <a16:creationId xmlns:a16="http://schemas.microsoft.com/office/drawing/2014/main" xmlns="" id="{20E7100D-D069-C044-A878-350C7AB2C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05176"/>
            <a:ext cx="2286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Table. Velocity as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function of time</a:t>
            </a:r>
          </a:p>
        </p:txBody>
      </p:sp>
      <p:sp>
        <p:nvSpPr>
          <p:cNvPr id="56331" name="Rectangle 1058">
            <a:extLst>
              <a:ext uri="{FF2B5EF4-FFF2-40B4-BE49-F238E27FC236}">
                <a16:creationId xmlns:a16="http://schemas.microsoft.com/office/drawing/2014/main" xmlns="" id="{E43F845B-A072-8245-BAA2-BC6E40C3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6135688"/>
            <a:ext cx="3209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Figure. Velocity vs. time 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for the rocket example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44279BE9-9FEF-8A4C-9DF7-17F4D0196E4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038600"/>
          <a:ext cx="1905000" cy="2133600"/>
        </p:xfrm>
        <a:graphic>
          <a:graphicData uri="http://schemas.openxmlformats.org/drawingml/2006/table">
            <a:tbl>
              <a:tblPr/>
              <a:tblGrid>
                <a:gridCol w="701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6358" name="Object 38">
            <a:extLst>
              <a:ext uri="{FF2B5EF4-FFF2-40B4-BE49-F238E27FC236}">
                <a16:creationId xmlns:a16="http://schemas.microsoft.com/office/drawing/2014/main" xmlns="" id="{4C0407E3-0204-F842-B070-8615A57A6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038601"/>
          <a:ext cx="4778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0" name="Equation" r:id="rId6" imgW="7315200" imgH="4686300" progId="Equation.3">
                  <p:embed/>
                </p:oleObj>
              </mc:Choice>
              <mc:Fallback>
                <p:oleObj name="Equation" r:id="rId6" imgW="7315200" imgH="4686300" progId="Equation.3">
                  <p:embed/>
                  <p:pic>
                    <p:nvPicPr>
                      <p:cNvPr id="56358" name="Object 38">
                        <a:extLst>
                          <a:ext uri="{FF2B5EF4-FFF2-40B4-BE49-F238E27FC236}">
                            <a16:creationId xmlns:a16="http://schemas.microsoft.com/office/drawing/2014/main" xmlns="" id="{4C0407E3-0204-F842-B070-8615A57A6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1"/>
                        <a:ext cx="47783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9" name="Object 39">
            <a:extLst>
              <a:ext uri="{FF2B5EF4-FFF2-40B4-BE49-F238E27FC236}">
                <a16:creationId xmlns:a16="http://schemas.microsoft.com/office/drawing/2014/main" xmlns="" id="{7B6AEE6B-3BF1-5549-856C-CDE912E32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4038600"/>
          <a:ext cx="944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1" name="Equation" r:id="rId8" imgW="14338300" imgH="4686300" progId="Equation.3">
                  <p:embed/>
                </p:oleObj>
              </mc:Choice>
              <mc:Fallback>
                <p:oleObj name="Equation" r:id="rId8" imgW="14338300" imgH="4686300" progId="Equation.3">
                  <p:embed/>
                  <p:pic>
                    <p:nvPicPr>
                      <p:cNvPr id="56359" name="Object 39">
                        <a:extLst>
                          <a:ext uri="{FF2B5EF4-FFF2-40B4-BE49-F238E27FC236}">
                            <a16:creationId xmlns:a16="http://schemas.microsoft.com/office/drawing/2014/main" xmlns="" id="{7B6AEE6B-3BF1-5549-856C-CDE912E32C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4038600"/>
                        <a:ext cx="9445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78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xmlns="" id="{1F1C3F13-9BAD-574B-A27A-37569F28B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xmlns="" id="{930042D4-1351-4246-9B78-37DDE96AC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xmlns="" id="{3B732D2E-1685-3745-A47E-3625C65DC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77917"/>
            <a:ext cx="7543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45720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tabLst>
                <a:tab pos="4572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The velocity profile is chosen as</a:t>
            </a:r>
            <a:endParaRPr lang="en-US" altLang="en-US" sz="21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8374" name="Object 4">
            <a:extLst>
              <a:ext uri="{FF2B5EF4-FFF2-40B4-BE49-F238E27FC236}">
                <a16:creationId xmlns:a16="http://schemas.microsoft.com/office/drawing/2014/main" xmlns="" id="{14F598F9-6B84-3144-AC77-55D9AC1DD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38401"/>
          <a:ext cx="7924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46" name="Equation" r:id="rId3" imgW="88061800" imgH="5270500" progId="Equation.3">
                  <p:embed/>
                </p:oleObj>
              </mc:Choice>
              <mc:Fallback>
                <p:oleObj name="Equation" r:id="rId3" imgW="88061800" imgH="5270500" progId="Equation.3">
                  <p:embed/>
                  <p:pic>
                    <p:nvPicPr>
                      <p:cNvPr id="58374" name="Object 4">
                        <a:extLst>
                          <a:ext uri="{FF2B5EF4-FFF2-40B4-BE49-F238E27FC236}">
                            <a16:creationId xmlns:a16="http://schemas.microsoft.com/office/drawing/2014/main" xmlns="" id="{14F598F9-6B84-3144-AC77-55D9AC1DD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1"/>
                        <a:ext cx="7924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7">
            <a:extLst>
              <a:ext uri="{FF2B5EF4-FFF2-40B4-BE49-F238E27FC236}">
                <a16:creationId xmlns:a16="http://schemas.microsoft.com/office/drawing/2014/main" xmlns="" id="{9390984D-02C2-4744-8D2B-F1A01709A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882900"/>
            <a:ext cx="751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we need to choose four data points that are closest to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8376" name="Object 6">
            <a:extLst>
              <a:ext uri="{FF2B5EF4-FFF2-40B4-BE49-F238E27FC236}">
                <a16:creationId xmlns:a16="http://schemas.microsoft.com/office/drawing/2014/main" xmlns="" id="{4FCFB79C-6C1C-A349-8850-47DF7F0A3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0201" y="2971800"/>
          <a:ext cx="6572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47" name="Equation" r:id="rId5" imgW="9067800" imgH="4102100" progId="Equation.3">
                  <p:embed/>
                </p:oleObj>
              </mc:Choice>
              <mc:Fallback>
                <p:oleObj name="Equation" r:id="rId5" imgW="9067800" imgH="4102100" progId="Equation.3">
                  <p:embed/>
                  <p:pic>
                    <p:nvPicPr>
                      <p:cNvPr id="58376" name="Object 6">
                        <a:extLst>
                          <a:ext uri="{FF2B5EF4-FFF2-40B4-BE49-F238E27FC236}">
                            <a16:creationId xmlns:a16="http://schemas.microsoft.com/office/drawing/2014/main" xmlns="" id="{4FCFB79C-6C1C-A349-8850-47DF7F0A3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2971800"/>
                        <a:ext cx="6572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28">
            <a:extLst>
              <a:ext uri="{FF2B5EF4-FFF2-40B4-BE49-F238E27FC236}">
                <a16:creationId xmlns:a16="http://schemas.microsoft.com/office/drawing/2014/main" xmlns="" id="{D5126448-D6FA-CC41-B818-984C04230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6625" y="3425826"/>
          <a:ext cx="9550400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48" name="Document" r:id="rId7" imgW="5905500" imgH="2286000" progId="Word.Document.8">
                  <p:embed/>
                </p:oleObj>
              </mc:Choice>
              <mc:Fallback>
                <p:oleObj name="Document" r:id="rId7" imgW="5905500" imgH="2286000" progId="Word.Document.8">
                  <p:embed/>
                  <p:pic>
                    <p:nvPicPr>
                      <p:cNvPr id="58377" name="Object 28">
                        <a:extLst>
                          <a:ext uri="{FF2B5EF4-FFF2-40B4-BE49-F238E27FC236}">
                            <a16:creationId xmlns:a16="http://schemas.microsoft.com/office/drawing/2014/main" xmlns="" id="{D5126448-D6FA-CC41-B818-984C04230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425826"/>
                        <a:ext cx="9550400" cy="368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99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FA33FD27-B677-5540-9184-E1C7B847A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9EC04E59-6F3E-524E-A546-2A6547BBC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59397" name="Object 8">
            <a:extLst>
              <a:ext uri="{FF2B5EF4-FFF2-40B4-BE49-F238E27FC236}">
                <a16:creationId xmlns:a16="http://schemas.microsoft.com/office/drawing/2014/main" xmlns="" id="{03B52CDA-AD05-6B4B-B376-BE784F6FD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9" y="5341939"/>
          <a:ext cx="80406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8" name="Document" r:id="rId3" imgW="5283200" imgH="673100" progId="Word.Document.8">
                  <p:embed/>
                </p:oleObj>
              </mc:Choice>
              <mc:Fallback>
                <p:oleObj name="Document" r:id="rId3" imgW="5283200" imgH="673100" progId="Word.Document.8">
                  <p:embed/>
                  <p:pic>
                    <p:nvPicPr>
                      <p:cNvPr id="59397" name="Object 8">
                        <a:extLst>
                          <a:ext uri="{FF2B5EF4-FFF2-40B4-BE49-F238E27FC236}">
                            <a16:creationId xmlns:a16="http://schemas.microsoft.com/office/drawing/2014/main" xmlns="" id="{03B52CDA-AD05-6B4B-B376-BE784F6FD3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9" y="5341939"/>
                        <a:ext cx="8040687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9">
            <a:extLst>
              <a:ext uri="{FF2B5EF4-FFF2-40B4-BE49-F238E27FC236}">
                <a16:creationId xmlns:a16="http://schemas.microsoft.com/office/drawing/2014/main" xmlns="" id="{AD93E0B3-03C1-1141-A866-0544AB68F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060575"/>
          <a:ext cx="8447088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9" name="Document" r:id="rId5" imgW="5829300" imgH="2184400" progId="Word.Document.8">
                  <p:embed/>
                </p:oleObj>
              </mc:Choice>
              <mc:Fallback>
                <p:oleObj name="Document" r:id="rId5" imgW="5829300" imgH="2184400" progId="Word.Document.8">
                  <p:embed/>
                  <p:pic>
                    <p:nvPicPr>
                      <p:cNvPr id="59398" name="Object 9">
                        <a:extLst>
                          <a:ext uri="{FF2B5EF4-FFF2-40B4-BE49-F238E27FC236}">
                            <a16:creationId xmlns:a16="http://schemas.microsoft.com/office/drawing/2014/main" xmlns="" id="{AD93E0B3-03C1-1141-A866-0544AB68F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60575"/>
                        <a:ext cx="8447088" cy="316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13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25045319-7A9D-6444-976F-EE0093095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60420" name="Picture 30">
            <a:extLst>
              <a:ext uri="{FF2B5EF4-FFF2-40B4-BE49-F238E27FC236}">
                <a16:creationId xmlns:a16="http://schemas.microsoft.com/office/drawing/2014/main" xmlns="" id="{2752181C-9DD0-5145-99B7-CD41874533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905000"/>
            <a:ext cx="8915400" cy="2897188"/>
          </a:xfrm>
          <a:noFill/>
        </p:spPr>
      </p:pic>
      <p:pic>
        <p:nvPicPr>
          <p:cNvPr id="60421" name="Picture 34">
            <a:extLst>
              <a:ext uri="{FF2B5EF4-FFF2-40B4-BE49-F238E27FC236}">
                <a16:creationId xmlns:a16="http://schemas.microsoft.com/office/drawing/2014/main" xmlns="" id="{BABC7A7C-E419-D44D-A5B6-D089867C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00600"/>
            <a:ext cx="89154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21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1026">
            <a:extLst>
              <a:ext uri="{FF2B5EF4-FFF2-40B4-BE49-F238E27FC236}">
                <a16:creationId xmlns:a16="http://schemas.microsoft.com/office/drawing/2014/main" xmlns="" id="{DE773F80-EAEE-2F4A-B551-86D6B8A8B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Table</a:t>
            </a:r>
          </a:p>
        </p:txBody>
      </p:sp>
      <p:graphicFrame>
        <p:nvGraphicFramePr>
          <p:cNvPr id="61444" name="Object 1027">
            <a:extLst>
              <a:ext uri="{FF2B5EF4-FFF2-40B4-BE49-F238E27FC236}">
                <a16:creationId xmlns:a16="http://schemas.microsoft.com/office/drawing/2014/main" xmlns="" id="{7B78FE6B-BE40-0549-AD2F-FADEABA9161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76287" y="2895601"/>
          <a:ext cx="107140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4" name="Document" r:id="rId3" imgW="5638800" imgH="1257300" progId="Word.Document.8">
                  <p:embed/>
                </p:oleObj>
              </mc:Choice>
              <mc:Fallback>
                <p:oleObj name="Document" r:id="rId3" imgW="5638800" imgH="1257300" progId="Word.Document.8">
                  <p:embed/>
                  <p:pic>
                    <p:nvPicPr>
                      <p:cNvPr id="61444" name="Object 1027">
                        <a:extLst>
                          <a:ext uri="{FF2B5EF4-FFF2-40B4-BE49-F238E27FC236}">
                            <a16:creationId xmlns:a16="http://schemas.microsoft.com/office/drawing/2014/main" xmlns="" id="{7B78FE6B-BE40-0549-AD2F-FADEABA91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" y="2895601"/>
                        <a:ext cx="10714038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41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78A30F91-F8B0-6843-B601-7696DC546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from Velocity Profile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xmlns="" id="{002719D6-A30A-7541-A2C0-D9069B193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7772400" cy="99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/>
              <a:t>Find the distance covered by the rocket from t=11s to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t=16s ?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  <p:pic>
        <p:nvPicPr>
          <p:cNvPr id="62469" name="Picture 8">
            <a:extLst>
              <a:ext uri="{FF2B5EF4-FFF2-40B4-BE49-F238E27FC236}">
                <a16:creationId xmlns:a16="http://schemas.microsoft.com/office/drawing/2014/main" xmlns="" id="{102BBAFD-D774-234E-A3A4-932F5EE57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91440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>
            <a:extLst>
              <a:ext uri="{FF2B5EF4-FFF2-40B4-BE49-F238E27FC236}">
                <a16:creationId xmlns:a16="http://schemas.microsoft.com/office/drawing/2014/main" xmlns="" id="{031BF5EC-4946-E24D-81FE-9638474D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92550"/>
            <a:ext cx="75438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408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9661C0C7-29C9-D943-9902-EC15FEF04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Acceleration from Velocity Profile</a:t>
            </a:r>
          </a:p>
        </p:txBody>
      </p:sp>
      <p:sp>
        <p:nvSpPr>
          <p:cNvPr id="63492" name="Rectangle 10">
            <a:extLst>
              <a:ext uri="{FF2B5EF4-FFF2-40B4-BE49-F238E27FC236}">
                <a16:creationId xmlns:a16="http://schemas.microsoft.com/office/drawing/2014/main" xmlns="" id="{F67C846B-2D48-8F43-8221-12EF79583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Find the acceleration of the rocket at t=16s given that</a:t>
            </a:r>
          </a:p>
        </p:txBody>
      </p:sp>
      <p:pic>
        <p:nvPicPr>
          <p:cNvPr id="63493" name="Picture 11">
            <a:extLst>
              <a:ext uri="{FF2B5EF4-FFF2-40B4-BE49-F238E27FC236}">
                <a16:creationId xmlns:a16="http://schemas.microsoft.com/office/drawing/2014/main" xmlns="" id="{5159C078-9C81-A54D-94AA-D5BD1AEB0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1"/>
            <a:ext cx="99822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2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A218E40D-35F8-8349-ABC7-C6EA99C680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617538"/>
            <a:ext cx="10390187" cy="1143000"/>
          </a:xfrm>
        </p:spPr>
        <p:txBody>
          <a:bodyPr/>
          <a:lstStyle/>
          <a:p>
            <a:r>
              <a:rPr lang="en-US" altLang="en-US" b="1" dirty="0"/>
              <a:t>What is Interpolation ?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815ED743-22DB-EC4E-AF2A-3588CAF6FE6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12000" y="1981200"/>
            <a:ext cx="50800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</a:t>
            </a:r>
            <a:endParaRPr lang="en-US" altLang="en-US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33799" name="Object 6">
            <a:extLst>
              <a:ext uri="{FF2B5EF4-FFF2-40B4-BE49-F238E27FC236}">
                <a16:creationId xmlns:a16="http://schemas.microsoft.com/office/drawing/2014/main" xmlns="" id="{CC8B6692-7703-1148-B4F0-1685BC85AB26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18924724"/>
              </p:ext>
            </p:extLst>
          </p:nvPr>
        </p:nvGraphicFramePr>
        <p:xfrm>
          <a:off x="4486275" y="3048000"/>
          <a:ext cx="44958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46" name="Bitmap Image" r:id="rId4" imgW="6070600" imgH="4851400" progId="Paint.Picture">
                  <p:embed/>
                </p:oleObj>
              </mc:Choice>
              <mc:Fallback>
                <p:oleObj name="Bitmap Image" r:id="rId4" imgW="6070600" imgH="4851400" progId="Paint.Picture">
                  <p:embed/>
                  <p:pic>
                    <p:nvPicPr>
                      <p:cNvPr id="33799" name="Object 6">
                        <a:extLst>
                          <a:ext uri="{FF2B5EF4-FFF2-40B4-BE49-F238E27FC236}">
                            <a16:creationId xmlns:a16="http://schemas.microsoft.com/office/drawing/2014/main" xmlns="" id="{CC8B6692-7703-1148-B4F0-1685BC85A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048000"/>
                        <a:ext cx="44958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4">
            <a:extLst>
              <a:ext uri="{FF2B5EF4-FFF2-40B4-BE49-F238E27FC236}">
                <a16:creationId xmlns:a16="http://schemas.microsoft.com/office/drawing/2014/main" xmlns="" id="{D9EFC8F3-74C8-F04A-9B0E-4543A07E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17430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xmlns="" id="{1AB79D0F-7043-D741-97A0-97CC90524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81200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Given (x</a:t>
            </a:r>
            <a:r>
              <a:rPr lang="en-US" altLang="en-US" baseline="-25000">
                <a:cs typeface="Times New Roman" panose="02020603050405020304" pitchFamily="18" charset="0"/>
              </a:rPr>
              <a:t>0</a:t>
            </a:r>
            <a:r>
              <a:rPr lang="en-US" altLang="en-US">
                <a:cs typeface="Times New Roman" panose="02020603050405020304" pitchFamily="18" charset="0"/>
              </a:rPr>
              <a:t>,y</a:t>
            </a:r>
            <a:r>
              <a:rPr lang="en-US" altLang="en-US" baseline="-25000">
                <a:cs typeface="Times New Roman" panose="02020603050405020304" pitchFamily="18" charset="0"/>
              </a:rPr>
              <a:t>0</a:t>
            </a:r>
            <a:r>
              <a:rPr lang="en-US" altLang="en-US">
                <a:cs typeface="Times New Roman" panose="02020603050405020304" pitchFamily="18" charset="0"/>
              </a:rPr>
              <a:t>), </a:t>
            </a:r>
            <a:r>
              <a:rPr lang="en-US" altLang="en-US"/>
              <a:t>(x</a:t>
            </a:r>
            <a:r>
              <a:rPr lang="en-US" altLang="en-US" baseline="-25000"/>
              <a:t>1</a:t>
            </a:r>
            <a:r>
              <a:rPr lang="en-US" altLang="en-US"/>
              <a:t>,y</a:t>
            </a:r>
            <a:r>
              <a:rPr lang="en-US" altLang="en-US" baseline="-25000"/>
              <a:t>1</a:t>
            </a:r>
            <a:r>
              <a:rPr lang="en-US" altLang="en-US"/>
              <a:t>), …… </a:t>
            </a:r>
            <a:r>
              <a:rPr lang="en-US" altLang="en-US">
                <a:cs typeface="Times New Roman" panose="02020603050405020304" pitchFamily="18" charset="0"/>
              </a:rPr>
              <a:t>(x</a:t>
            </a:r>
            <a:r>
              <a:rPr lang="en-US" altLang="en-US" baseline="-25000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,y</a:t>
            </a:r>
            <a:r>
              <a:rPr lang="en-US" altLang="en-US" baseline="-25000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), find the value of ‘y’ at a value of ‘x’ that is not given.</a:t>
            </a:r>
            <a:endParaRPr lang="en-US" altLang="en-US" baseline="-25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4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25029468-0D50-6441-81B3-D91EB8408A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98963" y="533400"/>
            <a:ext cx="7793037" cy="1143000"/>
          </a:xfrm>
        </p:spPr>
        <p:txBody>
          <a:bodyPr/>
          <a:lstStyle/>
          <a:p>
            <a:r>
              <a:rPr lang="en-US" altLang="en-US" b="1" dirty="0"/>
              <a:t>Interpolants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xmlns="" id="{028B5D97-64E5-0540-AC39-C8F6E65EC7E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19746" y="1783408"/>
            <a:ext cx="8305800" cy="44958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</a:t>
            </a:r>
            <a:r>
              <a:rPr lang="en-US" altLang="en-US" sz="3600">
                <a:cs typeface="Times New Roman" panose="02020603050405020304" pitchFamily="18" charset="0"/>
              </a:rPr>
              <a:t>Polynomials are the most common choice of interpolants because they are easy to:</a:t>
            </a:r>
          </a:p>
          <a:p>
            <a:pPr marL="457200" indent="-457200">
              <a:buNone/>
            </a:pPr>
            <a:endParaRPr lang="en-US" altLang="en-US" sz="3600" dirty="0">
              <a:cs typeface="Times New Roman" panose="02020603050405020304" pitchFamily="18" charset="0"/>
            </a:endParaRPr>
          </a:p>
          <a:p>
            <a:pPr marL="838200" lvl="1" indent="-381000">
              <a:buClr>
                <a:schemeClr val="folHlink"/>
              </a:buClr>
              <a:buBlip>
                <a:blip r:embed="rId3"/>
              </a:buBlip>
            </a:pPr>
            <a:r>
              <a:rPr lang="en-US" altLang="en-US" sz="3600" dirty="0">
                <a:cs typeface="Times New Roman" panose="02020603050405020304" pitchFamily="18" charset="0"/>
              </a:rPr>
              <a:t>Evaluate</a:t>
            </a:r>
          </a:p>
          <a:p>
            <a:pPr marL="838200" lvl="1" indent="-381000">
              <a:buClr>
                <a:schemeClr val="folHlink"/>
              </a:buClr>
              <a:buBlip>
                <a:blip r:embed="rId3"/>
              </a:buBlip>
            </a:pPr>
            <a:r>
              <a:rPr lang="en-US" altLang="en-US" sz="3600" dirty="0">
                <a:cs typeface="Times New Roman" panose="02020603050405020304" pitchFamily="18" charset="0"/>
              </a:rPr>
              <a:t>Differentiate, and </a:t>
            </a:r>
          </a:p>
          <a:p>
            <a:pPr marL="838200" lvl="1" indent="-381000">
              <a:buClr>
                <a:schemeClr val="folHlink"/>
              </a:buClr>
              <a:buBlip>
                <a:blip r:embed="rId3"/>
              </a:buBlip>
            </a:pPr>
            <a:r>
              <a:rPr lang="en-US" altLang="en-US" sz="3600" dirty="0">
                <a:cs typeface="Times New Roman" panose="02020603050405020304" pitchFamily="18" charset="0"/>
              </a:rPr>
              <a:t>Integrate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Blip>
                <a:blip r:embed="rId3"/>
              </a:buBlip>
            </a:pPr>
            <a:endParaRPr lang="en-US" altLang="en-US" sz="3600" dirty="0"/>
          </a:p>
        </p:txBody>
      </p:sp>
      <p:sp>
        <p:nvSpPr>
          <p:cNvPr id="35845" name="Rectangle 8">
            <a:extLst>
              <a:ext uri="{FF2B5EF4-FFF2-40B4-BE49-F238E27FC236}">
                <a16:creationId xmlns:a16="http://schemas.microsoft.com/office/drawing/2014/main" xmlns="" id="{B61B7DBF-990A-D54C-9934-37EDED2A6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15525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7831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EE179EE9-F3AB-B04D-B842-7DF7E317E7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617538"/>
            <a:ext cx="10390187" cy="1143000"/>
          </a:xfrm>
        </p:spPr>
        <p:txBody>
          <a:bodyPr/>
          <a:lstStyle/>
          <a:p>
            <a:r>
              <a:rPr lang="en-US" altLang="en-US" sz="4000" b="1" dirty="0"/>
              <a:t>Newton’s Divided Difference Method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xmlns="" id="{4704CCED-B2E5-A643-AC40-74A6619FE2A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35193" y="1926431"/>
            <a:ext cx="8077200" cy="44084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u="sng" dirty="0"/>
              <a:t>Linear interpolation</a:t>
            </a:r>
            <a:r>
              <a:rPr lang="en-US" altLang="en-US" dirty="0"/>
              <a:t>: Given                             pass a linear interpolant through the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Where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 marL="9525" indent="-9525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 marL="9525" indent="-9525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0B050"/>
                </a:solidFill>
              </a:rPr>
              <a:t>Here we don’t solve any linear system of equation as in the Direct Interpolation</a:t>
            </a:r>
          </a:p>
        </p:txBody>
      </p:sp>
      <p:pic>
        <p:nvPicPr>
          <p:cNvPr id="37903" name="Picture 31" descr="fig2">
            <a:extLst>
              <a:ext uri="{FF2B5EF4-FFF2-40B4-BE49-F238E27FC236}">
                <a16:creationId xmlns:a16="http://schemas.microsoft.com/office/drawing/2014/main" xmlns="" id="{605E21F1-2043-284A-9F93-66CA00366256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1400" y="2938463"/>
            <a:ext cx="4800600" cy="2644775"/>
          </a:xfrm>
          <a:noFill/>
        </p:spPr>
      </p:pic>
      <p:sp>
        <p:nvSpPr>
          <p:cNvPr id="37893" name="Rectangle 21">
            <a:extLst>
              <a:ext uri="{FF2B5EF4-FFF2-40B4-BE49-F238E27FC236}">
                <a16:creationId xmlns:a16="http://schemas.microsoft.com/office/drawing/2014/main" xmlns="" id="{FDB98B89-0A00-2243-8724-0B53B443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7894" name="Object 20">
            <a:extLst>
              <a:ext uri="{FF2B5EF4-FFF2-40B4-BE49-F238E27FC236}">
                <a16:creationId xmlns:a16="http://schemas.microsoft.com/office/drawing/2014/main" xmlns="" id="{EA681C6D-1758-6446-BC41-55736F2AA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946576"/>
              </p:ext>
            </p:extLst>
          </p:nvPr>
        </p:nvGraphicFramePr>
        <p:xfrm>
          <a:off x="7610706" y="1843447"/>
          <a:ext cx="990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4" name="Equation" r:id="rId5" imgW="12585700" imgH="5270500" progId="Equation.3">
                  <p:embed/>
                </p:oleObj>
              </mc:Choice>
              <mc:Fallback>
                <p:oleObj name="Equation" r:id="rId5" imgW="12585700" imgH="5270500" progId="Equation.3">
                  <p:embed/>
                  <p:pic>
                    <p:nvPicPr>
                      <p:cNvPr id="37894" name="Object 20">
                        <a:extLst>
                          <a:ext uri="{FF2B5EF4-FFF2-40B4-BE49-F238E27FC236}">
                            <a16:creationId xmlns:a16="http://schemas.microsoft.com/office/drawing/2014/main" xmlns="" id="{EA681C6D-1758-6446-BC41-55736F2AA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706" y="1843447"/>
                        <a:ext cx="990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23">
            <a:extLst>
              <a:ext uri="{FF2B5EF4-FFF2-40B4-BE49-F238E27FC236}">
                <a16:creationId xmlns:a16="http://schemas.microsoft.com/office/drawing/2014/main" xmlns="" id="{01068E88-5C7E-1943-B43F-263FD490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7896" name="Object 22">
            <a:extLst>
              <a:ext uri="{FF2B5EF4-FFF2-40B4-BE49-F238E27FC236}">
                <a16:creationId xmlns:a16="http://schemas.microsoft.com/office/drawing/2014/main" xmlns="" id="{10C125B0-C2DB-EA47-B539-079A5CB78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65049"/>
              </p:ext>
            </p:extLst>
          </p:nvPr>
        </p:nvGraphicFramePr>
        <p:xfrm>
          <a:off x="6696306" y="1864085"/>
          <a:ext cx="914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5" name="Equation" r:id="rId7" imgW="11696700" imgH="4978400" progId="Equation.3">
                  <p:embed/>
                </p:oleObj>
              </mc:Choice>
              <mc:Fallback>
                <p:oleObj name="Equation" r:id="rId7" imgW="11696700" imgH="4978400" progId="Equation.3">
                  <p:embed/>
                  <p:pic>
                    <p:nvPicPr>
                      <p:cNvPr id="37896" name="Object 22">
                        <a:extLst>
                          <a:ext uri="{FF2B5EF4-FFF2-40B4-BE49-F238E27FC236}">
                            <a16:creationId xmlns:a16="http://schemas.microsoft.com/office/drawing/2014/main" xmlns="" id="{10C125B0-C2DB-EA47-B539-079A5CB78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306" y="1864085"/>
                        <a:ext cx="9144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25">
            <a:extLst>
              <a:ext uri="{FF2B5EF4-FFF2-40B4-BE49-F238E27FC236}">
                <a16:creationId xmlns:a16="http://schemas.microsoft.com/office/drawing/2014/main" xmlns="" id="{1CD6C6A1-3E22-BB4A-AE2D-89490FEA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7898" name="Object 24">
            <a:extLst>
              <a:ext uri="{FF2B5EF4-FFF2-40B4-BE49-F238E27FC236}">
                <a16:creationId xmlns:a16="http://schemas.microsoft.com/office/drawing/2014/main" xmlns="" id="{130E8D76-95B9-BF4A-A119-7CEE2EB3C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30028"/>
              </p:ext>
            </p:extLst>
          </p:nvPr>
        </p:nvGraphicFramePr>
        <p:xfrm>
          <a:off x="2903683" y="2720182"/>
          <a:ext cx="289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6" name="Equation" r:id="rId9" imgW="32473900" imgH="5270500" progId="Equation.3">
                  <p:embed/>
                </p:oleObj>
              </mc:Choice>
              <mc:Fallback>
                <p:oleObj name="Equation" r:id="rId9" imgW="32473900" imgH="5270500" progId="Equation.3">
                  <p:embed/>
                  <p:pic>
                    <p:nvPicPr>
                      <p:cNvPr id="37898" name="Object 24">
                        <a:extLst>
                          <a:ext uri="{FF2B5EF4-FFF2-40B4-BE49-F238E27FC236}">
                            <a16:creationId xmlns:a16="http://schemas.microsoft.com/office/drawing/2014/main" xmlns="" id="{130E8D76-95B9-BF4A-A119-7CEE2EB3CA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683" y="2720182"/>
                        <a:ext cx="289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28">
            <a:extLst>
              <a:ext uri="{FF2B5EF4-FFF2-40B4-BE49-F238E27FC236}">
                <a16:creationId xmlns:a16="http://schemas.microsoft.com/office/drawing/2014/main" xmlns="" id="{098B6472-7CD1-484C-94F8-9D6F9467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593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900" name="Rectangle 29">
            <a:extLst>
              <a:ext uri="{FF2B5EF4-FFF2-40B4-BE49-F238E27FC236}">
                <a16:creationId xmlns:a16="http://schemas.microsoft.com/office/drawing/2014/main" xmlns="" id="{2048E131-CD61-F446-A57C-B923105DF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5276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7901" name="Group 33">
            <a:extLst>
              <a:ext uri="{FF2B5EF4-FFF2-40B4-BE49-F238E27FC236}">
                <a16:creationId xmlns:a16="http://schemas.microsoft.com/office/drawing/2014/main" xmlns="" id="{867C75F5-C1FE-5241-AF00-D306DA07D9E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035425"/>
            <a:ext cx="2362200" cy="1295400"/>
            <a:chOff x="1440" y="2256"/>
            <a:chExt cx="1344" cy="768"/>
          </a:xfrm>
        </p:grpSpPr>
        <p:graphicFrame>
          <p:nvGraphicFramePr>
            <p:cNvPr id="37904" name="Object 27">
              <a:extLst>
                <a:ext uri="{FF2B5EF4-FFF2-40B4-BE49-F238E27FC236}">
                  <a16:creationId xmlns:a16="http://schemas.microsoft.com/office/drawing/2014/main" xmlns="" id="{892875FE-3FD4-FD41-9BC7-C403C8B60D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256"/>
            <a:ext cx="81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17" name="Equation" r:id="rId11" imgW="16090900" imgH="5270500" progId="Equation.3">
                    <p:embed/>
                  </p:oleObj>
                </mc:Choice>
                <mc:Fallback>
                  <p:oleObj name="Equation" r:id="rId11" imgW="16090900" imgH="5270500" progId="Equation.3">
                    <p:embed/>
                    <p:pic>
                      <p:nvPicPr>
                        <p:cNvPr id="37904" name="Object 27">
                          <a:extLst>
                            <a:ext uri="{FF2B5EF4-FFF2-40B4-BE49-F238E27FC236}">
                              <a16:creationId xmlns:a16="http://schemas.microsoft.com/office/drawing/2014/main" xmlns="" id="{892875FE-3FD4-FD41-9BC7-C403C8B60D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256"/>
                          <a:ext cx="81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26">
              <a:extLst>
                <a:ext uri="{FF2B5EF4-FFF2-40B4-BE49-F238E27FC236}">
                  <a16:creationId xmlns:a16="http://schemas.microsoft.com/office/drawing/2014/main" xmlns="" id="{56E87456-25EF-A843-BD01-4FD37B05DC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544"/>
            <a:ext cx="129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18" name="Equation" r:id="rId13" imgW="27800300" imgH="10236200" progId="Equation.3">
                    <p:embed/>
                  </p:oleObj>
                </mc:Choice>
                <mc:Fallback>
                  <p:oleObj name="Equation" r:id="rId13" imgW="27800300" imgH="10236200" progId="Equation.3">
                    <p:embed/>
                    <p:pic>
                      <p:nvPicPr>
                        <p:cNvPr id="37905" name="Object 26">
                          <a:extLst>
                            <a:ext uri="{FF2B5EF4-FFF2-40B4-BE49-F238E27FC236}">
                              <a16:creationId xmlns:a16="http://schemas.microsoft.com/office/drawing/2014/main" xmlns="" id="{56E87456-25EF-A843-BD01-4FD37B05DC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44"/>
                          <a:ext cx="129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2" name="Rectangle 30">
            <a:extLst>
              <a:ext uri="{FF2B5EF4-FFF2-40B4-BE49-F238E27FC236}">
                <a16:creationId xmlns:a16="http://schemas.microsoft.com/office/drawing/2014/main" xmlns="" id="{013007CC-4EAE-6949-B8B7-680E67882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775075"/>
            <a:ext cx="2190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4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024" descr="mws_gen_inp_txt_direct_Fig2">
            <a:extLst>
              <a:ext uri="{FF2B5EF4-FFF2-40B4-BE49-F238E27FC236}">
                <a16:creationId xmlns:a16="http://schemas.microsoft.com/office/drawing/2014/main" xmlns="" id="{6B4C5956-1627-6F4C-9AC4-BFEE4827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39624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1026">
            <a:extLst>
              <a:ext uri="{FF2B5EF4-FFF2-40B4-BE49-F238E27FC236}">
                <a16:creationId xmlns:a16="http://schemas.microsoft.com/office/drawing/2014/main" xmlns="" id="{58AF3CCA-73C9-E440-A774-4683FA9952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617538"/>
            <a:ext cx="10390187" cy="1143000"/>
          </a:xfrm>
        </p:spPr>
        <p:txBody>
          <a:bodyPr/>
          <a:lstStyle/>
          <a:p>
            <a:r>
              <a:rPr lang="en-US" altLang="en-US" b="1" dirty="0"/>
              <a:t>Example</a:t>
            </a:r>
          </a:p>
        </p:txBody>
      </p:sp>
      <p:sp>
        <p:nvSpPr>
          <p:cNvPr id="39941" name="Rectangle 1027">
            <a:extLst>
              <a:ext uri="{FF2B5EF4-FFF2-40B4-BE49-F238E27FC236}">
                <a16:creationId xmlns:a16="http://schemas.microsoft.com/office/drawing/2014/main" xmlns="" id="{1D8A49E0-42DE-794C-80C6-19AF03F195B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38600" y="1828800"/>
            <a:ext cx="8153400" cy="144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   The upward velocity of a rocket is given as a function of time in Table 1. Find the velocity at t=16 seconds using the Newton Divided Difference method for linear interpolation.</a:t>
            </a:r>
            <a:endParaRPr lang="en-US" altLang="en-US" sz="24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39942" name="Rectangle 1028">
            <a:extLst>
              <a:ext uri="{FF2B5EF4-FFF2-40B4-BE49-F238E27FC236}">
                <a16:creationId xmlns:a16="http://schemas.microsoft.com/office/drawing/2014/main" xmlns="" id="{D3011512-D516-DD4A-83FC-9A256339C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3" name="Rectangle 1029">
            <a:extLst>
              <a:ext uri="{FF2B5EF4-FFF2-40B4-BE49-F238E27FC236}">
                <a16:creationId xmlns:a16="http://schemas.microsoft.com/office/drawing/2014/main" xmlns="" id="{E2DFE7E1-67FC-AC4D-8D87-EE65EF67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4" name="Rectangle 1030">
            <a:extLst>
              <a:ext uri="{FF2B5EF4-FFF2-40B4-BE49-F238E27FC236}">
                <a16:creationId xmlns:a16="http://schemas.microsoft.com/office/drawing/2014/main" xmlns="" id="{A4909B98-66E3-E14D-B939-20F10A17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360" y="18694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5" name="Rectangle 1057">
            <a:extLst>
              <a:ext uri="{FF2B5EF4-FFF2-40B4-BE49-F238E27FC236}">
                <a16:creationId xmlns:a16="http://schemas.microsoft.com/office/drawing/2014/main" xmlns="" id="{524AE397-CBD8-F94E-80E9-DB24CFBA9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05176"/>
            <a:ext cx="2286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Table. Velocity as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function of time</a:t>
            </a:r>
          </a:p>
        </p:txBody>
      </p:sp>
      <p:sp>
        <p:nvSpPr>
          <p:cNvPr id="39946" name="Rectangle 1058">
            <a:extLst>
              <a:ext uri="{FF2B5EF4-FFF2-40B4-BE49-F238E27FC236}">
                <a16:creationId xmlns:a16="http://schemas.microsoft.com/office/drawing/2014/main" xmlns="" id="{5AA391CC-1E99-4648-BA98-B37C51BA2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6135688"/>
            <a:ext cx="3209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Figure. Velocity vs. time 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for the rocket example</a:t>
            </a:r>
          </a:p>
        </p:txBody>
      </p:sp>
      <p:pic>
        <p:nvPicPr>
          <p:cNvPr id="39947" name="Picture 1061" descr="picture of rocket">
            <a:extLst>
              <a:ext uri="{FF2B5EF4-FFF2-40B4-BE49-F238E27FC236}">
                <a16:creationId xmlns:a16="http://schemas.microsoft.com/office/drawing/2014/main" xmlns="" id="{2BE758F5-03A0-094C-AA83-941EDC9B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00400"/>
            <a:ext cx="2476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DC39125B-915D-054A-9A60-CD67FCE3FAE2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038600"/>
          <a:ext cx="1905000" cy="2133600"/>
        </p:xfrm>
        <a:graphic>
          <a:graphicData uri="http://schemas.openxmlformats.org/drawingml/2006/table">
            <a:tbl>
              <a:tblPr/>
              <a:tblGrid>
                <a:gridCol w="701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39974" name="Object 1026">
            <a:extLst>
              <a:ext uri="{FF2B5EF4-FFF2-40B4-BE49-F238E27FC236}">
                <a16:creationId xmlns:a16="http://schemas.microsoft.com/office/drawing/2014/main" xmlns="" id="{C2042EF0-9A6E-0C46-B64C-3F8AE7821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038601"/>
          <a:ext cx="4778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26" name="Equation" r:id="rId6" imgW="7315200" imgH="4686300" progId="Equation.3">
                  <p:embed/>
                </p:oleObj>
              </mc:Choice>
              <mc:Fallback>
                <p:oleObj name="Equation" r:id="rId6" imgW="7315200" imgH="4686300" progId="Equation.3">
                  <p:embed/>
                  <p:pic>
                    <p:nvPicPr>
                      <p:cNvPr id="39974" name="Object 1026">
                        <a:extLst>
                          <a:ext uri="{FF2B5EF4-FFF2-40B4-BE49-F238E27FC236}">
                            <a16:creationId xmlns:a16="http://schemas.microsoft.com/office/drawing/2014/main" xmlns="" id="{C2042EF0-9A6E-0C46-B64C-3F8AE7821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1"/>
                        <a:ext cx="47783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5" name="Object 1025">
            <a:extLst>
              <a:ext uri="{FF2B5EF4-FFF2-40B4-BE49-F238E27FC236}">
                <a16:creationId xmlns:a16="http://schemas.microsoft.com/office/drawing/2014/main" xmlns="" id="{DAE0EFB4-2AFB-8943-9678-70DA11FE9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4038600"/>
          <a:ext cx="944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27" name="Equation" r:id="rId8" imgW="14338300" imgH="4686300" progId="Equation.3">
                  <p:embed/>
                </p:oleObj>
              </mc:Choice>
              <mc:Fallback>
                <p:oleObj name="Equation" r:id="rId8" imgW="14338300" imgH="4686300" progId="Equation.3">
                  <p:embed/>
                  <p:pic>
                    <p:nvPicPr>
                      <p:cNvPr id="39975" name="Object 1025">
                        <a:extLst>
                          <a:ext uri="{FF2B5EF4-FFF2-40B4-BE49-F238E27FC236}">
                            <a16:creationId xmlns:a16="http://schemas.microsoft.com/office/drawing/2014/main" xmlns="" id="{DAE0EFB4-2AFB-8943-9678-70DA11FE9B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4038600"/>
                        <a:ext cx="9445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73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BEC78184-99EC-B047-9E7C-94416DFB0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Interpolation</a:t>
            </a:r>
          </a:p>
        </p:txBody>
      </p:sp>
      <p:sp>
        <p:nvSpPr>
          <p:cNvPr id="41988" name="Text Box 8">
            <a:extLst>
              <a:ext uri="{FF2B5EF4-FFF2-40B4-BE49-F238E27FC236}">
                <a16:creationId xmlns:a16="http://schemas.microsoft.com/office/drawing/2014/main" xmlns="" id="{F5795692-7700-EA44-9E52-A42C4FDB2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44925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89" name="Rectangle 35">
            <a:extLst>
              <a:ext uri="{FF2B5EF4-FFF2-40B4-BE49-F238E27FC236}">
                <a16:creationId xmlns:a16="http://schemas.microsoft.com/office/drawing/2014/main" xmlns="" id="{4823CAF3-6EE0-D14B-AEA7-310DBDB9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0" name="Rectangle 37">
            <a:extLst>
              <a:ext uri="{FF2B5EF4-FFF2-40B4-BE49-F238E27FC236}">
                <a16:creationId xmlns:a16="http://schemas.microsoft.com/office/drawing/2014/main" xmlns="" id="{ED4FB57E-5312-1C47-A437-BB689D5B4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1991" name="Object 0">
            <a:extLst>
              <a:ext uri="{FF2B5EF4-FFF2-40B4-BE49-F238E27FC236}">
                <a16:creationId xmlns:a16="http://schemas.microsoft.com/office/drawing/2014/main" xmlns="" id="{A352E0B6-8BC0-2445-87A6-CC87BA91F6C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34000" y="1905001"/>
          <a:ext cx="5334000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6" name="Mathcad" r:id="rId4" imgW="5016500" imgH="3327400" progId="Mathcad">
                  <p:embed/>
                </p:oleObj>
              </mc:Choice>
              <mc:Fallback>
                <p:oleObj name="Mathcad" r:id="rId4" imgW="5016500" imgH="3327400" progId="Mathcad">
                  <p:embed/>
                  <p:pic>
                    <p:nvPicPr>
                      <p:cNvPr id="41991" name="Object 0">
                        <a:extLst>
                          <a:ext uri="{FF2B5EF4-FFF2-40B4-BE49-F238E27FC236}">
                            <a16:creationId xmlns:a16="http://schemas.microsoft.com/office/drawing/2014/main" xmlns="" id="{A352E0B6-8BC0-2445-87A6-CC87BA91F6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1"/>
                        <a:ext cx="5334000" cy="353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">
            <a:extLst>
              <a:ext uri="{FF2B5EF4-FFF2-40B4-BE49-F238E27FC236}">
                <a16:creationId xmlns:a16="http://schemas.microsoft.com/office/drawing/2014/main" xmlns="" id="{16F9CEC9-0B9E-C945-BEA4-1B9A7D7AA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00400"/>
          <a:ext cx="10668000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7" name="Document" r:id="rId6" imgW="5918200" imgH="2362200" progId="Word.Document.8">
                  <p:embed/>
                </p:oleObj>
              </mc:Choice>
              <mc:Fallback>
                <p:oleObj name="Document" r:id="rId6" imgW="5918200" imgH="2362200" progId="Word.Document.8">
                  <p:embed/>
                  <p:pic>
                    <p:nvPicPr>
                      <p:cNvPr id="41992" name="Object 1">
                        <a:extLst>
                          <a:ext uri="{FF2B5EF4-FFF2-40B4-BE49-F238E27FC236}">
                            <a16:creationId xmlns:a16="http://schemas.microsoft.com/office/drawing/2014/main" xmlns="" id="{16F9CEC9-0B9E-C945-BEA4-1B9A7D7AA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10668000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2">
            <a:extLst>
              <a:ext uri="{FF2B5EF4-FFF2-40B4-BE49-F238E27FC236}">
                <a16:creationId xmlns:a16="http://schemas.microsoft.com/office/drawing/2014/main" xmlns="" id="{2378D515-E0A7-AB42-9D8B-75C72BE83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362200"/>
          <a:ext cx="304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8" name="Equation" r:id="rId8" imgW="28676600" imgH="5270500" progId="Equation.3">
                  <p:embed/>
                </p:oleObj>
              </mc:Choice>
              <mc:Fallback>
                <p:oleObj name="Equation" r:id="rId8" imgW="28676600" imgH="5270500" progId="Equation.3">
                  <p:embed/>
                  <p:pic>
                    <p:nvPicPr>
                      <p:cNvPr id="41993" name="Object 2">
                        <a:extLst>
                          <a:ext uri="{FF2B5EF4-FFF2-40B4-BE49-F238E27FC236}">
                            <a16:creationId xmlns:a16="http://schemas.microsoft.com/office/drawing/2014/main" xmlns="" id="{2378D515-E0A7-AB42-9D8B-75C72BE83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304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85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026">
            <a:extLst>
              <a:ext uri="{FF2B5EF4-FFF2-40B4-BE49-F238E27FC236}">
                <a16:creationId xmlns:a16="http://schemas.microsoft.com/office/drawing/2014/main" xmlns="" id="{9B006FAA-5C33-CF4D-9280-E9BA5D2C4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Interpolation (contd)</a:t>
            </a:r>
          </a:p>
        </p:txBody>
      </p:sp>
      <p:graphicFrame>
        <p:nvGraphicFramePr>
          <p:cNvPr id="44036" name="Object 1028">
            <a:extLst>
              <a:ext uri="{FF2B5EF4-FFF2-40B4-BE49-F238E27FC236}">
                <a16:creationId xmlns:a16="http://schemas.microsoft.com/office/drawing/2014/main" xmlns="" id="{A1C8EEB6-A001-4E4C-B313-71C15DD0D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828800"/>
          <a:ext cx="45720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98" name="Mathcad" r:id="rId3" imgW="5016500" imgH="3327400" progId="Mathcad">
                  <p:embed/>
                </p:oleObj>
              </mc:Choice>
              <mc:Fallback>
                <p:oleObj name="Mathcad" r:id="rId3" imgW="5016500" imgH="3327400" progId="Mathcad">
                  <p:embed/>
                  <p:pic>
                    <p:nvPicPr>
                      <p:cNvPr id="44036" name="Object 1028">
                        <a:extLst>
                          <a:ext uri="{FF2B5EF4-FFF2-40B4-BE49-F238E27FC236}">
                            <a16:creationId xmlns:a16="http://schemas.microsoft.com/office/drawing/2014/main" xmlns="" id="{A1C8EEB6-A001-4E4C-B313-71C15DD0D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28800"/>
                        <a:ext cx="457200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1029">
            <a:extLst>
              <a:ext uri="{FF2B5EF4-FFF2-40B4-BE49-F238E27FC236}">
                <a16:creationId xmlns:a16="http://schemas.microsoft.com/office/drawing/2014/main" xmlns="" id="{AE6909CC-0DAD-AF4F-B17C-F18DCBDAD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4724401"/>
          <a:ext cx="927417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99" name="Document" r:id="rId5" imgW="5905500" imgH="1524000" progId="Word.Document.8">
                  <p:embed/>
                </p:oleObj>
              </mc:Choice>
              <mc:Fallback>
                <p:oleObj name="Document" r:id="rId5" imgW="5905500" imgH="1524000" progId="Word.Document.8">
                  <p:embed/>
                  <p:pic>
                    <p:nvPicPr>
                      <p:cNvPr id="44037" name="Object 1029">
                        <a:extLst>
                          <a:ext uri="{FF2B5EF4-FFF2-40B4-BE49-F238E27FC236}">
                            <a16:creationId xmlns:a16="http://schemas.microsoft.com/office/drawing/2014/main" xmlns="" id="{AE6909CC-0DAD-AF4F-B17C-F18DCBDAD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724401"/>
                        <a:ext cx="9274175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04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EC3BA2F7-A014-AF4A-875F-61F4EE784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Quadratic Interpolation</a:t>
            </a:r>
          </a:p>
        </p:txBody>
      </p:sp>
      <p:graphicFrame>
        <p:nvGraphicFramePr>
          <p:cNvPr id="45060" name="Object 3">
            <a:extLst>
              <a:ext uri="{FF2B5EF4-FFF2-40B4-BE49-F238E27FC236}">
                <a16:creationId xmlns:a16="http://schemas.microsoft.com/office/drawing/2014/main" xmlns="" id="{66E2A14E-F6BC-964D-8B49-CFED54A1025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752600" y="2133601"/>
          <a:ext cx="10591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58" name="Document" r:id="rId3" imgW="5930900" imgH="228600" progId="Word.Document.8">
                  <p:embed/>
                </p:oleObj>
              </mc:Choice>
              <mc:Fallback>
                <p:oleObj name="Document" r:id="rId3" imgW="5930900" imgH="228600" progId="Word.Document.8">
                  <p:embed/>
                  <p:pic>
                    <p:nvPicPr>
                      <p:cNvPr id="45060" name="Object 3">
                        <a:extLst>
                          <a:ext uri="{FF2B5EF4-FFF2-40B4-BE49-F238E27FC236}">
                            <a16:creationId xmlns:a16="http://schemas.microsoft.com/office/drawing/2014/main" xmlns="" id="{66E2A14E-F6BC-964D-8B49-CFED54A10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1"/>
                        <a:ext cx="10591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6">
            <a:extLst>
              <a:ext uri="{FF2B5EF4-FFF2-40B4-BE49-F238E27FC236}">
                <a16:creationId xmlns:a16="http://schemas.microsoft.com/office/drawing/2014/main" xmlns="" id="{59A1E870-B218-3F45-A32E-342268FD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5062" name="Object 5">
            <a:extLst>
              <a:ext uri="{FF2B5EF4-FFF2-40B4-BE49-F238E27FC236}">
                <a16:creationId xmlns:a16="http://schemas.microsoft.com/office/drawing/2014/main" xmlns="" id="{5AB03186-B2FD-B54B-8B1F-6847FE3BF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590801"/>
          <a:ext cx="4876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59" name="Equation" r:id="rId5" imgW="60566300" imgH="5270500" progId="Equation.3">
                  <p:embed/>
                </p:oleObj>
              </mc:Choice>
              <mc:Fallback>
                <p:oleObj name="Equation" r:id="rId5" imgW="60566300" imgH="5270500" progId="Equation.3">
                  <p:embed/>
                  <p:pic>
                    <p:nvPicPr>
                      <p:cNvPr id="45062" name="Object 5">
                        <a:extLst>
                          <a:ext uri="{FF2B5EF4-FFF2-40B4-BE49-F238E27FC236}">
                            <a16:creationId xmlns:a16="http://schemas.microsoft.com/office/drawing/2014/main" xmlns="" id="{5AB03186-B2FD-B54B-8B1F-6847FE3BF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1"/>
                        <a:ext cx="48768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8">
            <a:extLst>
              <a:ext uri="{FF2B5EF4-FFF2-40B4-BE49-F238E27FC236}">
                <a16:creationId xmlns:a16="http://schemas.microsoft.com/office/drawing/2014/main" xmlns="" id="{04D4B381-3EE7-2949-8FB9-6D9560BC8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5064" name="Object 7">
            <a:extLst>
              <a:ext uri="{FF2B5EF4-FFF2-40B4-BE49-F238E27FC236}">
                <a16:creationId xmlns:a16="http://schemas.microsoft.com/office/drawing/2014/main" xmlns="" id="{43F86912-7A33-1E44-8946-9525DDA78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00400"/>
          <a:ext cx="1219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60" name="Equation" r:id="rId7" imgW="16090900" imgH="5270500" progId="Equation.3">
                  <p:embed/>
                </p:oleObj>
              </mc:Choice>
              <mc:Fallback>
                <p:oleObj name="Equation" r:id="rId7" imgW="16090900" imgH="5270500" progId="Equation.3">
                  <p:embed/>
                  <p:pic>
                    <p:nvPicPr>
                      <p:cNvPr id="45064" name="Object 7">
                        <a:extLst>
                          <a:ext uri="{FF2B5EF4-FFF2-40B4-BE49-F238E27FC236}">
                            <a16:creationId xmlns:a16="http://schemas.microsoft.com/office/drawing/2014/main" xmlns="" id="{43F86912-7A33-1E44-8946-9525DDA78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1219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Rectangle 10">
            <a:extLst>
              <a:ext uri="{FF2B5EF4-FFF2-40B4-BE49-F238E27FC236}">
                <a16:creationId xmlns:a16="http://schemas.microsoft.com/office/drawing/2014/main" xmlns="" id="{E65292D7-65B4-D240-9613-406D141D0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74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5066" name="Object 9">
            <a:extLst>
              <a:ext uri="{FF2B5EF4-FFF2-40B4-BE49-F238E27FC236}">
                <a16:creationId xmlns:a16="http://schemas.microsoft.com/office/drawing/2014/main" xmlns="" id="{38F02BB2-EFB9-EE4A-A4EA-D0E326413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810001"/>
          <a:ext cx="22098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61" name="Equation" r:id="rId9" imgW="27800300" imgH="10236200" progId="Equation.3">
                  <p:embed/>
                </p:oleObj>
              </mc:Choice>
              <mc:Fallback>
                <p:oleObj name="Equation" r:id="rId9" imgW="27800300" imgH="10236200" progId="Equation.3">
                  <p:embed/>
                  <p:pic>
                    <p:nvPicPr>
                      <p:cNvPr id="45066" name="Object 9">
                        <a:extLst>
                          <a:ext uri="{FF2B5EF4-FFF2-40B4-BE49-F238E27FC236}">
                            <a16:creationId xmlns:a16="http://schemas.microsoft.com/office/drawing/2014/main" xmlns="" id="{38F02BB2-EFB9-EE4A-A4EA-D0E326413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1"/>
                        <a:ext cx="22098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Rectangle 12">
            <a:extLst>
              <a:ext uri="{FF2B5EF4-FFF2-40B4-BE49-F238E27FC236}">
                <a16:creationId xmlns:a16="http://schemas.microsoft.com/office/drawing/2014/main" xmlns="" id="{AF7D1A48-2B26-E642-A7C6-C861631E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8695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5068" name="Object 11">
            <a:extLst>
              <a:ext uri="{FF2B5EF4-FFF2-40B4-BE49-F238E27FC236}">
                <a16:creationId xmlns:a16="http://schemas.microsoft.com/office/drawing/2014/main" xmlns="" id="{122121D0-362D-E946-AABD-53C276A8D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876800"/>
          <a:ext cx="3733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62" name="Equation" r:id="rId11" imgW="52082700" imgH="15214600" progId="Equation.3">
                  <p:embed/>
                </p:oleObj>
              </mc:Choice>
              <mc:Fallback>
                <p:oleObj name="Equation" r:id="rId11" imgW="52082700" imgH="15214600" progId="Equation.3">
                  <p:embed/>
                  <p:pic>
                    <p:nvPicPr>
                      <p:cNvPr id="45068" name="Object 11">
                        <a:extLst>
                          <a:ext uri="{FF2B5EF4-FFF2-40B4-BE49-F238E27FC236}">
                            <a16:creationId xmlns:a16="http://schemas.microsoft.com/office/drawing/2014/main" xmlns="" id="{122121D0-362D-E946-AABD-53C276A8D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3733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9" name="Picture 29">
            <a:extLst>
              <a:ext uri="{FF2B5EF4-FFF2-40B4-BE49-F238E27FC236}">
                <a16:creationId xmlns:a16="http://schemas.microsoft.com/office/drawing/2014/main" xmlns="" id="{2BCA137C-EC51-5B40-B5B8-1A60B502FC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3124201"/>
            <a:ext cx="4724400" cy="2606675"/>
          </a:xfrm>
          <a:noFill/>
        </p:spPr>
      </p:pic>
    </p:spTree>
    <p:extLst>
      <p:ext uri="{BB962C8B-B14F-4D97-AF65-F5344CB8AC3E}">
        <p14:creationId xmlns:p14="http://schemas.microsoft.com/office/powerpoint/2010/main" val="356454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5811</TotalTime>
  <Words>471</Words>
  <Application>Microsoft Macintosh PowerPoint</Application>
  <PresentationFormat>Widescreen</PresentationFormat>
  <Paragraphs>118</Paragraphs>
  <Slides>23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Calibri</vt:lpstr>
      <vt:lpstr>Calibri Light</vt:lpstr>
      <vt:lpstr>Tahoma</vt:lpstr>
      <vt:lpstr>Times New Roman</vt:lpstr>
      <vt:lpstr>Wingdings</vt:lpstr>
      <vt:lpstr>Arial</vt:lpstr>
      <vt:lpstr>Office Theme</vt:lpstr>
      <vt:lpstr>Bitmap Image</vt:lpstr>
      <vt:lpstr>Equation</vt:lpstr>
      <vt:lpstr>Mathcad</vt:lpstr>
      <vt:lpstr>Document</vt:lpstr>
      <vt:lpstr>Week 7b</vt:lpstr>
      <vt:lpstr>Reference</vt:lpstr>
      <vt:lpstr>What is Interpolation ?</vt:lpstr>
      <vt:lpstr>Interpolants</vt:lpstr>
      <vt:lpstr>Newton’s Divided Difference Method</vt:lpstr>
      <vt:lpstr>Example</vt:lpstr>
      <vt:lpstr>Linear Interpolation</vt:lpstr>
      <vt:lpstr>Linear Interpolation (contd)</vt:lpstr>
      <vt:lpstr>Quadratic Interpolation</vt:lpstr>
      <vt:lpstr>Example</vt:lpstr>
      <vt:lpstr>PowerPoint Presentation</vt:lpstr>
      <vt:lpstr>Quadratic Interpolation (contd)</vt:lpstr>
      <vt:lpstr>Quadratic Interpolation (contd)</vt:lpstr>
      <vt:lpstr>General Form</vt:lpstr>
      <vt:lpstr>General Form</vt:lpstr>
      <vt:lpstr>General form</vt:lpstr>
      <vt:lpstr>Example</vt:lpstr>
      <vt:lpstr>Example</vt:lpstr>
      <vt:lpstr>Example</vt:lpstr>
      <vt:lpstr>Example</vt:lpstr>
      <vt:lpstr>Comparison Table</vt:lpstr>
      <vt:lpstr>Distance from Velocity Profile</vt:lpstr>
      <vt:lpstr>Acceleration from Velocity Profile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190</cp:revision>
  <dcterms:created xsi:type="dcterms:W3CDTF">2018-07-13T04:13:16Z</dcterms:created>
  <dcterms:modified xsi:type="dcterms:W3CDTF">2021-02-05T11:09:32Z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