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9" r:id="rId5"/>
    <p:sldId id="261" r:id="rId6"/>
    <p:sldId id="305" r:id="rId7"/>
    <p:sldId id="306" r:id="rId8"/>
    <p:sldId id="262" r:id="rId9"/>
    <p:sldId id="285" r:id="rId10"/>
    <p:sldId id="271" r:id="rId11"/>
    <p:sldId id="302" r:id="rId12"/>
    <p:sldId id="287" r:id="rId13"/>
    <p:sldId id="303" r:id="rId14"/>
    <p:sldId id="286" r:id="rId15"/>
    <p:sldId id="295" r:id="rId16"/>
    <p:sldId id="296" r:id="rId17"/>
    <p:sldId id="304" r:id="rId18"/>
    <p:sldId id="297" r:id="rId19"/>
    <p:sldId id="301" r:id="rId20"/>
    <p:sldId id="298" r:id="rId21"/>
    <p:sldId id="299" r:id="rId22"/>
    <p:sldId id="300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7" autoAdjust="0"/>
    <p:restoredTop sz="95673" autoAdjust="0"/>
  </p:normalViewPr>
  <p:slideViewPr>
    <p:cSldViewPr snapToGrid="0">
      <p:cViewPr varScale="1">
        <p:scale>
          <a:sx n="62" d="100"/>
          <a:sy n="62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1.emf"/><Relationship Id="rId3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xmlns="" id="{64FA4121-8CCA-1E4E-AD60-2991C92E7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xmlns="" id="{FCB948D9-6BD1-3843-ADA0-27C1B3D67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79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xmlns="" id="{C32FF560-9BE9-4B49-9AB1-72674C39D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xmlns="" id="{48315E43-5EC4-5F4B-8B41-4D12C070C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113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xmlns="" id="{2E629969-F8D7-D64D-8EBD-CD3A2565C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xmlns="" id="{3C35AA7E-A2B3-2048-954F-27FE60153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53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xmlns="" id="{A85FC1BE-7211-4241-AEBB-04EDF9460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xmlns="" id="{550FDB36-DF39-E745-B48C-F052F3B68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72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xmlns="" id="{F319818C-A893-1C4D-9B87-09E1ABA5B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xmlns="" id="{F19669E4-145C-494F-A520-6D18CBABD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02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xmlns="" id="{C4AC85B6-3091-AD4D-AF29-3B6A514E3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xmlns="" id="{0C5A3290-5D1C-9F4E-A2C3-6E6AFF34D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19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xmlns="" id="{16D0D6B6-9CB4-1F43-94D4-4D3D8F0FE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xmlns="" id="{D87C49EF-321B-3442-93C0-F1EAF02CA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1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xmlns="" id="{5DA38B15-997A-2B40-8B50-A53B0B9BE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xmlns="" id="{A9FEF48F-AAEA-C14A-9340-9BFDA6FA7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7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xmlns="" id="{97AB2B12-84BE-4645-B5A4-9BFF5D4FA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xmlns="" id="{0995FF0B-0618-2F4C-B5E2-94588D5D2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25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xmlns="" id="{6A9811E8-73BD-834D-B1FE-5576C62A7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xmlns="" id="{1B05B70C-B378-FC4D-80DA-7C1F75C3B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26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xmlns="" id="{67DAE52A-C04D-C44F-A27B-84719D07BE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08DC3C0D-B8E2-A94D-8B0A-868D453D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98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8D9261-B35D-0146-BC64-C6B00A64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B6DC6-86F4-3243-893B-0C5148F51DF9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101CDB-D80E-AF44-AFAC-91A4885E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47052D-BCBB-9547-9704-7D959B10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A2B103-44B4-7E43-849B-BE10DE9BE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0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BB188F-6188-A04D-9B7C-78F16BD1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E6A20-2482-7247-917C-678728EB2FB0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C33572-5420-884E-8B76-050BF788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61F54F-77E6-CF45-AE26-15BCA5D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31AF6F-76A2-5C48-83AE-237FDDEC1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03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jpeg"/><Relationship Id="rId5" Type="http://schemas.openxmlformats.org/officeDocument/2006/relationships/image" Target="../media/image7.png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8.emf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8.jpeg"/><Relationship Id="rId5" Type="http://schemas.openxmlformats.org/officeDocument/2006/relationships/image" Target="../media/image7.png"/><Relationship Id="rId6" Type="http://schemas.openxmlformats.org/officeDocument/2006/relationships/oleObject" Target="../embeddings/oleObject15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9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 smtClean="0"/>
              <a:t>7c</a:t>
            </a: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MATHEMATICS</a:t>
            </a:r>
          </a:p>
          <a:p>
            <a:r>
              <a:rPr lang="en-US" dirty="0"/>
              <a:t>Interpolation – Lagrange </a:t>
            </a:r>
            <a:r>
              <a:rPr lang="en-US" dirty="0" smtClean="0"/>
              <a:t>Interpolation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71901ED1-ECB4-EE48-A20C-1CE819B84F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617538"/>
            <a:ext cx="10390187" cy="1143000"/>
          </a:xfrm>
        </p:spPr>
        <p:txBody>
          <a:bodyPr/>
          <a:lstStyle/>
          <a:p>
            <a:r>
              <a:rPr lang="en-US" altLang="en-US" b="1" dirty="0"/>
              <a:t>Example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84185ED3-C693-1547-AAC4-EB098EBA556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7800" y="1809603"/>
            <a:ext cx="8153400" cy="144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   The upward velocity of a rocket is given as a function of time in Table 1. </a:t>
            </a:r>
            <a:r>
              <a:rPr lang="en-US" altLang="en-US" sz="2400" dirty="0"/>
              <a:t>Find the velocity at t=16 seconds using the </a:t>
            </a:r>
            <a:r>
              <a:rPr lang="en-US" altLang="en-US" sz="2400" dirty="0" err="1"/>
              <a:t>Lagrangian</a:t>
            </a:r>
            <a:r>
              <a:rPr lang="en-US" altLang="en-US" sz="2400" dirty="0"/>
              <a:t> method for quadratic interpolation.</a:t>
            </a:r>
            <a:endParaRPr lang="en-US" altLang="en-US" sz="2400" b="1" dirty="0"/>
          </a:p>
          <a:p>
            <a:pPr>
              <a:buFont typeface="Wingdings" pitchFamily="2" charset="2"/>
              <a:buNone/>
            </a:pPr>
            <a:endParaRPr lang="en-US" altLang="en-US" sz="2000" dirty="0"/>
          </a:p>
          <a:p>
            <a:pPr>
              <a:buFont typeface="Wingdings" pitchFamily="2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xmlns="" id="{78646F92-765F-7B45-BAAB-A1F0B368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xmlns="" id="{DBB6F059-1899-EF47-AA1B-7D7347681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7" name="Rectangle 6">
            <a:extLst>
              <a:ext uri="{FF2B5EF4-FFF2-40B4-BE49-F238E27FC236}">
                <a16:creationId xmlns:a16="http://schemas.microsoft.com/office/drawing/2014/main" xmlns="" id="{B0163FC0-90F5-8B45-B49F-6C0A20ED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360" y="18694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6088" name="Picture 10" descr="picture of rocket">
            <a:extLst>
              <a:ext uri="{FF2B5EF4-FFF2-40B4-BE49-F238E27FC236}">
                <a16:creationId xmlns:a16="http://schemas.microsoft.com/office/drawing/2014/main" xmlns="" id="{82CEFE08-4276-824F-8F35-774DB026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00400"/>
            <a:ext cx="2476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67" descr="mws_gen_inp_txt_direct_Fig2">
            <a:extLst>
              <a:ext uri="{FF2B5EF4-FFF2-40B4-BE49-F238E27FC236}">
                <a16:creationId xmlns:a16="http://schemas.microsoft.com/office/drawing/2014/main" xmlns="" id="{619166D4-5D7A-3442-9F2A-130F8E8B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6" y="3124201"/>
            <a:ext cx="40671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Rectangle 33">
            <a:extLst>
              <a:ext uri="{FF2B5EF4-FFF2-40B4-BE49-F238E27FC236}">
                <a16:creationId xmlns:a16="http://schemas.microsoft.com/office/drawing/2014/main" xmlns="" id="{90538F0F-2A8F-C64D-A5AE-CE831A7DD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87688"/>
            <a:ext cx="251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Table  Velocity as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function of time</a:t>
            </a:r>
          </a:p>
        </p:txBody>
      </p:sp>
      <p:sp>
        <p:nvSpPr>
          <p:cNvPr id="46091" name="Rectangle 34">
            <a:extLst>
              <a:ext uri="{FF2B5EF4-FFF2-40B4-BE49-F238E27FC236}">
                <a16:creationId xmlns:a16="http://schemas.microsoft.com/office/drawing/2014/main" xmlns="" id="{69EE3BD7-3368-8F4D-B246-D1DF06118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4" y="6140451"/>
            <a:ext cx="32083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Figure. Velocity vs. time 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for the rocket example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0AF3E36C-709B-7F41-AFD2-AAF370722625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733800"/>
          <a:ext cx="1828800" cy="2209800"/>
        </p:xfrm>
        <a:graphic>
          <a:graphicData uri="http://schemas.openxmlformats.org/drawingml/2006/table">
            <a:tbl>
              <a:tblPr/>
              <a:tblGrid>
                <a:gridCol w="7343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(m/s)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6118" name="Object 12">
            <a:extLst>
              <a:ext uri="{FF2B5EF4-FFF2-40B4-BE49-F238E27FC236}">
                <a16:creationId xmlns:a16="http://schemas.microsoft.com/office/drawing/2014/main" xmlns="" id="{3C887C68-3B05-9646-9C4A-48E2BB7B9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3733800"/>
          <a:ext cx="1619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6" name="Equation" r:id="rId6" imgW="2044700" imgH="3505200" progId="Equation.3">
                  <p:embed/>
                </p:oleObj>
              </mc:Choice>
              <mc:Fallback>
                <p:oleObj name="Equation" r:id="rId6" imgW="2044700" imgH="3505200" progId="Equation.3">
                  <p:embed/>
                  <p:pic>
                    <p:nvPicPr>
                      <p:cNvPr id="46118" name="Object 12">
                        <a:extLst>
                          <a:ext uri="{FF2B5EF4-FFF2-40B4-BE49-F238E27FC236}">
                            <a16:creationId xmlns:a16="http://schemas.microsoft.com/office/drawing/2014/main" xmlns="" id="{3C887C68-3B05-9646-9C4A-48E2BB7B9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733800"/>
                        <a:ext cx="16192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9" name="Object 13">
            <a:extLst>
              <a:ext uri="{FF2B5EF4-FFF2-40B4-BE49-F238E27FC236}">
                <a16:creationId xmlns:a16="http://schemas.microsoft.com/office/drawing/2014/main" xmlns="" id="{8493AF6D-4AC9-094C-8CB8-8A892E136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733801"/>
          <a:ext cx="4191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7" name="Equation" r:id="rId8" imgW="6146800" imgH="4686300" progId="Equation.3">
                  <p:embed/>
                </p:oleObj>
              </mc:Choice>
              <mc:Fallback>
                <p:oleObj name="Equation" r:id="rId8" imgW="6146800" imgH="4686300" progId="Equation.3">
                  <p:embed/>
                  <p:pic>
                    <p:nvPicPr>
                      <p:cNvPr id="46119" name="Object 13">
                        <a:extLst>
                          <a:ext uri="{FF2B5EF4-FFF2-40B4-BE49-F238E27FC236}">
                            <a16:creationId xmlns:a16="http://schemas.microsoft.com/office/drawing/2014/main" xmlns="" id="{8493AF6D-4AC9-094C-8CB8-8A892E136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1"/>
                        <a:ext cx="4191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39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665D0522-0156-2042-AAC1-9B81FF399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807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 dirty="0"/>
              <a:t>Quadratic Interpolation (</a:t>
            </a:r>
            <a:r>
              <a:rPr lang="en-US" altLang="en-US" sz="4400" b="1" dirty="0" err="1"/>
              <a:t>contd</a:t>
            </a:r>
            <a:r>
              <a:rPr lang="en-US" altLang="en-US" sz="4400" b="1" dirty="0"/>
              <a:t>)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xmlns="" id="{1BB7435A-BE51-1847-8053-7BAACA7F0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5263" y="47640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9" name="Equation" r:id="rId4" imgW="2628900" imgH="4978400" progId="Equation.3">
                  <p:embed/>
                </p:oleObj>
              </mc:Choice>
              <mc:Fallback>
                <p:oleObj name="Equation" r:id="rId4" imgW="2628900" imgH="4978400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xmlns="" id="{1BB7435A-BE51-1847-8053-7BAACA7F0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47640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>
            <a:extLst>
              <a:ext uri="{FF2B5EF4-FFF2-40B4-BE49-F238E27FC236}">
                <a16:creationId xmlns:a16="http://schemas.microsoft.com/office/drawing/2014/main" xmlns="" id="{DF51923D-5167-FA42-9EE9-B80B850D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791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4" name="Rectangle 7">
            <a:extLst>
              <a:ext uri="{FF2B5EF4-FFF2-40B4-BE49-F238E27FC236}">
                <a16:creationId xmlns:a16="http://schemas.microsoft.com/office/drawing/2014/main" xmlns="" id="{731D20AF-EC0D-FC46-9EF9-83D2940D7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8124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5" name="Rectangle 9">
            <a:extLst>
              <a:ext uri="{FF2B5EF4-FFF2-40B4-BE49-F238E27FC236}">
                <a16:creationId xmlns:a16="http://schemas.microsoft.com/office/drawing/2014/main" xmlns="" id="{7EBF6EBE-1291-724B-9E64-6B6471EE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69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6" name="Rectangle 11">
            <a:extLst>
              <a:ext uri="{FF2B5EF4-FFF2-40B4-BE49-F238E27FC236}">
                <a16:creationId xmlns:a16="http://schemas.microsoft.com/office/drawing/2014/main" xmlns="" id="{C5FD3264-1EDE-FB4F-BF83-7D70B93D4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3267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7" name="Rectangle 15">
            <a:extLst>
              <a:ext uri="{FF2B5EF4-FFF2-40B4-BE49-F238E27FC236}">
                <a16:creationId xmlns:a16="http://schemas.microsoft.com/office/drawing/2014/main" xmlns="" id="{FBE4CBA5-6D6B-A541-A37D-150F5D789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0365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38" name="Rectangle 17">
            <a:extLst>
              <a:ext uri="{FF2B5EF4-FFF2-40B4-BE49-F238E27FC236}">
                <a16:creationId xmlns:a16="http://schemas.microsoft.com/office/drawing/2014/main" xmlns="" id="{9690A42B-D0B1-134D-A185-F30903FC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9736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8139" name="Object 24">
            <a:extLst>
              <a:ext uri="{FF2B5EF4-FFF2-40B4-BE49-F238E27FC236}">
                <a16:creationId xmlns:a16="http://schemas.microsoft.com/office/drawing/2014/main" xmlns="" id="{1B599E9C-16B5-154C-AFEC-B2D20B242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057401"/>
          <a:ext cx="5410200" cy="391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0" name="Mathcad" r:id="rId6" imgW="4940300" imgH="3568700" progId="Mathcad">
                  <p:embed/>
                </p:oleObj>
              </mc:Choice>
              <mc:Fallback>
                <p:oleObj name="Mathcad" r:id="rId6" imgW="4940300" imgH="3568700" progId="Mathcad">
                  <p:embed/>
                  <p:pic>
                    <p:nvPicPr>
                      <p:cNvPr id="48139" name="Object 24">
                        <a:extLst>
                          <a:ext uri="{FF2B5EF4-FFF2-40B4-BE49-F238E27FC236}">
                            <a16:creationId xmlns:a16="http://schemas.microsoft.com/office/drawing/2014/main" xmlns="" id="{1B599E9C-16B5-154C-AFEC-B2D20B2427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57401"/>
                        <a:ext cx="5410200" cy="391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29">
            <a:extLst>
              <a:ext uri="{FF2B5EF4-FFF2-40B4-BE49-F238E27FC236}">
                <a16:creationId xmlns:a16="http://schemas.microsoft.com/office/drawing/2014/main" xmlns="" id="{F1DF741B-7FDB-4448-AA63-D635BD346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133600"/>
          <a:ext cx="101346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1" name="Document" r:id="rId8" imgW="5956300" imgH="774700" progId="Word.Document.8">
                  <p:embed/>
                </p:oleObj>
              </mc:Choice>
              <mc:Fallback>
                <p:oleObj name="Document" r:id="rId8" imgW="5956300" imgH="774700" progId="Word.Document.8">
                  <p:embed/>
                  <p:pic>
                    <p:nvPicPr>
                      <p:cNvPr id="48140" name="Object 29">
                        <a:extLst>
                          <a:ext uri="{FF2B5EF4-FFF2-40B4-BE49-F238E27FC236}">
                            <a16:creationId xmlns:a16="http://schemas.microsoft.com/office/drawing/2014/main" xmlns="" id="{F1DF741B-7FDB-4448-AA63-D635BD346B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101346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41" name="Picture 30">
            <a:extLst>
              <a:ext uri="{FF2B5EF4-FFF2-40B4-BE49-F238E27FC236}">
                <a16:creationId xmlns:a16="http://schemas.microsoft.com/office/drawing/2014/main" xmlns="" id="{EF6370D0-0701-0C46-A6AA-3D55FAD72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70104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44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30E3CF35-B9B9-674F-9CA4-3994F1576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617538"/>
            <a:ext cx="7764462" cy="1211262"/>
          </a:xfrm>
        </p:spPr>
        <p:txBody>
          <a:bodyPr/>
          <a:lstStyle/>
          <a:p>
            <a:r>
              <a:rPr lang="en-US" altLang="en-US" sz="4000"/>
              <a:t>Quadratic Interpolation (contd)</a:t>
            </a:r>
          </a:p>
        </p:txBody>
      </p:sp>
      <p:graphicFrame>
        <p:nvGraphicFramePr>
          <p:cNvPr id="50180" name="Object 144">
            <a:extLst>
              <a:ext uri="{FF2B5EF4-FFF2-40B4-BE49-F238E27FC236}">
                <a16:creationId xmlns:a16="http://schemas.microsoft.com/office/drawing/2014/main" xmlns="" id="{DD4DC4B7-0BA0-B841-9B72-361D7867B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1905000"/>
          <a:ext cx="84232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53" name="Equation" r:id="rId3" imgW="133413500" imgH="32181800" progId="Equation.3">
                  <p:embed/>
                </p:oleObj>
              </mc:Choice>
              <mc:Fallback>
                <p:oleObj name="Equation" r:id="rId3" imgW="133413500" imgH="32181800" progId="Equation.3">
                  <p:embed/>
                  <p:pic>
                    <p:nvPicPr>
                      <p:cNvPr id="50180" name="Object 144">
                        <a:extLst>
                          <a:ext uri="{FF2B5EF4-FFF2-40B4-BE49-F238E27FC236}">
                            <a16:creationId xmlns:a16="http://schemas.microsoft.com/office/drawing/2014/main" xmlns="" id="{DD4DC4B7-0BA0-B841-9B72-361D7867B5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905000"/>
                        <a:ext cx="842327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Box 6">
            <a:extLst>
              <a:ext uri="{FF2B5EF4-FFF2-40B4-BE49-F238E27FC236}">
                <a16:creationId xmlns:a16="http://schemas.microsoft.com/office/drawing/2014/main" xmlns="" id="{B400EC94-C865-A74D-AEB6-D5903D4C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67201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The absolute relative approximate error       obtained between the results from the first and second order polynomial is</a:t>
            </a:r>
          </a:p>
        </p:txBody>
      </p:sp>
      <p:graphicFrame>
        <p:nvGraphicFramePr>
          <p:cNvPr id="50182" name="Object 145">
            <a:extLst>
              <a:ext uri="{FF2B5EF4-FFF2-40B4-BE49-F238E27FC236}">
                <a16:creationId xmlns:a16="http://schemas.microsoft.com/office/drawing/2014/main" xmlns="" id="{6B6A2261-BC52-8B47-85B9-855A3BDE4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3364" y="4267200"/>
          <a:ext cx="3508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54" name="Equation" r:id="rId5" imgW="5562600" imgH="5854700" progId="Equation.3">
                  <p:embed/>
                </p:oleObj>
              </mc:Choice>
              <mc:Fallback>
                <p:oleObj name="Equation" r:id="rId5" imgW="5562600" imgH="5854700" progId="Equation.3">
                  <p:embed/>
                  <p:pic>
                    <p:nvPicPr>
                      <p:cNvPr id="50182" name="Object 145">
                        <a:extLst>
                          <a:ext uri="{FF2B5EF4-FFF2-40B4-BE49-F238E27FC236}">
                            <a16:creationId xmlns:a16="http://schemas.microsoft.com/office/drawing/2014/main" xmlns="" id="{6B6A2261-BC52-8B47-85B9-855A3BDE4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4" y="4267200"/>
                        <a:ext cx="35083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46">
            <a:extLst>
              <a:ext uri="{FF2B5EF4-FFF2-40B4-BE49-F238E27FC236}">
                <a16:creationId xmlns:a16="http://schemas.microsoft.com/office/drawing/2014/main" xmlns="" id="{5F4CCFF7-3BA3-684E-8A6E-57D851884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105400"/>
          <a:ext cx="304800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55" name="Equation" r:id="rId7" imgW="40373300" imgH="14630400" progId="Equation.3">
                  <p:embed/>
                </p:oleObj>
              </mc:Choice>
              <mc:Fallback>
                <p:oleObj name="Equation" r:id="rId7" imgW="40373300" imgH="14630400" progId="Equation.3">
                  <p:embed/>
                  <p:pic>
                    <p:nvPicPr>
                      <p:cNvPr id="50183" name="Object 146">
                        <a:extLst>
                          <a:ext uri="{FF2B5EF4-FFF2-40B4-BE49-F238E27FC236}">
                            <a16:creationId xmlns:a16="http://schemas.microsoft.com/office/drawing/2014/main" xmlns="" id="{5F4CCFF7-3BA3-684E-8A6E-57D851884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3048000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78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3621C888-E080-9C46-A9BD-942A7F855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Cubic Interpolation</a:t>
            </a: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xmlns="" id="{75309471-B19B-0A44-9D2B-248150F5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2852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xmlns="" id="{A0C3CEAE-62FB-574B-9279-AD85A0A9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804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xmlns="" id="{1FFCE7B4-919D-1A4F-B956-DEBB9B53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32924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xmlns="" id="{F2684057-7E88-4E45-B6E6-E7553864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339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xmlns="" id="{C53DB03D-8773-034A-9209-5ECB0E0F7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9876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09" name="Rectangle 8">
            <a:extLst>
              <a:ext uri="{FF2B5EF4-FFF2-40B4-BE49-F238E27FC236}">
                <a16:creationId xmlns:a16="http://schemas.microsoft.com/office/drawing/2014/main" xmlns="" id="{45A1B176-066E-ED41-817F-304A0A118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924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10" name="Rectangle 9">
            <a:extLst>
              <a:ext uri="{FF2B5EF4-FFF2-40B4-BE49-F238E27FC236}">
                <a16:creationId xmlns:a16="http://schemas.microsoft.com/office/drawing/2014/main" xmlns="" id="{8ADDE659-7426-B244-A140-964FB27E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86189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11" name="Rectangle 21">
            <a:extLst>
              <a:ext uri="{FF2B5EF4-FFF2-40B4-BE49-F238E27FC236}">
                <a16:creationId xmlns:a16="http://schemas.microsoft.com/office/drawing/2014/main" xmlns="" id="{1B5D034C-DA34-A74A-A1F7-375897CBD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981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1212" name="Object 29">
            <a:extLst>
              <a:ext uri="{FF2B5EF4-FFF2-40B4-BE49-F238E27FC236}">
                <a16:creationId xmlns:a16="http://schemas.microsoft.com/office/drawing/2014/main" xmlns="" id="{B09953D6-7D5C-0949-A162-0D6FAAE01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657601"/>
          <a:ext cx="41148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1" name="Mathcad" r:id="rId4" imgW="4940300" imgH="3568700" progId="Mathcad">
                  <p:embed/>
                </p:oleObj>
              </mc:Choice>
              <mc:Fallback>
                <p:oleObj name="Mathcad" r:id="rId4" imgW="4940300" imgH="3568700" progId="Mathcad">
                  <p:embed/>
                  <p:pic>
                    <p:nvPicPr>
                      <p:cNvPr id="51212" name="Object 29">
                        <a:extLst>
                          <a:ext uri="{FF2B5EF4-FFF2-40B4-BE49-F238E27FC236}">
                            <a16:creationId xmlns:a16="http://schemas.microsoft.com/office/drawing/2014/main" xmlns="" id="{B09953D6-7D5C-0949-A162-0D6FAAE01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601"/>
                        <a:ext cx="411480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3" name="Picture 43">
            <a:extLst>
              <a:ext uri="{FF2B5EF4-FFF2-40B4-BE49-F238E27FC236}">
                <a16:creationId xmlns:a16="http://schemas.microsoft.com/office/drawing/2014/main" xmlns="" id="{ED951567-1ACA-A943-BB11-DF2C88B6D8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57401"/>
            <a:ext cx="8229600" cy="1617663"/>
          </a:xfrm>
          <a:noFill/>
        </p:spPr>
      </p:pic>
    </p:spTree>
    <p:extLst>
      <p:ext uri="{BB962C8B-B14F-4D97-AF65-F5344CB8AC3E}">
        <p14:creationId xmlns:p14="http://schemas.microsoft.com/office/powerpoint/2010/main" val="243512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3FD270F7-9C5D-7248-9A0C-9EF9B6C67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77236069-21CE-C24E-AAFA-3C61FCB86B1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86000" y="1828800"/>
            <a:ext cx="8153400" cy="144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   The upward velocity of a rocket is given as a function of time in Table 1. Find the velocity at t=16 seconds using the Lagrangian method for cubic interpolation.</a:t>
            </a:r>
            <a:endParaRPr lang="en-US" altLang="en-US" sz="2400" b="1"/>
          </a:p>
          <a:p>
            <a:pPr>
              <a:buFont typeface="Wingdings" pitchFamily="2" charset="2"/>
              <a:buNone/>
            </a:pPr>
            <a:endParaRPr lang="en-US" altLang="en-US" sz="2000"/>
          </a:p>
          <a:p>
            <a:pPr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xmlns="" id="{EF720C1A-366B-7945-9511-81BAFB848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4" name="Rectangle 5">
            <a:extLst>
              <a:ext uri="{FF2B5EF4-FFF2-40B4-BE49-F238E27FC236}">
                <a16:creationId xmlns:a16="http://schemas.microsoft.com/office/drawing/2014/main" xmlns="" id="{9B1E1EB5-D7B7-D943-B718-B83D223F7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5" name="Rectangle 6">
            <a:extLst>
              <a:ext uri="{FF2B5EF4-FFF2-40B4-BE49-F238E27FC236}">
                <a16:creationId xmlns:a16="http://schemas.microsoft.com/office/drawing/2014/main" xmlns="" id="{41570FAB-3B4B-B242-96FD-915E98E6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360" y="18694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3256" name="Picture 10" descr="picture of rocket">
            <a:extLst>
              <a:ext uri="{FF2B5EF4-FFF2-40B4-BE49-F238E27FC236}">
                <a16:creationId xmlns:a16="http://schemas.microsoft.com/office/drawing/2014/main" xmlns="" id="{0FD8A3BD-6284-FE43-A29D-E9B478531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00400"/>
            <a:ext cx="2476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67" descr="mws_gen_inp_txt_direct_Fig2">
            <a:extLst>
              <a:ext uri="{FF2B5EF4-FFF2-40B4-BE49-F238E27FC236}">
                <a16:creationId xmlns:a16="http://schemas.microsoft.com/office/drawing/2014/main" xmlns="" id="{EF6E6737-F97B-D146-8A36-133FBDF28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6" y="3124201"/>
            <a:ext cx="40671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8" name="Rectangle 33">
            <a:extLst>
              <a:ext uri="{FF2B5EF4-FFF2-40B4-BE49-F238E27FC236}">
                <a16:creationId xmlns:a16="http://schemas.microsoft.com/office/drawing/2014/main" xmlns="" id="{5E9BFACF-BF6C-2B4C-90A5-6F42C7D3B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87688"/>
            <a:ext cx="251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Table  Velocity as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function of time</a:t>
            </a:r>
          </a:p>
        </p:txBody>
      </p:sp>
      <p:sp>
        <p:nvSpPr>
          <p:cNvPr id="53259" name="Rectangle 34">
            <a:extLst>
              <a:ext uri="{FF2B5EF4-FFF2-40B4-BE49-F238E27FC236}">
                <a16:creationId xmlns:a16="http://schemas.microsoft.com/office/drawing/2014/main" xmlns="" id="{EB70C8AC-F749-EA47-975A-804C7695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4" y="6140451"/>
            <a:ext cx="32083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Figure. Velocity vs. time 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for the rocket example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A18D0A0C-7F34-324C-9D0A-946D664304B3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733800"/>
          <a:ext cx="1828800" cy="2209800"/>
        </p:xfrm>
        <a:graphic>
          <a:graphicData uri="http://schemas.openxmlformats.org/drawingml/2006/table">
            <a:tbl>
              <a:tblPr/>
              <a:tblGrid>
                <a:gridCol w="7343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(m/s)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3286" name="Object 12">
            <a:extLst>
              <a:ext uri="{FF2B5EF4-FFF2-40B4-BE49-F238E27FC236}">
                <a16:creationId xmlns:a16="http://schemas.microsoft.com/office/drawing/2014/main" xmlns="" id="{33D5D38D-8F0C-E744-8CBD-DAFC89099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3733800"/>
          <a:ext cx="1619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4" name="Equation" r:id="rId6" imgW="2044700" imgH="3505200" progId="Equation.3">
                  <p:embed/>
                </p:oleObj>
              </mc:Choice>
              <mc:Fallback>
                <p:oleObj name="Equation" r:id="rId6" imgW="2044700" imgH="3505200" progId="Equation.3">
                  <p:embed/>
                  <p:pic>
                    <p:nvPicPr>
                      <p:cNvPr id="53286" name="Object 12">
                        <a:extLst>
                          <a:ext uri="{FF2B5EF4-FFF2-40B4-BE49-F238E27FC236}">
                            <a16:creationId xmlns:a16="http://schemas.microsoft.com/office/drawing/2014/main" xmlns="" id="{33D5D38D-8F0C-E744-8CBD-DAFC89099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733800"/>
                        <a:ext cx="16192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7" name="Object 13">
            <a:extLst>
              <a:ext uri="{FF2B5EF4-FFF2-40B4-BE49-F238E27FC236}">
                <a16:creationId xmlns:a16="http://schemas.microsoft.com/office/drawing/2014/main" xmlns="" id="{8071D23B-C8B7-0945-A1B0-8842AD370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733801"/>
          <a:ext cx="4191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5" name="Equation" r:id="rId8" imgW="6146800" imgH="4686300" progId="Equation.3">
                  <p:embed/>
                </p:oleObj>
              </mc:Choice>
              <mc:Fallback>
                <p:oleObj name="Equation" r:id="rId8" imgW="6146800" imgH="4686300" progId="Equation.3">
                  <p:embed/>
                  <p:pic>
                    <p:nvPicPr>
                      <p:cNvPr id="53287" name="Object 13">
                        <a:extLst>
                          <a:ext uri="{FF2B5EF4-FFF2-40B4-BE49-F238E27FC236}">
                            <a16:creationId xmlns:a16="http://schemas.microsoft.com/office/drawing/2014/main" xmlns="" id="{8071D23B-C8B7-0945-A1B0-8842AD370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1"/>
                        <a:ext cx="4191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84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61E4D630-68B9-EA44-B046-CAA231133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Cubic Interpolation (contd)</a:t>
            </a:r>
          </a:p>
        </p:txBody>
      </p:sp>
      <p:pic>
        <p:nvPicPr>
          <p:cNvPr id="55300" name="Picture 14">
            <a:extLst>
              <a:ext uri="{FF2B5EF4-FFF2-40B4-BE49-F238E27FC236}">
                <a16:creationId xmlns:a16="http://schemas.microsoft.com/office/drawing/2014/main" xmlns="" id="{2C663588-1144-4A4C-8149-86B28BB4C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133601"/>
            <a:ext cx="7467600" cy="4498975"/>
          </a:xfrm>
          <a:noFill/>
        </p:spPr>
      </p:pic>
      <p:graphicFrame>
        <p:nvGraphicFramePr>
          <p:cNvPr id="55301" name="Object 18">
            <a:extLst>
              <a:ext uri="{FF2B5EF4-FFF2-40B4-BE49-F238E27FC236}">
                <a16:creationId xmlns:a16="http://schemas.microsoft.com/office/drawing/2014/main" xmlns="" id="{027B2CCF-878B-5A48-918D-EDE3AFFE3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276601"/>
          <a:ext cx="403860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3" name="Mathcad" r:id="rId4" imgW="4940300" imgH="3568700" progId="Mathcad">
                  <p:embed/>
                </p:oleObj>
              </mc:Choice>
              <mc:Fallback>
                <p:oleObj name="Mathcad" r:id="rId4" imgW="4940300" imgH="3568700" progId="Mathcad">
                  <p:embed/>
                  <p:pic>
                    <p:nvPicPr>
                      <p:cNvPr id="55301" name="Object 18">
                        <a:extLst>
                          <a:ext uri="{FF2B5EF4-FFF2-40B4-BE49-F238E27FC236}">
                            <a16:creationId xmlns:a16="http://schemas.microsoft.com/office/drawing/2014/main" xmlns="" id="{027B2CCF-878B-5A48-918D-EDE3AFFE3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76601"/>
                        <a:ext cx="4038600" cy="291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22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85E51D59-D460-4349-A5AA-622BF3042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Cubic Interpolation (contd)</a:t>
            </a:r>
          </a:p>
        </p:txBody>
      </p:sp>
      <p:graphicFrame>
        <p:nvGraphicFramePr>
          <p:cNvPr id="56324" name="Object 11">
            <a:extLst>
              <a:ext uri="{FF2B5EF4-FFF2-40B4-BE49-F238E27FC236}">
                <a16:creationId xmlns:a16="http://schemas.microsoft.com/office/drawing/2014/main" xmlns="" id="{68EFA02E-396F-5C44-A4AE-9B1A214C3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0976" y="1752600"/>
          <a:ext cx="68802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7" name="Equation" r:id="rId3" imgW="131368800" imgH="53835300" progId="Equation.3">
                  <p:embed/>
                </p:oleObj>
              </mc:Choice>
              <mc:Fallback>
                <p:oleObj name="Equation" r:id="rId3" imgW="131368800" imgH="53835300" progId="Equation.3">
                  <p:embed/>
                  <p:pic>
                    <p:nvPicPr>
                      <p:cNvPr id="56324" name="Object 11">
                        <a:extLst>
                          <a:ext uri="{FF2B5EF4-FFF2-40B4-BE49-F238E27FC236}">
                            <a16:creationId xmlns:a16="http://schemas.microsoft.com/office/drawing/2014/main" xmlns="" id="{68EFA02E-396F-5C44-A4AE-9B1A214C3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1752600"/>
                        <a:ext cx="688022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Box 6">
            <a:extLst>
              <a:ext uri="{FF2B5EF4-FFF2-40B4-BE49-F238E27FC236}">
                <a16:creationId xmlns:a16="http://schemas.microsoft.com/office/drawing/2014/main" xmlns="" id="{5082337B-AE47-524E-BACE-DB8CD1A2D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49776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The absolute relative approximate error       obtained between the results from the first and second order polynomial is</a:t>
            </a:r>
          </a:p>
        </p:txBody>
      </p:sp>
      <p:graphicFrame>
        <p:nvGraphicFramePr>
          <p:cNvPr id="56326" name="Object 12">
            <a:extLst>
              <a:ext uri="{FF2B5EF4-FFF2-40B4-BE49-F238E27FC236}">
                <a16:creationId xmlns:a16="http://schemas.microsoft.com/office/drawing/2014/main" xmlns="" id="{3058E664-3093-8B4D-9D2D-938EB97A0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1964" y="4549775"/>
          <a:ext cx="3508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8" name="Equation" r:id="rId5" imgW="5562600" imgH="5854700" progId="Equation.3">
                  <p:embed/>
                </p:oleObj>
              </mc:Choice>
              <mc:Fallback>
                <p:oleObj name="Equation" r:id="rId5" imgW="5562600" imgH="5854700" progId="Equation.3">
                  <p:embed/>
                  <p:pic>
                    <p:nvPicPr>
                      <p:cNvPr id="56326" name="Object 12">
                        <a:extLst>
                          <a:ext uri="{FF2B5EF4-FFF2-40B4-BE49-F238E27FC236}">
                            <a16:creationId xmlns:a16="http://schemas.microsoft.com/office/drawing/2014/main" xmlns="" id="{3058E664-3093-8B4D-9D2D-938EB97A0F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4" y="4549775"/>
                        <a:ext cx="35083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13">
            <a:extLst>
              <a:ext uri="{FF2B5EF4-FFF2-40B4-BE49-F238E27FC236}">
                <a16:creationId xmlns:a16="http://schemas.microsoft.com/office/drawing/2014/main" xmlns="" id="{FB74A7A3-E24B-4A43-8E11-2E059EC33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257801"/>
          <a:ext cx="26670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9" name="Equation" r:id="rId7" imgW="40373300" imgH="14630400" progId="Equation.3">
                  <p:embed/>
                </p:oleObj>
              </mc:Choice>
              <mc:Fallback>
                <p:oleObj name="Equation" r:id="rId7" imgW="40373300" imgH="14630400" progId="Equation.3">
                  <p:embed/>
                  <p:pic>
                    <p:nvPicPr>
                      <p:cNvPr id="56327" name="Object 13">
                        <a:extLst>
                          <a:ext uri="{FF2B5EF4-FFF2-40B4-BE49-F238E27FC236}">
                            <a16:creationId xmlns:a16="http://schemas.microsoft.com/office/drawing/2014/main" xmlns="" id="{FB74A7A3-E24B-4A43-8E11-2E059EC33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1"/>
                        <a:ext cx="26670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16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FBBA2D71-2B1C-7D45-8E63-9B8663BF6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Table</a:t>
            </a:r>
          </a:p>
        </p:txBody>
      </p:sp>
      <p:sp>
        <p:nvSpPr>
          <p:cNvPr id="57348" name="Rectangle 81">
            <a:extLst>
              <a:ext uri="{FF2B5EF4-FFF2-40B4-BE49-F238E27FC236}">
                <a16:creationId xmlns:a16="http://schemas.microsoft.com/office/drawing/2014/main" xmlns="" id="{FEBCBF71-7249-AF4F-A54E-45434057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88079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ED84EE1-6BE4-BB41-8996-448225097F4C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29718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Order of Polynomial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v(t=16) m/s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393.69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392.19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392.06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Absolute Relative Approximate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--------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0.38410%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0.033269%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14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xmlns="" id="{BD5DA19B-BC8A-E742-B178-EAE87DBE7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from Velocity Profile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xmlns="" id="{41805956-527F-4943-9CF2-77EC3DAA8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3" name="Text Box 4">
            <a:extLst>
              <a:ext uri="{FF2B5EF4-FFF2-40B4-BE49-F238E27FC236}">
                <a16:creationId xmlns:a16="http://schemas.microsoft.com/office/drawing/2014/main" xmlns="" id="{8C34ECE6-74C9-1441-A951-DBDC4C22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057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4" name="Text Box 5">
            <a:extLst>
              <a:ext uri="{FF2B5EF4-FFF2-40B4-BE49-F238E27FC236}">
                <a16:creationId xmlns:a16="http://schemas.microsoft.com/office/drawing/2014/main" xmlns="" id="{CEEDF8A3-3563-F04A-A72B-A1B4975DA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3995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5" name="Rectangle 6">
            <a:extLst>
              <a:ext uri="{FF2B5EF4-FFF2-40B4-BE49-F238E27FC236}">
                <a16:creationId xmlns:a16="http://schemas.microsoft.com/office/drawing/2014/main" xmlns="" id="{3C7D4787-7FFE-CF4B-B33D-25B233139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6" name="Rectangle 7">
            <a:extLst>
              <a:ext uri="{FF2B5EF4-FFF2-40B4-BE49-F238E27FC236}">
                <a16:creationId xmlns:a16="http://schemas.microsoft.com/office/drawing/2014/main" xmlns="" id="{4A050FC5-B5B7-6D42-A8DC-986D15FA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2267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7" name="Rectangle 8">
            <a:extLst>
              <a:ext uri="{FF2B5EF4-FFF2-40B4-BE49-F238E27FC236}">
                <a16:creationId xmlns:a16="http://schemas.microsoft.com/office/drawing/2014/main" xmlns="" id="{8962953E-2DBF-884A-84DC-87BC7CC86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543800" cy="12954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sz="2400"/>
              <a:t>Find the distance covered by the rocket from t=11s to</a:t>
            </a:r>
          </a:p>
          <a:p>
            <a:pPr marL="609600" indent="-609600">
              <a:buNone/>
            </a:pPr>
            <a:r>
              <a:rPr lang="en-US" altLang="en-US" sz="2400"/>
              <a:t>t=16s ?</a:t>
            </a:r>
          </a:p>
        </p:txBody>
      </p:sp>
      <p:sp>
        <p:nvSpPr>
          <p:cNvPr id="58378" name="Rectangle 9">
            <a:extLst>
              <a:ext uri="{FF2B5EF4-FFF2-40B4-BE49-F238E27FC236}">
                <a16:creationId xmlns:a16="http://schemas.microsoft.com/office/drawing/2014/main" xmlns="" id="{246489C0-E749-AB41-BA6F-BCA23567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xmlns="" id="{8E5F07CA-DF0D-4345-8800-0ED3B7521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8853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80" name="Rectangle 13">
            <a:extLst>
              <a:ext uri="{FF2B5EF4-FFF2-40B4-BE49-F238E27FC236}">
                <a16:creationId xmlns:a16="http://schemas.microsoft.com/office/drawing/2014/main" xmlns="" id="{F5178D09-8966-CE4C-B862-7B162116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82864"/>
            <a:ext cx="2927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58381" name="Picture 20">
            <a:extLst>
              <a:ext uri="{FF2B5EF4-FFF2-40B4-BE49-F238E27FC236}">
                <a16:creationId xmlns:a16="http://schemas.microsoft.com/office/drawing/2014/main" xmlns="" id="{71F3807C-6AA6-414C-A646-A541DEC1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73464"/>
            <a:ext cx="8686800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382" name="Object 21">
            <a:extLst>
              <a:ext uri="{FF2B5EF4-FFF2-40B4-BE49-F238E27FC236}">
                <a16:creationId xmlns:a16="http://schemas.microsoft.com/office/drawing/2014/main" xmlns="" id="{56E2D948-0348-4843-B825-CBCE3D5A4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819401"/>
          <a:ext cx="7696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9" name="Equation" r:id="rId5" imgW="5181600" imgH="482600" progId="Equation.3">
                  <p:embed/>
                </p:oleObj>
              </mc:Choice>
              <mc:Fallback>
                <p:oleObj name="Equation" r:id="rId5" imgW="5181600" imgH="482600" progId="Equation.3">
                  <p:embed/>
                  <p:pic>
                    <p:nvPicPr>
                      <p:cNvPr id="58382" name="Object 21">
                        <a:extLst>
                          <a:ext uri="{FF2B5EF4-FFF2-40B4-BE49-F238E27FC236}">
                            <a16:creationId xmlns:a16="http://schemas.microsoft.com/office/drawing/2014/main" xmlns="" id="{56E2D948-0348-4843-B825-CBCE3D5A4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1"/>
                        <a:ext cx="7696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16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0B8E894E-CC14-B842-A42E-A6455491B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Acceleration from Velocity Profile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xmlns="" id="{5B56258D-E9EA-414B-BEA9-03872AD49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1" name="Text Box 4">
            <a:extLst>
              <a:ext uri="{FF2B5EF4-FFF2-40B4-BE49-F238E27FC236}">
                <a16:creationId xmlns:a16="http://schemas.microsoft.com/office/drawing/2014/main" xmlns="" id="{DE5CFBF9-582A-CF4A-9DFC-5E9FCD271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19383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2" name="Text Box 5">
            <a:extLst>
              <a:ext uri="{FF2B5EF4-FFF2-40B4-BE49-F238E27FC236}">
                <a16:creationId xmlns:a16="http://schemas.microsoft.com/office/drawing/2014/main" xmlns="" id="{60215E13-FE64-7C43-8636-C452A0A7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3233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xmlns="" id="{280CBD34-F879-0B4B-9271-D1376F04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3" y="3543300"/>
            <a:ext cx="222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4" name="Rectangle 10">
            <a:extLst>
              <a:ext uri="{FF2B5EF4-FFF2-40B4-BE49-F238E27FC236}">
                <a16:creationId xmlns:a16="http://schemas.microsoft.com/office/drawing/2014/main" xmlns="" id="{62B6A913-9CBE-DD41-860D-9EA925C5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5330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5" name="Rectangle 12">
            <a:extLst>
              <a:ext uri="{FF2B5EF4-FFF2-40B4-BE49-F238E27FC236}">
                <a16:creationId xmlns:a16="http://schemas.microsoft.com/office/drawing/2014/main" xmlns="" id="{E52A4E2B-A8A4-914A-B493-DDFCD618F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54364"/>
            <a:ext cx="1441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6" name="Rectangle 14">
            <a:extLst>
              <a:ext uri="{FF2B5EF4-FFF2-40B4-BE49-F238E27FC236}">
                <a16:creationId xmlns:a16="http://schemas.microsoft.com/office/drawing/2014/main" xmlns="" id="{81448FF1-E804-4846-A4D5-3C7C1D17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4267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7" name="Rectangle 16">
            <a:extLst>
              <a:ext uri="{FF2B5EF4-FFF2-40B4-BE49-F238E27FC236}">
                <a16:creationId xmlns:a16="http://schemas.microsoft.com/office/drawing/2014/main" xmlns="" id="{1234E4E9-163D-844B-AEE9-5994766AD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66489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8" name="Rectangle 9">
            <a:extLst>
              <a:ext uri="{FF2B5EF4-FFF2-40B4-BE49-F238E27FC236}">
                <a16:creationId xmlns:a16="http://schemas.microsoft.com/office/drawing/2014/main" xmlns="" id="{1DF085A0-F096-5648-8BA0-10EBEA15A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2057401"/>
            <a:ext cx="578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45720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tabLst>
                <a:tab pos="4572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Find the acceleration of the rocket at t=16s given that</a:t>
            </a:r>
          </a:p>
        </p:txBody>
      </p:sp>
      <p:pic>
        <p:nvPicPr>
          <p:cNvPr id="60429" name="Picture 21">
            <a:extLst>
              <a:ext uri="{FF2B5EF4-FFF2-40B4-BE49-F238E27FC236}">
                <a16:creationId xmlns:a16="http://schemas.microsoft.com/office/drawing/2014/main" xmlns="" id="{CC8C385C-179B-0E41-A2E3-8AE8ED970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103632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0" name="Picture 23">
            <a:extLst>
              <a:ext uri="{FF2B5EF4-FFF2-40B4-BE49-F238E27FC236}">
                <a16:creationId xmlns:a16="http://schemas.microsoft.com/office/drawing/2014/main" xmlns="" id="{347D27B9-3A5E-6745-9DAE-B54E67E8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111252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07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8495A511-DF34-AC48-AC43-22C9C2D327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617538"/>
            <a:ext cx="10390187" cy="1143000"/>
          </a:xfrm>
        </p:spPr>
        <p:txBody>
          <a:bodyPr/>
          <a:lstStyle/>
          <a:p>
            <a:r>
              <a:rPr lang="en-US" altLang="en-US"/>
              <a:t>What is Interpolation ?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603E0F7E-E372-6B45-9D45-3A020E8B632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12000" y="1981200"/>
            <a:ext cx="50800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</a:t>
            </a:r>
            <a:endParaRPr lang="en-US" altLang="en-US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33799" name="Object 6">
            <a:extLst>
              <a:ext uri="{FF2B5EF4-FFF2-40B4-BE49-F238E27FC236}">
                <a16:creationId xmlns:a16="http://schemas.microsoft.com/office/drawing/2014/main" xmlns="" id="{F39C3A28-8362-EC40-9435-673B253194A5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15784100"/>
              </p:ext>
            </p:extLst>
          </p:nvPr>
        </p:nvGraphicFramePr>
        <p:xfrm>
          <a:off x="3810000" y="3048000"/>
          <a:ext cx="44958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9" name="Bitmap Image" r:id="rId4" imgW="6070600" imgH="4851400" progId="Paint.Picture">
                  <p:embed/>
                </p:oleObj>
              </mc:Choice>
              <mc:Fallback>
                <p:oleObj name="Bitmap Image" r:id="rId4" imgW="6070600" imgH="4851400" progId="Paint.Picture">
                  <p:embed/>
                  <p:pic>
                    <p:nvPicPr>
                      <p:cNvPr id="33799" name="Object 6">
                        <a:extLst>
                          <a:ext uri="{FF2B5EF4-FFF2-40B4-BE49-F238E27FC236}">
                            <a16:creationId xmlns:a16="http://schemas.microsoft.com/office/drawing/2014/main" xmlns="" id="{F39C3A28-8362-EC40-9435-673B25319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44958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4">
            <a:extLst>
              <a:ext uri="{FF2B5EF4-FFF2-40B4-BE49-F238E27FC236}">
                <a16:creationId xmlns:a16="http://schemas.microsoft.com/office/drawing/2014/main" xmlns="" id="{2E39F49A-3BB1-BB44-87FE-B5813667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17430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xmlns="" id="{A93546DD-FA88-854D-AC86-2466F1461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81200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Given (x</a:t>
            </a:r>
            <a:r>
              <a:rPr lang="en-US" altLang="en-US" baseline="-25000">
                <a:cs typeface="Times New Roman" panose="02020603050405020304" pitchFamily="18" charset="0"/>
              </a:rPr>
              <a:t>0</a:t>
            </a:r>
            <a:r>
              <a:rPr lang="en-US" altLang="en-US">
                <a:cs typeface="Times New Roman" panose="02020603050405020304" pitchFamily="18" charset="0"/>
              </a:rPr>
              <a:t>,y</a:t>
            </a:r>
            <a:r>
              <a:rPr lang="en-US" altLang="en-US" baseline="-25000">
                <a:cs typeface="Times New Roman" panose="02020603050405020304" pitchFamily="18" charset="0"/>
              </a:rPr>
              <a:t>0</a:t>
            </a:r>
            <a:r>
              <a:rPr lang="en-US" altLang="en-US">
                <a:cs typeface="Times New Roman" panose="02020603050405020304" pitchFamily="18" charset="0"/>
              </a:rPr>
              <a:t>), </a:t>
            </a:r>
            <a:r>
              <a:rPr lang="en-US" altLang="en-US"/>
              <a:t>(x</a:t>
            </a:r>
            <a:r>
              <a:rPr lang="en-US" altLang="en-US" baseline="-25000"/>
              <a:t>1</a:t>
            </a:r>
            <a:r>
              <a:rPr lang="en-US" altLang="en-US"/>
              <a:t>,y</a:t>
            </a:r>
            <a:r>
              <a:rPr lang="en-US" altLang="en-US" baseline="-25000"/>
              <a:t>1</a:t>
            </a:r>
            <a:r>
              <a:rPr lang="en-US" altLang="en-US"/>
              <a:t>), …… </a:t>
            </a:r>
            <a:r>
              <a:rPr lang="en-US" altLang="en-US">
                <a:cs typeface="Times New Roman" panose="02020603050405020304" pitchFamily="18" charset="0"/>
              </a:rPr>
              <a:t>(x</a:t>
            </a:r>
            <a:r>
              <a:rPr lang="en-US" altLang="en-US" baseline="-25000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,y</a:t>
            </a:r>
            <a:r>
              <a:rPr lang="en-US" altLang="en-US" baseline="-25000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), find the value of ‘y’ at a value of ‘x’ that is not given.</a:t>
            </a:r>
            <a:endParaRPr lang="en-US" altLang="en-US" baseline="-25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74E5BCEB-E352-1843-9B5C-A34C92FD48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2508" y="408709"/>
            <a:ext cx="7793037" cy="1143000"/>
          </a:xfrm>
        </p:spPr>
        <p:txBody>
          <a:bodyPr/>
          <a:lstStyle/>
          <a:p>
            <a:r>
              <a:rPr lang="en-US" altLang="en-US"/>
              <a:t>Interpolants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xmlns="" id="{A30746C4-1D73-6A4A-A43F-77F7C701D14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19745" y="1856509"/>
            <a:ext cx="8305800" cy="44958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</a:t>
            </a:r>
            <a:r>
              <a:rPr lang="en-US" altLang="en-US" sz="3600" dirty="0">
                <a:cs typeface="Times New Roman" panose="02020603050405020304" pitchFamily="18" charset="0"/>
              </a:rPr>
              <a:t>Polynomials are the most common choice of interpolants because they are easy to:</a:t>
            </a:r>
          </a:p>
          <a:p>
            <a:pPr marL="457200" indent="-457200">
              <a:buNone/>
            </a:pPr>
            <a:endParaRPr lang="en-US" altLang="en-US" sz="3600" dirty="0">
              <a:cs typeface="Times New Roman" panose="02020603050405020304" pitchFamily="18" charset="0"/>
            </a:endParaRPr>
          </a:p>
          <a:p>
            <a:pPr marL="838200" lvl="1" indent="-381000">
              <a:buClr>
                <a:schemeClr val="folHlink"/>
              </a:buClr>
              <a:buBlip>
                <a:blip r:embed="rId3"/>
              </a:buBlip>
            </a:pPr>
            <a:r>
              <a:rPr lang="en-US" altLang="en-US" sz="3600" dirty="0">
                <a:cs typeface="Times New Roman" panose="02020603050405020304" pitchFamily="18" charset="0"/>
              </a:rPr>
              <a:t>Evaluate</a:t>
            </a:r>
          </a:p>
          <a:p>
            <a:pPr marL="838200" lvl="1" indent="-381000">
              <a:buClr>
                <a:schemeClr val="folHlink"/>
              </a:buClr>
              <a:buBlip>
                <a:blip r:embed="rId3"/>
              </a:buBlip>
            </a:pPr>
            <a:r>
              <a:rPr lang="en-US" altLang="en-US" sz="3600" dirty="0">
                <a:cs typeface="Times New Roman" panose="02020603050405020304" pitchFamily="18" charset="0"/>
              </a:rPr>
              <a:t>Differentiate, and </a:t>
            </a:r>
          </a:p>
          <a:p>
            <a:pPr marL="838200" lvl="1" indent="-381000">
              <a:buClr>
                <a:schemeClr val="folHlink"/>
              </a:buClr>
              <a:buBlip>
                <a:blip r:embed="rId3"/>
              </a:buBlip>
            </a:pPr>
            <a:r>
              <a:rPr lang="en-US" altLang="en-US" sz="3600" dirty="0">
                <a:cs typeface="Times New Roman" panose="02020603050405020304" pitchFamily="18" charset="0"/>
              </a:rPr>
              <a:t>Integrate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Blip>
                <a:blip r:embed="rId3"/>
              </a:buBlip>
            </a:pPr>
            <a:endParaRPr lang="en-US" altLang="en-US" sz="3600" dirty="0"/>
          </a:p>
        </p:txBody>
      </p:sp>
      <p:sp>
        <p:nvSpPr>
          <p:cNvPr id="35845" name="Rectangle 8">
            <a:extLst>
              <a:ext uri="{FF2B5EF4-FFF2-40B4-BE49-F238E27FC236}">
                <a16:creationId xmlns:a16="http://schemas.microsoft.com/office/drawing/2014/main" xmlns="" id="{62067332-9C65-4C4C-9F51-16754DE92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15525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1348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D66F518B-8093-944B-860E-24411487B5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617538"/>
            <a:ext cx="10390187" cy="1143000"/>
          </a:xfrm>
        </p:spPr>
        <p:txBody>
          <a:bodyPr/>
          <a:lstStyle/>
          <a:p>
            <a:r>
              <a:rPr lang="en-US" altLang="en-US" sz="4000"/>
              <a:t>Lagrangian Interpolation</a:t>
            </a:r>
          </a:p>
        </p:txBody>
      </p:sp>
      <p:sp>
        <p:nvSpPr>
          <p:cNvPr id="37892" name="Rectangle 21">
            <a:extLst>
              <a:ext uri="{FF2B5EF4-FFF2-40B4-BE49-F238E27FC236}">
                <a16:creationId xmlns:a16="http://schemas.microsoft.com/office/drawing/2014/main" xmlns="" id="{C83D7156-CC45-7B4E-8F90-9F3D7E1C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3" name="Rectangle 23">
            <a:extLst>
              <a:ext uri="{FF2B5EF4-FFF2-40B4-BE49-F238E27FC236}">
                <a16:creationId xmlns:a16="http://schemas.microsoft.com/office/drawing/2014/main" xmlns="" id="{CEA1B93B-BF03-7540-96D0-768A5829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4" name="Rectangle 25">
            <a:extLst>
              <a:ext uri="{FF2B5EF4-FFF2-40B4-BE49-F238E27FC236}">
                <a16:creationId xmlns:a16="http://schemas.microsoft.com/office/drawing/2014/main" xmlns="" id="{1A32B66C-8C13-E442-8643-6EE0B999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5" name="Rectangle 28">
            <a:extLst>
              <a:ext uri="{FF2B5EF4-FFF2-40B4-BE49-F238E27FC236}">
                <a16:creationId xmlns:a16="http://schemas.microsoft.com/office/drawing/2014/main" xmlns="" id="{CFB26606-7C6C-A04E-B9B7-1D126CBC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593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6" name="Rectangle 29">
            <a:extLst>
              <a:ext uri="{FF2B5EF4-FFF2-40B4-BE49-F238E27FC236}">
                <a16:creationId xmlns:a16="http://schemas.microsoft.com/office/drawing/2014/main" xmlns="" id="{FD696045-5111-1F46-BC3A-79400D832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5276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7" name="Rectangle 30">
            <a:extLst>
              <a:ext uri="{FF2B5EF4-FFF2-40B4-BE49-F238E27FC236}">
                <a16:creationId xmlns:a16="http://schemas.microsoft.com/office/drawing/2014/main" xmlns="" id="{FCC26E5C-7324-F24F-93DC-643BA048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775075"/>
            <a:ext cx="2190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37898" name="Picture 37">
            <a:extLst>
              <a:ext uri="{FF2B5EF4-FFF2-40B4-BE49-F238E27FC236}">
                <a16:creationId xmlns:a16="http://schemas.microsoft.com/office/drawing/2014/main" xmlns="" id="{636E27FE-BEF9-9C4C-B145-D9CCFEBE3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1"/>
            <a:ext cx="8763000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09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67" descr="mws_gen_inp_txt_direct_Fig2">
            <a:extLst>
              <a:ext uri="{FF2B5EF4-FFF2-40B4-BE49-F238E27FC236}">
                <a16:creationId xmlns:a16="http://schemas.microsoft.com/office/drawing/2014/main" xmlns="" id="{AB6FF15B-382C-3B49-B0A4-57D6E654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6" y="3124201"/>
            <a:ext cx="40671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2">
            <a:extLst>
              <a:ext uri="{FF2B5EF4-FFF2-40B4-BE49-F238E27FC236}">
                <a16:creationId xmlns:a16="http://schemas.microsoft.com/office/drawing/2014/main" xmlns="" id="{C527DA6F-8B8D-0E42-A636-77266FFAE5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617538"/>
            <a:ext cx="10390187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xmlns="" id="{C325533B-EB13-4247-8F2B-B1A2A83F491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38600" y="1828800"/>
            <a:ext cx="8153400" cy="144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   The upward velocity of a rocket is given as a function of time in Table 1. Find the velocity at t=16 seconds using the Lagrangian method for linear interpolation.</a:t>
            </a:r>
            <a:endParaRPr lang="en-US" altLang="en-US" sz="2400" b="1"/>
          </a:p>
          <a:p>
            <a:pPr>
              <a:buFont typeface="Wingdings" pitchFamily="2" charset="2"/>
              <a:buNone/>
            </a:pPr>
            <a:endParaRPr lang="en-US" altLang="en-US" sz="2000"/>
          </a:p>
          <a:p>
            <a:pPr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39942" name="Rectangle 4">
            <a:extLst>
              <a:ext uri="{FF2B5EF4-FFF2-40B4-BE49-F238E27FC236}">
                <a16:creationId xmlns:a16="http://schemas.microsoft.com/office/drawing/2014/main" xmlns="" id="{B1AAAB8F-72FB-574A-9D1C-CA03F6ADB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3" name="Rectangle 5">
            <a:extLst>
              <a:ext uri="{FF2B5EF4-FFF2-40B4-BE49-F238E27FC236}">
                <a16:creationId xmlns:a16="http://schemas.microsoft.com/office/drawing/2014/main" xmlns="" id="{56622E37-A4FE-6A4E-B5F9-AEF76FC3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4" name="Rectangle 6">
            <a:extLst>
              <a:ext uri="{FF2B5EF4-FFF2-40B4-BE49-F238E27FC236}">
                <a16:creationId xmlns:a16="http://schemas.microsoft.com/office/drawing/2014/main" xmlns="" id="{C899452E-79AD-3242-AF9E-1A52F89F2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360" y="18694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5" name="Rectangle 33">
            <a:extLst>
              <a:ext uri="{FF2B5EF4-FFF2-40B4-BE49-F238E27FC236}">
                <a16:creationId xmlns:a16="http://schemas.microsoft.com/office/drawing/2014/main" xmlns="" id="{B03B8F3C-975A-3D41-85ED-40911A0F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87688"/>
            <a:ext cx="251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Table  Velocity as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function of time</a:t>
            </a:r>
          </a:p>
        </p:txBody>
      </p:sp>
      <p:sp>
        <p:nvSpPr>
          <p:cNvPr id="39946" name="Rectangle 34">
            <a:extLst>
              <a:ext uri="{FF2B5EF4-FFF2-40B4-BE49-F238E27FC236}">
                <a16:creationId xmlns:a16="http://schemas.microsoft.com/office/drawing/2014/main" xmlns="" id="{3621A88D-7010-6F4E-841A-2F652BB5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4" y="6140451"/>
            <a:ext cx="32083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Figure. Velocity vs. time 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for the rocket example</a:t>
            </a:r>
          </a:p>
        </p:txBody>
      </p:sp>
      <p:pic>
        <p:nvPicPr>
          <p:cNvPr id="39947" name="Picture 37" descr="picture of rocket">
            <a:extLst>
              <a:ext uri="{FF2B5EF4-FFF2-40B4-BE49-F238E27FC236}">
                <a16:creationId xmlns:a16="http://schemas.microsoft.com/office/drawing/2014/main" xmlns="" id="{5A3D1B94-7CD4-5B40-AC8F-F411AF20A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00400"/>
            <a:ext cx="2476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AF693B01-6EDD-6B4E-9ABD-A74153F345F9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733800"/>
          <a:ext cx="1828800" cy="2209800"/>
        </p:xfrm>
        <a:graphic>
          <a:graphicData uri="http://schemas.openxmlformats.org/drawingml/2006/table">
            <a:tbl>
              <a:tblPr/>
              <a:tblGrid>
                <a:gridCol w="7343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(m/s)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39974" name="Object 69">
            <a:extLst>
              <a:ext uri="{FF2B5EF4-FFF2-40B4-BE49-F238E27FC236}">
                <a16:creationId xmlns:a16="http://schemas.microsoft.com/office/drawing/2014/main" xmlns="" id="{0C3BE843-7EBB-D241-9A43-704BA7DC6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3733800"/>
          <a:ext cx="1619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2" name="Equation" r:id="rId6" imgW="2044700" imgH="3505200" progId="Equation.3">
                  <p:embed/>
                </p:oleObj>
              </mc:Choice>
              <mc:Fallback>
                <p:oleObj name="Equation" r:id="rId6" imgW="2044700" imgH="3505200" progId="Equation.3">
                  <p:embed/>
                  <p:pic>
                    <p:nvPicPr>
                      <p:cNvPr id="39974" name="Object 69">
                        <a:extLst>
                          <a:ext uri="{FF2B5EF4-FFF2-40B4-BE49-F238E27FC236}">
                            <a16:creationId xmlns:a16="http://schemas.microsoft.com/office/drawing/2014/main" xmlns="" id="{0C3BE843-7EBB-D241-9A43-704BA7DC63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733800"/>
                        <a:ext cx="16192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5" name="Object 68">
            <a:extLst>
              <a:ext uri="{FF2B5EF4-FFF2-40B4-BE49-F238E27FC236}">
                <a16:creationId xmlns:a16="http://schemas.microsoft.com/office/drawing/2014/main" xmlns="" id="{0EB4E886-551F-E848-AFB3-C58CB4985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733801"/>
          <a:ext cx="4191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3" name="Equation" r:id="rId8" imgW="6146800" imgH="4686300" progId="Equation.3">
                  <p:embed/>
                </p:oleObj>
              </mc:Choice>
              <mc:Fallback>
                <p:oleObj name="Equation" r:id="rId8" imgW="6146800" imgH="4686300" progId="Equation.3">
                  <p:embed/>
                  <p:pic>
                    <p:nvPicPr>
                      <p:cNvPr id="39975" name="Object 68">
                        <a:extLst>
                          <a:ext uri="{FF2B5EF4-FFF2-40B4-BE49-F238E27FC236}">
                            <a16:creationId xmlns:a16="http://schemas.microsoft.com/office/drawing/2014/main" xmlns="" id="{0EB4E886-551F-E848-AFB3-C58CB4985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1"/>
                        <a:ext cx="4191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7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B6638313-4A23-FA4C-8614-8F771C966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Interpolation</a:t>
            </a:r>
          </a:p>
        </p:txBody>
      </p:sp>
      <p:sp>
        <p:nvSpPr>
          <p:cNvPr id="41988" name="Text Box 8">
            <a:extLst>
              <a:ext uri="{FF2B5EF4-FFF2-40B4-BE49-F238E27FC236}">
                <a16:creationId xmlns:a16="http://schemas.microsoft.com/office/drawing/2014/main" xmlns="" id="{F400C38E-118C-D94D-A10F-EA1A6C5D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44925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89" name="Rectangle 35">
            <a:extLst>
              <a:ext uri="{FF2B5EF4-FFF2-40B4-BE49-F238E27FC236}">
                <a16:creationId xmlns:a16="http://schemas.microsoft.com/office/drawing/2014/main" xmlns="" id="{DAE2C047-53DE-C842-8106-27FA58F78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0" name="Rectangle 37">
            <a:extLst>
              <a:ext uri="{FF2B5EF4-FFF2-40B4-BE49-F238E27FC236}">
                <a16:creationId xmlns:a16="http://schemas.microsoft.com/office/drawing/2014/main" xmlns="" id="{374C1EC1-E410-0446-880B-0E5A1F318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1991" name="Object 38">
            <a:extLst>
              <a:ext uri="{FF2B5EF4-FFF2-40B4-BE49-F238E27FC236}">
                <a16:creationId xmlns:a16="http://schemas.microsoft.com/office/drawing/2014/main" xmlns="" id="{3F3BE12A-723D-2247-8800-8E2D8B5F94F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34000" y="1905001"/>
          <a:ext cx="5334000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0" name="Mathcad" r:id="rId4" imgW="5016500" imgH="3327400" progId="Mathcad">
                  <p:embed/>
                </p:oleObj>
              </mc:Choice>
              <mc:Fallback>
                <p:oleObj name="Mathcad" r:id="rId4" imgW="5016500" imgH="3327400" progId="Mathcad">
                  <p:embed/>
                  <p:pic>
                    <p:nvPicPr>
                      <p:cNvPr id="41991" name="Object 38">
                        <a:extLst>
                          <a:ext uri="{FF2B5EF4-FFF2-40B4-BE49-F238E27FC236}">
                            <a16:creationId xmlns:a16="http://schemas.microsoft.com/office/drawing/2014/main" xmlns="" id="{3F3BE12A-723D-2247-8800-8E2D8B5F9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1"/>
                        <a:ext cx="5334000" cy="353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45">
            <a:extLst>
              <a:ext uri="{FF2B5EF4-FFF2-40B4-BE49-F238E27FC236}">
                <a16:creationId xmlns:a16="http://schemas.microsoft.com/office/drawing/2014/main" xmlns="" id="{F4B9E1F4-AB16-874D-942B-23F41AC1D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62200"/>
          <a:ext cx="21209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1" name="Equation" r:id="rId6" imgW="25742900" imgH="14046200" progId="Equation.3">
                  <p:embed/>
                </p:oleObj>
              </mc:Choice>
              <mc:Fallback>
                <p:oleObj name="Equation" r:id="rId6" imgW="25742900" imgH="14046200" progId="Equation.3">
                  <p:embed/>
                  <p:pic>
                    <p:nvPicPr>
                      <p:cNvPr id="41992" name="Object 45">
                        <a:extLst>
                          <a:ext uri="{FF2B5EF4-FFF2-40B4-BE49-F238E27FC236}">
                            <a16:creationId xmlns:a16="http://schemas.microsoft.com/office/drawing/2014/main" xmlns="" id="{F4B9E1F4-AB16-874D-942B-23F41AC1D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21209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3" name="Picture 50">
            <a:extLst>
              <a:ext uri="{FF2B5EF4-FFF2-40B4-BE49-F238E27FC236}">
                <a16:creationId xmlns:a16="http://schemas.microsoft.com/office/drawing/2014/main" xmlns="" id="{A6A6F598-0A65-804D-A34B-E4277A15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1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4" name="Rectangle 62">
            <a:extLst>
              <a:ext uri="{FF2B5EF4-FFF2-40B4-BE49-F238E27FC236}">
                <a16:creationId xmlns:a16="http://schemas.microsoft.com/office/drawing/2014/main" xmlns="" id="{34691612-BF74-7440-AC0C-2A92EAE46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3062696"/>
            <a:ext cx="2231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1995" name="Picture 66">
            <a:extLst>
              <a:ext uri="{FF2B5EF4-FFF2-40B4-BE49-F238E27FC236}">
                <a16:creationId xmlns:a16="http://schemas.microsoft.com/office/drawing/2014/main" xmlns="" id="{E87C2CA7-3918-2F46-9179-3B042963D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121920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98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5B10BDBC-428C-BD42-A35A-275285DB1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Interpolation (contd)</a:t>
            </a:r>
          </a:p>
        </p:txBody>
      </p:sp>
      <p:pic>
        <p:nvPicPr>
          <p:cNvPr id="44036" name="Picture 9">
            <a:extLst>
              <a:ext uri="{FF2B5EF4-FFF2-40B4-BE49-F238E27FC236}">
                <a16:creationId xmlns:a16="http://schemas.microsoft.com/office/drawing/2014/main" xmlns="" id="{59B834D7-B8DF-C143-95B9-DC51FD87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1"/>
            <a:ext cx="84582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18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56CDFD6A-7243-0044-A7C8-C26C75862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Quadratic Interpolation</a:t>
            </a:r>
          </a:p>
        </p:txBody>
      </p:sp>
      <p:pic>
        <p:nvPicPr>
          <p:cNvPr id="45060" name="Picture 29">
            <a:extLst>
              <a:ext uri="{FF2B5EF4-FFF2-40B4-BE49-F238E27FC236}">
                <a16:creationId xmlns:a16="http://schemas.microsoft.com/office/drawing/2014/main" xmlns="" id="{D516D569-B6FB-224F-B8FB-62A231E8D7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4267201"/>
            <a:ext cx="4343400" cy="2397125"/>
          </a:xfrm>
          <a:noFill/>
        </p:spPr>
      </p:pic>
      <p:sp>
        <p:nvSpPr>
          <p:cNvPr id="45061" name="Rectangle 6">
            <a:extLst>
              <a:ext uri="{FF2B5EF4-FFF2-40B4-BE49-F238E27FC236}">
                <a16:creationId xmlns:a16="http://schemas.microsoft.com/office/drawing/2014/main" xmlns="" id="{C32839E6-6334-194A-9186-6E385433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2" name="Rectangle 8">
            <a:extLst>
              <a:ext uri="{FF2B5EF4-FFF2-40B4-BE49-F238E27FC236}">
                <a16:creationId xmlns:a16="http://schemas.microsoft.com/office/drawing/2014/main" xmlns="" id="{770BD0EA-ABE4-CA46-A5DA-2D9E6EE4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3" name="Rectangle 10">
            <a:extLst>
              <a:ext uri="{FF2B5EF4-FFF2-40B4-BE49-F238E27FC236}">
                <a16:creationId xmlns:a16="http://schemas.microsoft.com/office/drawing/2014/main" xmlns="" id="{F5EDC740-1A2D-114B-ADD6-2A270F2B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74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4" name="Rectangle 12">
            <a:extLst>
              <a:ext uri="{FF2B5EF4-FFF2-40B4-BE49-F238E27FC236}">
                <a16:creationId xmlns:a16="http://schemas.microsoft.com/office/drawing/2014/main" xmlns="" id="{0A3AFE4C-0F70-4E49-A7F6-82946DB1B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8695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5065" name="Picture 38">
            <a:extLst>
              <a:ext uri="{FF2B5EF4-FFF2-40B4-BE49-F238E27FC236}">
                <a16:creationId xmlns:a16="http://schemas.microsoft.com/office/drawing/2014/main" xmlns="" id="{DF1C0C5C-4FE9-CF47-ACF7-15AF04F3838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057400"/>
            <a:ext cx="8915400" cy="2146300"/>
          </a:xfrm>
          <a:noFill/>
        </p:spPr>
      </p:pic>
    </p:spTree>
    <p:extLst>
      <p:ext uri="{BB962C8B-B14F-4D97-AF65-F5344CB8AC3E}">
        <p14:creationId xmlns:p14="http://schemas.microsoft.com/office/powerpoint/2010/main" val="336546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5815</TotalTime>
  <Words>493</Words>
  <Application>Microsoft Macintosh PowerPoint</Application>
  <PresentationFormat>Widescreen</PresentationFormat>
  <Paragraphs>121</Paragraphs>
  <Slides>19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Calibri</vt:lpstr>
      <vt:lpstr>Calibri Light</vt:lpstr>
      <vt:lpstr>Tahoma</vt:lpstr>
      <vt:lpstr>Times New Roman</vt:lpstr>
      <vt:lpstr>Wingdings</vt:lpstr>
      <vt:lpstr>Arial</vt:lpstr>
      <vt:lpstr>Office Theme</vt:lpstr>
      <vt:lpstr>Bitmap Image</vt:lpstr>
      <vt:lpstr>Equation</vt:lpstr>
      <vt:lpstr>Mathcad</vt:lpstr>
      <vt:lpstr>Document</vt:lpstr>
      <vt:lpstr>Week 7c</vt:lpstr>
      <vt:lpstr>Reference</vt:lpstr>
      <vt:lpstr>What is Interpolation ?</vt:lpstr>
      <vt:lpstr>Interpolants</vt:lpstr>
      <vt:lpstr>Lagrangian Interpolation</vt:lpstr>
      <vt:lpstr>Example</vt:lpstr>
      <vt:lpstr>Linear Interpolation</vt:lpstr>
      <vt:lpstr>Linear Interpolation (contd)</vt:lpstr>
      <vt:lpstr>Quadratic Interpolation</vt:lpstr>
      <vt:lpstr>Example</vt:lpstr>
      <vt:lpstr>PowerPoint Presentation</vt:lpstr>
      <vt:lpstr>Quadratic Interpolation (contd)</vt:lpstr>
      <vt:lpstr>Cubic Interpolation</vt:lpstr>
      <vt:lpstr>Example</vt:lpstr>
      <vt:lpstr>Cubic Interpolation (contd)</vt:lpstr>
      <vt:lpstr>Cubic Interpolation (contd)</vt:lpstr>
      <vt:lpstr>Comparison Table</vt:lpstr>
      <vt:lpstr>Distance from Velocity Profile</vt:lpstr>
      <vt:lpstr>Acceleration from Velocity Profile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189</cp:revision>
  <dcterms:created xsi:type="dcterms:W3CDTF">2018-07-13T04:13:16Z</dcterms:created>
  <dcterms:modified xsi:type="dcterms:W3CDTF">2021-02-05T11:10:28Z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