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9" r:id="rId5"/>
    <p:sldId id="261" r:id="rId6"/>
    <p:sldId id="286" r:id="rId7"/>
    <p:sldId id="343" r:id="rId8"/>
    <p:sldId id="287" r:id="rId9"/>
    <p:sldId id="330" r:id="rId10"/>
    <p:sldId id="290" r:id="rId11"/>
    <p:sldId id="329" r:id="rId12"/>
    <p:sldId id="302" r:id="rId13"/>
    <p:sldId id="303" r:id="rId14"/>
    <p:sldId id="345" r:id="rId15"/>
    <p:sldId id="346" r:id="rId16"/>
    <p:sldId id="347" r:id="rId17"/>
    <p:sldId id="348" r:id="rId18"/>
    <p:sldId id="344" r:id="rId19"/>
    <p:sldId id="319" r:id="rId20"/>
    <p:sldId id="320" r:id="rId21"/>
    <p:sldId id="321" r:id="rId22"/>
    <p:sldId id="322" r:id="rId23"/>
    <p:sldId id="323" r:id="rId24"/>
    <p:sldId id="349" r:id="rId25"/>
    <p:sldId id="350" r:id="rId26"/>
    <p:sldId id="351" r:id="rId27"/>
    <p:sldId id="352" r:id="rId28"/>
    <p:sldId id="353" r:id="rId29"/>
    <p:sldId id="339" r:id="rId30"/>
    <p:sldId id="340" r:id="rId31"/>
    <p:sldId id="341" r:id="rId32"/>
    <p:sldId id="342" r:id="rId3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5673" autoAdjust="0"/>
  </p:normalViewPr>
  <p:slideViewPr>
    <p:cSldViewPr snapToGrid="0">
      <p:cViewPr varScale="1">
        <p:scale>
          <a:sx n="62" d="100"/>
          <a:sy n="62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6" Type="http://schemas.openxmlformats.org/officeDocument/2006/relationships/image" Target="../media/image60.emf"/><Relationship Id="rId1" Type="http://schemas.openxmlformats.org/officeDocument/2006/relationships/image" Target="../media/image55.emf"/><Relationship Id="rId2" Type="http://schemas.openxmlformats.org/officeDocument/2006/relationships/image" Target="../media/image5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4" Type="http://schemas.openxmlformats.org/officeDocument/2006/relationships/image" Target="../media/image69.emf"/><Relationship Id="rId5" Type="http://schemas.openxmlformats.org/officeDocument/2006/relationships/image" Target="../media/image70.emf"/><Relationship Id="rId6" Type="http://schemas.openxmlformats.org/officeDocument/2006/relationships/image" Target="../media/image71.emf"/><Relationship Id="rId7" Type="http://schemas.openxmlformats.org/officeDocument/2006/relationships/image" Target="../media/image72.emf"/><Relationship Id="rId1" Type="http://schemas.openxmlformats.org/officeDocument/2006/relationships/image" Target="../media/image66.emf"/><Relationship Id="rId2" Type="http://schemas.openxmlformats.org/officeDocument/2006/relationships/image" Target="../media/image6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4" Type="http://schemas.openxmlformats.org/officeDocument/2006/relationships/image" Target="../media/image76.emf"/><Relationship Id="rId5" Type="http://schemas.openxmlformats.org/officeDocument/2006/relationships/image" Target="../media/image77.emf"/><Relationship Id="rId6" Type="http://schemas.openxmlformats.org/officeDocument/2006/relationships/image" Target="../media/image78.emf"/><Relationship Id="rId7" Type="http://schemas.openxmlformats.org/officeDocument/2006/relationships/image" Target="../media/image79.emf"/><Relationship Id="rId8" Type="http://schemas.openxmlformats.org/officeDocument/2006/relationships/image" Target="../media/image80.emf"/><Relationship Id="rId9" Type="http://schemas.openxmlformats.org/officeDocument/2006/relationships/image" Target="../media/image81.emf"/><Relationship Id="rId1" Type="http://schemas.openxmlformats.org/officeDocument/2006/relationships/image" Target="../media/image73.emf"/><Relationship Id="rId2" Type="http://schemas.openxmlformats.org/officeDocument/2006/relationships/image" Target="../media/image7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4" Type="http://schemas.openxmlformats.org/officeDocument/2006/relationships/image" Target="../media/image85.emf"/><Relationship Id="rId1" Type="http://schemas.openxmlformats.org/officeDocument/2006/relationships/image" Target="../media/image82.emf"/><Relationship Id="rId2" Type="http://schemas.openxmlformats.org/officeDocument/2006/relationships/image" Target="../media/image8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4" Type="http://schemas.openxmlformats.org/officeDocument/2006/relationships/image" Target="../media/image89.emf"/><Relationship Id="rId1" Type="http://schemas.openxmlformats.org/officeDocument/2006/relationships/image" Target="../media/image86.emf"/><Relationship Id="rId2" Type="http://schemas.openxmlformats.org/officeDocument/2006/relationships/image" Target="../media/image8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3B961AC5-D8E0-5B4F-89A2-CA8E28903D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3FD9B8D1-A9E0-2C40-AAFA-FBF31F1E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41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6C15977F-985C-524E-B356-35A089627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69EE87FF-C465-F248-A9F7-DF18E03E6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70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623E5936-33BB-4444-A712-A497CD52C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496B7D93-2E85-BF49-8FB6-5C61DD69F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19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8E09ED6B-7ED4-D946-90DF-549214CDF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D865D61E-6487-5F44-AA8B-67EE435A2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790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F4C63AF8-8265-8242-8633-662D83794B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A5EC32A5-8E5E-144E-8E7D-4F84A99E4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17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94E15A60-7D53-7B4D-9329-3DF3002BB2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7E729F25-76C7-F44E-84CA-56D6571AC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65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98237715-B9BF-D643-A707-56EAA80F2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9BBAF5E7-187C-C945-9C28-727554069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5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A2458E3C-6691-4048-AF43-E371438FCB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0185E66E-EDD4-EC47-9762-2186CFA86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80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B6E3FC12-0BC2-9C4F-9994-F84CCBC1E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F6424681-9A67-A542-990E-7EB58147F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576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DA2543F8-197E-6441-B44A-2E30D96BCE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22ADB1C7-E4F1-D148-8C1B-E36BC1AF3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05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D5BC9269-5BEE-2F4D-9873-CB489415BF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B94B3465-54A4-4545-86C6-FBA9CC610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11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22FE6AC1-43C1-6C46-A1B2-8EF699964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672014EA-5D63-9447-805C-B4FA78297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15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B83F9DBC-352F-0940-AE60-105CEB0B77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4BF09E2D-1233-5241-A599-7DDB4F34B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33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73F45D89-AA31-D04A-B50A-480278851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5CD57B9B-EFDE-6E48-B64A-69D50C85F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60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68EAF5C7-3F96-344B-8DE0-EC49237CF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5EBA927D-BBC8-8C4D-B431-1240DCF76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12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1AC9423D-4A94-AD4F-A0F7-96D6BAD30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C1E0573B-94BD-9E4B-BE60-A5DCA1D84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76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4830F5B0-F6A9-7D44-A6AC-B8A5DBB6A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7188" y="663575"/>
            <a:ext cx="628491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81E4DD21-3583-8748-A80F-941AC66BF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7638984B-3E07-6D40-8432-898D55E7E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F07844E8-4EAA-A542-B6CF-9DD6A26A4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99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FC80A7-A3E8-0343-A5E8-48A1F4B8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490E8-4E14-9B43-8025-3164E9E393EC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E3C18A-C32A-A049-A9C3-0F5B7F25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7D3C22-CD00-F34A-9B0A-D70E3572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2E51D-DE50-D442-94FC-20BE1E173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24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4224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A1424399-28B6-6242-9F59-435A915E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F8911-9300-9C47-B3C9-0A8EBC828104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A1DC8CF-13EB-A549-9269-6936CDC6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58F5910-932A-AC49-A531-0163160E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1965D-3371-3541-BE07-B034ECB7F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574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D2743D-BC5E-B44E-BC36-D4C5ABAB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ACB84-9B75-1B42-96CF-E778C9920AB6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F7C738-80FC-E24B-A67E-6324F9BD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A670E2-045E-4C42-9008-1F54DED0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6F9D6-E38D-7C4C-BBA3-381D85FB72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4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705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705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63ED5A87-9C83-3249-87C4-17896D27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740D5-0E9B-9148-9E6D-CBF2BBC460AB}" type="datetime1">
              <a:rPr lang="en-US"/>
              <a:pPr>
                <a:defRPr/>
              </a:pPr>
              <a:t>2/5/21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7E5F0E1-2712-CC42-897D-18C56D92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769070B-6BC9-8C43-AC38-9AF7C2A5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F7BC1-5D5F-8A47-9389-6394C8E09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4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4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3.e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3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38.bin"/><Relationship Id="rId11" Type="http://schemas.openxmlformats.org/officeDocument/2006/relationships/image" Target="../media/image3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40.e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41.emf"/><Relationship Id="rId10" Type="http://schemas.openxmlformats.org/officeDocument/2006/relationships/oleObject" Target="../embeddings/oleObject42.bin"/><Relationship Id="rId11" Type="http://schemas.openxmlformats.org/officeDocument/2006/relationships/image" Target="../media/image4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45.emf"/><Relationship Id="rId10" Type="http://schemas.openxmlformats.org/officeDocument/2006/relationships/oleObject" Target="../embeddings/oleObject46.bin"/><Relationship Id="rId11" Type="http://schemas.openxmlformats.org/officeDocument/2006/relationships/image" Target="../media/image4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oleObject" Target="../embeddings/oleObject51.bin"/><Relationship Id="rId13" Type="http://schemas.openxmlformats.org/officeDocument/2006/relationships/image" Target="../media/image5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8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49.emf"/><Relationship Id="rId10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53.emf"/><Relationship Id="rId7" Type="http://schemas.openxmlformats.org/officeDocument/2006/relationships/oleObject" Target="../embeddings/oleObject54.bin"/><Relationship Id="rId8" Type="http://schemas.openxmlformats.org/officeDocument/2006/relationships/image" Target="../media/image5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9.bin"/><Relationship Id="rId12" Type="http://schemas.openxmlformats.org/officeDocument/2006/relationships/image" Target="../media/image59.emf"/><Relationship Id="rId13" Type="http://schemas.openxmlformats.org/officeDocument/2006/relationships/oleObject" Target="../embeddings/oleObject60.bin"/><Relationship Id="rId14" Type="http://schemas.openxmlformats.org/officeDocument/2006/relationships/image" Target="../media/image6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5.bin"/><Relationship Id="rId4" Type="http://schemas.openxmlformats.org/officeDocument/2006/relationships/image" Target="../media/image55.e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6.e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57.e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5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6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2.e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3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64.e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65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9.emf"/><Relationship Id="rId12" Type="http://schemas.openxmlformats.org/officeDocument/2006/relationships/oleObject" Target="../embeddings/oleObject70.bin"/><Relationship Id="rId13" Type="http://schemas.openxmlformats.org/officeDocument/2006/relationships/image" Target="../media/image70.emf"/><Relationship Id="rId14" Type="http://schemas.openxmlformats.org/officeDocument/2006/relationships/oleObject" Target="../embeddings/oleObject71.bin"/><Relationship Id="rId15" Type="http://schemas.openxmlformats.org/officeDocument/2006/relationships/image" Target="../media/image71.emf"/><Relationship Id="rId16" Type="http://schemas.openxmlformats.org/officeDocument/2006/relationships/oleObject" Target="../embeddings/oleObject72.bin"/><Relationship Id="rId17" Type="http://schemas.openxmlformats.org/officeDocument/2006/relationships/image" Target="../media/image72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6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7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68.emf"/><Relationship Id="rId10" Type="http://schemas.openxmlformats.org/officeDocument/2006/relationships/oleObject" Target="../embeddings/oleObject6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emf"/><Relationship Id="rId20" Type="http://schemas.openxmlformats.org/officeDocument/2006/relationships/oleObject" Target="../embeddings/oleObject81.bin"/><Relationship Id="rId21" Type="http://schemas.openxmlformats.org/officeDocument/2006/relationships/image" Target="../media/image81.emf"/><Relationship Id="rId10" Type="http://schemas.openxmlformats.org/officeDocument/2006/relationships/oleObject" Target="../embeddings/oleObject76.bin"/><Relationship Id="rId11" Type="http://schemas.openxmlformats.org/officeDocument/2006/relationships/image" Target="../media/image76.emf"/><Relationship Id="rId12" Type="http://schemas.openxmlformats.org/officeDocument/2006/relationships/oleObject" Target="../embeddings/oleObject77.bin"/><Relationship Id="rId13" Type="http://schemas.openxmlformats.org/officeDocument/2006/relationships/image" Target="../media/image77.emf"/><Relationship Id="rId14" Type="http://schemas.openxmlformats.org/officeDocument/2006/relationships/oleObject" Target="../embeddings/oleObject78.bin"/><Relationship Id="rId15" Type="http://schemas.openxmlformats.org/officeDocument/2006/relationships/image" Target="../media/image78.emf"/><Relationship Id="rId16" Type="http://schemas.openxmlformats.org/officeDocument/2006/relationships/oleObject" Target="../embeddings/oleObject79.bin"/><Relationship Id="rId17" Type="http://schemas.openxmlformats.org/officeDocument/2006/relationships/image" Target="../media/image79.emf"/><Relationship Id="rId18" Type="http://schemas.openxmlformats.org/officeDocument/2006/relationships/oleObject" Target="../embeddings/oleObject80.bin"/><Relationship Id="rId19" Type="http://schemas.openxmlformats.org/officeDocument/2006/relationships/image" Target="../media/image8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73.e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74.emf"/><Relationship Id="rId8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82.emf"/><Relationship Id="rId6" Type="http://schemas.openxmlformats.org/officeDocument/2006/relationships/oleObject" Target="../embeddings/oleObject83.bin"/><Relationship Id="rId7" Type="http://schemas.openxmlformats.org/officeDocument/2006/relationships/image" Target="../media/image83.emf"/><Relationship Id="rId8" Type="http://schemas.openxmlformats.org/officeDocument/2006/relationships/oleObject" Target="../embeddings/oleObject84.bin"/><Relationship Id="rId9" Type="http://schemas.openxmlformats.org/officeDocument/2006/relationships/image" Target="../media/image84.emf"/><Relationship Id="rId10" Type="http://schemas.openxmlformats.org/officeDocument/2006/relationships/oleObject" Target="../embeddings/oleObject85.bin"/><Relationship Id="rId11" Type="http://schemas.openxmlformats.org/officeDocument/2006/relationships/image" Target="../media/image85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86.emf"/><Relationship Id="rId6" Type="http://schemas.openxmlformats.org/officeDocument/2006/relationships/oleObject" Target="../embeddings/oleObject87.bin"/><Relationship Id="rId7" Type="http://schemas.openxmlformats.org/officeDocument/2006/relationships/image" Target="../media/image87.emf"/><Relationship Id="rId8" Type="http://schemas.openxmlformats.org/officeDocument/2006/relationships/oleObject" Target="../embeddings/oleObject88.bin"/><Relationship Id="rId9" Type="http://schemas.openxmlformats.org/officeDocument/2006/relationships/image" Target="../media/image88.emf"/><Relationship Id="rId10" Type="http://schemas.openxmlformats.org/officeDocument/2006/relationships/oleObject" Target="../embeddings/oleObject89.bin"/><Relationship Id="rId11" Type="http://schemas.openxmlformats.org/officeDocument/2006/relationships/image" Target="../media/image89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11.bin"/><Relationship Id="rId1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 smtClean="0"/>
              <a:t>10b</a:t>
            </a: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MATHEMATICS</a:t>
            </a:r>
          </a:p>
          <a:p>
            <a:r>
              <a:rPr lang="en-US" dirty="0"/>
              <a:t>Numerical Integration – Simpson 1/3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xmlns="" id="{F78B0EAB-F6FA-684B-A534-3D6241AFC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Basis of Simpson’s 1/3</a:t>
            </a:r>
            <a:r>
              <a:rPr lang="en-US" altLang="en-US" baseline="30000"/>
              <a:t>rd</a:t>
            </a:r>
            <a:r>
              <a:rPr lang="en-US" altLang="en-US"/>
              <a:t> Rule</a:t>
            </a:r>
          </a:p>
        </p:txBody>
      </p:sp>
      <p:grpSp>
        <p:nvGrpSpPr>
          <p:cNvPr id="7174" name="Group 92">
            <a:extLst>
              <a:ext uri="{FF2B5EF4-FFF2-40B4-BE49-F238E27FC236}">
                <a16:creationId xmlns:a16="http://schemas.microsoft.com/office/drawing/2014/main" xmlns="" id="{4946131F-D4C9-9445-BDDC-AE2E73A0EB91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2590800"/>
            <a:ext cx="8813801" cy="2579688"/>
            <a:chOff x="144" y="1344"/>
            <a:chExt cx="5552" cy="1625"/>
          </a:xfrm>
        </p:grpSpPr>
        <p:graphicFrame>
          <p:nvGraphicFramePr>
            <p:cNvPr id="7170" name="Object 88">
              <a:extLst>
                <a:ext uri="{FF2B5EF4-FFF2-40B4-BE49-F238E27FC236}">
                  <a16:creationId xmlns:a16="http://schemas.microsoft.com/office/drawing/2014/main" xmlns="" id="{20F3043D-099B-7C4C-9C31-565F42ED89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728"/>
            <a:ext cx="327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44" name="Equation" r:id="rId4" imgW="119659400" imgH="18719800" progId="Equation.3">
                    <p:embed/>
                  </p:oleObj>
                </mc:Choice>
                <mc:Fallback>
                  <p:oleObj name="Equation" r:id="rId4" imgW="119659400" imgH="18719800" progId="Equation.3">
                    <p:embed/>
                    <p:pic>
                      <p:nvPicPr>
                        <p:cNvPr id="7170" name="Object 88">
                          <a:extLst>
                            <a:ext uri="{FF2B5EF4-FFF2-40B4-BE49-F238E27FC236}">
                              <a16:creationId xmlns:a16="http://schemas.microsoft.com/office/drawing/2014/main" xmlns="" id="{20F3043D-099B-7C4C-9C31-565F42ED89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728"/>
                          <a:ext cx="3270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Text Box 90">
              <a:extLst>
                <a:ext uri="{FF2B5EF4-FFF2-40B4-BE49-F238E27FC236}">
                  <a16:creationId xmlns:a16="http://schemas.microsoft.com/office/drawing/2014/main" xmlns="" id="{F3DDBA20-548A-7A40-917E-F7E5EEE64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344"/>
              <a:ext cx="124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900"/>
                <a:t>Hence</a:t>
              </a:r>
            </a:p>
          </p:txBody>
        </p:sp>
        <p:sp>
          <p:nvSpPr>
            <p:cNvPr id="7176" name="Rectangle 91">
              <a:extLst>
                <a:ext uri="{FF2B5EF4-FFF2-40B4-BE49-F238E27FC236}">
                  <a16:creationId xmlns:a16="http://schemas.microsoft.com/office/drawing/2014/main" xmlns="" id="{1B27894C-57A7-8E4C-A014-4834778D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494"/>
              <a:ext cx="5552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900"/>
                <a:t>Because the above form has 1/3 in its formula, it is called Simpson’s 1/3rd Rule.</a:t>
              </a:r>
            </a:p>
            <a:p>
              <a:pPr algn="l"/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D1C833-450C-D64D-82C8-DEB565B04927}"/>
              </a:ext>
            </a:extLst>
          </p:cNvPr>
          <p:cNvSpPr txBox="1"/>
          <p:nvPr/>
        </p:nvSpPr>
        <p:spPr>
          <a:xfrm>
            <a:off x="4573793" y="3642189"/>
            <a:ext cx="2716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1281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>
            <a:extLst>
              <a:ext uri="{FF2B5EF4-FFF2-40B4-BE49-F238E27FC236}">
                <a16:creationId xmlns:a16="http://schemas.microsoft.com/office/drawing/2014/main" xmlns="" id="{10FC3844-A0F9-2C4B-8C5A-7EA27C673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</a:t>
            </a:r>
          </a:p>
        </p:txBody>
      </p:sp>
      <p:sp>
        <p:nvSpPr>
          <p:cNvPr id="8200" name="Rectangle 11">
            <a:extLst>
              <a:ext uri="{FF2B5EF4-FFF2-40B4-BE49-F238E27FC236}">
                <a16:creationId xmlns:a16="http://schemas.microsoft.com/office/drawing/2014/main" xmlns="" id="{35874689-2C9E-4146-919E-85D5BAA90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790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01" name="Rectangle 15">
            <a:extLst>
              <a:ext uri="{FF2B5EF4-FFF2-40B4-BE49-F238E27FC236}">
                <a16:creationId xmlns:a16="http://schemas.microsoft.com/office/drawing/2014/main" xmlns="" id="{11ED9C2E-2B1D-3A47-8E17-33F049B0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124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2" name="Rectangle 19">
            <a:extLst>
              <a:ext uri="{FF2B5EF4-FFF2-40B4-BE49-F238E27FC236}">
                <a16:creationId xmlns:a16="http://schemas.microsoft.com/office/drawing/2014/main" xmlns="" id="{8472C226-A08A-4844-A716-7FC23D9FA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124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3" name="Rectangle 25">
            <a:extLst>
              <a:ext uri="{FF2B5EF4-FFF2-40B4-BE49-F238E27FC236}">
                <a16:creationId xmlns:a16="http://schemas.microsoft.com/office/drawing/2014/main" xmlns="" id="{34D53B35-90D2-2A42-AAD7-869B0A47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630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4" name="Rectangle 26">
            <a:extLst>
              <a:ext uri="{FF2B5EF4-FFF2-40B4-BE49-F238E27FC236}">
                <a16:creationId xmlns:a16="http://schemas.microsoft.com/office/drawing/2014/main" xmlns="" id="{FF8A8F0B-3005-9E4A-80AD-D03A3248B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6536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05" name="Rectangle 30">
            <a:extLst>
              <a:ext uri="{FF2B5EF4-FFF2-40B4-BE49-F238E27FC236}">
                <a16:creationId xmlns:a16="http://schemas.microsoft.com/office/drawing/2014/main" xmlns="" id="{B19C1657-353D-8841-928A-64A492231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028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6" name="Rectangle 34">
            <a:extLst>
              <a:ext uri="{FF2B5EF4-FFF2-40B4-BE49-F238E27FC236}">
                <a16:creationId xmlns:a16="http://schemas.microsoft.com/office/drawing/2014/main" xmlns="" id="{CF8FA774-A38A-A74A-A439-3AE94CBB3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028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Rectangle 37">
            <a:extLst>
              <a:ext uri="{FF2B5EF4-FFF2-40B4-BE49-F238E27FC236}">
                <a16:creationId xmlns:a16="http://schemas.microsoft.com/office/drawing/2014/main" xmlns="" id="{31397A49-28D9-8D4F-9506-9031FBED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933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8" name="Rectangle 40">
            <a:extLst>
              <a:ext uri="{FF2B5EF4-FFF2-40B4-BE49-F238E27FC236}">
                <a16:creationId xmlns:a16="http://schemas.microsoft.com/office/drawing/2014/main" xmlns="" id="{DC58537B-F362-CD40-A8A4-7358008A3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76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9" name="Text Box 45">
            <a:extLst>
              <a:ext uri="{FF2B5EF4-FFF2-40B4-BE49-F238E27FC236}">
                <a16:creationId xmlns:a16="http://schemas.microsoft.com/office/drawing/2014/main" xmlns="" id="{FA7F6BEB-8E0E-E14A-98ED-A02E84A1F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97101"/>
            <a:ext cx="7334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The probability for an oscillator to have its frequency within 5%</a:t>
            </a:r>
          </a:p>
          <a:p>
            <a:pPr eaLnBrk="1" hangingPunct="1"/>
            <a:r>
              <a:rPr lang="en-US" altLang="en-US" sz="2000"/>
              <a:t>of the target of 1kHz is determined by finding total area under</a:t>
            </a:r>
          </a:p>
          <a:p>
            <a:pPr eaLnBrk="1" hangingPunct="1"/>
            <a:r>
              <a:rPr lang="en-US" altLang="en-US" sz="2000"/>
              <a:t>the normal distribution function for the range in question: </a:t>
            </a:r>
          </a:p>
        </p:txBody>
      </p:sp>
      <p:sp>
        <p:nvSpPr>
          <p:cNvPr id="8210" name="Rectangle 48">
            <a:extLst>
              <a:ext uri="{FF2B5EF4-FFF2-40B4-BE49-F238E27FC236}">
                <a16:creationId xmlns:a16="http://schemas.microsoft.com/office/drawing/2014/main" xmlns="" id="{E53C87B1-1E07-5A4D-A881-D962C384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00601"/>
            <a:ext cx="7969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buFontTx/>
              <a:buAutoNum type="alphaLcParenR"/>
            </a:pPr>
            <a:r>
              <a:rPr lang="en-US" altLang="en-US" sz="2000"/>
              <a:t>Use Simpson’s 1/3rd  rule to find the frequency</a:t>
            </a:r>
          </a:p>
          <a:p>
            <a:pPr algn="l" eaLnBrk="1" hangingPunct="1">
              <a:buFontTx/>
              <a:buAutoNum type="alphaLcParenR"/>
            </a:pPr>
            <a:r>
              <a:rPr lang="en-US" altLang="en-US" sz="2000"/>
              <a:t>Find the true error,     for part (a).</a:t>
            </a:r>
          </a:p>
          <a:p>
            <a:pPr algn="l" eaLnBrk="1" hangingPunct="1">
              <a:buFontTx/>
              <a:buAutoNum type="alphaLcParenR"/>
            </a:pPr>
            <a:r>
              <a:rPr lang="en-US" altLang="en-US" sz="2000"/>
              <a:t>Find the absolute relative true error,      for part (a).</a:t>
            </a:r>
          </a:p>
        </p:txBody>
      </p:sp>
      <p:graphicFrame>
        <p:nvGraphicFramePr>
          <p:cNvPr id="8194" name="Object 55">
            <a:extLst>
              <a:ext uri="{FF2B5EF4-FFF2-40B4-BE49-F238E27FC236}">
                <a16:creationId xmlns:a16="http://schemas.microsoft.com/office/drawing/2014/main" xmlns="" id="{B2BA6411-EE47-3D47-BF4F-D0C9BA50F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429000"/>
          <a:ext cx="32273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0" name="Equation" r:id="rId3" imgW="34518600" imgH="11404600" progId="Equation.3">
                  <p:embed/>
                </p:oleObj>
              </mc:Choice>
              <mc:Fallback>
                <p:oleObj name="Equation" r:id="rId3" imgW="34518600" imgH="11404600" progId="Equation.3">
                  <p:embed/>
                  <p:pic>
                    <p:nvPicPr>
                      <p:cNvPr id="8194" name="Object 55">
                        <a:extLst>
                          <a:ext uri="{FF2B5EF4-FFF2-40B4-BE49-F238E27FC236}">
                            <a16:creationId xmlns:a16="http://schemas.microsoft.com/office/drawing/2014/main" xmlns="" id="{B2BA6411-EE47-3D47-BF4F-D0C9BA50F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29000"/>
                        <a:ext cx="32273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6">
            <a:extLst>
              <a:ext uri="{FF2B5EF4-FFF2-40B4-BE49-F238E27FC236}">
                <a16:creationId xmlns:a16="http://schemas.microsoft.com/office/drawing/2014/main" xmlns="" id="{F6F2F468-92BF-F247-9436-988032844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105401"/>
          <a:ext cx="304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1" name="Equation" r:id="rId5" imgW="4102100" imgH="5270500" progId="Equation.3">
                  <p:embed/>
                </p:oleObj>
              </mc:Choice>
              <mc:Fallback>
                <p:oleObj name="Equation" r:id="rId5" imgW="4102100" imgH="5270500" progId="Equation.3">
                  <p:embed/>
                  <p:pic>
                    <p:nvPicPr>
                      <p:cNvPr id="8195" name="Object 56">
                        <a:extLst>
                          <a:ext uri="{FF2B5EF4-FFF2-40B4-BE49-F238E27FC236}">
                            <a16:creationId xmlns:a16="http://schemas.microsoft.com/office/drawing/2014/main" xmlns="" id="{F6F2F468-92BF-F247-9436-988032844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05401"/>
                        <a:ext cx="304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7">
            <a:extLst>
              <a:ext uri="{FF2B5EF4-FFF2-40B4-BE49-F238E27FC236}">
                <a16:creationId xmlns:a16="http://schemas.microsoft.com/office/drawing/2014/main" xmlns="" id="{51E79473-AA14-0645-BF07-8F8819AED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4850" y="5389564"/>
          <a:ext cx="3698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Equation" r:id="rId7" imgW="4978400" imgH="5854700" progId="Equation.3">
                  <p:embed/>
                </p:oleObj>
              </mc:Choice>
              <mc:Fallback>
                <p:oleObj name="Equation" r:id="rId7" imgW="4978400" imgH="5854700" progId="Equation.3">
                  <p:embed/>
                  <p:pic>
                    <p:nvPicPr>
                      <p:cNvPr id="8196" name="Object 57">
                        <a:extLst>
                          <a:ext uri="{FF2B5EF4-FFF2-40B4-BE49-F238E27FC236}">
                            <a16:creationId xmlns:a16="http://schemas.microsoft.com/office/drawing/2014/main" xmlns="" id="{51E79473-AA14-0645-BF07-8F8819AED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5389564"/>
                        <a:ext cx="3698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06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>
            <a:extLst>
              <a:ext uri="{FF2B5EF4-FFF2-40B4-BE49-F238E27FC236}">
                <a16:creationId xmlns:a16="http://schemas.microsoft.com/office/drawing/2014/main" xmlns="" id="{E3E68D58-4142-B34A-9569-9F3202C85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xmlns="" id="{815EC94A-F2B2-6548-9744-665BD46C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2773364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xmlns="" id="{44F19148-8AC1-3641-93D5-2FB99F50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3781425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4" name="Rectangle 14">
            <a:extLst>
              <a:ext uri="{FF2B5EF4-FFF2-40B4-BE49-F238E27FC236}">
                <a16:creationId xmlns:a16="http://schemas.microsoft.com/office/drawing/2014/main" xmlns="" id="{C2C7C069-74A5-7044-BD0B-58D1AE808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312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Rectangle 15">
            <a:extLst>
              <a:ext uri="{FF2B5EF4-FFF2-40B4-BE49-F238E27FC236}">
                <a16:creationId xmlns:a16="http://schemas.microsoft.com/office/drawing/2014/main" xmlns="" id="{5D2AD07D-D389-E34F-AFFA-8209B42DD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1925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6" name="Rectangle 16">
            <a:extLst>
              <a:ext uri="{FF2B5EF4-FFF2-40B4-BE49-F238E27FC236}">
                <a16:creationId xmlns:a16="http://schemas.microsoft.com/office/drawing/2014/main" xmlns="" id="{838A54C1-DD71-D845-A949-B92AB7C5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51063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400">
              <a:latin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7" name="Rectangle 17">
            <a:extLst>
              <a:ext uri="{FF2B5EF4-FFF2-40B4-BE49-F238E27FC236}">
                <a16:creationId xmlns:a16="http://schemas.microsoft.com/office/drawing/2014/main" xmlns="" id="{32BE8FAF-C60D-3B43-B15B-3E5712686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65439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8" name="Rectangle 18">
            <a:extLst>
              <a:ext uri="{FF2B5EF4-FFF2-40B4-BE49-F238E27FC236}">
                <a16:creationId xmlns:a16="http://schemas.microsoft.com/office/drawing/2014/main" xmlns="" id="{8437586B-2099-904B-8DD9-C63BB1F3B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87775"/>
            <a:ext cx="1212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9" name="Rectangle 19">
            <a:extLst>
              <a:ext uri="{FF2B5EF4-FFF2-40B4-BE49-F238E27FC236}">
                <a16:creationId xmlns:a16="http://schemas.microsoft.com/office/drawing/2014/main" xmlns="" id="{D566862A-7E3B-754C-A5CF-D3FA0F921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10114"/>
            <a:ext cx="1212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30" name="Rectangle 20">
            <a:extLst>
              <a:ext uri="{FF2B5EF4-FFF2-40B4-BE49-F238E27FC236}">
                <a16:creationId xmlns:a16="http://schemas.microsoft.com/office/drawing/2014/main" xmlns="" id="{3500A6EE-F85E-B24A-B8D5-73C77690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222875"/>
            <a:ext cx="641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31" name="Rectangle 32">
            <a:extLst>
              <a:ext uri="{FF2B5EF4-FFF2-40B4-BE49-F238E27FC236}">
                <a16:creationId xmlns:a16="http://schemas.microsoft.com/office/drawing/2014/main" xmlns="" id="{3B6536C4-2C2B-9149-8242-396BA1C1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0915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2" name="Rectangle 33">
            <a:extLst>
              <a:ext uri="{FF2B5EF4-FFF2-40B4-BE49-F238E27FC236}">
                <a16:creationId xmlns:a16="http://schemas.microsoft.com/office/drawing/2014/main" xmlns="" id="{4744D2B2-546D-2A44-AB2F-5FBAFBA9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93914"/>
            <a:ext cx="222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33" name="Rectangle 34">
            <a:extLst>
              <a:ext uri="{FF2B5EF4-FFF2-40B4-BE49-F238E27FC236}">
                <a16:creationId xmlns:a16="http://schemas.microsoft.com/office/drawing/2014/main" xmlns="" id="{832F84C1-27EE-E946-83AF-670FF1FC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40075"/>
            <a:ext cx="222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34" name="Rectangle 35">
            <a:extLst>
              <a:ext uri="{FF2B5EF4-FFF2-40B4-BE49-F238E27FC236}">
                <a16:creationId xmlns:a16="http://schemas.microsoft.com/office/drawing/2014/main" xmlns="" id="{E4E5CC3D-93B8-0F48-8FAB-FBDF4E502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86239"/>
            <a:ext cx="222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35" name="Rectangle 36">
            <a:extLst>
              <a:ext uri="{FF2B5EF4-FFF2-40B4-BE49-F238E27FC236}">
                <a16:creationId xmlns:a16="http://schemas.microsoft.com/office/drawing/2014/main" xmlns="" id="{1E620863-3AA3-4445-BF6A-62ED2C70F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324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36" name="Rectangle 41">
            <a:extLst>
              <a:ext uri="{FF2B5EF4-FFF2-40B4-BE49-F238E27FC236}">
                <a16:creationId xmlns:a16="http://schemas.microsoft.com/office/drawing/2014/main" xmlns="" id="{B7A9360D-0CB4-0D4C-A405-A341A6329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3885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7" name="Rectangle 42">
            <a:extLst>
              <a:ext uri="{FF2B5EF4-FFF2-40B4-BE49-F238E27FC236}">
                <a16:creationId xmlns:a16="http://schemas.microsoft.com/office/drawing/2014/main" xmlns="" id="{F27930AB-46CE-CE44-AD74-50AB8E00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791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8" name="Rectangle 45">
            <a:extLst>
              <a:ext uri="{FF2B5EF4-FFF2-40B4-BE49-F238E27FC236}">
                <a16:creationId xmlns:a16="http://schemas.microsoft.com/office/drawing/2014/main" xmlns="" id="{E1F2C124-5564-434E-A533-80B73FE7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24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9" name="Rectangle 50">
            <a:extLst>
              <a:ext uri="{FF2B5EF4-FFF2-40B4-BE49-F238E27FC236}">
                <a16:creationId xmlns:a16="http://schemas.microsoft.com/office/drawing/2014/main" xmlns="" id="{ACE40124-E67B-6540-8FCE-09CCF5EA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2219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0" name="Text Box 51">
            <a:extLst>
              <a:ext uri="{FF2B5EF4-FFF2-40B4-BE49-F238E27FC236}">
                <a16:creationId xmlns:a16="http://schemas.microsoft.com/office/drawing/2014/main" xmlns="" id="{AC7103C8-ECCE-E546-AC34-265EDBCE8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133601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a)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xmlns="" id="{02DFE321-72F8-1E43-85A7-97225DF8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8867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2" name="Rectangle 58">
            <a:extLst>
              <a:ext uri="{FF2B5EF4-FFF2-40B4-BE49-F238E27FC236}">
                <a16:creationId xmlns:a16="http://schemas.microsoft.com/office/drawing/2014/main" xmlns="" id="{B3E68F15-3FB3-994F-B4BB-9C669A6A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81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43" name="Rectangle 59">
            <a:extLst>
              <a:ext uri="{FF2B5EF4-FFF2-40B4-BE49-F238E27FC236}">
                <a16:creationId xmlns:a16="http://schemas.microsoft.com/office/drawing/2014/main" xmlns="" id="{38E98878-D91D-CE43-B9AA-6D97E5CA4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92439"/>
            <a:ext cx="1212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44" name="Rectangle 60">
            <a:extLst>
              <a:ext uri="{FF2B5EF4-FFF2-40B4-BE49-F238E27FC236}">
                <a16:creationId xmlns:a16="http://schemas.microsoft.com/office/drawing/2014/main" xmlns="" id="{0EF2FA46-3C81-744B-AC52-211AA938F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57650"/>
            <a:ext cx="1212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45" name="Rectangle 61">
            <a:extLst>
              <a:ext uri="{FF2B5EF4-FFF2-40B4-BE49-F238E27FC236}">
                <a16:creationId xmlns:a16="http://schemas.microsoft.com/office/drawing/2014/main" xmlns="" id="{ACBEE84C-ACAD-9045-A4CB-332694D2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22864"/>
            <a:ext cx="1212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46" name="Rectangle 63">
            <a:extLst>
              <a:ext uri="{FF2B5EF4-FFF2-40B4-BE49-F238E27FC236}">
                <a16:creationId xmlns:a16="http://schemas.microsoft.com/office/drawing/2014/main" xmlns="" id="{439AC7AA-04CD-E54E-8E82-9C911D88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695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18" name="Object 62">
            <a:extLst>
              <a:ext uri="{FF2B5EF4-FFF2-40B4-BE49-F238E27FC236}">
                <a16:creationId xmlns:a16="http://schemas.microsoft.com/office/drawing/2014/main" xmlns="" id="{966DE5C3-3BDE-C642-B96A-D1DB6889B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254250"/>
          <a:ext cx="6370638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2" name="Equation" r:id="rId3" imgW="79578200" imgH="35699700" progId="Equation.3">
                  <p:embed/>
                </p:oleObj>
              </mc:Choice>
              <mc:Fallback>
                <p:oleObj name="Equation" r:id="rId3" imgW="79578200" imgH="35699700" progId="Equation.3">
                  <p:embed/>
                  <p:pic>
                    <p:nvPicPr>
                      <p:cNvPr id="9218" name="Object 62">
                        <a:extLst>
                          <a:ext uri="{FF2B5EF4-FFF2-40B4-BE49-F238E27FC236}">
                            <a16:creationId xmlns:a16="http://schemas.microsoft.com/office/drawing/2014/main" xmlns="" id="{966DE5C3-3BDE-C642-B96A-D1DB6889B0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54250"/>
                        <a:ext cx="6370638" cy="285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Rectangle 65">
            <a:extLst>
              <a:ext uri="{FF2B5EF4-FFF2-40B4-BE49-F238E27FC236}">
                <a16:creationId xmlns:a16="http://schemas.microsoft.com/office/drawing/2014/main" xmlns="" id="{411AE600-5078-1144-9792-F6EE7DA8D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8" name="Rectangle 67">
            <a:extLst>
              <a:ext uri="{FF2B5EF4-FFF2-40B4-BE49-F238E27FC236}">
                <a16:creationId xmlns:a16="http://schemas.microsoft.com/office/drawing/2014/main" xmlns="" id="{5ADE77BB-A495-6748-B226-574DD111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9" name="Rectangle 69">
            <a:extLst>
              <a:ext uri="{FF2B5EF4-FFF2-40B4-BE49-F238E27FC236}">
                <a16:creationId xmlns:a16="http://schemas.microsoft.com/office/drawing/2014/main" xmlns="" id="{2E1C4900-1BF9-0C4F-B6C0-E09DD9B43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84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>
            <a:extLst>
              <a:ext uri="{FF2B5EF4-FFF2-40B4-BE49-F238E27FC236}">
                <a16:creationId xmlns:a16="http://schemas.microsoft.com/office/drawing/2014/main" xmlns="" id="{977E6727-05BF-F442-A52B-EFA3AF49C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(cont)</a:t>
            </a:r>
          </a:p>
        </p:txBody>
      </p:sp>
      <p:sp>
        <p:nvSpPr>
          <p:cNvPr id="10247" name="Rectangle 8">
            <a:extLst>
              <a:ext uri="{FF2B5EF4-FFF2-40B4-BE49-F238E27FC236}">
                <a16:creationId xmlns:a16="http://schemas.microsoft.com/office/drawing/2014/main" xmlns="" id="{D83CF507-8098-2D47-B48C-396677C6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1712914"/>
            <a:ext cx="641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8" name="Rectangle 10">
            <a:extLst>
              <a:ext uri="{FF2B5EF4-FFF2-40B4-BE49-F238E27FC236}">
                <a16:creationId xmlns:a16="http://schemas.microsoft.com/office/drawing/2014/main" xmlns="" id="{C53A6A74-A8D9-5D4C-9A7C-0CD50A018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3642133"/>
            <a:ext cx="3000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9" name="Rectangle 11">
            <a:extLst>
              <a:ext uri="{FF2B5EF4-FFF2-40B4-BE49-F238E27FC236}">
                <a16:creationId xmlns:a16="http://schemas.microsoft.com/office/drawing/2014/main" xmlns="" id="{ECCCFCAF-F13F-834D-B0C7-76FF0BFC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4564471"/>
            <a:ext cx="3000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50" name="Rectangle 16">
            <a:extLst>
              <a:ext uri="{FF2B5EF4-FFF2-40B4-BE49-F238E27FC236}">
                <a16:creationId xmlns:a16="http://schemas.microsoft.com/office/drawing/2014/main" xmlns="" id="{52198965-933B-6D49-88D0-4E872358A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028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Rectangle 20">
            <a:extLst>
              <a:ext uri="{FF2B5EF4-FFF2-40B4-BE49-F238E27FC236}">
                <a16:creationId xmlns:a16="http://schemas.microsoft.com/office/drawing/2014/main" xmlns="" id="{F625F8FF-D5BE-8345-9B4B-211302149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933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Rectangle 23">
            <a:extLst>
              <a:ext uri="{FF2B5EF4-FFF2-40B4-BE49-F238E27FC236}">
                <a16:creationId xmlns:a16="http://schemas.microsoft.com/office/drawing/2014/main" xmlns="" id="{2404959F-FE56-7B4E-8D70-D4C76C49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31669"/>
            <a:ext cx="15460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True Error</a:t>
            </a:r>
          </a:p>
        </p:txBody>
      </p:sp>
      <p:sp>
        <p:nvSpPr>
          <p:cNvPr id="10253" name="Rectangle 26">
            <a:extLst>
              <a:ext uri="{FF2B5EF4-FFF2-40B4-BE49-F238E27FC236}">
                <a16:creationId xmlns:a16="http://schemas.microsoft.com/office/drawing/2014/main" xmlns="" id="{E3AD61FE-56D1-0E4B-BF08-504E8EBEB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9969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4" name="Rectangle 27">
            <a:extLst>
              <a:ext uri="{FF2B5EF4-FFF2-40B4-BE49-F238E27FC236}">
                <a16:creationId xmlns:a16="http://schemas.microsoft.com/office/drawing/2014/main" xmlns="" id="{860E842E-C117-8942-8211-08526B0C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11525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55" name="Text Box 34">
            <a:extLst>
              <a:ext uri="{FF2B5EF4-FFF2-40B4-BE49-F238E27FC236}">
                <a16:creationId xmlns:a16="http://schemas.microsoft.com/office/drawing/2014/main" xmlns="" id="{CE0AEC27-DA13-8C48-9D07-1D302141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133601"/>
            <a:ext cx="473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b)</a:t>
            </a:r>
          </a:p>
        </p:txBody>
      </p:sp>
      <p:grpSp>
        <p:nvGrpSpPr>
          <p:cNvPr id="10256" name="Group 35">
            <a:extLst>
              <a:ext uri="{FF2B5EF4-FFF2-40B4-BE49-F238E27FC236}">
                <a16:creationId xmlns:a16="http://schemas.microsoft.com/office/drawing/2014/main" xmlns="" id="{4D39DC72-AB33-CA42-B8C9-F1FE3C25F46D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2133600"/>
            <a:ext cx="8074025" cy="762000"/>
            <a:chOff x="288" y="2400"/>
            <a:chExt cx="5086" cy="480"/>
          </a:xfrm>
        </p:grpSpPr>
        <p:sp>
          <p:nvSpPr>
            <p:cNvPr id="10261" name="Text Box 36">
              <a:extLst>
                <a:ext uri="{FF2B5EF4-FFF2-40B4-BE49-F238E27FC236}">
                  <a16:creationId xmlns:a16="http://schemas.microsoft.com/office/drawing/2014/main" xmlns="" id="{D9C6B45D-CC30-4245-8C2B-508F43594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9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0262" name="Rectangle 37">
              <a:extLst>
                <a:ext uri="{FF2B5EF4-FFF2-40B4-BE49-F238E27FC236}">
                  <a16:creationId xmlns:a16="http://schemas.microsoft.com/office/drawing/2014/main" xmlns="" id="{363FEBA2-C960-2F4A-8ACA-45FF8DC40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00"/>
              <a:ext cx="470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/>
                <a:t> Since the exact value of the above integral cannot be found, we</a:t>
              </a:r>
            </a:p>
            <a:p>
              <a:r>
                <a:rPr lang="en-US" altLang="en-US" sz="2000"/>
                <a:t> take numerical integration value using</a:t>
              </a:r>
              <a:r>
                <a:rPr lang="en-US" altLang="en-US"/>
                <a:t> maple as exact value</a:t>
              </a:r>
            </a:p>
          </p:txBody>
        </p:sp>
      </p:grpSp>
      <p:sp>
        <p:nvSpPr>
          <p:cNvPr id="10257" name="Rectangle 39">
            <a:extLst>
              <a:ext uri="{FF2B5EF4-FFF2-40B4-BE49-F238E27FC236}">
                <a16:creationId xmlns:a16="http://schemas.microsoft.com/office/drawing/2014/main" xmlns="" id="{599B576D-31A6-E249-BE80-E7025D06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8" name="Rectangle 41">
            <a:extLst>
              <a:ext uri="{FF2B5EF4-FFF2-40B4-BE49-F238E27FC236}">
                <a16:creationId xmlns:a16="http://schemas.microsoft.com/office/drawing/2014/main" xmlns="" id="{415B723F-C22B-414E-B47E-EBC8B9EB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9" name="Rectangle 43">
            <a:extLst>
              <a:ext uri="{FF2B5EF4-FFF2-40B4-BE49-F238E27FC236}">
                <a16:creationId xmlns:a16="http://schemas.microsoft.com/office/drawing/2014/main" xmlns="" id="{C89DEF89-086A-F54F-8FF4-DE3F0DB2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2" name="Object 42">
            <a:extLst>
              <a:ext uri="{FF2B5EF4-FFF2-40B4-BE49-F238E27FC236}">
                <a16:creationId xmlns:a16="http://schemas.microsoft.com/office/drawing/2014/main" xmlns="" id="{9C3C3A0D-561F-2745-B740-9C3A50451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1" y="4953000"/>
          <a:ext cx="46577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2" name="Equation" r:id="rId3" imgW="53835300" imgH="14922500" progId="Equation.3">
                  <p:embed/>
                </p:oleObj>
              </mc:Choice>
              <mc:Fallback>
                <p:oleObj name="Equation" r:id="rId3" imgW="53835300" imgH="14922500" progId="Equation.3">
                  <p:embed/>
                  <p:pic>
                    <p:nvPicPr>
                      <p:cNvPr id="10242" name="Object 42">
                        <a:extLst>
                          <a:ext uri="{FF2B5EF4-FFF2-40B4-BE49-F238E27FC236}">
                            <a16:creationId xmlns:a16="http://schemas.microsoft.com/office/drawing/2014/main" xmlns="" id="{9C3C3A0D-561F-2745-B740-9C3A504512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953000"/>
                        <a:ext cx="46577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Rectangle 45">
            <a:extLst>
              <a:ext uri="{FF2B5EF4-FFF2-40B4-BE49-F238E27FC236}">
                <a16:creationId xmlns:a16="http://schemas.microsoft.com/office/drawing/2014/main" xmlns="" id="{47AC546C-59F3-C84A-B947-94401CCB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3" name="Object 46">
            <a:extLst>
              <a:ext uri="{FF2B5EF4-FFF2-40B4-BE49-F238E27FC236}">
                <a16:creationId xmlns:a16="http://schemas.microsoft.com/office/drawing/2014/main" xmlns="" id="{3993BE0D-41BE-F54B-9CBA-3DAC405E6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5400" y="3124200"/>
          <a:ext cx="462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3" name="Equation" r:id="rId5" imgW="49441100" imgH="11404600" progId="Equation.3">
                  <p:embed/>
                </p:oleObj>
              </mc:Choice>
              <mc:Fallback>
                <p:oleObj name="Equation" r:id="rId5" imgW="49441100" imgH="11404600" progId="Equation.3">
                  <p:embed/>
                  <p:pic>
                    <p:nvPicPr>
                      <p:cNvPr id="10243" name="Object 46">
                        <a:extLst>
                          <a:ext uri="{FF2B5EF4-FFF2-40B4-BE49-F238E27FC236}">
                            <a16:creationId xmlns:a16="http://schemas.microsoft.com/office/drawing/2014/main" xmlns="" id="{3993BE0D-41BE-F54B-9CBA-3DAC405E6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3124200"/>
                        <a:ext cx="4622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28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>
            <a:extLst>
              <a:ext uri="{FF2B5EF4-FFF2-40B4-BE49-F238E27FC236}">
                <a16:creationId xmlns:a16="http://schemas.microsoft.com/office/drawing/2014/main" xmlns="" id="{94EB328D-B435-0741-9609-D5A82DAE2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(cont)</a:t>
            </a:r>
          </a:p>
        </p:txBody>
      </p:sp>
      <p:graphicFrame>
        <p:nvGraphicFramePr>
          <p:cNvPr id="11266" name="Object 7">
            <a:extLst>
              <a:ext uri="{FF2B5EF4-FFF2-40B4-BE49-F238E27FC236}">
                <a16:creationId xmlns:a16="http://schemas.microsoft.com/office/drawing/2014/main" xmlns="" id="{225C431C-F575-4C44-9B69-D010F22A0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736851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2" name="Equation" r:id="rId3" imgW="2628900" imgH="4978400" progId="Equation.3">
                  <p:embed/>
                </p:oleObj>
              </mc:Choice>
              <mc:Fallback>
                <p:oleObj name="Equation" r:id="rId3" imgW="2628900" imgH="4978400" progId="Equation.3">
                  <p:embed/>
                  <p:pic>
                    <p:nvPicPr>
                      <p:cNvPr id="11266" name="Object 7">
                        <a:extLst>
                          <a:ext uri="{FF2B5EF4-FFF2-40B4-BE49-F238E27FC236}">
                            <a16:creationId xmlns:a16="http://schemas.microsoft.com/office/drawing/2014/main" xmlns="" id="{225C431C-F575-4C44-9B69-D010F22A08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36851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9">
            <a:extLst>
              <a:ext uri="{FF2B5EF4-FFF2-40B4-BE49-F238E27FC236}">
                <a16:creationId xmlns:a16="http://schemas.microsoft.com/office/drawing/2014/main" xmlns="" id="{2BC922D5-3C66-0B44-87C7-373BFFADD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5592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xmlns="" id="{BA7FC870-85DC-7C4B-A4AC-CB22BAD9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733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67" name="Object 5">
            <a:extLst>
              <a:ext uri="{FF2B5EF4-FFF2-40B4-BE49-F238E27FC236}">
                <a16:creationId xmlns:a16="http://schemas.microsoft.com/office/drawing/2014/main" xmlns="" id="{99E85E92-025F-4F40-9111-5F1FE0B5B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963989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3" name="Equation" r:id="rId5" imgW="2628900" imgH="4978400" progId="Equation.3">
                  <p:embed/>
                </p:oleObj>
              </mc:Choice>
              <mc:Fallback>
                <p:oleObj name="Equation" r:id="rId5" imgW="2628900" imgH="4978400" progId="Equation.3">
                  <p:embed/>
                  <p:pic>
                    <p:nvPicPr>
                      <p:cNvPr id="11267" name="Object 5">
                        <a:extLst>
                          <a:ext uri="{FF2B5EF4-FFF2-40B4-BE49-F238E27FC236}">
                            <a16:creationId xmlns:a16="http://schemas.microsoft.com/office/drawing/2014/main" xmlns="" id="{99E85E92-025F-4F40-9111-5F1FE0B5B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3989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1">
            <a:extLst>
              <a:ext uri="{FF2B5EF4-FFF2-40B4-BE49-F238E27FC236}">
                <a16:creationId xmlns:a16="http://schemas.microsoft.com/office/drawing/2014/main" xmlns="" id="{0EEB8BF4-7453-C947-B6B2-84588691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83064"/>
            <a:ext cx="1212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75" name="Rectangle 17">
            <a:extLst>
              <a:ext uri="{FF2B5EF4-FFF2-40B4-BE49-F238E27FC236}">
                <a16:creationId xmlns:a16="http://schemas.microsoft.com/office/drawing/2014/main" xmlns="" id="{2266954D-DFB0-9949-853D-10A781FE9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616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6" name="Rectangle 18">
            <a:extLst>
              <a:ext uri="{FF2B5EF4-FFF2-40B4-BE49-F238E27FC236}">
                <a16:creationId xmlns:a16="http://schemas.microsoft.com/office/drawing/2014/main" xmlns="" id="{931806A5-B31B-6F4F-9074-05BAD139E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35339"/>
            <a:ext cx="1289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77" name="Rectangle 20">
            <a:extLst>
              <a:ext uri="{FF2B5EF4-FFF2-40B4-BE49-F238E27FC236}">
                <a16:creationId xmlns:a16="http://schemas.microsoft.com/office/drawing/2014/main" xmlns="" id="{4287FAF7-9384-BC40-BB1B-174A3B645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600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78" name="Rectangle 27">
            <a:extLst>
              <a:ext uri="{FF2B5EF4-FFF2-40B4-BE49-F238E27FC236}">
                <a16:creationId xmlns:a16="http://schemas.microsoft.com/office/drawing/2014/main" xmlns="" id="{AA830498-FEDC-CE4E-AB79-F2C77EB8D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2017069"/>
            <a:ext cx="4339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c)  Absolute relative true error,</a:t>
            </a:r>
          </a:p>
        </p:txBody>
      </p:sp>
      <p:sp>
        <p:nvSpPr>
          <p:cNvPr id="11279" name="Rectangle 30">
            <a:extLst>
              <a:ext uri="{FF2B5EF4-FFF2-40B4-BE49-F238E27FC236}">
                <a16:creationId xmlns:a16="http://schemas.microsoft.com/office/drawing/2014/main" xmlns="" id="{467952DC-AA61-F64B-9F14-AE886E8DB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282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68" name="Object 29">
            <a:extLst>
              <a:ext uri="{FF2B5EF4-FFF2-40B4-BE49-F238E27FC236}">
                <a16:creationId xmlns:a16="http://schemas.microsoft.com/office/drawing/2014/main" xmlns="" id="{A6ECF41F-C3AC-4A46-8BE2-130B4420C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667001"/>
          <a:ext cx="276225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Equation" r:id="rId6" imgW="36283900" imgH="25158700" progId="Equation.3">
                  <p:embed/>
                </p:oleObj>
              </mc:Choice>
              <mc:Fallback>
                <p:oleObj name="Equation" r:id="rId6" imgW="36283900" imgH="25158700" progId="Equation.3">
                  <p:embed/>
                  <p:pic>
                    <p:nvPicPr>
                      <p:cNvPr id="11268" name="Object 29">
                        <a:extLst>
                          <a:ext uri="{FF2B5EF4-FFF2-40B4-BE49-F238E27FC236}">
                            <a16:creationId xmlns:a16="http://schemas.microsoft.com/office/drawing/2014/main" xmlns="" id="{A6ECF41F-C3AC-4A46-8BE2-130B4420C1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1"/>
                        <a:ext cx="2762250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31">
            <a:extLst>
              <a:ext uri="{FF2B5EF4-FFF2-40B4-BE49-F238E27FC236}">
                <a16:creationId xmlns:a16="http://schemas.microsoft.com/office/drawing/2014/main" xmlns="" id="{3D74F6CF-C0C8-9941-A195-28A8E1D92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49650"/>
            <a:ext cx="132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81" name="Rectangle 33">
            <a:extLst>
              <a:ext uri="{FF2B5EF4-FFF2-40B4-BE49-F238E27FC236}">
                <a16:creationId xmlns:a16="http://schemas.microsoft.com/office/drawing/2014/main" xmlns="" id="{6A5AC89D-BBAE-6F49-B824-5A5E609E9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93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>
            <a:extLst>
              <a:ext uri="{FF2B5EF4-FFF2-40B4-BE49-F238E27FC236}">
                <a16:creationId xmlns:a16="http://schemas.microsoft.com/office/drawing/2014/main" xmlns="" id="{2CDB8FD8-1800-664C-AA36-1201C8DAE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7432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>
                <a:solidFill>
                  <a:schemeClr val="tx2"/>
                </a:solidFill>
              </a:rPr>
              <a:t>Multiple Segment Simpson’s 1/3rd Rule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4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>
            <a:extLst>
              <a:ext uri="{FF2B5EF4-FFF2-40B4-BE49-F238E27FC236}">
                <a16:creationId xmlns:a16="http://schemas.microsoft.com/office/drawing/2014/main" xmlns="" id="{BDBD7B88-D4D3-8F43-AF5E-8F95E79CC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Multiple Segment Simpson’s 1/3</a:t>
            </a:r>
            <a:r>
              <a:rPr lang="en-US" altLang="en-US" sz="4000" baseline="30000"/>
              <a:t>rd</a:t>
            </a:r>
            <a:r>
              <a:rPr lang="en-US" altLang="en-US" sz="4000"/>
              <a:t> Rule</a:t>
            </a:r>
          </a:p>
        </p:txBody>
      </p:sp>
      <p:sp>
        <p:nvSpPr>
          <p:cNvPr id="12297" name="Rectangle 343">
            <a:extLst>
              <a:ext uri="{FF2B5EF4-FFF2-40B4-BE49-F238E27FC236}">
                <a16:creationId xmlns:a16="http://schemas.microsoft.com/office/drawing/2014/main" xmlns="" id="{2967FFE0-1C98-1F42-89D3-7003B7E0C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286000"/>
            <a:ext cx="84994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Just like in multiple segment Trapezoidal Rule, one can subdivide the interval </a:t>
            </a:r>
          </a:p>
        </p:txBody>
      </p:sp>
      <p:sp>
        <p:nvSpPr>
          <p:cNvPr id="12298" name="Text Box 344">
            <a:extLst>
              <a:ext uri="{FF2B5EF4-FFF2-40B4-BE49-F238E27FC236}">
                <a16:creationId xmlns:a16="http://schemas.microsoft.com/office/drawing/2014/main" xmlns="" id="{975B180D-A1EE-FC43-AFC2-E457DF2A6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43200"/>
            <a:ext cx="815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[a, b] into  n segments and apply Simpson’s 1/3rd Rule repeatedly over</a:t>
            </a:r>
          </a:p>
        </p:txBody>
      </p:sp>
      <p:sp>
        <p:nvSpPr>
          <p:cNvPr id="12299" name="Text Box 345">
            <a:extLst>
              <a:ext uri="{FF2B5EF4-FFF2-40B4-BE49-F238E27FC236}">
                <a16:creationId xmlns:a16="http://schemas.microsoft.com/office/drawing/2014/main" xmlns="" id="{89718FC8-F356-2D47-AF68-7FCF6892F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every two segments.  Note that n needs to be even.  Divide interval</a:t>
            </a:r>
          </a:p>
        </p:txBody>
      </p:sp>
      <p:sp>
        <p:nvSpPr>
          <p:cNvPr id="12300" name="Text Box 346">
            <a:extLst>
              <a:ext uri="{FF2B5EF4-FFF2-40B4-BE49-F238E27FC236}">
                <a16:creationId xmlns:a16="http://schemas.microsoft.com/office/drawing/2014/main" xmlns="" id="{8D3BEA03-21CD-344C-B92A-BB9ADED50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05200"/>
            <a:ext cx="762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[a, b] into  equal segments, hence the segment width </a:t>
            </a:r>
          </a:p>
        </p:txBody>
      </p:sp>
      <p:graphicFrame>
        <p:nvGraphicFramePr>
          <p:cNvPr id="12290" name="Object 347">
            <a:extLst>
              <a:ext uri="{FF2B5EF4-FFF2-40B4-BE49-F238E27FC236}">
                <a16:creationId xmlns:a16="http://schemas.microsoft.com/office/drawing/2014/main" xmlns="" id="{35EE3433-1BD3-6045-BA1D-CA1E9FC64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191001"/>
          <a:ext cx="11049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4" name="Equation" r:id="rId4" imgW="25450800" imgH="16967200" progId="Equation.3">
                  <p:embed/>
                </p:oleObj>
              </mc:Choice>
              <mc:Fallback>
                <p:oleObj name="Equation" r:id="rId4" imgW="25450800" imgH="16967200" progId="Equation.3">
                  <p:embed/>
                  <p:pic>
                    <p:nvPicPr>
                      <p:cNvPr id="12290" name="Object 347">
                        <a:extLst>
                          <a:ext uri="{FF2B5EF4-FFF2-40B4-BE49-F238E27FC236}">
                            <a16:creationId xmlns:a16="http://schemas.microsoft.com/office/drawing/2014/main" xmlns="" id="{35EE3433-1BD3-6045-BA1D-CA1E9FC64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91001"/>
                        <a:ext cx="11049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49">
            <a:extLst>
              <a:ext uri="{FF2B5EF4-FFF2-40B4-BE49-F238E27FC236}">
                <a16:creationId xmlns:a16="http://schemas.microsoft.com/office/drawing/2014/main" xmlns="" id="{17348CAE-251C-B44D-945F-CD6E6423A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1" y="4114800"/>
          <a:ext cx="2600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5" name="Equation" r:id="rId6" imgW="59982100" imgH="19304000" progId="Equation.3">
                  <p:embed/>
                </p:oleObj>
              </mc:Choice>
              <mc:Fallback>
                <p:oleObj name="Equation" r:id="rId6" imgW="59982100" imgH="19304000" progId="Equation.3">
                  <p:embed/>
                  <p:pic>
                    <p:nvPicPr>
                      <p:cNvPr id="12291" name="Object 349">
                        <a:extLst>
                          <a:ext uri="{FF2B5EF4-FFF2-40B4-BE49-F238E27FC236}">
                            <a16:creationId xmlns:a16="http://schemas.microsoft.com/office/drawing/2014/main" xmlns="" id="{17348CAE-251C-B44D-945F-CD6E6423A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114800"/>
                        <a:ext cx="2600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351">
            <a:extLst>
              <a:ext uri="{FF2B5EF4-FFF2-40B4-BE49-F238E27FC236}">
                <a16:creationId xmlns:a16="http://schemas.microsoft.com/office/drawing/2014/main" xmlns="" id="{BE2A125C-5CC7-4847-B122-8309034A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05400"/>
            <a:ext cx="839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where</a:t>
            </a:r>
          </a:p>
        </p:txBody>
      </p:sp>
      <p:graphicFrame>
        <p:nvGraphicFramePr>
          <p:cNvPr id="12292" name="Object 353">
            <a:extLst>
              <a:ext uri="{FF2B5EF4-FFF2-40B4-BE49-F238E27FC236}">
                <a16:creationId xmlns:a16="http://schemas.microsoft.com/office/drawing/2014/main" xmlns="" id="{46CF0A05-873A-5043-9742-22D5CEFC0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638800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6" name="Equation" r:id="rId8" imgW="18427700" imgH="8775700" progId="Equation.3">
                  <p:embed/>
                </p:oleObj>
              </mc:Choice>
              <mc:Fallback>
                <p:oleObj name="Equation" r:id="rId8" imgW="18427700" imgH="8775700" progId="Equation.3">
                  <p:embed/>
                  <p:pic>
                    <p:nvPicPr>
                      <p:cNvPr id="12292" name="Object 353">
                        <a:extLst>
                          <a:ext uri="{FF2B5EF4-FFF2-40B4-BE49-F238E27FC236}">
                            <a16:creationId xmlns:a16="http://schemas.microsoft.com/office/drawing/2014/main" xmlns="" id="{46CF0A05-873A-5043-9742-22D5CEFC0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38800"/>
                        <a:ext cx="800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52">
            <a:extLst>
              <a:ext uri="{FF2B5EF4-FFF2-40B4-BE49-F238E27FC236}">
                <a16:creationId xmlns:a16="http://schemas.microsoft.com/office/drawing/2014/main" xmlns="" id="{D8FC3CCA-D7BB-574E-9940-CC5122241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1" y="5638800"/>
          <a:ext cx="790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7" name="Equation" r:id="rId10" imgW="18135600" imgH="8775700" progId="Equation.3">
                  <p:embed/>
                </p:oleObj>
              </mc:Choice>
              <mc:Fallback>
                <p:oleObj name="Equation" r:id="rId10" imgW="18135600" imgH="8775700" progId="Equation.3">
                  <p:embed/>
                  <p:pic>
                    <p:nvPicPr>
                      <p:cNvPr id="12293" name="Object 352">
                        <a:extLst>
                          <a:ext uri="{FF2B5EF4-FFF2-40B4-BE49-F238E27FC236}">
                            <a16:creationId xmlns:a16="http://schemas.microsoft.com/office/drawing/2014/main" xmlns="" id="{D8FC3CCA-D7BB-574E-9940-CC5122241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5638800"/>
                        <a:ext cx="7905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19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>
            <a:extLst>
              <a:ext uri="{FF2B5EF4-FFF2-40B4-BE49-F238E27FC236}">
                <a16:creationId xmlns:a16="http://schemas.microsoft.com/office/drawing/2014/main" xmlns="" id="{4A47C8F1-2573-EA4B-A1A1-F7A4F721D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Multiple Segment Simpson’s 1/3</a:t>
            </a:r>
            <a:r>
              <a:rPr lang="en-US" altLang="en-US" sz="4000" baseline="30000"/>
              <a:t>rd</a:t>
            </a:r>
            <a:r>
              <a:rPr lang="en-US" altLang="en-US" sz="4000"/>
              <a:t> Rule</a:t>
            </a:r>
          </a:p>
        </p:txBody>
      </p:sp>
      <p:sp>
        <p:nvSpPr>
          <p:cNvPr id="13321" name="Rectangle 52">
            <a:extLst>
              <a:ext uri="{FF2B5EF4-FFF2-40B4-BE49-F238E27FC236}">
                <a16:creationId xmlns:a16="http://schemas.microsoft.com/office/drawing/2014/main" xmlns="" id="{A0C29161-B135-EB45-B3EE-8DF56182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4267200"/>
            <a:ext cx="51609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Apply Simpson’s 1/3rd Rule over each interval,</a:t>
            </a:r>
          </a:p>
        </p:txBody>
      </p:sp>
      <p:graphicFrame>
        <p:nvGraphicFramePr>
          <p:cNvPr id="13314" name="Object 53">
            <a:extLst>
              <a:ext uri="{FF2B5EF4-FFF2-40B4-BE49-F238E27FC236}">
                <a16:creationId xmlns:a16="http://schemas.microsoft.com/office/drawing/2014/main" xmlns="" id="{4339785E-4052-F34E-B5E3-13386E12F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00601"/>
          <a:ext cx="62753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2" name="Equation" r:id="rId4" imgW="144526000" imgH="18135600" progId="Equation.3">
                  <p:embed/>
                </p:oleObj>
              </mc:Choice>
              <mc:Fallback>
                <p:oleObj name="Equation" r:id="rId4" imgW="144526000" imgH="18135600" progId="Equation.3">
                  <p:embed/>
                  <p:pic>
                    <p:nvPicPr>
                      <p:cNvPr id="13314" name="Object 53">
                        <a:extLst>
                          <a:ext uri="{FF2B5EF4-FFF2-40B4-BE49-F238E27FC236}">
                            <a16:creationId xmlns:a16="http://schemas.microsoft.com/office/drawing/2014/main" xmlns="" id="{4339785E-4052-F34E-B5E3-13386E12F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1"/>
                        <a:ext cx="6275388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5">
            <a:extLst>
              <a:ext uri="{FF2B5EF4-FFF2-40B4-BE49-F238E27FC236}">
                <a16:creationId xmlns:a16="http://schemas.microsoft.com/office/drawing/2014/main" xmlns="" id="{569AFD4E-8E33-B84E-AC44-6061C15A4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5715001"/>
          <a:ext cx="51355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3" name="Equation" r:id="rId6" imgW="118198900" imgH="18135600" progId="Equation.3">
                  <p:embed/>
                </p:oleObj>
              </mc:Choice>
              <mc:Fallback>
                <p:oleObj name="Equation" r:id="rId6" imgW="118198900" imgH="18135600" progId="Equation.3">
                  <p:embed/>
                  <p:pic>
                    <p:nvPicPr>
                      <p:cNvPr id="13315" name="Object 55">
                        <a:extLst>
                          <a:ext uri="{FF2B5EF4-FFF2-40B4-BE49-F238E27FC236}">
                            <a16:creationId xmlns:a16="http://schemas.microsoft.com/office/drawing/2014/main" xmlns="" id="{569AFD4E-8E33-B84E-AC44-6061C15A4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715001"/>
                        <a:ext cx="513556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2" name="Group 76">
            <a:extLst>
              <a:ext uri="{FF2B5EF4-FFF2-40B4-BE49-F238E27FC236}">
                <a16:creationId xmlns:a16="http://schemas.microsoft.com/office/drawing/2014/main" xmlns="" id="{879D6BFF-F23C-2548-B2F9-96BC4F46B1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86600" y="1600200"/>
            <a:ext cx="3238500" cy="2971800"/>
            <a:chOff x="3127" y="142"/>
            <a:chExt cx="4249" cy="3899"/>
          </a:xfrm>
        </p:grpSpPr>
        <p:sp>
          <p:nvSpPr>
            <p:cNvPr id="13323" name="AutoShape 77">
              <a:extLst>
                <a:ext uri="{FF2B5EF4-FFF2-40B4-BE49-F238E27FC236}">
                  <a16:creationId xmlns:a16="http://schemas.microsoft.com/office/drawing/2014/main" xmlns="" id="{66A42E25-42F5-1E45-BEA8-099C0C29CD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27" y="142"/>
              <a:ext cx="4249" cy="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4" name="Text Box 78">
              <a:extLst>
                <a:ext uri="{FF2B5EF4-FFF2-40B4-BE49-F238E27FC236}">
                  <a16:creationId xmlns:a16="http://schemas.microsoft.com/office/drawing/2014/main" xmlns="" id="{7F4921E8-62CB-DA41-96E9-3EC4D111D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7" y="479"/>
              <a:ext cx="763" cy="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/>
                <a:t>f(x)</a:t>
              </a:r>
              <a:endParaRPr lang="en-US" altLang="en-US" sz="1900"/>
            </a:p>
          </p:txBody>
        </p:sp>
        <p:sp>
          <p:nvSpPr>
            <p:cNvPr id="13325" name="Line 79">
              <a:extLst>
                <a:ext uri="{FF2B5EF4-FFF2-40B4-BE49-F238E27FC236}">
                  <a16:creationId xmlns:a16="http://schemas.microsoft.com/office/drawing/2014/main" xmlns="" id="{FB602E59-5FBF-EC42-B646-FC6EC429F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7" y="479"/>
              <a:ext cx="0" cy="2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80">
              <a:extLst>
                <a:ext uri="{FF2B5EF4-FFF2-40B4-BE49-F238E27FC236}">
                  <a16:creationId xmlns:a16="http://schemas.microsoft.com/office/drawing/2014/main" xmlns="" id="{6B849EDD-FB1A-0142-A065-29770BDB3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9" y="2979"/>
              <a:ext cx="31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81">
              <a:extLst>
                <a:ext uri="{FF2B5EF4-FFF2-40B4-BE49-F238E27FC236}">
                  <a16:creationId xmlns:a16="http://schemas.microsoft.com/office/drawing/2014/main" xmlns="" id="{7E902571-EE40-FB4A-8EDE-9160DDA4B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1054"/>
              <a:ext cx="2800" cy="1275"/>
            </a:xfrm>
            <a:custGeom>
              <a:avLst/>
              <a:gdLst>
                <a:gd name="T0" fmla="*/ 0 w 3360"/>
                <a:gd name="T1" fmla="*/ 886 h 1530"/>
                <a:gd name="T2" fmla="*/ 503 w 3360"/>
                <a:gd name="T3" fmla="*/ 373 h 1530"/>
                <a:gd name="T4" fmla="*/ 973 w 3360"/>
                <a:gd name="T5" fmla="*/ 391 h 1530"/>
                <a:gd name="T6" fmla="*/ 1372 w 3360"/>
                <a:gd name="T7" fmla="*/ 313 h 1530"/>
                <a:gd name="T8" fmla="*/ 1944 w 3360"/>
                <a:gd name="T9" fmla="*/ 0 h 15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0"/>
                <a:gd name="T16" fmla="*/ 0 h 1530"/>
                <a:gd name="T17" fmla="*/ 3360 w 3360"/>
                <a:gd name="T18" fmla="*/ 1530 h 15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0" h="1530">
                  <a:moveTo>
                    <a:pt x="0" y="1530"/>
                  </a:moveTo>
                  <a:cubicBezTo>
                    <a:pt x="295" y="1158"/>
                    <a:pt x="590" y="787"/>
                    <a:pt x="870" y="645"/>
                  </a:cubicBezTo>
                  <a:cubicBezTo>
                    <a:pt x="1150" y="503"/>
                    <a:pt x="1430" y="692"/>
                    <a:pt x="1680" y="675"/>
                  </a:cubicBezTo>
                  <a:cubicBezTo>
                    <a:pt x="1930" y="658"/>
                    <a:pt x="2090" y="652"/>
                    <a:pt x="2370" y="540"/>
                  </a:cubicBezTo>
                  <a:cubicBezTo>
                    <a:pt x="2650" y="428"/>
                    <a:pt x="3200" y="90"/>
                    <a:pt x="336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8" name="Line 82">
              <a:extLst>
                <a:ext uri="{FF2B5EF4-FFF2-40B4-BE49-F238E27FC236}">
                  <a16:creationId xmlns:a16="http://schemas.microsoft.com/office/drawing/2014/main" xmlns="" id="{091558AA-181A-8F4B-8923-46F454DD3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1667"/>
              <a:ext cx="0" cy="1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83">
              <a:extLst>
                <a:ext uri="{FF2B5EF4-FFF2-40B4-BE49-F238E27FC236}">
                  <a16:creationId xmlns:a16="http://schemas.microsoft.com/office/drawing/2014/main" xmlns="" id="{67E766C1-4224-CE4A-A5F9-363C86C3D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1567"/>
              <a:ext cx="0" cy="1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84">
              <a:extLst>
                <a:ext uri="{FF2B5EF4-FFF2-40B4-BE49-F238E27FC236}">
                  <a16:creationId xmlns:a16="http://schemas.microsoft.com/office/drawing/2014/main" xmlns="" id="{4623934C-406D-9443-A086-77731AFDD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9" y="1192"/>
              <a:ext cx="0" cy="1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85">
              <a:extLst>
                <a:ext uri="{FF2B5EF4-FFF2-40B4-BE49-F238E27FC236}">
                  <a16:creationId xmlns:a16="http://schemas.microsoft.com/office/drawing/2014/main" xmlns="" id="{5D7DB75E-35F3-AA48-A7B4-6ADE59791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7" y="1454"/>
              <a:ext cx="0" cy="1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Text Box 86">
              <a:extLst>
                <a:ext uri="{FF2B5EF4-FFF2-40B4-BE49-F238E27FC236}">
                  <a16:creationId xmlns:a16="http://schemas.microsoft.com/office/drawing/2014/main" xmlns="" id="{FAD99F4C-DB27-734B-B70A-D902FDD58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1879"/>
              <a:ext cx="913" cy="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.  .  .</a:t>
              </a:r>
              <a:endParaRPr lang="en-US" altLang="en-US" sz="1900"/>
            </a:p>
          </p:txBody>
        </p:sp>
        <p:sp>
          <p:nvSpPr>
            <p:cNvPr id="13333" name="Text Box 87">
              <a:extLst>
                <a:ext uri="{FF2B5EF4-FFF2-40B4-BE49-F238E27FC236}">
                  <a16:creationId xmlns:a16="http://schemas.microsoft.com/office/drawing/2014/main" xmlns="" id="{CC00A664-75FF-464D-99FC-6ED66174B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3054"/>
              <a:ext cx="537" cy="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 i="1"/>
                <a:t>x</a:t>
              </a:r>
              <a:r>
                <a:rPr lang="en-US" altLang="en-US" sz="1200" i="1" baseline="-25000"/>
                <a:t>0</a:t>
              </a:r>
              <a:endParaRPr lang="en-US" altLang="en-US" sz="1900"/>
            </a:p>
          </p:txBody>
        </p:sp>
        <p:sp>
          <p:nvSpPr>
            <p:cNvPr id="13334" name="Text Box 88">
              <a:extLst>
                <a:ext uri="{FF2B5EF4-FFF2-40B4-BE49-F238E27FC236}">
                  <a16:creationId xmlns:a16="http://schemas.microsoft.com/office/drawing/2014/main" xmlns="" id="{C2E2618C-326F-BA4B-95DE-A81ADF03B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9" y="3054"/>
              <a:ext cx="538" cy="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 i="1"/>
                <a:t>x</a:t>
              </a:r>
              <a:r>
                <a:rPr lang="en-US" altLang="en-US" sz="1200" i="1" baseline="-25000"/>
                <a:t>2</a:t>
              </a:r>
              <a:endParaRPr lang="en-US" altLang="en-US" sz="1900"/>
            </a:p>
          </p:txBody>
        </p:sp>
        <p:sp>
          <p:nvSpPr>
            <p:cNvPr id="13335" name="Text Box 89">
              <a:extLst>
                <a:ext uri="{FF2B5EF4-FFF2-40B4-BE49-F238E27FC236}">
                  <a16:creationId xmlns:a16="http://schemas.microsoft.com/office/drawing/2014/main" xmlns="" id="{158B2E05-C878-FF42-9E4F-A991DCCE7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" y="3054"/>
              <a:ext cx="538" cy="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 i="1"/>
                <a:t>x</a:t>
              </a:r>
              <a:r>
                <a:rPr lang="en-US" altLang="en-US" sz="1200" i="1" baseline="-25000"/>
                <a:t>n-2</a:t>
              </a:r>
              <a:endParaRPr lang="en-US" altLang="en-US" sz="1900"/>
            </a:p>
          </p:txBody>
        </p:sp>
        <p:sp>
          <p:nvSpPr>
            <p:cNvPr id="13336" name="Text Box 90">
              <a:extLst>
                <a:ext uri="{FF2B5EF4-FFF2-40B4-BE49-F238E27FC236}">
                  <a16:creationId xmlns:a16="http://schemas.microsoft.com/office/drawing/2014/main" xmlns="" id="{AED3EF6D-1A95-9140-842A-820DA3A95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4" y="3054"/>
              <a:ext cx="537" cy="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 i="1"/>
                <a:t>x</a:t>
              </a:r>
              <a:r>
                <a:rPr lang="en-US" altLang="en-US" sz="1200" i="1" baseline="-25000"/>
                <a:t>n</a:t>
              </a:r>
              <a:endParaRPr lang="en-US" altLang="en-US" sz="1900"/>
            </a:p>
          </p:txBody>
        </p:sp>
        <p:sp>
          <p:nvSpPr>
            <p:cNvPr id="13337" name="Text Box 91">
              <a:extLst>
                <a:ext uri="{FF2B5EF4-FFF2-40B4-BE49-F238E27FC236}">
                  <a16:creationId xmlns:a16="http://schemas.microsoft.com/office/drawing/2014/main" xmlns="" id="{3BCBC762-6AF6-2B42-9A8A-E0D20348B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8" y="2516"/>
              <a:ext cx="413" cy="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/>
                <a:t>x</a:t>
              </a:r>
              <a:endParaRPr lang="en-US" altLang="en-US" sz="1900"/>
            </a:p>
          </p:txBody>
        </p:sp>
      </p:grpSp>
      <p:graphicFrame>
        <p:nvGraphicFramePr>
          <p:cNvPr id="13316" name="Object 92">
            <a:extLst>
              <a:ext uri="{FF2B5EF4-FFF2-40B4-BE49-F238E27FC236}">
                <a16:creationId xmlns:a16="http://schemas.microsoft.com/office/drawing/2014/main" xmlns="" id="{6382C250-5C71-9C4D-8B4F-5651DFF1E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2209800"/>
          <a:ext cx="4608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4" name="Equation" r:id="rId8" imgW="106197400" imgH="19304000" progId="Equation.3">
                  <p:embed/>
                </p:oleObj>
              </mc:Choice>
              <mc:Fallback>
                <p:oleObj name="Equation" r:id="rId8" imgW="106197400" imgH="19304000" progId="Equation.3">
                  <p:embed/>
                  <p:pic>
                    <p:nvPicPr>
                      <p:cNvPr id="13316" name="Object 92">
                        <a:extLst>
                          <a:ext uri="{FF2B5EF4-FFF2-40B4-BE49-F238E27FC236}">
                            <a16:creationId xmlns:a16="http://schemas.microsoft.com/office/drawing/2014/main" xmlns="" id="{6382C250-5C71-9C4D-8B4F-5651DFF1E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209800"/>
                        <a:ext cx="46085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94">
            <a:extLst>
              <a:ext uri="{FF2B5EF4-FFF2-40B4-BE49-F238E27FC236}">
                <a16:creationId xmlns:a16="http://schemas.microsoft.com/office/drawing/2014/main" xmlns="" id="{CEE82C1A-D0C4-CF40-829A-0A951E99D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3200400"/>
          <a:ext cx="3343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5" name="Equation" r:id="rId10" imgW="76949300" imgH="19304000" progId="Equation.3">
                  <p:embed/>
                </p:oleObj>
              </mc:Choice>
              <mc:Fallback>
                <p:oleObj name="Equation" r:id="rId10" imgW="76949300" imgH="19304000" progId="Equation.3">
                  <p:embed/>
                  <p:pic>
                    <p:nvPicPr>
                      <p:cNvPr id="13317" name="Object 94">
                        <a:extLst>
                          <a:ext uri="{FF2B5EF4-FFF2-40B4-BE49-F238E27FC236}">
                            <a16:creationId xmlns:a16="http://schemas.microsoft.com/office/drawing/2014/main" xmlns="" id="{CEE82C1A-D0C4-CF40-829A-0A951E99D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200400"/>
                        <a:ext cx="33432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54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>
            <a:extLst>
              <a:ext uri="{FF2B5EF4-FFF2-40B4-BE49-F238E27FC236}">
                <a16:creationId xmlns:a16="http://schemas.microsoft.com/office/drawing/2014/main" xmlns="" id="{36D6F45F-4CF8-6B44-AED6-23B3583BE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Multiple Segment Simpson’s 1/3</a:t>
            </a:r>
            <a:r>
              <a:rPr lang="en-US" altLang="en-US" sz="4000" baseline="30000"/>
              <a:t>rd</a:t>
            </a:r>
            <a:r>
              <a:rPr lang="en-US" altLang="en-US" sz="4000"/>
              <a:t> Rule</a:t>
            </a:r>
          </a:p>
        </p:txBody>
      </p:sp>
      <p:graphicFrame>
        <p:nvGraphicFramePr>
          <p:cNvPr id="14338" name="Object 35">
            <a:extLst>
              <a:ext uri="{FF2B5EF4-FFF2-40B4-BE49-F238E27FC236}">
                <a16:creationId xmlns:a16="http://schemas.microsoft.com/office/drawing/2014/main" xmlns="" id="{53DA880E-422F-D54A-A58A-6966350E9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2057401"/>
          <a:ext cx="64785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0" name="Equation" r:id="rId4" imgW="149212300" imgH="18135600" progId="Equation.3">
                  <p:embed/>
                </p:oleObj>
              </mc:Choice>
              <mc:Fallback>
                <p:oleObj name="Equation" r:id="rId4" imgW="149212300" imgH="18135600" progId="Equation.3">
                  <p:embed/>
                  <p:pic>
                    <p:nvPicPr>
                      <p:cNvPr id="14338" name="Object 35">
                        <a:extLst>
                          <a:ext uri="{FF2B5EF4-FFF2-40B4-BE49-F238E27FC236}">
                            <a16:creationId xmlns:a16="http://schemas.microsoft.com/office/drawing/2014/main" xmlns="" id="{53DA880E-422F-D54A-A58A-6966350E9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057401"/>
                        <a:ext cx="647858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7">
            <a:extLst>
              <a:ext uri="{FF2B5EF4-FFF2-40B4-BE49-F238E27FC236}">
                <a16:creationId xmlns:a16="http://schemas.microsoft.com/office/drawing/2014/main" xmlns="" id="{5056C913-0ED5-3645-A2D4-91C5CEA8E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200401"/>
          <a:ext cx="5295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1" name="Equation" r:id="rId6" imgW="121996200" imgH="18135600" progId="Equation.3">
                  <p:embed/>
                </p:oleObj>
              </mc:Choice>
              <mc:Fallback>
                <p:oleObj name="Equation" r:id="rId6" imgW="121996200" imgH="18135600" progId="Equation.3">
                  <p:embed/>
                  <p:pic>
                    <p:nvPicPr>
                      <p:cNvPr id="14339" name="Object 37">
                        <a:extLst>
                          <a:ext uri="{FF2B5EF4-FFF2-40B4-BE49-F238E27FC236}">
                            <a16:creationId xmlns:a16="http://schemas.microsoft.com/office/drawing/2014/main" xmlns="" id="{5056C913-0ED5-3645-A2D4-91C5CEA8E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1"/>
                        <a:ext cx="52959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39">
            <a:extLst>
              <a:ext uri="{FF2B5EF4-FFF2-40B4-BE49-F238E27FC236}">
                <a16:creationId xmlns:a16="http://schemas.microsoft.com/office/drawing/2014/main" xmlns="" id="{E237DBE9-4E62-2A43-8473-ECA6BD60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4419600"/>
            <a:ext cx="7477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Since</a:t>
            </a:r>
          </a:p>
        </p:txBody>
      </p:sp>
      <p:graphicFrame>
        <p:nvGraphicFramePr>
          <p:cNvPr id="14340" name="Object 41">
            <a:extLst>
              <a:ext uri="{FF2B5EF4-FFF2-40B4-BE49-F238E27FC236}">
                <a16:creationId xmlns:a16="http://schemas.microsoft.com/office/drawing/2014/main" xmlns="" id="{21F33C95-6B54-0F40-9A14-2BA680968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054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2" name="Equation" r:id="rId8" imgW="38620700" imgH="8775700" progId="Equation.3">
                  <p:embed/>
                </p:oleObj>
              </mc:Choice>
              <mc:Fallback>
                <p:oleObj name="Equation" r:id="rId8" imgW="38620700" imgH="8775700" progId="Equation.3">
                  <p:embed/>
                  <p:pic>
                    <p:nvPicPr>
                      <p:cNvPr id="14340" name="Object 41">
                        <a:extLst>
                          <a:ext uri="{FF2B5EF4-FFF2-40B4-BE49-F238E27FC236}">
                            <a16:creationId xmlns:a16="http://schemas.microsoft.com/office/drawing/2014/main" xmlns="" id="{21F33C95-6B54-0F40-9A14-2BA680968A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05400"/>
                        <a:ext cx="1676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0">
            <a:extLst>
              <a:ext uri="{FF2B5EF4-FFF2-40B4-BE49-F238E27FC236}">
                <a16:creationId xmlns:a16="http://schemas.microsoft.com/office/drawing/2014/main" xmlns="" id="{DBA8905C-C639-AF47-9CDA-A3427D4C4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1" y="5105400"/>
          <a:ext cx="1571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3" name="Equation" r:id="rId10" imgW="36283900" imgH="7899400" progId="Equation.3">
                  <p:embed/>
                </p:oleObj>
              </mc:Choice>
              <mc:Fallback>
                <p:oleObj name="Equation" r:id="rId10" imgW="36283900" imgH="7899400" progId="Equation.3">
                  <p:embed/>
                  <p:pic>
                    <p:nvPicPr>
                      <p:cNvPr id="14341" name="Object 40">
                        <a:extLst>
                          <a:ext uri="{FF2B5EF4-FFF2-40B4-BE49-F238E27FC236}">
                            <a16:creationId xmlns:a16="http://schemas.microsoft.com/office/drawing/2014/main" xmlns="" id="{DBA8905C-C639-AF47-9CDA-A3427D4C4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5105400"/>
                        <a:ext cx="15716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04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>
            <a:extLst>
              <a:ext uri="{FF2B5EF4-FFF2-40B4-BE49-F238E27FC236}">
                <a16:creationId xmlns:a16="http://schemas.microsoft.com/office/drawing/2014/main" xmlns="" id="{1C8BFD5F-3438-564B-9B3A-DB770BC13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Multiple Segment Simpson’s 1/3</a:t>
            </a:r>
            <a:r>
              <a:rPr lang="en-US" altLang="en-US" sz="4000" baseline="30000"/>
              <a:t>rd</a:t>
            </a:r>
            <a:r>
              <a:rPr lang="en-US" altLang="en-US" sz="4000"/>
              <a:t> Rule</a:t>
            </a:r>
          </a:p>
        </p:txBody>
      </p:sp>
      <p:sp>
        <p:nvSpPr>
          <p:cNvPr id="15369" name="Rectangle 13">
            <a:extLst>
              <a:ext uri="{FF2B5EF4-FFF2-40B4-BE49-F238E27FC236}">
                <a16:creationId xmlns:a16="http://schemas.microsoft.com/office/drawing/2014/main" xmlns="" id="{58311B35-DFB7-2143-9F3A-4E981C233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286000"/>
            <a:ext cx="7223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Then</a:t>
            </a:r>
          </a:p>
        </p:txBody>
      </p:sp>
      <p:graphicFrame>
        <p:nvGraphicFramePr>
          <p:cNvPr id="15362" name="Object 22">
            <a:extLst>
              <a:ext uri="{FF2B5EF4-FFF2-40B4-BE49-F238E27FC236}">
                <a16:creationId xmlns:a16="http://schemas.microsoft.com/office/drawing/2014/main" xmlns="" id="{B3B83E72-F1B2-EB4A-9571-1697B5B71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1" y="2743201"/>
          <a:ext cx="54895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name="Equation" r:id="rId4" imgW="126390400" imgH="18135600" progId="Equation.3">
                  <p:embed/>
                </p:oleObj>
              </mc:Choice>
              <mc:Fallback>
                <p:oleObj name="Equation" r:id="rId4" imgW="126390400" imgH="18135600" progId="Equation.3">
                  <p:embed/>
                  <p:pic>
                    <p:nvPicPr>
                      <p:cNvPr id="15362" name="Object 22">
                        <a:extLst>
                          <a:ext uri="{FF2B5EF4-FFF2-40B4-BE49-F238E27FC236}">
                            <a16:creationId xmlns:a16="http://schemas.microsoft.com/office/drawing/2014/main" xmlns="" id="{B3B83E72-F1B2-EB4A-9571-1697B5B71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1" y="2743201"/>
                        <a:ext cx="54895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24">
            <a:extLst>
              <a:ext uri="{FF2B5EF4-FFF2-40B4-BE49-F238E27FC236}">
                <a16:creationId xmlns:a16="http://schemas.microsoft.com/office/drawing/2014/main" xmlns="" id="{02614213-1443-E14C-9927-FA927CC98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657601"/>
          <a:ext cx="4343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9" name="Equation" r:id="rId6" imgW="100063300" imgH="18135600" progId="Equation.3">
                  <p:embed/>
                </p:oleObj>
              </mc:Choice>
              <mc:Fallback>
                <p:oleObj name="Equation" r:id="rId6" imgW="100063300" imgH="18135600" progId="Equation.3">
                  <p:embed/>
                  <p:pic>
                    <p:nvPicPr>
                      <p:cNvPr id="15363" name="Object 24">
                        <a:extLst>
                          <a:ext uri="{FF2B5EF4-FFF2-40B4-BE49-F238E27FC236}">
                            <a16:creationId xmlns:a16="http://schemas.microsoft.com/office/drawing/2014/main" xmlns="" id="{02614213-1443-E14C-9927-FA927CC98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57601"/>
                        <a:ext cx="43434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6">
            <a:extLst>
              <a:ext uri="{FF2B5EF4-FFF2-40B4-BE49-F238E27FC236}">
                <a16:creationId xmlns:a16="http://schemas.microsoft.com/office/drawing/2014/main" xmlns="" id="{802E9F39-4B6A-BF4B-BD18-E69BCB5D1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1" y="4648201"/>
          <a:ext cx="50022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0" name="Equation" r:id="rId8" imgW="115277900" imgH="18135600" progId="Equation.3">
                  <p:embed/>
                </p:oleObj>
              </mc:Choice>
              <mc:Fallback>
                <p:oleObj name="Equation" r:id="rId8" imgW="115277900" imgH="18135600" progId="Equation.3">
                  <p:embed/>
                  <p:pic>
                    <p:nvPicPr>
                      <p:cNvPr id="15364" name="Object 26">
                        <a:extLst>
                          <a:ext uri="{FF2B5EF4-FFF2-40B4-BE49-F238E27FC236}">
                            <a16:creationId xmlns:a16="http://schemas.microsoft.com/office/drawing/2014/main" xmlns="" id="{802E9F39-4B6A-BF4B-BD18-E69BCB5D1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4648201"/>
                        <a:ext cx="500221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8">
            <a:extLst>
              <a:ext uri="{FF2B5EF4-FFF2-40B4-BE49-F238E27FC236}">
                <a16:creationId xmlns:a16="http://schemas.microsoft.com/office/drawing/2014/main" xmlns="" id="{034DCFEB-58D6-294C-A39D-D8204A87E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5562601"/>
          <a:ext cx="42957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1" name="Equation" r:id="rId10" imgW="98894900" imgH="18135600" progId="Equation.3">
                  <p:embed/>
                </p:oleObj>
              </mc:Choice>
              <mc:Fallback>
                <p:oleObj name="Equation" r:id="rId10" imgW="98894900" imgH="18135600" progId="Equation.3">
                  <p:embed/>
                  <p:pic>
                    <p:nvPicPr>
                      <p:cNvPr id="15365" name="Object 28">
                        <a:extLst>
                          <a:ext uri="{FF2B5EF4-FFF2-40B4-BE49-F238E27FC236}">
                            <a16:creationId xmlns:a16="http://schemas.microsoft.com/office/drawing/2014/main" xmlns="" id="{034DCFEB-58D6-294C-A39D-D8204A87E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5562601"/>
                        <a:ext cx="42957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9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2">
            <a:extLst>
              <a:ext uri="{FF2B5EF4-FFF2-40B4-BE49-F238E27FC236}">
                <a16:creationId xmlns:a16="http://schemas.microsoft.com/office/drawing/2014/main" xmlns="" id="{FD0723E0-BAA0-5840-BC81-35713C77F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Multiple Segment Simpson’s 1/3</a:t>
            </a:r>
            <a:r>
              <a:rPr lang="en-US" altLang="en-US" sz="4000" baseline="30000"/>
              <a:t>rd</a:t>
            </a:r>
            <a:r>
              <a:rPr lang="en-US" altLang="en-US" sz="4000"/>
              <a:t> Rule</a:t>
            </a:r>
          </a:p>
        </p:txBody>
      </p:sp>
      <p:graphicFrame>
        <p:nvGraphicFramePr>
          <p:cNvPr id="16386" name="Object 235">
            <a:extLst>
              <a:ext uri="{FF2B5EF4-FFF2-40B4-BE49-F238E27FC236}">
                <a16:creationId xmlns:a16="http://schemas.microsoft.com/office/drawing/2014/main" xmlns="" id="{41346AEC-6D23-2444-8E67-55812B4DC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362200"/>
          <a:ext cx="113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2" name="Equation" r:id="rId4" imgW="26035000" imgH="18135600" progId="Equation.3">
                  <p:embed/>
                </p:oleObj>
              </mc:Choice>
              <mc:Fallback>
                <p:oleObj name="Equation" r:id="rId4" imgW="26035000" imgH="18135600" progId="Equation.3">
                  <p:embed/>
                  <p:pic>
                    <p:nvPicPr>
                      <p:cNvPr id="16386" name="Object 235">
                        <a:extLst>
                          <a:ext uri="{FF2B5EF4-FFF2-40B4-BE49-F238E27FC236}">
                            <a16:creationId xmlns:a16="http://schemas.microsoft.com/office/drawing/2014/main" xmlns="" id="{41346AEC-6D23-2444-8E67-55812B4DC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113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239">
            <a:extLst>
              <a:ext uri="{FF2B5EF4-FFF2-40B4-BE49-F238E27FC236}">
                <a16:creationId xmlns:a16="http://schemas.microsoft.com/office/drawing/2014/main" xmlns="" id="{3DE9AC3D-54A0-D64B-8519-1645E072F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2850" y="2362201"/>
          <a:ext cx="59817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3" name="Equation" r:id="rId6" imgW="137795000" imgH="16675100" progId="Equation.3">
                  <p:embed/>
                </p:oleObj>
              </mc:Choice>
              <mc:Fallback>
                <p:oleObj name="Equation" r:id="rId6" imgW="137795000" imgH="16675100" progId="Equation.3">
                  <p:embed/>
                  <p:pic>
                    <p:nvPicPr>
                      <p:cNvPr id="16387" name="Object 239">
                        <a:extLst>
                          <a:ext uri="{FF2B5EF4-FFF2-40B4-BE49-F238E27FC236}">
                            <a16:creationId xmlns:a16="http://schemas.microsoft.com/office/drawing/2014/main" xmlns="" id="{3DE9AC3D-54A0-D64B-8519-1645E072F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2362201"/>
                        <a:ext cx="59817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41">
            <a:extLst>
              <a:ext uri="{FF2B5EF4-FFF2-40B4-BE49-F238E27FC236}">
                <a16:creationId xmlns:a16="http://schemas.microsoft.com/office/drawing/2014/main" xmlns="" id="{2901B64A-362E-6843-BACA-11837B9A2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1" y="3352800"/>
          <a:ext cx="544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4" name="Equation" r:id="rId8" imgW="125222000" imgH="8775700" progId="Equation.3">
                  <p:embed/>
                </p:oleObj>
              </mc:Choice>
              <mc:Fallback>
                <p:oleObj name="Equation" r:id="rId8" imgW="125222000" imgH="8775700" progId="Equation.3">
                  <p:embed/>
                  <p:pic>
                    <p:nvPicPr>
                      <p:cNvPr id="16388" name="Object 241">
                        <a:extLst>
                          <a:ext uri="{FF2B5EF4-FFF2-40B4-BE49-F238E27FC236}">
                            <a16:creationId xmlns:a16="http://schemas.microsoft.com/office/drawing/2014/main" xmlns="" id="{2901B64A-362E-6843-BACA-11837B9A2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1" y="3352800"/>
                        <a:ext cx="54403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243">
            <a:extLst>
              <a:ext uri="{FF2B5EF4-FFF2-40B4-BE49-F238E27FC236}">
                <a16:creationId xmlns:a16="http://schemas.microsoft.com/office/drawing/2014/main" xmlns="" id="{20C5E5FA-3DF3-DB4B-B539-441EC2782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1" y="3886200"/>
          <a:ext cx="5610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5" name="Equation" r:id="rId10" imgW="129311400" imgH="28092400" progId="Equation.3">
                  <p:embed/>
                </p:oleObj>
              </mc:Choice>
              <mc:Fallback>
                <p:oleObj name="Equation" r:id="rId10" imgW="129311400" imgH="28092400" progId="Equation.3">
                  <p:embed/>
                  <p:pic>
                    <p:nvPicPr>
                      <p:cNvPr id="16389" name="Object 243">
                        <a:extLst>
                          <a:ext uri="{FF2B5EF4-FFF2-40B4-BE49-F238E27FC236}">
                            <a16:creationId xmlns:a16="http://schemas.microsoft.com/office/drawing/2014/main" xmlns="" id="{20C5E5FA-3DF3-DB4B-B539-441EC2782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3886200"/>
                        <a:ext cx="5610225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245">
            <a:extLst>
              <a:ext uri="{FF2B5EF4-FFF2-40B4-BE49-F238E27FC236}">
                <a16:creationId xmlns:a16="http://schemas.microsoft.com/office/drawing/2014/main" xmlns="" id="{37597628-19ED-1C48-8379-8D3321C1CF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257800"/>
          <a:ext cx="6019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6" name="Equation" r:id="rId12" imgW="138684000" imgH="28092400" progId="Equation.3">
                  <p:embed/>
                </p:oleObj>
              </mc:Choice>
              <mc:Fallback>
                <p:oleObj name="Equation" r:id="rId12" imgW="138684000" imgH="28092400" progId="Equation.3">
                  <p:embed/>
                  <p:pic>
                    <p:nvPicPr>
                      <p:cNvPr id="16390" name="Object 245">
                        <a:extLst>
                          <a:ext uri="{FF2B5EF4-FFF2-40B4-BE49-F238E27FC236}">
                            <a16:creationId xmlns:a16="http://schemas.microsoft.com/office/drawing/2014/main" xmlns="" id="{37597628-19ED-1C48-8379-8D3321C1C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60198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1D81C0B-9BE7-1541-8EBB-97B52A8F8C50}"/>
              </a:ext>
            </a:extLst>
          </p:cNvPr>
          <p:cNvSpPr/>
          <p:nvPr/>
        </p:nvSpPr>
        <p:spPr>
          <a:xfrm>
            <a:off x="3644900" y="5225526"/>
            <a:ext cx="6151564" cy="1336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7">
            <a:extLst>
              <a:ext uri="{FF2B5EF4-FFF2-40B4-BE49-F238E27FC236}">
                <a16:creationId xmlns:a16="http://schemas.microsoft.com/office/drawing/2014/main" xmlns="" id="{55384D63-A775-2B46-84C7-463FF68B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29201"/>
            <a:ext cx="8153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buFontTx/>
              <a:buAutoNum type="alphaLcParenR"/>
            </a:pPr>
            <a:r>
              <a:rPr lang="en-US" altLang="en-US" sz="2000"/>
              <a:t>Use four segment Simpson’s 1/3rd Rule to find the approximate value  of </a:t>
            </a:r>
            <a:r>
              <a:rPr lang="en-US" altLang="en-US" sz="2000" i="1"/>
              <a:t>x</a:t>
            </a:r>
            <a:r>
              <a:rPr lang="en-US" altLang="en-US" sz="2000"/>
              <a:t>.</a:t>
            </a:r>
          </a:p>
          <a:p>
            <a:pPr algn="l" eaLnBrk="1" hangingPunct="1">
              <a:buFontTx/>
              <a:buAutoNum type="alphaLcParenR"/>
            </a:pPr>
            <a:r>
              <a:rPr lang="en-US" altLang="en-US" sz="2000"/>
              <a:t>Find the true error,      for part (a).</a:t>
            </a:r>
          </a:p>
          <a:p>
            <a:pPr algn="l" eaLnBrk="1" hangingPunct="1">
              <a:buFontTx/>
              <a:buAutoNum type="alphaLcParenR"/>
            </a:pPr>
            <a:r>
              <a:rPr lang="en-US" altLang="en-US" sz="2000"/>
              <a:t>Find the absolute relative true error,      for part (a).</a:t>
            </a:r>
          </a:p>
          <a:p>
            <a:pPr algn="l" eaLnBrk="1" hangingPunct="1">
              <a:buFontTx/>
              <a:buAutoNum type="alphaLcParenR"/>
            </a:pPr>
            <a:endParaRPr lang="en-US" altLang="en-US" sz="2000"/>
          </a:p>
        </p:txBody>
      </p:sp>
      <p:sp>
        <p:nvSpPr>
          <p:cNvPr id="17416" name="Rectangle 2">
            <a:extLst>
              <a:ext uri="{FF2B5EF4-FFF2-40B4-BE49-F238E27FC236}">
                <a16:creationId xmlns:a16="http://schemas.microsoft.com/office/drawing/2014/main" xmlns="" id="{C9C0C92C-2477-154B-93AC-EAFB16E7F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</a:t>
            </a:r>
          </a:p>
        </p:txBody>
      </p:sp>
      <p:graphicFrame>
        <p:nvGraphicFramePr>
          <p:cNvPr id="17410" name="Object 8">
            <a:extLst>
              <a:ext uri="{FF2B5EF4-FFF2-40B4-BE49-F238E27FC236}">
                <a16:creationId xmlns:a16="http://schemas.microsoft.com/office/drawing/2014/main" xmlns="" id="{67B46EA6-F03C-DE4F-8BEC-C5A1F737F15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5638800"/>
          <a:ext cx="3254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8" name="Equation" r:id="rId3" imgW="4102100" imgH="5270500" progId="Equation.3">
                  <p:embed/>
                </p:oleObj>
              </mc:Choice>
              <mc:Fallback>
                <p:oleObj name="Equation" r:id="rId3" imgW="4102100" imgH="5270500" progId="Equation.3">
                  <p:embed/>
                  <p:pic>
                    <p:nvPicPr>
                      <p:cNvPr id="17410" name="Object 8">
                        <a:extLst>
                          <a:ext uri="{FF2B5EF4-FFF2-40B4-BE49-F238E27FC236}">
                            <a16:creationId xmlns:a16="http://schemas.microsoft.com/office/drawing/2014/main" xmlns="" id="{67B46EA6-F03C-DE4F-8BEC-C5A1F737F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638800"/>
                        <a:ext cx="3254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6">
            <a:extLst>
              <a:ext uri="{FF2B5EF4-FFF2-40B4-BE49-F238E27FC236}">
                <a16:creationId xmlns:a16="http://schemas.microsoft.com/office/drawing/2014/main" xmlns="" id="{A3CB684F-A8EA-6449-9F8A-9C19251E2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933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7411" name="Object 10">
            <a:extLst>
              <a:ext uri="{FF2B5EF4-FFF2-40B4-BE49-F238E27FC236}">
                <a16:creationId xmlns:a16="http://schemas.microsoft.com/office/drawing/2014/main" xmlns="" id="{57976E0D-BDAC-6A41-BD4A-6A851F4703C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53201" y="5943600"/>
          <a:ext cx="411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" name="Equation" r:id="rId5" imgW="5562600" imgH="5854700" progId="Equation.3">
                  <p:embed/>
                </p:oleObj>
              </mc:Choice>
              <mc:Fallback>
                <p:oleObj name="Equation" r:id="rId5" imgW="5562600" imgH="5854700" progId="Equation.3">
                  <p:embed/>
                  <p:pic>
                    <p:nvPicPr>
                      <p:cNvPr id="17411" name="Object 10">
                        <a:extLst>
                          <a:ext uri="{FF2B5EF4-FFF2-40B4-BE49-F238E27FC236}">
                            <a16:creationId xmlns:a16="http://schemas.microsoft.com/office/drawing/2014/main" xmlns="" id="{57976E0D-BDAC-6A41-BD4A-6A851F4703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5943600"/>
                        <a:ext cx="4111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3">
            <a:extLst>
              <a:ext uri="{FF2B5EF4-FFF2-40B4-BE49-F238E27FC236}">
                <a16:creationId xmlns:a16="http://schemas.microsoft.com/office/drawing/2014/main" xmlns="" id="{8F16F621-4DBE-2B42-9FB7-980E3FC7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05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Text Box 14">
            <a:extLst>
              <a:ext uri="{FF2B5EF4-FFF2-40B4-BE49-F238E27FC236}">
                <a16:creationId xmlns:a16="http://schemas.microsoft.com/office/drawing/2014/main" xmlns="" id="{FE075456-86D0-2C4F-9906-B1AE5429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273301"/>
            <a:ext cx="73945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The probability for an oscillator to have its frequency within 5%</a:t>
            </a:r>
          </a:p>
          <a:p>
            <a:pPr algn="l" eaLnBrk="1" hangingPunct="1"/>
            <a:r>
              <a:rPr lang="en-US" altLang="en-US" sz="2000"/>
              <a:t>of the target of 1kHz is determined by finding total area under</a:t>
            </a:r>
          </a:p>
          <a:p>
            <a:pPr algn="l" eaLnBrk="1" hangingPunct="1"/>
            <a:r>
              <a:rPr lang="en-US" altLang="en-US" sz="2000"/>
              <a:t>the normal distribution function for the range in question:</a:t>
            </a:r>
            <a:r>
              <a:rPr lang="en-US" altLang="en-US"/>
              <a:t> </a:t>
            </a:r>
          </a:p>
        </p:txBody>
      </p:sp>
      <p:sp>
        <p:nvSpPr>
          <p:cNvPr id="17420" name="Rectangle 16">
            <a:extLst>
              <a:ext uri="{FF2B5EF4-FFF2-40B4-BE49-F238E27FC236}">
                <a16:creationId xmlns:a16="http://schemas.microsoft.com/office/drawing/2014/main" xmlns="" id="{D5CE1443-4C30-624A-91CE-F39CF013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7412" name="Object 15">
            <a:extLst>
              <a:ext uri="{FF2B5EF4-FFF2-40B4-BE49-F238E27FC236}">
                <a16:creationId xmlns:a16="http://schemas.microsoft.com/office/drawing/2014/main" xmlns="" id="{97BE3A00-CAEE-3948-9C56-7E59EB109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8389" y="3581400"/>
          <a:ext cx="3228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0" name="Equation" r:id="rId7" imgW="34518600" imgH="11404600" progId="Equation.3">
                  <p:embed/>
                </p:oleObj>
              </mc:Choice>
              <mc:Fallback>
                <p:oleObj name="Equation" r:id="rId7" imgW="34518600" imgH="11404600" progId="Equation.3">
                  <p:embed/>
                  <p:pic>
                    <p:nvPicPr>
                      <p:cNvPr id="17412" name="Object 15">
                        <a:extLst>
                          <a:ext uri="{FF2B5EF4-FFF2-40B4-BE49-F238E27FC236}">
                            <a16:creationId xmlns:a16="http://schemas.microsoft.com/office/drawing/2014/main" xmlns="" id="{97BE3A00-CAEE-3948-9C56-7E59EB109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9" y="3581400"/>
                        <a:ext cx="32289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20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Rectangle 2">
            <a:extLst>
              <a:ext uri="{FF2B5EF4-FFF2-40B4-BE49-F238E27FC236}">
                <a16:creationId xmlns:a16="http://schemas.microsoft.com/office/drawing/2014/main" xmlns="" id="{6066A73A-5E38-6F4C-9269-2E20C1A44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18443" name="Rectangle 4">
            <a:extLst>
              <a:ext uri="{FF2B5EF4-FFF2-40B4-BE49-F238E27FC236}">
                <a16:creationId xmlns:a16="http://schemas.microsoft.com/office/drawing/2014/main" xmlns="" id="{E177637A-6C5D-4E4B-BBC0-4D9D4D28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93269"/>
            <a:ext cx="55108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Using </a:t>
            </a:r>
            <a:r>
              <a:rPr lang="en-US" altLang="en-US" i="1"/>
              <a:t>n</a:t>
            </a:r>
            <a:r>
              <a:rPr lang="en-US" altLang="en-US"/>
              <a:t> segment Simpson’s 1/3rd Rule,</a:t>
            </a:r>
          </a:p>
        </p:txBody>
      </p:sp>
      <p:sp>
        <p:nvSpPr>
          <p:cNvPr id="18444" name="Rectangle 7">
            <a:extLst>
              <a:ext uri="{FF2B5EF4-FFF2-40B4-BE49-F238E27FC236}">
                <a16:creationId xmlns:a16="http://schemas.microsoft.com/office/drawing/2014/main" xmlns="" id="{9D7126D9-4CAF-9240-A625-A4F54954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61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5" name="Rectangle 8">
            <a:extLst>
              <a:ext uri="{FF2B5EF4-FFF2-40B4-BE49-F238E27FC236}">
                <a16:creationId xmlns:a16="http://schemas.microsoft.com/office/drawing/2014/main" xmlns="" id="{8C0CEAAE-DB60-D340-A4F3-81B4BF82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16314"/>
            <a:ext cx="1212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6" name="Text Box 10">
            <a:extLst>
              <a:ext uri="{FF2B5EF4-FFF2-40B4-BE49-F238E27FC236}">
                <a16:creationId xmlns:a16="http://schemas.microsoft.com/office/drawing/2014/main" xmlns="" id="{C21D7C73-EDB4-574A-B43E-43ACF78E2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81401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So</a:t>
            </a:r>
          </a:p>
        </p:txBody>
      </p:sp>
      <p:sp>
        <p:nvSpPr>
          <p:cNvPr id="18447" name="Rectangle 20">
            <a:extLst>
              <a:ext uri="{FF2B5EF4-FFF2-40B4-BE49-F238E27FC236}">
                <a16:creationId xmlns:a16="http://schemas.microsoft.com/office/drawing/2014/main" xmlns="" id="{3DB6C197-68D0-964C-BAFC-D763FFAD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70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8" name="Rectangle 21">
            <a:extLst>
              <a:ext uri="{FF2B5EF4-FFF2-40B4-BE49-F238E27FC236}">
                <a16:creationId xmlns:a16="http://schemas.microsoft.com/office/drawing/2014/main" xmlns="" id="{14A13AE9-BC6F-F941-874D-43F35881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826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49" name="Rectangle 22">
            <a:extLst>
              <a:ext uri="{FF2B5EF4-FFF2-40B4-BE49-F238E27FC236}">
                <a16:creationId xmlns:a16="http://schemas.microsoft.com/office/drawing/2014/main" xmlns="" id="{6D82A8BA-4AC8-C34B-9B88-19AE76268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28789"/>
            <a:ext cx="1479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0" name="Rectangle 23">
            <a:extLst>
              <a:ext uri="{FF2B5EF4-FFF2-40B4-BE49-F238E27FC236}">
                <a16:creationId xmlns:a16="http://schemas.microsoft.com/office/drawing/2014/main" xmlns="" id="{43346929-FE5A-304A-8F7B-9E204697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1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1" name="Rectangle 24">
            <a:extLst>
              <a:ext uri="{FF2B5EF4-FFF2-40B4-BE49-F238E27FC236}">
                <a16:creationId xmlns:a16="http://schemas.microsoft.com/office/drawing/2014/main" xmlns="" id="{7367C3AB-1EB2-D74A-955C-7F217F54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92439"/>
            <a:ext cx="1479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2" name="Rectangle 25">
            <a:extLst>
              <a:ext uri="{FF2B5EF4-FFF2-40B4-BE49-F238E27FC236}">
                <a16:creationId xmlns:a16="http://schemas.microsoft.com/office/drawing/2014/main" xmlns="" id="{B7B33016-8C1B-D24B-9482-76F437723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099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3" name="Rectangle 26">
            <a:extLst>
              <a:ext uri="{FF2B5EF4-FFF2-40B4-BE49-F238E27FC236}">
                <a16:creationId xmlns:a16="http://schemas.microsoft.com/office/drawing/2014/main" xmlns="" id="{E0EE9A15-DFAA-0446-852E-25122A0D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5614"/>
            <a:ext cx="1479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4" name="Rectangle 27">
            <a:extLst>
              <a:ext uri="{FF2B5EF4-FFF2-40B4-BE49-F238E27FC236}">
                <a16:creationId xmlns:a16="http://schemas.microsoft.com/office/drawing/2014/main" xmlns="" id="{AF99A583-DB95-D94D-B242-742887C9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8315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5" name="Rectangle 28">
            <a:extLst>
              <a:ext uri="{FF2B5EF4-FFF2-40B4-BE49-F238E27FC236}">
                <a16:creationId xmlns:a16="http://schemas.microsoft.com/office/drawing/2014/main" xmlns="" id="{CEE74401-B35C-314C-8833-E453A3114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38789"/>
            <a:ext cx="1479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56" name="Rectangle 30">
            <a:extLst>
              <a:ext uri="{FF2B5EF4-FFF2-40B4-BE49-F238E27FC236}">
                <a16:creationId xmlns:a16="http://schemas.microsoft.com/office/drawing/2014/main" xmlns="" id="{2C77AC08-DFEB-874D-8B65-31C70A710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8434" name="Object 29">
            <a:extLst>
              <a:ext uri="{FF2B5EF4-FFF2-40B4-BE49-F238E27FC236}">
                <a16:creationId xmlns:a16="http://schemas.microsoft.com/office/drawing/2014/main" xmlns="" id="{A9019DF9-D59B-8F45-A3C1-9C83F8A98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8200" y="3810000"/>
          <a:ext cx="2216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0" name="Equation" r:id="rId3" imgW="25450800" imgH="5270500" progId="Equation.3">
                  <p:embed/>
                </p:oleObj>
              </mc:Choice>
              <mc:Fallback>
                <p:oleObj name="Equation" r:id="rId3" imgW="25450800" imgH="5270500" progId="Equation.3">
                  <p:embed/>
                  <p:pic>
                    <p:nvPicPr>
                      <p:cNvPr id="18434" name="Object 29">
                        <a:extLst>
                          <a:ext uri="{FF2B5EF4-FFF2-40B4-BE49-F238E27FC236}">
                            <a16:creationId xmlns:a16="http://schemas.microsoft.com/office/drawing/2014/main" xmlns="" id="{A9019DF9-D59B-8F45-A3C1-9C83F8A98E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3810000"/>
                        <a:ext cx="2216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Rectangle 32">
            <a:extLst>
              <a:ext uri="{FF2B5EF4-FFF2-40B4-BE49-F238E27FC236}">
                <a16:creationId xmlns:a16="http://schemas.microsoft.com/office/drawing/2014/main" xmlns="" id="{0F365D59-9E9B-5348-A44D-C2D32958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8435" name="Object 31">
            <a:extLst>
              <a:ext uri="{FF2B5EF4-FFF2-40B4-BE49-F238E27FC236}">
                <a16:creationId xmlns:a16="http://schemas.microsoft.com/office/drawing/2014/main" xmlns="" id="{C2A03375-17D6-054B-AF94-D7536BA35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9313" y="4343401"/>
          <a:ext cx="47609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1" name="Equation" r:id="rId5" imgW="55880000" imgH="4978400" progId="Equation.3">
                  <p:embed/>
                </p:oleObj>
              </mc:Choice>
              <mc:Fallback>
                <p:oleObj name="Equation" r:id="rId5" imgW="55880000" imgH="4978400" progId="Equation.3">
                  <p:embed/>
                  <p:pic>
                    <p:nvPicPr>
                      <p:cNvPr id="18435" name="Object 31">
                        <a:extLst>
                          <a:ext uri="{FF2B5EF4-FFF2-40B4-BE49-F238E27FC236}">
                            <a16:creationId xmlns:a16="http://schemas.microsoft.com/office/drawing/2014/main" xmlns="" id="{C2A03375-17D6-054B-AF94-D7536BA35E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4343401"/>
                        <a:ext cx="47609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Rectangle 34">
            <a:extLst>
              <a:ext uri="{FF2B5EF4-FFF2-40B4-BE49-F238E27FC236}">
                <a16:creationId xmlns:a16="http://schemas.microsoft.com/office/drawing/2014/main" xmlns="" id="{1990D191-70BB-304E-9F68-2722D0485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8436" name="Object 33">
            <a:extLst>
              <a:ext uri="{FF2B5EF4-FFF2-40B4-BE49-F238E27FC236}">
                <a16:creationId xmlns:a16="http://schemas.microsoft.com/office/drawing/2014/main" xmlns="" id="{95EC2D7E-F4CE-844B-AA2F-D52147A07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2014" y="4876801"/>
          <a:ext cx="48910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2" name="Equation" r:id="rId7" imgW="57340500" imgH="4978400" progId="Equation.3">
                  <p:embed/>
                </p:oleObj>
              </mc:Choice>
              <mc:Fallback>
                <p:oleObj name="Equation" r:id="rId7" imgW="57340500" imgH="4978400" progId="Equation.3">
                  <p:embed/>
                  <p:pic>
                    <p:nvPicPr>
                      <p:cNvPr id="18436" name="Object 33">
                        <a:extLst>
                          <a:ext uri="{FF2B5EF4-FFF2-40B4-BE49-F238E27FC236}">
                            <a16:creationId xmlns:a16="http://schemas.microsoft.com/office/drawing/2014/main" xmlns="" id="{95EC2D7E-F4CE-844B-AA2F-D52147A07E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4" y="4876801"/>
                        <a:ext cx="4891087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Rectangle 36">
            <a:extLst>
              <a:ext uri="{FF2B5EF4-FFF2-40B4-BE49-F238E27FC236}">
                <a16:creationId xmlns:a16="http://schemas.microsoft.com/office/drawing/2014/main" xmlns="" id="{7831BFD7-27C0-AD44-A83F-56D24601E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8437" name="Object 35">
            <a:extLst>
              <a:ext uri="{FF2B5EF4-FFF2-40B4-BE49-F238E27FC236}">
                <a16:creationId xmlns:a16="http://schemas.microsoft.com/office/drawing/2014/main" xmlns="" id="{4FC05A6D-A008-E148-BC3C-7CD36DD77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1700" y="5410200"/>
          <a:ext cx="4694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3" name="Equation" r:id="rId9" imgW="54127400" imgH="5270500" progId="Equation.3">
                  <p:embed/>
                </p:oleObj>
              </mc:Choice>
              <mc:Fallback>
                <p:oleObj name="Equation" r:id="rId9" imgW="54127400" imgH="5270500" progId="Equation.3">
                  <p:embed/>
                  <p:pic>
                    <p:nvPicPr>
                      <p:cNvPr id="18437" name="Object 35">
                        <a:extLst>
                          <a:ext uri="{FF2B5EF4-FFF2-40B4-BE49-F238E27FC236}">
                            <a16:creationId xmlns:a16="http://schemas.microsoft.com/office/drawing/2014/main" xmlns="" id="{4FC05A6D-A008-E148-BC3C-7CD36DD77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5410200"/>
                        <a:ext cx="4694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Rectangle 38">
            <a:extLst>
              <a:ext uri="{FF2B5EF4-FFF2-40B4-BE49-F238E27FC236}">
                <a16:creationId xmlns:a16="http://schemas.microsoft.com/office/drawing/2014/main" xmlns="" id="{4C6902D7-2554-DE43-B2D6-A459462C1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8438" name="Object 37">
            <a:extLst>
              <a:ext uri="{FF2B5EF4-FFF2-40B4-BE49-F238E27FC236}">
                <a16:creationId xmlns:a16="http://schemas.microsoft.com/office/drawing/2014/main" xmlns="" id="{CC5D882A-12EE-E248-8877-0440C75A7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1701" y="5867400"/>
          <a:ext cx="2811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4" name="Equation" r:id="rId11" imgW="32473900" imgH="5270500" progId="Equation.3">
                  <p:embed/>
                </p:oleObj>
              </mc:Choice>
              <mc:Fallback>
                <p:oleObj name="Equation" r:id="rId11" imgW="32473900" imgH="5270500" progId="Equation.3">
                  <p:embed/>
                  <p:pic>
                    <p:nvPicPr>
                      <p:cNvPr id="18438" name="Object 37">
                        <a:extLst>
                          <a:ext uri="{FF2B5EF4-FFF2-40B4-BE49-F238E27FC236}">
                            <a16:creationId xmlns:a16="http://schemas.microsoft.com/office/drawing/2014/main" xmlns="" id="{CC5D882A-12EE-E248-8877-0440C75A7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1" y="5867400"/>
                        <a:ext cx="2811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39">
            <a:extLst>
              <a:ext uri="{FF2B5EF4-FFF2-40B4-BE49-F238E27FC236}">
                <a16:creationId xmlns:a16="http://schemas.microsoft.com/office/drawing/2014/main" xmlns="" id="{13F1BAB6-4283-E04E-A393-D1B90CC6D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667000"/>
          <a:ext cx="3594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5" name="Equation" r:id="rId13" imgW="48564800" imgH="9067800" progId="Equation.3">
                  <p:embed/>
                </p:oleObj>
              </mc:Choice>
              <mc:Fallback>
                <p:oleObj name="Equation" r:id="rId13" imgW="48564800" imgH="9067800" progId="Equation.3">
                  <p:embed/>
                  <p:pic>
                    <p:nvPicPr>
                      <p:cNvPr id="18439" name="Object 39">
                        <a:extLst>
                          <a:ext uri="{FF2B5EF4-FFF2-40B4-BE49-F238E27FC236}">
                            <a16:creationId xmlns:a16="http://schemas.microsoft.com/office/drawing/2014/main" xmlns="" id="{13F1BAB6-4283-E04E-A393-D1B90CC6D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67000"/>
                        <a:ext cx="35941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21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xmlns="" id="{8DCE200C-AF63-4A46-9B2D-DB332C552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(cont.)</a:t>
            </a:r>
          </a:p>
        </p:txBody>
      </p:sp>
      <p:sp>
        <p:nvSpPr>
          <p:cNvPr id="19462" name="Rectangle 10">
            <a:extLst>
              <a:ext uri="{FF2B5EF4-FFF2-40B4-BE49-F238E27FC236}">
                <a16:creationId xmlns:a16="http://schemas.microsoft.com/office/drawing/2014/main" xmlns="" id="{B28CDCC7-7357-7840-81B5-21123749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3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9458" name="Object 9">
            <a:extLst>
              <a:ext uri="{FF2B5EF4-FFF2-40B4-BE49-F238E27FC236}">
                <a16:creationId xmlns:a16="http://schemas.microsoft.com/office/drawing/2014/main" xmlns="" id="{674D5753-6B6A-6A40-ACA0-B498E3085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66876"/>
          <a:ext cx="8370888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4" name="Equation" r:id="rId3" imgW="106197400" imgH="64363600" progId="Equation.3">
                  <p:embed/>
                </p:oleObj>
              </mc:Choice>
              <mc:Fallback>
                <p:oleObj name="Equation" r:id="rId3" imgW="106197400" imgH="64363600" progId="Equation.3">
                  <p:embed/>
                  <p:pic>
                    <p:nvPicPr>
                      <p:cNvPr id="19458" name="Object 9">
                        <a:extLst>
                          <a:ext uri="{FF2B5EF4-FFF2-40B4-BE49-F238E27FC236}">
                            <a16:creationId xmlns:a16="http://schemas.microsoft.com/office/drawing/2014/main" xmlns="" id="{674D5753-6B6A-6A40-ACA0-B498E3085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66876"/>
                        <a:ext cx="8370888" cy="465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11">
            <a:extLst>
              <a:ext uri="{FF2B5EF4-FFF2-40B4-BE49-F238E27FC236}">
                <a16:creationId xmlns:a16="http://schemas.microsoft.com/office/drawing/2014/main" xmlns="" id="{39DE4E71-E28F-D744-AED0-32672F425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76375"/>
            <a:ext cx="1212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4" name="Rectangle 12">
            <a:extLst>
              <a:ext uri="{FF2B5EF4-FFF2-40B4-BE49-F238E27FC236}">
                <a16:creationId xmlns:a16="http://schemas.microsoft.com/office/drawing/2014/main" xmlns="" id="{BFF54426-89BE-F348-92B2-5F291578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0214"/>
            <a:ext cx="1212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5" name="Rectangle 13">
            <a:extLst>
              <a:ext uri="{FF2B5EF4-FFF2-40B4-BE49-F238E27FC236}">
                <a16:creationId xmlns:a16="http://schemas.microsoft.com/office/drawing/2014/main" xmlns="" id="{C3D1B501-A6B1-664C-A37D-28432A7F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68750"/>
            <a:ext cx="1212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6" name="Rectangle 14">
            <a:extLst>
              <a:ext uri="{FF2B5EF4-FFF2-40B4-BE49-F238E27FC236}">
                <a16:creationId xmlns:a16="http://schemas.microsoft.com/office/drawing/2014/main" xmlns="" id="{ABEDE5AD-5724-0B43-9887-A7825085E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976814"/>
            <a:ext cx="1212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7" name="Rectangle 15">
            <a:extLst>
              <a:ext uri="{FF2B5EF4-FFF2-40B4-BE49-F238E27FC236}">
                <a16:creationId xmlns:a16="http://schemas.microsoft.com/office/drawing/2014/main" xmlns="" id="{0B2B3B12-CADC-F643-B5B0-BFAA681F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984875"/>
            <a:ext cx="1212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8" name="Rectangle 17">
            <a:extLst>
              <a:ext uri="{FF2B5EF4-FFF2-40B4-BE49-F238E27FC236}">
                <a16:creationId xmlns:a16="http://schemas.microsoft.com/office/drawing/2014/main" xmlns="" id="{B8D0C53F-2CBE-B94A-BC96-4D3A4F15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552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9" name="Rectangle 19">
            <a:extLst>
              <a:ext uri="{FF2B5EF4-FFF2-40B4-BE49-F238E27FC236}">
                <a16:creationId xmlns:a16="http://schemas.microsoft.com/office/drawing/2014/main" xmlns="" id="{C16A9EBF-582D-2343-8887-9760313BE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Rectangle 21">
            <a:extLst>
              <a:ext uri="{FF2B5EF4-FFF2-40B4-BE49-F238E27FC236}">
                <a16:creationId xmlns:a16="http://schemas.microsoft.com/office/drawing/2014/main" xmlns="" id="{3A25C8BD-873E-A547-9C4F-3902BF03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00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>
            <a:extLst>
              <a:ext uri="{FF2B5EF4-FFF2-40B4-BE49-F238E27FC236}">
                <a16:creationId xmlns:a16="http://schemas.microsoft.com/office/drawing/2014/main" xmlns="" id="{FB9B645F-59F3-1F42-8205-EB2BC22F0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(cont.)</a:t>
            </a:r>
          </a:p>
        </p:txBody>
      </p:sp>
      <p:sp>
        <p:nvSpPr>
          <p:cNvPr id="20487" name="Rectangle 4">
            <a:extLst>
              <a:ext uri="{FF2B5EF4-FFF2-40B4-BE49-F238E27FC236}">
                <a16:creationId xmlns:a16="http://schemas.microsoft.com/office/drawing/2014/main" xmlns="" id="{C24C99E7-E9C5-2C4D-9C66-D27C9DB6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64669"/>
            <a:ext cx="4077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In this case, the true error is</a:t>
            </a:r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xmlns="" id="{E1575861-CADD-B34D-A90D-71CC0B36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9969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482" name="Object 6">
            <a:extLst>
              <a:ext uri="{FF2B5EF4-FFF2-40B4-BE49-F238E27FC236}">
                <a16:creationId xmlns:a16="http://schemas.microsoft.com/office/drawing/2014/main" xmlns="" id="{6E30BB74-1579-EC44-B924-093DEA525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362200"/>
          <a:ext cx="49672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4" name="Equation" r:id="rId3" imgW="52666900" imgH="14922500" progId="Equation.3">
                  <p:embed/>
                </p:oleObj>
              </mc:Choice>
              <mc:Fallback>
                <p:oleObj name="Equation" r:id="rId3" imgW="52666900" imgH="14922500" progId="Equation.3">
                  <p:embed/>
                  <p:pic>
                    <p:nvPicPr>
                      <p:cNvPr id="20482" name="Object 6">
                        <a:extLst>
                          <a:ext uri="{FF2B5EF4-FFF2-40B4-BE49-F238E27FC236}">
                            <a16:creationId xmlns:a16="http://schemas.microsoft.com/office/drawing/2014/main" xmlns="" id="{6E30BB74-1579-EC44-B924-093DEA5250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4967288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8">
            <a:extLst>
              <a:ext uri="{FF2B5EF4-FFF2-40B4-BE49-F238E27FC236}">
                <a16:creationId xmlns:a16="http://schemas.microsoft.com/office/drawing/2014/main" xmlns="" id="{902C3B84-57ED-CB4D-AAE7-1816E1D7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05001"/>
            <a:ext cx="1289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90" name="Rectangle 9">
            <a:extLst>
              <a:ext uri="{FF2B5EF4-FFF2-40B4-BE49-F238E27FC236}">
                <a16:creationId xmlns:a16="http://schemas.microsoft.com/office/drawing/2014/main" xmlns="" id="{2029C5C8-4E03-CB46-AFEC-470FE62A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62401"/>
            <a:ext cx="442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The absolute relative true error</a:t>
            </a:r>
          </a:p>
        </p:txBody>
      </p:sp>
      <p:sp>
        <p:nvSpPr>
          <p:cNvPr id="20491" name="Rectangle 12">
            <a:extLst>
              <a:ext uri="{FF2B5EF4-FFF2-40B4-BE49-F238E27FC236}">
                <a16:creationId xmlns:a16="http://schemas.microsoft.com/office/drawing/2014/main" xmlns="" id="{742A89D3-0BD7-4B44-AD88-8BD741378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282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483" name="Object 11">
            <a:extLst>
              <a:ext uri="{FF2B5EF4-FFF2-40B4-BE49-F238E27FC236}">
                <a16:creationId xmlns:a16="http://schemas.microsoft.com/office/drawing/2014/main" xmlns="" id="{E49E13B0-6FC2-B846-933A-F3D82351E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1" y="4495800"/>
          <a:ext cx="3032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5" name="Equation" r:id="rId5" imgW="36283900" imgH="26035000" progId="Equation.3">
                  <p:embed/>
                </p:oleObj>
              </mc:Choice>
              <mc:Fallback>
                <p:oleObj name="Equation" r:id="rId5" imgW="36283900" imgH="26035000" progId="Equation.3">
                  <p:embed/>
                  <p:pic>
                    <p:nvPicPr>
                      <p:cNvPr id="20483" name="Object 11">
                        <a:extLst>
                          <a:ext uri="{FF2B5EF4-FFF2-40B4-BE49-F238E27FC236}">
                            <a16:creationId xmlns:a16="http://schemas.microsoft.com/office/drawing/2014/main" xmlns="" id="{E49E13B0-6FC2-B846-933A-F3D82351E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495800"/>
                        <a:ext cx="303212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3">
            <a:extLst>
              <a:ext uri="{FF2B5EF4-FFF2-40B4-BE49-F238E27FC236}">
                <a16:creationId xmlns:a16="http://schemas.microsoft.com/office/drawing/2014/main" xmlns="" id="{6BA5E314-318D-AC45-81A6-99BB7019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3962401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93" name="Rectangle 15">
            <a:extLst>
              <a:ext uri="{FF2B5EF4-FFF2-40B4-BE49-F238E27FC236}">
                <a16:creationId xmlns:a16="http://schemas.microsoft.com/office/drawing/2014/main" xmlns="" id="{A87C0E9D-EAA5-DB40-A58F-6E501BBB7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4" name="Rectangle 17">
            <a:extLst>
              <a:ext uri="{FF2B5EF4-FFF2-40B4-BE49-F238E27FC236}">
                <a16:creationId xmlns:a16="http://schemas.microsoft.com/office/drawing/2014/main" xmlns="" id="{80BCF17A-B7E7-674C-A61A-35C671A90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26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>
            <a:extLst>
              <a:ext uri="{FF2B5EF4-FFF2-40B4-BE49-F238E27FC236}">
                <a16:creationId xmlns:a16="http://schemas.microsoft.com/office/drawing/2014/main" xmlns="" id="{168C64AA-4C65-B143-8CA9-C0D78298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(cont.)</a:t>
            </a:r>
          </a:p>
        </p:txBody>
      </p:sp>
      <p:sp>
        <p:nvSpPr>
          <p:cNvPr id="21511" name="Rectangle 4">
            <a:extLst>
              <a:ext uri="{FF2B5EF4-FFF2-40B4-BE49-F238E27FC236}">
                <a16:creationId xmlns:a16="http://schemas.microsoft.com/office/drawing/2014/main" xmlns="" id="{D8594F66-009B-8148-82DE-495C9E9A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1"/>
            <a:ext cx="632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b="1"/>
              <a:t>Table</a:t>
            </a:r>
            <a:r>
              <a:rPr lang="en-US" altLang="en-US"/>
              <a:t> Values of Simpson’s 1/3rd Rule for Example 2 with multiple segments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xmlns="" id="{E6317BF0-0DF2-ED4B-A608-2D10C8431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4" y="266858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Rectangle 11">
            <a:extLst>
              <a:ext uri="{FF2B5EF4-FFF2-40B4-BE49-F238E27FC236}">
                <a16:creationId xmlns:a16="http://schemas.microsoft.com/office/drawing/2014/main" xmlns="" id="{CB75880D-3628-3047-9D3F-FF8D4F3B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4" y="266858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4" name="Rectangle 13">
            <a:extLst>
              <a:ext uri="{FF2B5EF4-FFF2-40B4-BE49-F238E27FC236}">
                <a16:creationId xmlns:a16="http://schemas.microsoft.com/office/drawing/2014/main" xmlns="" id="{116E32F5-E41D-0C46-B329-5809AE8A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4" y="266858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5" name="Rectangle 72">
            <a:extLst>
              <a:ext uri="{FF2B5EF4-FFF2-40B4-BE49-F238E27FC236}">
                <a16:creationId xmlns:a16="http://schemas.microsoft.com/office/drawing/2014/main" xmlns="" id="{BA77590F-1F4A-964D-85B5-870AAB12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1" y="266858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6" name="Rectangle 75">
            <a:extLst>
              <a:ext uri="{FF2B5EF4-FFF2-40B4-BE49-F238E27FC236}">
                <a16:creationId xmlns:a16="http://schemas.microsoft.com/office/drawing/2014/main" xmlns="" id="{C07D5FA2-37F2-D840-B17C-78D6FA1D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1" y="266858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7" name="Rectangle 77">
            <a:extLst>
              <a:ext uri="{FF2B5EF4-FFF2-40B4-BE49-F238E27FC236}">
                <a16:creationId xmlns:a16="http://schemas.microsoft.com/office/drawing/2014/main" xmlns="" id="{9A37F6BE-2C27-F747-8AF1-5A3367B7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1" y="266858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55456" name="Group 128">
            <a:extLst>
              <a:ext uri="{FF2B5EF4-FFF2-40B4-BE49-F238E27FC236}">
                <a16:creationId xmlns:a16="http://schemas.microsoft.com/office/drawing/2014/main" xmlns="" id="{F07DD939-5965-0848-9A26-6BE9F31CAF97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3167063"/>
          <a:ext cx="6705600" cy="2011652"/>
        </p:xfrm>
        <a:graphic>
          <a:graphicData uri="http://schemas.openxmlformats.org/drawingml/2006/table">
            <a:tbl>
              <a:tblPr/>
              <a:tblGrid>
                <a:gridCol w="879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2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Approximate Value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51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1.2902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0.96079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0.98168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0.98212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0.98226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−0.30785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0.021568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0.00068166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0.00023561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0.0000922440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31.338%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2.1955%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0.069391%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0.023984%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0.0094101%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535" name="Rectangle 130">
            <a:extLst>
              <a:ext uri="{FF2B5EF4-FFF2-40B4-BE49-F238E27FC236}">
                <a16:creationId xmlns:a16="http://schemas.microsoft.com/office/drawing/2014/main" xmlns="" id="{4F3A135F-2447-F748-A4B2-6471CCBB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06" name="Object 129">
            <a:extLst>
              <a:ext uri="{FF2B5EF4-FFF2-40B4-BE49-F238E27FC236}">
                <a16:creationId xmlns:a16="http://schemas.microsoft.com/office/drawing/2014/main" xmlns="" id="{C33FCE01-18D0-D94D-AA1D-8EE7CA62B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3179763"/>
          <a:ext cx="3508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8" name="Equation" r:id="rId3" imgW="4102100" imgH="5270500" progId="Equation.3">
                  <p:embed/>
                </p:oleObj>
              </mc:Choice>
              <mc:Fallback>
                <p:oleObj name="Equation" r:id="rId3" imgW="4102100" imgH="5270500" progId="Equation.3">
                  <p:embed/>
                  <p:pic>
                    <p:nvPicPr>
                      <p:cNvPr id="21506" name="Object 129">
                        <a:extLst>
                          <a:ext uri="{FF2B5EF4-FFF2-40B4-BE49-F238E27FC236}">
                            <a16:creationId xmlns:a16="http://schemas.microsoft.com/office/drawing/2014/main" xmlns="" id="{C33FCE01-18D0-D94D-AA1D-8EE7CA62B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179763"/>
                        <a:ext cx="3508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6" name="Rectangle 132">
            <a:extLst>
              <a:ext uri="{FF2B5EF4-FFF2-40B4-BE49-F238E27FC236}">
                <a16:creationId xmlns:a16="http://schemas.microsoft.com/office/drawing/2014/main" xmlns="" id="{C6E25E63-00B0-1B42-906D-6FF9948C7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1507" name="Object 131">
            <a:extLst>
              <a:ext uri="{FF2B5EF4-FFF2-40B4-BE49-F238E27FC236}">
                <a16:creationId xmlns:a16="http://schemas.microsoft.com/office/drawing/2014/main" xmlns="" id="{A0A326D8-2DC8-5549-B57E-8C0F2F925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1538" y="3124201"/>
          <a:ext cx="4238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9" name="Equation" r:id="rId5" imgW="5270500" imgH="5270500" progId="Equation.3">
                  <p:embed/>
                </p:oleObj>
              </mc:Choice>
              <mc:Fallback>
                <p:oleObj name="Equation" r:id="rId5" imgW="5270500" imgH="5270500" progId="Equation.3">
                  <p:embed/>
                  <p:pic>
                    <p:nvPicPr>
                      <p:cNvPr id="21507" name="Object 131">
                        <a:extLst>
                          <a:ext uri="{FF2B5EF4-FFF2-40B4-BE49-F238E27FC236}">
                            <a16:creationId xmlns:a16="http://schemas.microsoft.com/office/drawing/2014/main" xmlns="" id="{A0A326D8-2DC8-5549-B57E-8C0F2F925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1538" y="3124201"/>
                        <a:ext cx="423862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66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Rectangle 2">
            <a:extLst>
              <a:ext uri="{FF2B5EF4-FFF2-40B4-BE49-F238E27FC236}">
                <a16:creationId xmlns:a16="http://schemas.microsoft.com/office/drawing/2014/main" xmlns="" id="{7D1AB027-F4A0-D541-A049-133D62134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Error in the Multiple Segment Simpson’s 1/3</a:t>
            </a:r>
            <a:r>
              <a:rPr lang="en-US" altLang="en-US" sz="4000" baseline="30000"/>
              <a:t>rd</a:t>
            </a:r>
            <a:r>
              <a:rPr lang="en-US" altLang="en-US" sz="4000"/>
              <a:t> Rule</a:t>
            </a:r>
          </a:p>
        </p:txBody>
      </p:sp>
      <p:sp>
        <p:nvSpPr>
          <p:cNvPr id="22540" name="Rectangle 4">
            <a:extLst>
              <a:ext uri="{FF2B5EF4-FFF2-40B4-BE49-F238E27FC236}">
                <a16:creationId xmlns:a16="http://schemas.microsoft.com/office/drawing/2014/main" xmlns="" id="{C365DC58-2B81-0247-88C6-EDD19F950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57400"/>
            <a:ext cx="78882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The true error in a single application of Simpson’s 1/3rd Rule is given as</a:t>
            </a:r>
          </a:p>
        </p:txBody>
      </p:sp>
      <p:graphicFrame>
        <p:nvGraphicFramePr>
          <p:cNvPr id="22530" name="Object 5">
            <a:extLst>
              <a:ext uri="{FF2B5EF4-FFF2-40B4-BE49-F238E27FC236}">
                <a16:creationId xmlns:a16="http://schemas.microsoft.com/office/drawing/2014/main" xmlns="" id="{5500C2EB-F611-3B41-B5CF-35FD21169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1" y="2590801"/>
          <a:ext cx="4124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6" name="Equation" r:id="rId4" imgW="95084900" imgH="18135600" progId="Equation.3">
                  <p:embed/>
                </p:oleObj>
              </mc:Choice>
              <mc:Fallback>
                <p:oleObj name="Equation" r:id="rId4" imgW="95084900" imgH="18135600" progId="Equation.3">
                  <p:embed/>
                  <p:pic>
                    <p:nvPicPr>
                      <p:cNvPr id="22530" name="Object 5">
                        <a:extLst>
                          <a:ext uri="{FF2B5EF4-FFF2-40B4-BE49-F238E27FC236}">
                            <a16:creationId xmlns:a16="http://schemas.microsoft.com/office/drawing/2014/main" xmlns="" id="{5500C2EB-F611-3B41-B5CF-35FD21169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2590801"/>
                        <a:ext cx="41243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7">
            <a:extLst>
              <a:ext uri="{FF2B5EF4-FFF2-40B4-BE49-F238E27FC236}">
                <a16:creationId xmlns:a16="http://schemas.microsoft.com/office/drawing/2014/main" xmlns="" id="{01929946-9DB1-E74A-B4BA-58EF6E147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3429000"/>
            <a:ext cx="83423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In Multiple Segment Simpson’s 1/3rd Rule, the error is the sum of the errors</a:t>
            </a:r>
          </a:p>
        </p:txBody>
      </p:sp>
      <p:sp>
        <p:nvSpPr>
          <p:cNvPr id="22542" name="Text Box 8">
            <a:extLst>
              <a:ext uri="{FF2B5EF4-FFF2-40B4-BE49-F238E27FC236}">
                <a16:creationId xmlns:a16="http://schemas.microsoft.com/office/drawing/2014/main" xmlns="" id="{4FCBBC1D-8AB0-1646-BFB1-4EB9E363E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86200"/>
            <a:ext cx="868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in each application of Simpson’s 1/3rd Rule.  The error in n segment Simpson’s</a:t>
            </a:r>
          </a:p>
        </p:txBody>
      </p:sp>
      <p:sp>
        <p:nvSpPr>
          <p:cNvPr id="22543" name="Text Box 9">
            <a:extLst>
              <a:ext uri="{FF2B5EF4-FFF2-40B4-BE49-F238E27FC236}">
                <a16:creationId xmlns:a16="http://schemas.microsoft.com/office/drawing/2014/main" xmlns="" id="{BF48670F-4838-054E-8EAF-D9BC7517F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343400"/>
            <a:ext cx="320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1/3rd Rule is given by </a:t>
            </a:r>
          </a:p>
        </p:txBody>
      </p:sp>
      <p:graphicFrame>
        <p:nvGraphicFramePr>
          <p:cNvPr id="22531" name="Object 13">
            <a:extLst>
              <a:ext uri="{FF2B5EF4-FFF2-40B4-BE49-F238E27FC236}">
                <a16:creationId xmlns:a16="http://schemas.microsoft.com/office/drawing/2014/main" xmlns="" id="{029108BB-B28F-F04C-B8D8-79E181E46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5041900"/>
          <a:ext cx="32115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7" name="Equation" r:id="rId6" imgW="74015600" imgH="17843500" progId="Equation.3">
                  <p:embed/>
                </p:oleObj>
              </mc:Choice>
              <mc:Fallback>
                <p:oleObj name="Equation" r:id="rId6" imgW="74015600" imgH="17843500" progId="Equation.3">
                  <p:embed/>
                  <p:pic>
                    <p:nvPicPr>
                      <p:cNvPr id="22531" name="Object 13">
                        <a:extLst>
                          <a:ext uri="{FF2B5EF4-FFF2-40B4-BE49-F238E27FC236}">
                            <a16:creationId xmlns:a16="http://schemas.microsoft.com/office/drawing/2014/main" xmlns="" id="{029108BB-B28F-F04C-B8D8-79E181E462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5041900"/>
                        <a:ext cx="3211512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2">
            <a:extLst>
              <a:ext uri="{FF2B5EF4-FFF2-40B4-BE49-F238E27FC236}">
                <a16:creationId xmlns:a16="http://schemas.microsoft.com/office/drawing/2014/main" xmlns="" id="{08C76317-EFB7-414E-B6EE-3D80F084B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7450" y="5041901"/>
          <a:ext cx="1981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8" name="Equation" r:id="rId8" imgW="45643800" imgH="17551400" progId="Equation.3">
                  <p:embed/>
                </p:oleObj>
              </mc:Choice>
              <mc:Fallback>
                <p:oleObj name="Equation" r:id="rId8" imgW="45643800" imgH="17551400" progId="Equation.3">
                  <p:embed/>
                  <p:pic>
                    <p:nvPicPr>
                      <p:cNvPr id="22532" name="Object 12">
                        <a:extLst>
                          <a:ext uri="{FF2B5EF4-FFF2-40B4-BE49-F238E27FC236}">
                            <a16:creationId xmlns:a16="http://schemas.microsoft.com/office/drawing/2014/main" xmlns="" id="{08C76317-EFB7-414E-B6EE-3D80F084B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5041901"/>
                        <a:ext cx="19812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1">
            <a:extLst>
              <a:ext uri="{FF2B5EF4-FFF2-40B4-BE49-F238E27FC236}">
                <a16:creationId xmlns:a16="http://schemas.microsoft.com/office/drawing/2014/main" xmlns="" id="{3D4C7E24-F4EA-584D-8800-C986980AB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3" y="5880101"/>
          <a:ext cx="32877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9" name="Equation" r:id="rId10" imgW="75780900" imgH="17551400" progId="Equation.3">
                  <p:embed/>
                </p:oleObj>
              </mc:Choice>
              <mc:Fallback>
                <p:oleObj name="Equation" r:id="rId10" imgW="75780900" imgH="17551400" progId="Equation.3">
                  <p:embed/>
                  <p:pic>
                    <p:nvPicPr>
                      <p:cNvPr id="22533" name="Object 11">
                        <a:extLst>
                          <a:ext uri="{FF2B5EF4-FFF2-40B4-BE49-F238E27FC236}">
                            <a16:creationId xmlns:a16="http://schemas.microsoft.com/office/drawing/2014/main" xmlns="" id="{3D4C7E24-F4EA-584D-8800-C986980AB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5880101"/>
                        <a:ext cx="3287712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0">
            <a:extLst>
              <a:ext uri="{FF2B5EF4-FFF2-40B4-BE49-F238E27FC236}">
                <a16:creationId xmlns:a16="http://schemas.microsoft.com/office/drawing/2014/main" xmlns="" id="{188160EB-B923-1A4D-AFA5-CFE938D41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3650" y="5867401"/>
          <a:ext cx="20193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0" name="Equation" r:id="rId12" imgW="46520100" imgH="17551400" progId="Equation.3">
                  <p:embed/>
                </p:oleObj>
              </mc:Choice>
              <mc:Fallback>
                <p:oleObj name="Equation" r:id="rId12" imgW="46520100" imgH="17551400" progId="Equation.3">
                  <p:embed/>
                  <p:pic>
                    <p:nvPicPr>
                      <p:cNvPr id="22534" name="Object 10">
                        <a:extLst>
                          <a:ext uri="{FF2B5EF4-FFF2-40B4-BE49-F238E27FC236}">
                            <a16:creationId xmlns:a16="http://schemas.microsoft.com/office/drawing/2014/main" xmlns="" id="{188160EB-B923-1A4D-AFA5-CFE938D41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5867401"/>
                        <a:ext cx="20193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8">
            <a:extLst>
              <a:ext uri="{FF2B5EF4-FFF2-40B4-BE49-F238E27FC236}">
                <a16:creationId xmlns:a16="http://schemas.microsoft.com/office/drawing/2014/main" xmlns="" id="{235B55D3-97F1-CB4A-B812-7E0B262F7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1" y="5257800"/>
          <a:ext cx="1533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1" name="Equation" r:id="rId14" imgW="35394900" imgH="8775700" progId="Equation.3">
                  <p:embed/>
                </p:oleObj>
              </mc:Choice>
              <mc:Fallback>
                <p:oleObj name="Equation" r:id="rId14" imgW="35394900" imgH="8775700" progId="Equation.3">
                  <p:embed/>
                  <p:pic>
                    <p:nvPicPr>
                      <p:cNvPr id="22535" name="Object 18">
                        <a:extLst>
                          <a:ext uri="{FF2B5EF4-FFF2-40B4-BE49-F238E27FC236}">
                            <a16:creationId xmlns:a16="http://schemas.microsoft.com/office/drawing/2014/main" xmlns="" id="{235B55D3-97F1-CB4A-B812-7E0B262F7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5257800"/>
                        <a:ext cx="15335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20">
            <a:extLst>
              <a:ext uri="{FF2B5EF4-FFF2-40B4-BE49-F238E27FC236}">
                <a16:creationId xmlns:a16="http://schemas.microsoft.com/office/drawing/2014/main" xmlns="" id="{8B5C5750-CCFD-B844-973E-5B8B401FB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6096001"/>
          <a:ext cx="152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2" name="Equation" r:id="rId16" imgW="35102800" imgH="8483600" progId="Equation.3">
                  <p:embed/>
                </p:oleObj>
              </mc:Choice>
              <mc:Fallback>
                <p:oleObj name="Equation" r:id="rId16" imgW="35102800" imgH="8483600" progId="Equation.3">
                  <p:embed/>
                  <p:pic>
                    <p:nvPicPr>
                      <p:cNvPr id="22536" name="Object 20">
                        <a:extLst>
                          <a:ext uri="{FF2B5EF4-FFF2-40B4-BE49-F238E27FC236}">
                            <a16:creationId xmlns:a16="http://schemas.microsoft.com/office/drawing/2014/main" xmlns="" id="{8B5C5750-CCFD-B844-973E-5B8B401FB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6096001"/>
                        <a:ext cx="15240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75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Rectangle 2">
            <a:extLst>
              <a:ext uri="{FF2B5EF4-FFF2-40B4-BE49-F238E27FC236}">
                <a16:creationId xmlns:a16="http://schemas.microsoft.com/office/drawing/2014/main" xmlns="" id="{AC4A1DFF-6A8F-B640-A236-37419B56C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Error in the Multiple Segment Simpson’s 1/3</a:t>
            </a:r>
            <a:r>
              <a:rPr lang="en-US" altLang="en-US" sz="4000" baseline="30000"/>
              <a:t>rd</a:t>
            </a:r>
            <a:r>
              <a:rPr lang="en-US" altLang="en-US" sz="4000"/>
              <a:t> Rule</a:t>
            </a:r>
          </a:p>
        </p:txBody>
      </p:sp>
      <p:graphicFrame>
        <p:nvGraphicFramePr>
          <p:cNvPr id="23554" name="Object 5">
            <a:extLst>
              <a:ext uri="{FF2B5EF4-FFF2-40B4-BE49-F238E27FC236}">
                <a16:creationId xmlns:a16="http://schemas.microsoft.com/office/drawing/2014/main" xmlns="" id="{8461640B-4DD0-2240-8BAE-D8B90A7B8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2057400"/>
          <a:ext cx="37068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6" name="Equation" r:id="rId4" imgW="85432900" imgH="18719800" progId="Equation.3">
                  <p:embed/>
                </p:oleObj>
              </mc:Choice>
              <mc:Fallback>
                <p:oleObj name="Equation" r:id="rId4" imgW="85432900" imgH="18719800" progId="Equation.3">
                  <p:embed/>
                  <p:pic>
                    <p:nvPicPr>
                      <p:cNvPr id="23554" name="Object 5">
                        <a:extLst>
                          <a:ext uri="{FF2B5EF4-FFF2-40B4-BE49-F238E27FC236}">
                            <a16:creationId xmlns:a16="http://schemas.microsoft.com/office/drawing/2014/main" xmlns="" id="{8461640B-4DD0-2240-8BAE-D8B90A7B8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057400"/>
                        <a:ext cx="37068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xmlns="" id="{B82C2B72-6E3C-BB42-8FBF-A08D0BDA7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2146301"/>
          <a:ext cx="1968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7" name="Equation" r:id="rId6" imgW="45351700" imgH="17551400" progId="Equation.3">
                  <p:embed/>
                </p:oleObj>
              </mc:Choice>
              <mc:Fallback>
                <p:oleObj name="Equation" r:id="rId6" imgW="45351700" imgH="17551400" progId="Equation.3">
                  <p:embed/>
                  <p:pic>
                    <p:nvPicPr>
                      <p:cNvPr id="23555" name="Object 4">
                        <a:extLst>
                          <a:ext uri="{FF2B5EF4-FFF2-40B4-BE49-F238E27FC236}">
                            <a16:creationId xmlns:a16="http://schemas.microsoft.com/office/drawing/2014/main" xmlns="" id="{B82C2B72-6E3C-BB42-8FBF-A08D0BDA7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146301"/>
                        <a:ext cx="19685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1">
            <a:extLst>
              <a:ext uri="{FF2B5EF4-FFF2-40B4-BE49-F238E27FC236}">
                <a16:creationId xmlns:a16="http://schemas.microsoft.com/office/drawing/2014/main" xmlns="" id="{2C4AD8E7-2CE5-4245-927C-E587625FF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43401"/>
          <a:ext cx="41402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8" name="Equation" r:id="rId8" imgW="95377000" imgH="21069300" progId="Equation.3">
                  <p:embed/>
                </p:oleObj>
              </mc:Choice>
              <mc:Fallback>
                <p:oleObj name="Equation" r:id="rId8" imgW="95377000" imgH="21069300" progId="Equation.3">
                  <p:embed/>
                  <p:pic>
                    <p:nvPicPr>
                      <p:cNvPr id="23556" name="Object 11">
                        <a:extLst>
                          <a:ext uri="{FF2B5EF4-FFF2-40B4-BE49-F238E27FC236}">
                            <a16:creationId xmlns:a16="http://schemas.microsoft.com/office/drawing/2014/main" xmlns="" id="{2C4AD8E7-2CE5-4245-927C-E587625FF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1"/>
                        <a:ext cx="41402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0">
            <a:extLst>
              <a:ext uri="{FF2B5EF4-FFF2-40B4-BE49-F238E27FC236}">
                <a16:creationId xmlns:a16="http://schemas.microsoft.com/office/drawing/2014/main" xmlns="" id="{8CB0125B-581E-A74F-8462-97711B80A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1" y="4419601"/>
          <a:ext cx="22320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9" name="Equation" r:id="rId10" imgW="51498500" imgH="21069300" progId="Equation.3">
                  <p:embed/>
                </p:oleObj>
              </mc:Choice>
              <mc:Fallback>
                <p:oleObj name="Equation" r:id="rId10" imgW="51498500" imgH="21069300" progId="Equation.3">
                  <p:embed/>
                  <p:pic>
                    <p:nvPicPr>
                      <p:cNvPr id="23557" name="Object 10">
                        <a:extLst>
                          <a:ext uri="{FF2B5EF4-FFF2-40B4-BE49-F238E27FC236}">
                            <a16:creationId xmlns:a16="http://schemas.microsoft.com/office/drawing/2014/main" xmlns="" id="{8CB0125B-581E-A74F-8462-97711B80A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4419601"/>
                        <a:ext cx="223202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9">
            <a:extLst>
              <a:ext uri="{FF2B5EF4-FFF2-40B4-BE49-F238E27FC236}">
                <a16:creationId xmlns:a16="http://schemas.microsoft.com/office/drawing/2014/main" xmlns="" id="{B2F78520-EBFB-8E45-B627-3916C1B74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791200"/>
          <a:ext cx="19558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0" name="Equation" r:id="rId12" imgW="45059600" imgH="14630400" progId="Equation.3">
                  <p:embed/>
                </p:oleObj>
              </mc:Choice>
              <mc:Fallback>
                <p:oleObj name="Equation" r:id="rId12" imgW="45059600" imgH="14630400" progId="Equation.3">
                  <p:embed/>
                  <p:pic>
                    <p:nvPicPr>
                      <p:cNvPr id="23558" name="Object 9">
                        <a:extLst>
                          <a:ext uri="{FF2B5EF4-FFF2-40B4-BE49-F238E27FC236}">
                            <a16:creationId xmlns:a16="http://schemas.microsoft.com/office/drawing/2014/main" xmlns="" id="{B2F78520-EBFB-8E45-B627-3916C1B74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791200"/>
                        <a:ext cx="19558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>
            <a:extLst>
              <a:ext uri="{FF2B5EF4-FFF2-40B4-BE49-F238E27FC236}">
                <a16:creationId xmlns:a16="http://schemas.microsoft.com/office/drawing/2014/main" xmlns="" id="{C2C478E4-C9A4-164D-ADC7-32A6B50B8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1" y="5638801"/>
          <a:ext cx="19907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1" name="Equation" r:id="rId14" imgW="45935900" imgH="21653500" progId="Equation.3">
                  <p:embed/>
                </p:oleObj>
              </mc:Choice>
              <mc:Fallback>
                <p:oleObj name="Equation" r:id="rId14" imgW="45935900" imgH="21653500" progId="Equation.3">
                  <p:embed/>
                  <p:pic>
                    <p:nvPicPr>
                      <p:cNvPr id="23559" name="Object 8">
                        <a:extLst>
                          <a:ext uri="{FF2B5EF4-FFF2-40B4-BE49-F238E27FC236}">
                            <a16:creationId xmlns:a16="http://schemas.microsoft.com/office/drawing/2014/main" xmlns="" id="{C2C478E4-C9A4-164D-ADC7-32A6B50B8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5638801"/>
                        <a:ext cx="19907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7">
            <a:extLst>
              <a:ext uri="{FF2B5EF4-FFF2-40B4-BE49-F238E27FC236}">
                <a16:creationId xmlns:a16="http://schemas.microsoft.com/office/drawing/2014/main" xmlns="" id="{F65E3E16-42C9-5B4E-953A-5F662C4F1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71800"/>
            <a:ext cx="4572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.</a:t>
            </a:r>
          </a:p>
        </p:txBody>
      </p:sp>
      <p:graphicFrame>
        <p:nvGraphicFramePr>
          <p:cNvPr id="23560" name="Object 18">
            <a:extLst>
              <a:ext uri="{FF2B5EF4-FFF2-40B4-BE49-F238E27FC236}">
                <a16:creationId xmlns:a16="http://schemas.microsoft.com/office/drawing/2014/main" xmlns="" id="{7D2AF3A7-DCB8-0549-A759-576C41D6A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2362200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2" name="Equation" r:id="rId16" imgW="45643800" imgH="9652000" progId="Equation.3">
                  <p:embed/>
                </p:oleObj>
              </mc:Choice>
              <mc:Fallback>
                <p:oleObj name="Equation" r:id="rId16" imgW="45643800" imgH="9652000" progId="Equation.3">
                  <p:embed/>
                  <p:pic>
                    <p:nvPicPr>
                      <p:cNvPr id="23560" name="Object 18">
                        <a:extLst>
                          <a:ext uri="{FF2B5EF4-FFF2-40B4-BE49-F238E27FC236}">
                            <a16:creationId xmlns:a16="http://schemas.microsoft.com/office/drawing/2014/main" xmlns="" id="{7D2AF3A7-DCB8-0549-A759-576C41D6A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362200"/>
                        <a:ext cx="198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20">
            <a:extLst>
              <a:ext uri="{FF2B5EF4-FFF2-40B4-BE49-F238E27FC236}">
                <a16:creationId xmlns:a16="http://schemas.microsoft.com/office/drawing/2014/main" xmlns="" id="{7D296486-2F8E-594C-9B6D-B9773F12D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1" y="4648200"/>
          <a:ext cx="2314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3" name="Equation" r:id="rId18" imgW="53251100" imgH="14922500" progId="Equation.3">
                  <p:embed/>
                </p:oleObj>
              </mc:Choice>
              <mc:Fallback>
                <p:oleObj name="Equation" r:id="rId18" imgW="53251100" imgH="14922500" progId="Equation.3">
                  <p:embed/>
                  <p:pic>
                    <p:nvPicPr>
                      <p:cNvPr id="23561" name="Object 20">
                        <a:extLst>
                          <a:ext uri="{FF2B5EF4-FFF2-40B4-BE49-F238E27FC236}">
                            <a16:creationId xmlns:a16="http://schemas.microsoft.com/office/drawing/2014/main" xmlns="" id="{7D296486-2F8E-594C-9B6D-B9773F12D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4648200"/>
                        <a:ext cx="23145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22">
            <a:extLst>
              <a:ext uri="{FF2B5EF4-FFF2-40B4-BE49-F238E27FC236}">
                <a16:creationId xmlns:a16="http://schemas.microsoft.com/office/drawing/2014/main" xmlns="" id="{51053A15-F8BA-7448-B864-B525FBFB6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5638800"/>
          <a:ext cx="3381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4" name="Equation" r:id="rId20" imgW="77825600" imgH="21069300" progId="Equation.3">
                  <p:embed/>
                </p:oleObj>
              </mc:Choice>
              <mc:Fallback>
                <p:oleObj name="Equation" r:id="rId20" imgW="77825600" imgH="21069300" progId="Equation.3">
                  <p:embed/>
                  <p:pic>
                    <p:nvPicPr>
                      <p:cNvPr id="23562" name="Object 22">
                        <a:extLst>
                          <a:ext uri="{FF2B5EF4-FFF2-40B4-BE49-F238E27FC236}">
                            <a16:creationId xmlns:a16="http://schemas.microsoft.com/office/drawing/2014/main" xmlns="" id="{51053A15-F8BA-7448-B864-B525FBFB6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5638800"/>
                        <a:ext cx="33813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965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2">
            <a:extLst>
              <a:ext uri="{FF2B5EF4-FFF2-40B4-BE49-F238E27FC236}">
                <a16:creationId xmlns:a16="http://schemas.microsoft.com/office/drawing/2014/main" xmlns="" id="{125011E4-D5D9-174F-8736-3264DB9F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Error in the Multiple Segment Simpson’s 1/3</a:t>
            </a:r>
            <a:r>
              <a:rPr lang="en-US" altLang="en-US" sz="4000" baseline="30000"/>
              <a:t>rd</a:t>
            </a:r>
            <a:r>
              <a:rPr lang="en-US" altLang="en-US" sz="4000"/>
              <a:t> Rule</a:t>
            </a:r>
          </a:p>
        </p:txBody>
      </p:sp>
      <p:sp>
        <p:nvSpPr>
          <p:cNvPr id="24585" name="Rectangle 4">
            <a:extLst>
              <a:ext uri="{FF2B5EF4-FFF2-40B4-BE49-F238E27FC236}">
                <a16:creationId xmlns:a16="http://schemas.microsoft.com/office/drawing/2014/main" xmlns="" id="{DE6C5C0F-54D3-294B-82EA-A9C6B5285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2209800"/>
            <a:ext cx="73263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Hence, the total error in Multiple Segment Simpson’s 1/3rd Rule is </a:t>
            </a:r>
          </a:p>
        </p:txBody>
      </p:sp>
      <p:graphicFrame>
        <p:nvGraphicFramePr>
          <p:cNvPr id="24578" name="Object 8">
            <a:extLst>
              <a:ext uri="{FF2B5EF4-FFF2-40B4-BE49-F238E27FC236}">
                <a16:creationId xmlns:a16="http://schemas.microsoft.com/office/drawing/2014/main" xmlns="" id="{594C2CFB-A64B-5E4E-A65C-E64628DDB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3276601"/>
          <a:ext cx="12096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4" name="Equation" r:id="rId4" imgW="27800300" imgH="22237700" progId="Equation.3">
                  <p:embed/>
                </p:oleObj>
              </mc:Choice>
              <mc:Fallback>
                <p:oleObj name="Equation" r:id="rId4" imgW="27800300" imgH="22237700" progId="Equation.3">
                  <p:embed/>
                  <p:pic>
                    <p:nvPicPr>
                      <p:cNvPr id="24578" name="Object 8">
                        <a:extLst>
                          <a:ext uri="{FF2B5EF4-FFF2-40B4-BE49-F238E27FC236}">
                            <a16:creationId xmlns:a16="http://schemas.microsoft.com/office/drawing/2014/main" xmlns="" id="{594C2CFB-A64B-5E4E-A65C-E64628DDB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276601"/>
                        <a:ext cx="12096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7">
            <a:extLst>
              <a:ext uri="{FF2B5EF4-FFF2-40B4-BE49-F238E27FC236}">
                <a16:creationId xmlns:a16="http://schemas.microsoft.com/office/drawing/2014/main" xmlns="" id="{61DDF612-8A48-9F46-ABF3-D026AB1FF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3276601"/>
          <a:ext cx="21240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5" name="Equation" r:id="rId6" imgW="48856900" imgH="22237700" progId="Equation.3">
                  <p:embed/>
                </p:oleObj>
              </mc:Choice>
              <mc:Fallback>
                <p:oleObj name="Equation" r:id="rId6" imgW="48856900" imgH="22237700" progId="Equation.3">
                  <p:embed/>
                  <p:pic>
                    <p:nvPicPr>
                      <p:cNvPr id="24579" name="Object 7">
                        <a:extLst>
                          <a:ext uri="{FF2B5EF4-FFF2-40B4-BE49-F238E27FC236}">
                            <a16:creationId xmlns:a16="http://schemas.microsoft.com/office/drawing/2014/main" xmlns="" id="{61DDF612-8A48-9F46-ABF3-D026AB1FF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276601"/>
                        <a:ext cx="21240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>
            <a:extLst>
              <a:ext uri="{FF2B5EF4-FFF2-40B4-BE49-F238E27FC236}">
                <a16:creationId xmlns:a16="http://schemas.microsoft.com/office/drawing/2014/main" xmlns="" id="{C43C8628-DC6F-6E47-844E-B6FE25242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1" y="3200401"/>
          <a:ext cx="27717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6" name="Equation" r:id="rId8" imgW="63779400" imgH="22529800" progId="Equation.3">
                  <p:embed/>
                </p:oleObj>
              </mc:Choice>
              <mc:Fallback>
                <p:oleObj name="Equation" r:id="rId8" imgW="63779400" imgH="22529800" progId="Equation.3">
                  <p:embed/>
                  <p:pic>
                    <p:nvPicPr>
                      <p:cNvPr id="24580" name="Object 6">
                        <a:extLst>
                          <a:ext uri="{FF2B5EF4-FFF2-40B4-BE49-F238E27FC236}">
                            <a16:creationId xmlns:a16="http://schemas.microsoft.com/office/drawing/2014/main" xmlns="" id="{C43C8628-DC6F-6E47-844E-B6FE25242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200401"/>
                        <a:ext cx="27717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xmlns="" id="{8332941C-09AB-A24D-BAC2-944B0379E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572001"/>
          <a:ext cx="27813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7" name="Equation" r:id="rId10" imgW="64071500" imgH="31013400" progId="Equation.3">
                  <p:embed/>
                </p:oleObj>
              </mc:Choice>
              <mc:Fallback>
                <p:oleObj name="Equation" r:id="rId10" imgW="64071500" imgH="31013400" progId="Equation.3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xmlns="" id="{8332941C-09AB-A24D-BAC2-944B0379E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1"/>
                        <a:ext cx="27813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819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2">
            <a:extLst>
              <a:ext uri="{FF2B5EF4-FFF2-40B4-BE49-F238E27FC236}">
                <a16:creationId xmlns:a16="http://schemas.microsoft.com/office/drawing/2014/main" xmlns="" id="{4D10E2AC-98EF-824B-BDEA-BC1488959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Error in the Multiple Segment Simpson’s 1/3</a:t>
            </a:r>
            <a:r>
              <a:rPr lang="en-US" altLang="en-US" sz="4000" baseline="30000"/>
              <a:t>rd</a:t>
            </a:r>
            <a:r>
              <a:rPr lang="en-US" altLang="en-US" sz="4000"/>
              <a:t> Rule</a:t>
            </a:r>
          </a:p>
        </p:txBody>
      </p:sp>
      <p:sp>
        <p:nvSpPr>
          <p:cNvPr id="25609" name="Rectangle 4">
            <a:extLst>
              <a:ext uri="{FF2B5EF4-FFF2-40B4-BE49-F238E27FC236}">
                <a16:creationId xmlns:a16="http://schemas.microsoft.com/office/drawing/2014/main" xmlns="" id="{2D69DEDA-7381-6640-A266-97444C56E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90800"/>
            <a:ext cx="1238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The term </a:t>
            </a:r>
          </a:p>
        </p:txBody>
      </p:sp>
      <p:graphicFrame>
        <p:nvGraphicFramePr>
          <p:cNvPr id="25602" name="Object 5">
            <a:extLst>
              <a:ext uri="{FF2B5EF4-FFF2-40B4-BE49-F238E27FC236}">
                <a16:creationId xmlns:a16="http://schemas.microsoft.com/office/drawing/2014/main" xmlns="" id="{1F7F4488-0C9F-4540-8F80-A97982E15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905000"/>
          <a:ext cx="1333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2" name="Equation" r:id="rId4" imgW="30721300" imgH="30721300" progId="Equation.3">
                  <p:embed/>
                </p:oleObj>
              </mc:Choice>
              <mc:Fallback>
                <p:oleObj name="Equation" r:id="rId4" imgW="30721300" imgH="30721300" progId="Equation.3">
                  <p:embed/>
                  <p:pic>
                    <p:nvPicPr>
                      <p:cNvPr id="25602" name="Object 5">
                        <a:extLst>
                          <a:ext uri="{FF2B5EF4-FFF2-40B4-BE49-F238E27FC236}">
                            <a16:creationId xmlns:a16="http://schemas.microsoft.com/office/drawing/2014/main" xmlns="" id="{1F7F4488-0C9F-4540-8F80-A97982E15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0"/>
                        <a:ext cx="1333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7">
            <a:extLst>
              <a:ext uri="{FF2B5EF4-FFF2-40B4-BE49-F238E27FC236}">
                <a16:creationId xmlns:a16="http://schemas.microsoft.com/office/drawing/2014/main" xmlns="" id="{1B300FA7-1040-9048-BD48-6202D8C4C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90800"/>
            <a:ext cx="4014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is an approximate average value of </a:t>
            </a:r>
          </a:p>
        </p:txBody>
      </p:sp>
      <p:graphicFrame>
        <p:nvGraphicFramePr>
          <p:cNvPr id="25603" name="Object 8">
            <a:extLst>
              <a:ext uri="{FF2B5EF4-FFF2-40B4-BE49-F238E27FC236}">
                <a16:creationId xmlns:a16="http://schemas.microsoft.com/office/drawing/2014/main" xmlns="" id="{991D2AE4-D335-7047-BAB2-DC41C7BA4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429000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3" name="Equation" r:id="rId6" imgW="50901600" imgH="9652000" progId="Equation.3">
                  <p:embed/>
                </p:oleObj>
              </mc:Choice>
              <mc:Fallback>
                <p:oleObj name="Equation" r:id="rId6" imgW="50901600" imgH="9652000" progId="Equation.3">
                  <p:embed/>
                  <p:pic>
                    <p:nvPicPr>
                      <p:cNvPr id="25603" name="Object 8">
                        <a:extLst>
                          <a:ext uri="{FF2B5EF4-FFF2-40B4-BE49-F238E27FC236}">
                            <a16:creationId xmlns:a16="http://schemas.microsoft.com/office/drawing/2014/main" xmlns="" id="{991D2AE4-D335-7047-BAB2-DC41C7BA4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29000"/>
                        <a:ext cx="2209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0">
            <a:extLst>
              <a:ext uri="{FF2B5EF4-FFF2-40B4-BE49-F238E27FC236}">
                <a16:creationId xmlns:a16="http://schemas.microsoft.com/office/drawing/2014/main" xmlns="" id="{25A2DCF1-AAA8-4A4C-8CC2-A307C3E52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4114800"/>
            <a:ext cx="923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Hence </a:t>
            </a:r>
          </a:p>
        </p:txBody>
      </p:sp>
      <p:graphicFrame>
        <p:nvGraphicFramePr>
          <p:cNvPr id="25604" name="Object 11">
            <a:extLst>
              <a:ext uri="{FF2B5EF4-FFF2-40B4-BE49-F238E27FC236}">
                <a16:creationId xmlns:a16="http://schemas.microsoft.com/office/drawing/2014/main" xmlns="" id="{DB17A697-B21C-F948-8DAF-B38807C57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1" y="4267200"/>
          <a:ext cx="23717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4" name="Equation" r:id="rId8" imgW="54711600" imgH="18427700" progId="Equation.3">
                  <p:embed/>
                </p:oleObj>
              </mc:Choice>
              <mc:Fallback>
                <p:oleObj name="Equation" r:id="rId8" imgW="54711600" imgH="18427700" progId="Equation.3">
                  <p:embed/>
                  <p:pic>
                    <p:nvPicPr>
                      <p:cNvPr id="25604" name="Object 11">
                        <a:extLst>
                          <a:ext uri="{FF2B5EF4-FFF2-40B4-BE49-F238E27FC236}">
                            <a16:creationId xmlns:a16="http://schemas.microsoft.com/office/drawing/2014/main" xmlns="" id="{DB17A697-B21C-F948-8DAF-B38807C57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267200"/>
                        <a:ext cx="23717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Rectangle 13">
            <a:extLst>
              <a:ext uri="{FF2B5EF4-FFF2-40B4-BE49-F238E27FC236}">
                <a16:creationId xmlns:a16="http://schemas.microsoft.com/office/drawing/2014/main" xmlns="" id="{D5AE5E69-93F9-A849-8F69-889F2E8FE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839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where</a:t>
            </a:r>
          </a:p>
        </p:txBody>
      </p:sp>
      <p:graphicFrame>
        <p:nvGraphicFramePr>
          <p:cNvPr id="25605" name="Object 14">
            <a:extLst>
              <a:ext uri="{FF2B5EF4-FFF2-40B4-BE49-F238E27FC236}">
                <a16:creationId xmlns:a16="http://schemas.microsoft.com/office/drawing/2014/main" xmlns="" id="{4F1F0C65-B491-A84B-84B7-C72F20B31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334000"/>
          <a:ext cx="2171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5" name="Equation" r:id="rId10" imgW="50025300" imgH="30721300" progId="Equation.3">
                  <p:embed/>
                </p:oleObj>
              </mc:Choice>
              <mc:Fallback>
                <p:oleObj name="Equation" r:id="rId10" imgW="50025300" imgH="30721300" progId="Equation.3">
                  <p:embed/>
                  <p:pic>
                    <p:nvPicPr>
                      <p:cNvPr id="25605" name="Object 14">
                        <a:extLst>
                          <a:ext uri="{FF2B5EF4-FFF2-40B4-BE49-F238E27FC236}">
                            <a16:creationId xmlns:a16="http://schemas.microsoft.com/office/drawing/2014/main" xmlns="" id="{4F1F0C65-B491-A84B-84B7-C72F20B31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21717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>
            <a:extLst>
              <a:ext uri="{FF2B5EF4-FFF2-40B4-BE49-F238E27FC236}">
                <a16:creationId xmlns:a16="http://schemas.microsoft.com/office/drawing/2014/main" xmlns="" id="{F1E1E7BE-272B-8A4F-9DE3-EEFF9DF56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Integration?</a:t>
            </a: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xmlns="" id="{815DD00E-4A5E-314C-8339-6EE38C8F359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1981200"/>
            <a:ext cx="25146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	</a:t>
            </a:r>
            <a:r>
              <a:rPr lang="en-US" altLang="en-US" sz="2100" b="1">
                <a:cs typeface="Times New Roman" panose="02020603050405020304" pitchFamily="18" charset="0"/>
              </a:rPr>
              <a:t>Integration</a:t>
            </a:r>
          </a:p>
        </p:txBody>
      </p:sp>
      <p:graphicFrame>
        <p:nvGraphicFramePr>
          <p:cNvPr id="1026" name="Object 121">
            <a:extLst>
              <a:ext uri="{FF2B5EF4-FFF2-40B4-BE49-F238E27FC236}">
                <a16:creationId xmlns:a16="http://schemas.microsoft.com/office/drawing/2014/main" xmlns="" id="{2ADB1794-DDCD-B144-A7E9-1033D9F98F49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362200" y="3505200"/>
          <a:ext cx="158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6" name="Equation" r:id="rId4" imgW="36576000" imgH="19304000" progId="Equation.3">
                  <p:embed/>
                </p:oleObj>
              </mc:Choice>
              <mc:Fallback>
                <p:oleObj name="Equation" r:id="rId4" imgW="36576000" imgH="19304000" progId="Equation.3">
                  <p:embed/>
                  <p:pic>
                    <p:nvPicPr>
                      <p:cNvPr id="1026" name="Object 121">
                        <a:extLst>
                          <a:ext uri="{FF2B5EF4-FFF2-40B4-BE49-F238E27FC236}">
                            <a16:creationId xmlns:a16="http://schemas.microsoft.com/office/drawing/2014/main" xmlns="" id="{2ADB1794-DDCD-B144-A7E9-1033D9F98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05200"/>
                        <a:ext cx="1587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23">
            <a:extLst>
              <a:ext uri="{FF2B5EF4-FFF2-40B4-BE49-F238E27FC236}">
                <a16:creationId xmlns:a16="http://schemas.microsoft.com/office/drawing/2014/main" xmlns="" id="{0D3B6494-EB7B-F445-9E6F-9D73504DB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32766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The process of measuring the area under a curve.</a:t>
            </a:r>
          </a:p>
        </p:txBody>
      </p:sp>
      <p:sp>
        <p:nvSpPr>
          <p:cNvPr id="1033" name="Text Box 124">
            <a:extLst>
              <a:ext uri="{FF2B5EF4-FFF2-40B4-BE49-F238E27FC236}">
                <a16:creationId xmlns:a16="http://schemas.microsoft.com/office/drawing/2014/main" xmlns="" id="{CF5EEFED-FE82-D44B-ADF7-42C02D902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48200"/>
            <a:ext cx="3429000" cy="17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Where: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900" i="1"/>
              <a:t>f(x) </a:t>
            </a:r>
            <a:r>
              <a:rPr lang="en-US" altLang="en-US" sz="1900"/>
              <a:t>is the integrand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a= lower limit of integration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b= upper limit of integration</a:t>
            </a:r>
            <a:endParaRPr lang="en-US" altLang="en-US" sz="1900" i="1"/>
          </a:p>
        </p:txBody>
      </p:sp>
      <p:sp>
        <p:nvSpPr>
          <p:cNvPr id="1034" name="Line 330">
            <a:extLst>
              <a:ext uri="{FF2B5EF4-FFF2-40B4-BE49-F238E27FC236}">
                <a16:creationId xmlns:a16="http://schemas.microsoft.com/office/drawing/2014/main" xmlns="" id="{A659D48F-A310-6745-93EE-AD854B30A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9988" y="5761039"/>
            <a:ext cx="0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31">
            <a:extLst>
              <a:ext uri="{FF2B5EF4-FFF2-40B4-BE49-F238E27FC236}">
                <a16:creationId xmlns:a16="http://schemas.microsoft.com/office/drawing/2014/main" xmlns="" id="{ABCD315A-F4CC-5740-80D9-FF2FF66B5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5761039"/>
            <a:ext cx="0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6" name="Group 334">
            <a:extLst>
              <a:ext uri="{FF2B5EF4-FFF2-40B4-BE49-F238E27FC236}">
                <a16:creationId xmlns:a16="http://schemas.microsoft.com/office/drawing/2014/main" xmlns="" id="{1075C73E-D2F6-014A-9FCE-1E040DC0DB4F}"/>
              </a:ext>
            </a:extLst>
          </p:cNvPr>
          <p:cNvGrpSpPr>
            <a:grpSpLocks/>
          </p:cNvGrpSpPr>
          <p:nvPr/>
        </p:nvGrpSpPr>
        <p:grpSpPr bwMode="auto">
          <a:xfrm>
            <a:off x="5318126" y="3892550"/>
            <a:ext cx="931863" cy="1868488"/>
            <a:chOff x="2160" y="7710"/>
            <a:chExt cx="1620" cy="3271"/>
          </a:xfrm>
        </p:grpSpPr>
        <p:sp>
          <p:nvSpPr>
            <p:cNvPr id="1072" name="Line 335">
              <a:extLst>
                <a:ext uri="{FF2B5EF4-FFF2-40B4-BE49-F238E27FC236}">
                  <a16:creationId xmlns:a16="http://schemas.microsoft.com/office/drawing/2014/main" xmlns="" id="{042D1D00-0DDB-1D4D-955B-729CC29D9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0980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336">
              <a:extLst>
                <a:ext uri="{FF2B5EF4-FFF2-40B4-BE49-F238E27FC236}">
                  <a16:creationId xmlns:a16="http://schemas.microsoft.com/office/drawing/2014/main" xmlns="" id="{F85E7533-BD9D-0B49-961E-6172F4F40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7710"/>
              <a:ext cx="14" cy="3271"/>
            </a:xfrm>
            <a:custGeom>
              <a:avLst/>
              <a:gdLst>
                <a:gd name="T0" fmla="*/ 14 w 14"/>
                <a:gd name="T1" fmla="*/ 3271 h 3271"/>
                <a:gd name="T2" fmla="*/ 0 w 14"/>
                <a:gd name="T3" fmla="*/ 0 h 3271"/>
                <a:gd name="T4" fmla="*/ 0 60000 65536"/>
                <a:gd name="T5" fmla="*/ 0 60000 65536"/>
                <a:gd name="T6" fmla="*/ 0 w 14"/>
                <a:gd name="T7" fmla="*/ 0 h 3271"/>
                <a:gd name="T8" fmla="*/ 14 w 14"/>
                <a:gd name="T9" fmla="*/ 3271 h 3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" h="3271">
                  <a:moveTo>
                    <a:pt x="14" y="3271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37" name="Group 376">
            <a:extLst>
              <a:ext uri="{FF2B5EF4-FFF2-40B4-BE49-F238E27FC236}">
                <a16:creationId xmlns:a16="http://schemas.microsoft.com/office/drawing/2014/main" xmlns="" id="{7A64BC4B-E824-E546-8766-9D02D1CAFA06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2263776"/>
            <a:ext cx="5229225" cy="3908425"/>
            <a:chOff x="2064" y="1426"/>
            <a:chExt cx="3294" cy="2462"/>
          </a:xfrm>
        </p:grpSpPr>
        <p:sp>
          <p:nvSpPr>
            <p:cNvPr id="1044" name="Line 339">
              <a:extLst>
                <a:ext uri="{FF2B5EF4-FFF2-40B4-BE49-F238E27FC236}">
                  <a16:creationId xmlns:a16="http://schemas.microsoft.com/office/drawing/2014/main" xmlns="" id="{9727926C-C990-814B-9F8F-F7A125D4B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0" y="1555"/>
              <a:ext cx="0" cy="20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40">
              <a:extLst>
                <a:ext uri="{FF2B5EF4-FFF2-40B4-BE49-F238E27FC236}">
                  <a16:creationId xmlns:a16="http://schemas.microsoft.com/office/drawing/2014/main" xmlns="" id="{6D01A4AE-5C82-5C42-8BD8-BA96989B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1906"/>
              <a:ext cx="2136" cy="1723"/>
            </a:xfrm>
            <a:custGeom>
              <a:avLst/>
              <a:gdLst>
                <a:gd name="T0" fmla="*/ 0 w 5897"/>
                <a:gd name="T1" fmla="*/ 223 h 4785"/>
                <a:gd name="T2" fmla="*/ 41 w 5897"/>
                <a:gd name="T3" fmla="*/ 71 h 4785"/>
                <a:gd name="T4" fmla="*/ 178 w 5897"/>
                <a:gd name="T5" fmla="*/ 76 h 4785"/>
                <a:gd name="T6" fmla="*/ 280 w 5897"/>
                <a:gd name="T7" fmla="*/ 0 h 47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97"/>
                <a:gd name="T13" fmla="*/ 0 h 4785"/>
                <a:gd name="T14" fmla="*/ 5897 w 5897"/>
                <a:gd name="T15" fmla="*/ 4785 h 47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97" h="4785">
                  <a:moveTo>
                    <a:pt x="0" y="4785"/>
                  </a:moveTo>
                  <a:cubicBezTo>
                    <a:pt x="145" y="4243"/>
                    <a:pt x="247" y="2057"/>
                    <a:pt x="872" y="1530"/>
                  </a:cubicBezTo>
                  <a:cubicBezTo>
                    <a:pt x="1497" y="1003"/>
                    <a:pt x="2915" y="1875"/>
                    <a:pt x="3752" y="1620"/>
                  </a:cubicBezTo>
                  <a:cubicBezTo>
                    <a:pt x="4589" y="1365"/>
                    <a:pt x="5450" y="337"/>
                    <a:pt x="589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Line 341">
              <a:extLst>
                <a:ext uri="{FF2B5EF4-FFF2-40B4-BE49-F238E27FC236}">
                  <a16:creationId xmlns:a16="http://schemas.microsoft.com/office/drawing/2014/main" xmlns="" id="{748BB56D-5089-204C-9878-E8B5FAE27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" y="1679"/>
              <a:ext cx="326" cy="3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Text Box 342">
              <a:extLst>
                <a:ext uri="{FF2B5EF4-FFF2-40B4-BE49-F238E27FC236}">
                  <a16:creationId xmlns:a16="http://schemas.microsoft.com/office/drawing/2014/main" xmlns="" id="{04DF9E20-E85C-E64D-8019-849E56DAB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88"/>
              <a:ext cx="32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200" i="1"/>
                <a:t>f(x)</a:t>
              </a:r>
              <a:endParaRPr lang="en-US" altLang="en-US" sz="1900"/>
            </a:p>
          </p:txBody>
        </p:sp>
        <p:sp>
          <p:nvSpPr>
            <p:cNvPr id="1048" name="Text Box 343">
              <a:extLst>
                <a:ext uri="{FF2B5EF4-FFF2-40B4-BE49-F238E27FC236}">
                  <a16:creationId xmlns:a16="http://schemas.microsoft.com/office/drawing/2014/main" xmlns="" id="{1E26F38B-5649-F149-8F3E-285201671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" y="3694"/>
              <a:ext cx="1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/>
                <a:t>a</a:t>
              </a:r>
              <a:endParaRPr lang="en-US" altLang="en-US" sz="1900"/>
            </a:p>
          </p:txBody>
        </p:sp>
        <p:sp>
          <p:nvSpPr>
            <p:cNvPr id="1049" name="Text Box 344">
              <a:extLst>
                <a:ext uri="{FF2B5EF4-FFF2-40B4-BE49-F238E27FC236}">
                  <a16:creationId xmlns:a16="http://schemas.microsoft.com/office/drawing/2014/main" xmlns="" id="{21806EDE-EBDD-B34D-9BF9-4C6FD5D53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3694"/>
              <a:ext cx="1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/>
                <a:t>b</a:t>
              </a:r>
              <a:endParaRPr lang="en-US" altLang="en-US" sz="1900"/>
            </a:p>
          </p:txBody>
        </p:sp>
        <p:sp>
          <p:nvSpPr>
            <p:cNvPr id="1050" name="Text Box 346">
              <a:extLst>
                <a:ext uri="{FF2B5EF4-FFF2-40B4-BE49-F238E27FC236}">
                  <a16:creationId xmlns:a16="http://schemas.microsoft.com/office/drawing/2014/main" xmlns="" id="{2F2FECDB-4BA3-544D-BBCF-5EEC63CE3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55"/>
              <a:ext cx="19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/>
                <a:t>y</a:t>
              </a:r>
              <a:endParaRPr lang="en-US" altLang="en-US" sz="1900"/>
            </a:p>
          </p:txBody>
        </p:sp>
        <p:sp>
          <p:nvSpPr>
            <p:cNvPr id="1051" name="Text Box 347">
              <a:extLst>
                <a:ext uri="{FF2B5EF4-FFF2-40B4-BE49-F238E27FC236}">
                  <a16:creationId xmlns:a16="http://schemas.microsoft.com/office/drawing/2014/main" xmlns="" id="{B8DBC9B5-FCCE-A747-8DDD-4B2984E16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4" y="369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 sz="1200" i="1"/>
                <a:t>x</a:t>
              </a:r>
              <a:endParaRPr lang="en-US" altLang="en-US" sz="1900"/>
            </a:p>
          </p:txBody>
        </p:sp>
        <p:sp>
          <p:nvSpPr>
            <p:cNvPr id="1052" name="Rectangle 348">
              <a:extLst>
                <a:ext uri="{FF2B5EF4-FFF2-40B4-BE49-F238E27FC236}">
                  <a16:creationId xmlns:a16="http://schemas.microsoft.com/office/drawing/2014/main" xmlns="" id="{4BC0C852-917C-604D-BF91-01AE367A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1426"/>
              <a:ext cx="195" cy="6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Line 349">
              <a:extLst>
                <a:ext uri="{FF2B5EF4-FFF2-40B4-BE49-F238E27FC236}">
                  <a16:creationId xmlns:a16="http://schemas.microsoft.com/office/drawing/2014/main" xmlns="" id="{ABA7D7BE-92D8-1744-8BFE-3D2258BBB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" y="3629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" name="Group 350">
              <a:extLst>
                <a:ext uri="{FF2B5EF4-FFF2-40B4-BE49-F238E27FC236}">
                  <a16:creationId xmlns:a16="http://schemas.microsoft.com/office/drawing/2014/main" xmlns="" id="{71F6DAF2-AD41-FC4B-BD9D-7497187C2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7" y="2128"/>
              <a:ext cx="1598" cy="1501"/>
              <a:chOff x="3780" y="6810"/>
              <a:chExt cx="4411" cy="4170"/>
            </a:xfrm>
          </p:grpSpPr>
          <p:grpSp>
            <p:nvGrpSpPr>
              <p:cNvPr id="1055" name="Group 351">
                <a:extLst>
                  <a:ext uri="{FF2B5EF4-FFF2-40B4-BE49-F238E27FC236}">
                    <a16:creationId xmlns:a16="http://schemas.microsoft.com/office/drawing/2014/main" xmlns="" id="{65BB54E4-2CBC-C44F-A1D3-5EA47C49F8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0" y="7125"/>
                <a:ext cx="4411" cy="3855"/>
                <a:chOff x="3780" y="7125"/>
                <a:chExt cx="4411" cy="3855"/>
              </a:xfrm>
            </p:grpSpPr>
            <p:grpSp>
              <p:nvGrpSpPr>
                <p:cNvPr id="1057" name="Group 352">
                  <a:extLst>
                    <a:ext uri="{FF2B5EF4-FFF2-40B4-BE49-F238E27FC236}">
                      <a16:creationId xmlns:a16="http://schemas.microsoft.com/office/drawing/2014/main" xmlns="" id="{E1817B4C-DD6B-B643-9272-A6909E878C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0" y="7125"/>
                  <a:ext cx="4411" cy="3855"/>
                  <a:chOff x="3780" y="7125"/>
                  <a:chExt cx="4411" cy="3855"/>
                </a:xfrm>
              </p:grpSpPr>
              <p:grpSp>
                <p:nvGrpSpPr>
                  <p:cNvPr id="1059" name="Group 353">
                    <a:extLst>
                      <a:ext uri="{FF2B5EF4-FFF2-40B4-BE49-F238E27FC236}">
                        <a16:creationId xmlns:a16="http://schemas.microsoft.com/office/drawing/2014/main" xmlns="" id="{FDB4DCE7-6E39-1045-8F27-1106742403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80" y="7125"/>
                    <a:ext cx="4411" cy="3855"/>
                    <a:chOff x="3780" y="7125"/>
                    <a:chExt cx="4411" cy="3855"/>
                  </a:xfrm>
                </p:grpSpPr>
                <p:grpSp>
                  <p:nvGrpSpPr>
                    <p:cNvPr id="1061" name="Group 354">
                      <a:extLst>
                        <a:ext uri="{FF2B5EF4-FFF2-40B4-BE49-F238E27FC236}">
                          <a16:creationId xmlns:a16="http://schemas.microsoft.com/office/drawing/2014/main" xmlns="" id="{B9D76E79-7D56-C94E-A80B-AFFAB4E27C1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0" y="7125"/>
                      <a:ext cx="4411" cy="3855"/>
                      <a:chOff x="3780" y="7125"/>
                      <a:chExt cx="4411" cy="3855"/>
                    </a:xfrm>
                  </p:grpSpPr>
                  <p:grpSp>
                    <p:nvGrpSpPr>
                      <p:cNvPr id="1063" name="Group 355">
                        <a:extLst>
                          <a:ext uri="{FF2B5EF4-FFF2-40B4-BE49-F238E27FC236}">
                            <a16:creationId xmlns:a16="http://schemas.microsoft.com/office/drawing/2014/main" xmlns="" id="{1AE5A9D0-14BF-6F45-920F-FAE3E576DBE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80" y="7125"/>
                        <a:ext cx="4335" cy="3855"/>
                        <a:chOff x="3764" y="7125"/>
                        <a:chExt cx="4335" cy="3855"/>
                      </a:xfrm>
                    </p:grpSpPr>
                    <p:grpSp>
                      <p:nvGrpSpPr>
                        <p:cNvPr id="1065" name="Group 356">
                          <a:extLst>
                            <a:ext uri="{FF2B5EF4-FFF2-40B4-BE49-F238E27FC236}">
                              <a16:creationId xmlns:a16="http://schemas.microsoft.com/office/drawing/2014/main" xmlns="" id="{3358B081-8D2F-2F48-917F-7A7447DFB9E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64" y="7125"/>
                          <a:ext cx="4335" cy="3855"/>
                          <a:chOff x="3764" y="7125"/>
                          <a:chExt cx="4335" cy="3855"/>
                        </a:xfrm>
                      </p:grpSpPr>
                      <p:sp>
                        <p:nvSpPr>
                          <p:cNvPr id="1067" name="Rectangle 357">
                            <a:extLst>
                              <a:ext uri="{FF2B5EF4-FFF2-40B4-BE49-F238E27FC236}">
                                <a16:creationId xmlns:a16="http://schemas.microsoft.com/office/drawing/2014/main" xmlns="" id="{11F5D4E7-A847-AF4A-8CC5-50C98D901C9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64" y="7710"/>
                            <a:ext cx="1531" cy="3270"/>
                          </a:xfrm>
                          <a:prstGeom prst="rect">
                            <a:avLst/>
                          </a:prstGeom>
                          <a:solidFill>
                            <a:srgbClr val="000000"/>
                          </a:solidFill>
                          <a:ln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068" name="Rectangle 358">
                            <a:extLst>
                              <a:ext uri="{FF2B5EF4-FFF2-40B4-BE49-F238E27FC236}">
                                <a16:creationId xmlns:a16="http://schemas.microsoft.com/office/drawing/2014/main" xmlns="" id="{CB1F95EC-10BC-7F45-89B6-1CE343795B6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240" y="7875"/>
                            <a:ext cx="1859" cy="3105"/>
                          </a:xfrm>
                          <a:prstGeom prst="rect">
                            <a:avLst/>
                          </a:prstGeom>
                          <a:solidFill>
                            <a:srgbClr val="000000"/>
                          </a:solidFill>
                          <a:ln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069" name="Rectangle 359">
                            <a:extLst>
                              <a:ext uri="{FF2B5EF4-FFF2-40B4-BE49-F238E27FC236}">
                                <a16:creationId xmlns:a16="http://schemas.microsoft.com/office/drawing/2014/main" xmlns="" id="{81340F0B-6255-EB4A-8B03-D07B5ECFA0E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295" y="7875"/>
                            <a:ext cx="945" cy="3105"/>
                          </a:xfrm>
                          <a:prstGeom prst="rect">
                            <a:avLst/>
                          </a:prstGeom>
                          <a:solidFill>
                            <a:srgbClr val="000000"/>
                          </a:solidFill>
                          <a:ln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070" name="Rectangle 360">
                            <a:extLst>
                              <a:ext uri="{FF2B5EF4-FFF2-40B4-BE49-F238E27FC236}">
                                <a16:creationId xmlns:a16="http://schemas.microsoft.com/office/drawing/2014/main" xmlns="" id="{2E96923E-C182-784A-B07A-D3F5B09726C8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48" y="7125"/>
                            <a:ext cx="351" cy="750"/>
                          </a:xfrm>
                          <a:prstGeom prst="rect">
                            <a:avLst/>
                          </a:prstGeom>
                          <a:solidFill>
                            <a:srgbClr val="000000"/>
                          </a:solidFill>
                          <a:ln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071" name="Rectangle 361">
                            <a:extLst>
                              <a:ext uri="{FF2B5EF4-FFF2-40B4-BE49-F238E27FC236}">
                                <a16:creationId xmlns:a16="http://schemas.microsoft.com/office/drawing/2014/main" xmlns="" id="{34819682-F72D-1546-92A4-7E19AB1DC78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05" y="7470"/>
                            <a:ext cx="443" cy="405"/>
                          </a:xfrm>
                          <a:prstGeom prst="rect">
                            <a:avLst/>
                          </a:prstGeom>
                          <a:solidFill>
                            <a:srgbClr val="000000"/>
                          </a:solidFill>
                          <a:ln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</p:grpSp>
                    <p:sp>
                      <p:nvSpPr>
                        <p:cNvPr id="1066" name="AutoShape 362">
                          <a:extLst>
                            <a:ext uri="{FF2B5EF4-FFF2-40B4-BE49-F238E27FC236}">
                              <a16:creationId xmlns:a16="http://schemas.microsoft.com/office/drawing/2014/main" xmlns="" id="{70CCB5D9-81BF-9E4E-9F5F-1F819730163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95" y="7710"/>
                          <a:ext cx="795" cy="165"/>
                        </a:xfrm>
                        <a:prstGeom prst="rtTriangle">
                          <a:avLst/>
                        </a:prstGeom>
                        <a:solidFill>
                          <a:srgbClr val="000000"/>
                        </a:solidFill>
                        <a:ln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hangingPunct="1"/>
                          <a:endParaRPr lang="en-US" altLang="en-US"/>
                        </a:p>
                      </p:txBody>
                    </p:sp>
                  </p:grpSp>
                  <p:sp>
                    <p:nvSpPr>
                      <p:cNvPr id="1064" name="AutoShape 363">
                        <a:extLst>
                          <a:ext uri="{FF2B5EF4-FFF2-40B4-BE49-F238E27FC236}">
                            <a16:creationId xmlns:a16="http://schemas.microsoft.com/office/drawing/2014/main" xmlns="" id="{49FA99CE-C365-A244-8487-BAA4AE906DE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8492216">
                        <a:off x="6875" y="7316"/>
                        <a:ext cx="1316" cy="166"/>
                      </a:xfrm>
                      <a:prstGeom prst="rtTriangle">
                        <a:avLst/>
                      </a:prstGeom>
                      <a:solidFill>
                        <a:srgbClr val="000000"/>
                      </a:solidFill>
                      <a:ln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62" name="AutoShape 364">
                      <a:extLst>
                        <a:ext uri="{FF2B5EF4-FFF2-40B4-BE49-F238E27FC236}">
                          <a16:creationId xmlns:a16="http://schemas.microsoft.com/office/drawing/2014/main" xmlns="" id="{4AA7AE8D-F423-E24A-8349-3FA9FB2463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9193022">
                      <a:off x="6409" y="7712"/>
                      <a:ext cx="1041" cy="442"/>
                    </a:xfrm>
                    <a:prstGeom prst="rtTriangle">
                      <a:avLst/>
                    </a:prstGeom>
                    <a:solidFill>
                      <a:srgbClr val="000000"/>
                    </a:solidFill>
                    <a:ln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60" name="AutoShape 365">
                    <a:extLst>
                      <a:ext uri="{FF2B5EF4-FFF2-40B4-BE49-F238E27FC236}">
                        <a16:creationId xmlns:a16="http://schemas.microsoft.com/office/drawing/2014/main" xmlns="" id="{D5F787FB-2713-E844-A296-2540C82632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264089">
                    <a:off x="4499" y="7974"/>
                    <a:ext cx="2376" cy="143"/>
                  </a:xfrm>
                  <a:prstGeom prst="rtTriangle">
                    <a:avLst/>
                  </a:prstGeom>
                  <a:solidFill>
                    <a:srgbClr val="000000"/>
                  </a:solidFill>
                  <a:ln w="9525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058" name="AutoShape 366">
                  <a:extLst>
                    <a:ext uri="{FF2B5EF4-FFF2-40B4-BE49-F238E27FC236}">
                      <a16:creationId xmlns:a16="http://schemas.microsoft.com/office/drawing/2014/main" xmlns="" id="{1D01FB5B-0567-C548-A008-59F30F11A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040362">
                  <a:off x="7367" y="7338"/>
                  <a:ext cx="479" cy="394"/>
                </a:xfrm>
                <a:prstGeom prst="rtTriangle">
                  <a:avLst/>
                </a:prstGeom>
                <a:solidFill>
                  <a:srgbClr val="000000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056" name="AutoShape 367">
                <a:extLst>
                  <a:ext uri="{FF2B5EF4-FFF2-40B4-BE49-F238E27FC236}">
                    <a16:creationId xmlns:a16="http://schemas.microsoft.com/office/drawing/2014/main" xmlns="" id="{94E0F1CC-6FA2-7E42-B4F2-5789CCD0E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650" y="6810"/>
                <a:ext cx="465" cy="420"/>
              </a:xfrm>
              <a:prstGeom prst="rtTriangle">
                <a:avLst/>
              </a:prstGeom>
              <a:solidFill>
                <a:srgbClr val="00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038" name="Group 368">
            <a:extLst>
              <a:ext uri="{FF2B5EF4-FFF2-40B4-BE49-F238E27FC236}">
                <a16:creationId xmlns:a16="http://schemas.microsoft.com/office/drawing/2014/main" xmlns="" id="{11A45C5B-0683-B042-B194-A0AD1366C22F}"/>
              </a:ext>
            </a:extLst>
          </p:cNvPr>
          <p:cNvGrpSpPr>
            <a:grpSpLocks/>
          </p:cNvGrpSpPr>
          <p:nvPr/>
        </p:nvGrpSpPr>
        <p:grpSpPr bwMode="auto">
          <a:xfrm>
            <a:off x="6272214" y="3814763"/>
            <a:ext cx="858837" cy="309562"/>
            <a:chOff x="3818" y="7575"/>
            <a:chExt cx="1493" cy="542"/>
          </a:xfrm>
        </p:grpSpPr>
        <p:sp>
          <p:nvSpPr>
            <p:cNvPr id="1040" name="Rectangle 369">
              <a:extLst>
                <a:ext uri="{FF2B5EF4-FFF2-40B4-BE49-F238E27FC236}">
                  <a16:creationId xmlns:a16="http://schemas.microsoft.com/office/drawing/2014/main" xmlns="" id="{4F99D426-82BD-7A49-A921-50CFC18C6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7575"/>
              <a:ext cx="495" cy="54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1" name="AutoShape 370">
              <a:extLst>
                <a:ext uri="{FF2B5EF4-FFF2-40B4-BE49-F238E27FC236}">
                  <a16:creationId xmlns:a16="http://schemas.microsoft.com/office/drawing/2014/main" xmlns="" id="{471B94D3-DFD3-1549-9431-AE1072D23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7575"/>
              <a:ext cx="676" cy="157"/>
            </a:xfrm>
            <a:prstGeom prst="rtTriangl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AutoShape 371">
              <a:extLst>
                <a:ext uri="{FF2B5EF4-FFF2-40B4-BE49-F238E27FC236}">
                  <a16:creationId xmlns:a16="http://schemas.microsoft.com/office/drawing/2014/main" xmlns="" id="{F3F0F896-F7F8-E740-8A1B-A37225D89D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82236">
              <a:off x="3818" y="7629"/>
              <a:ext cx="461" cy="246"/>
            </a:xfrm>
            <a:prstGeom prst="rtTriangl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Line 372">
              <a:extLst>
                <a:ext uri="{FF2B5EF4-FFF2-40B4-BE49-F238E27FC236}">
                  <a16:creationId xmlns:a16="http://schemas.microsoft.com/office/drawing/2014/main" xmlns="" id="{203246E1-79F7-4C4C-B53E-5A5F43E80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8" y="7577"/>
              <a:ext cx="322" cy="1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9" name="Freeform 373">
            <a:extLst>
              <a:ext uri="{FF2B5EF4-FFF2-40B4-BE49-F238E27FC236}">
                <a16:creationId xmlns:a16="http://schemas.microsoft.com/office/drawing/2014/main" xmlns="" id="{7D156B97-DE4B-F64D-9BA1-724428CDFE41}"/>
              </a:ext>
            </a:extLst>
          </p:cNvPr>
          <p:cNvSpPr>
            <a:spLocks/>
          </p:cNvSpPr>
          <p:nvPr/>
        </p:nvSpPr>
        <p:spPr bwMode="auto">
          <a:xfrm>
            <a:off x="6248400" y="3825876"/>
            <a:ext cx="160338" cy="79375"/>
          </a:xfrm>
          <a:custGeom>
            <a:avLst/>
            <a:gdLst>
              <a:gd name="T0" fmla="*/ 0 w 279"/>
              <a:gd name="T1" fmla="*/ 2147483647 h 137"/>
              <a:gd name="T2" fmla="*/ 2147483647 w 279"/>
              <a:gd name="T3" fmla="*/ 2147483647 h 137"/>
              <a:gd name="T4" fmla="*/ 2147483647 w 279"/>
              <a:gd name="T5" fmla="*/ 0 h 137"/>
              <a:gd name="T6" fmla="*/ 0 60000 65536"/>
              <a:gd name="T7" fmla="*/ 0 60000 65536"/>
              <a:gd name="T8" fmla="*/ 0 60000 65536"/>
              <a:gd name="T9" fmla="*/ 0 w 279"/>
              <a:gd name="T10" fmla="*/ 0 h 137"/>
              <a:gd name="T11" fmla="*/ 279 w 279"/>
              <a:gd name="T12" fmla="*/ 137 h 1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137">
                <a:moveTo>
                  <a:pt x="0" y="137"/>
                </a:moveTo>
                <a:cubicBezTo>
                  <a:pt x="34" y="107"/>
                  <a:pt x="68" y="77"/>
                  <a:pt x="114" y="54"/>
                </a:cubicBezTo>
                <a:cubicBezTo>
                  <a:pt x="160" y="31"/>
                  <a:pt x="249" y="0"/>
                  <a:pt x="279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7" name="Object 374">
            <a:extLst>
              <a:ext uri="{FF2B5EF4-FFF2-40B4-BE49-F238E27FC236}">
                <a16:creationId xmlns:a16="http://schemas.microsoft.com/office/drawing/2014/main" xmlns="" id="{BE76231E-DEF6-4F48-93B7-CEC025593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1" y="2057401"/>
          <a:ext cx="695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7" name="Equation" r:id="rId6" imgW="16090900" imgH="10820400" progId="Equation.3">
                  <p:embed/>
                </p:oleObj>
              </mc:Choice>
              <mc:Fallback>
                <p:oleObj name="Equation" r:id="rId6" imgW="16090900" imgH="10820400" progId="Equation.3">
                  <p:embed/>
                  <p:pic>
                    <p:nvPicPr>
                      <p:cNvPr id="1027" name="Object 374">
                        <a:extLst>
                          <a:ext uri="{FF2B5EF4-FFF2-40B4-BE49-F238E27FC236}">
                            <a16:creationId xmlns:a16="http://schemas.microsoft.com/office/drawing/2014/main" xmlns="" id="{BE76231E-DEF6-4F48-93B7-CEC025593C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2057401"/>
                        <a:ext cx="6953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22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>
            <a:extLst>
              <a:ext uri="{FF2B5EF4-FFF2-40B4-BE49-F238E27FC236}">
                <a16:creationId xmlns:a16="http://schemas.microsoft.com/office/drawing/2014/main" xmlns="" id="{4B81DF91-EF83-1446-A33A-09FF7B4BC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chemeClr val="tx2"/>
                </a:solidFill>
              </a:rPr>
              <a:t>Simpson’s 1/3</a:t>
            </a:r>
            <a:r>
              <a:rPr lang="en-US" altLang="en-US" sz="4400" baseline="30000">
                <a:solidFill>
                  <a:schemeClr val="tx2"/>
                </a:solidFill>
              </a:rPr>
              <a:t>rd</a:t>
            </a:r>
            <a:r>
              <a:rPr lang="en-US" altLang="en-US" sz="4400">
                <a:solidFill>
                  <a:schemeClr val="tx2"/>
                </a:solidFill>
              </a:rPr>
              <a:t> Rule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0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>
            <a:extLst>
              <a:ext uri="{FF2B5EF4-FFF2-40B4-BE49-F238E27FC236}">
                <a16:creationId xmlns:a16="http://schemas.microsoft.com/office/drawing/2014/main" xmlns="" id="{DF89AFA7-65D0-F740-8A98-82EEB907B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Basis of Simpson’s 1/3</a:t>
            </a:r>
            <a:r>
              <a:rPr lang="en-US" altLang="en-US" baseline="30000"/>
              <a:t>rd</a:t>
            </a:r>
            <a:r>
              <a:rPr lang="en-US" altLang="en-US"/>
              <a:t> Rule</a:t>
            </a:r>
          </a:p>
        </p:txBody>
      </p:sp>
      <p:sp>
        <p:nvSpPr>
          <p:cNvPr id="2056" name="Rectangle 3">
            <a:extLst>
              <a:ext uri="{FF2B5EF4-FFF2-40B4-BE49-F238E27FC236}">
                <a16:creationId xmlns:a16="http://schemas.microsoft.com/office/drawing/2014/main" xmlns="" id="{C020B81E-03A9-DB4F-BD73-29D950E20C03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2362200" y="1981200"/>
            <a:ext cx="7924800" cy="22098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sz="1900"/>
              <a:t>Trapezoidal rule was based on approximating the integrand by a first</a:t>
            </a:r>
          </a:p>
          <a:p>
            <a:pPr marL="457200" indent="-457200">
              <a:buNone/>
            </a:pPr>
            <a:r>
              <a:rPr lang="en-US" altLang="en-US" sz="1900"/>
              <a:t>order polynomial, and then integrating the polynomial in the interval of</a:t>
            </a:r>
          </a:p>
          <a:p>
            <a:pPr marL="457200" indent="-457200">
              <a:buNone/>
            </a:pPr>
            <a:r>
              <a:rPr lang="en-US" altLang="en-US" sz="1900"/>
              <a:t>integration.  Simpson’s 1/3rd rule is an extension of Trapezoidal rule</a:t>
            </a:r>
          </a:p>
          <a:p>
            <a:pPr marL="457200" indent="-457200">
              <a:buNone/>
            </a:pPr>
            <a:r>
              <a:rPr lang="en-US" altLang="en-US" sz="1900"/>
              <a:t>where the integrand is approximated by a second order polynomial.</a:t>
            </a:r>
          </a:p>
        </p:txBody>
      </p:sp>
      <p:sp>
        <p:nvSpPr>
          <p:cNvPr id="2057" name="Rectangle 20">
            <a:extLst>
              <a:ext uri="{FF2B5EF4-FFF2-40B4-BE49-F238E27FC236}">
                <a16:creationId xmlns:a16="http://schemas.microsoft.com/office/drawing/2014/main" xmlns="" id="{BCEBC062-0B5F-DB49-8527-9A3E7732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3657600"/>
            <a:ext cx="847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Hence</a:t>
            </a:r>
          </a:p>
        </p:txBody>
      </p:sp>
      <p:graphicFrame>
        <p:nvGraphicFramePr>
          <p:cNvPr id="2050" name="Object 21">
            <a:extLst>
              <a:ext uri="{FF2B5EF4-FFF2-40B4-BE49-F238E27FC236}">
                <a16:creationId xmlns:a16="http://schemas.microsoft.com/office/drawing/2014/main" xmlns="" id="{2C5734B1-B845-9C4A-8ED3-31C82C883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1" y="3962401"/>
          <a:ext cx="31146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name="Equation" r:id="rId4" imgW="71678800" imgH="18135600" progId="Equation.3">
                  <p:embed/>
                </p:oleObj>
              </mc:Choice>
              <mc:Fallback>
                <p:oleObj name="Equation" r:id="rId4" imgW="71678800" imgH="18135600" progId="Equation.3">
                  <p:embed/>
                  <p:pic>
                    <p:nvPicPr>
                      <p:cNvPr id="2050" name="Object 21">
                        <a:extLst>
                          <a:ext uri="{FF2B5EF4-FFF2-40B4-BE49-F238E27FC236}">
                            <a16:creationId xmlns:a16="http://schemas.microsoft.com/office/drawing/2014/main" xmlns="" id="{2C5734B1-B845-9C4A-8ED3-31C82C883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3962401"/>
                        <a:ext cx="31146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" name="Group 30">
            <a:extLst>
              <a:ext uri="{FF2B5EF4-FFF2-40B4-BE49-F238E27FC236}">
                <a16:creationId xmlns:a16="http://schemas.microsoft.com/office/drawing/2014/main" xmlns="" id="{8154D5EA-6308-5F4A-B3E1-BA1E0E35A3B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029200"/>
            <a:ext cx="5562600" cy="381000"/>
            <a:chOff x="528" y="3216"/>
            <a:chExt cx="3504" cy="240"/>
          </a:xfrm>
        </p:grpSpPr>
        <p:sp>
          <p:nvSpPr>
            <p:cNvPr id="2059" name="Text Box 23">
              <a:extLst>
                <a:ext uri="{FF2B5EF4-FFF2-40B4-BE49-F238E27FC236}">
                  <a16:creationId xmlns:a16="http://schemas.microsoft.com/office/drawing/2014/main" xmlns="" id="{921E71B3-12A3-7643-BB8F-487A56460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16"/>
              <a:ext cx="35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900"/>
                <a:t>Where                 is a second order polynomial. </a:t>
              </a:r>
            </a:p>
          </p:txBody>
        </p:sp>
        <p:graphicFrame>
          <p:nvGraphicFramePr>
            <p:cNvPr id="2052" name="Object 26">
              <a:extLst>
                <a:ext uri="{FF2B5EF4-FFF2-40B4-BE49-F238E27FC236}">
                  <a16:creationId xmlns:a16="http://schemas.microsoft.com/office/drawing/2014/main" xmlns="" id="{870AE17E-D1DC-214C-B798-6171EDE3D1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216"/>
            <a:ext cx="48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3" name="Equation" r:id="rId6" imgW="17843500" imgH="8483600" progId="Equation.3">
                    <p:embed/>
                  </p:oleObj>
                </mc:Choice>
                <mc:Fallback>
                  <p:oleObj name="Equation" r:id="rId6" imgW="17843500" imgH="8483600" progId="Equation.3">
                    <p:embed/>
                    <p:pic>
                      <p:nvPicPr>
                        <p:cNvPr id="2052" name="Object 26">
                          <a:extLst>
                            <a:ext uri="{FF2B5EF4-FFF2-40B4-BE49-F238E27FC236}">
                              <a16:creationId xmlns:a16="http://schemas.microsoft.com/office/drawing/2014/main" xmlns="" id="{870AE17E-D1DC-214C-B798-6171EDE3D1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216"/>
                          <a:ext cx="486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1" name="Object 28">
            <a:extLst>
              <a:ext uri="{FF2B5EF4-FFF2-40B4-BE49-F238E27FC236}">
                <a16:creationId xmlns:a16="http://schemas.microsoft.com/office/drawing/2014/main" xmlns="" id="{D06F479C-18FB-1240-ABC8-8504C8C88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1" y="5791201"/>
          <a:ext cx="2822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4" name="Equation" r:id="rId8" imgW="64947800" imgH="9944100" progId="Equation.3">
                  <p:embed/>
                </p:oleObj>
              </mc:Choice>
              <mc:Fallback>
                <p:oleObj name="Equation" r:id="rId8" imgW="64947800" imgH="9944100" progId="Equation.3">
                  <p:embed/>
                  <p:pic>
                    <p:nvPicPr>
                      <p:cNvPr id="2051" name="Object 28">
                        <a:extLst>
                          <a:ext uri="{FF2B5EF4-FFF2-40B4-BE49-F238E27FC236}">
                            <a16:creationId xmlns:a16="http://schemas.microsoft.com/office/drawing/2014/main" xmlns="" id="{D06F479C-18FB-1240-ABC8-8504C8C88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5791201"/>
                        <a:ext cx="28225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09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>
            <a:extLst>
              <a:ext uri="{FF2B5EF4-FFF2-40B4-BE49-F238E27FC236}">
                <a16:creationId xmlns:a16="http://schemas.microsoft.com/office/drawing/2014/main" xmlns="" id="{CA636C6E-8FE8-6F49-9081-DB094172C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Basis of Simpson’s 1/3</a:t>
            </a:r>
            <a:r>
              <a:rPr lang="en-US" altLang="en-US" baseline="30000"/>
              <a:t>rd</a:t>
            </a:r>
            <a:r>
              <a:rPr lang="en-US" altLang="en-US"/>
              <a:t> Rule</a:t>
            </a:r>
          </a:p>
        </p:txBody>
      </p:sp>
      <p:sp>
        <p:nvSpPr>
          <p:cNvPr id="3083" name="Rectangle 34">
            <a:extLst>
              <a:ext uri="{FF2B5EF4-FFF2-40B4-BE49-F238E27FC236}">
                <a16:creationId xmlns:a16="http://schemas.microsoft.com/office/drawing/2014/main" xmlns="" id="{2ED67881-B42D-3B48-B052-F8D09107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2209800"/>
            <a:ext cx="1038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Choose </a:t>
            </a:r>
          </a:p>
        </p:txBody>
      </p:sp>
      <p:graphicFrame>
        <p:nvGraphicFramePr>
          <p:cNvPr id="3074" name="Object 37">
            <a:extLst>
              <a:ext uri="{FF2B5EF4-FFF2-40B4-BE49-F238E27FC236}">
                <a16:creationId xmlns:a16="http://schemas.microsoft.com/office/drawing/2014/main" xmlns="" id="{172E67B1-631D-1442-BC50-82488B55A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2895600"/>
          <a:ext cx="1247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8" name="Equation" r:id="rId4" imgW="28676600" imgH="7899400" progId="Equation.3">
                  <p:embed/>
                </p:oleObj>
              </mc:Choice>
              <mc:Fallback>
                <p:oleObj name="Equation" r:id="rId4" imgW="28676600" imgH="7899400" progId="Equation.3">
                  <p:embed/>
                  <p:pic>
                    <p:nvPicPr>
                      <p:cNvPr id="3074" name="Object 37">
                        <a:extLst>
                          <a:ext uri="{FF2B5EF4-FFF2-40B4-BE49-F238E27FC236}">
                            <a16:creationId xmlns:a16="http://schemas.microsoft.com/office/drawing/2014/main" xmlns="" id="{172E67B1-631D-1442-BC50-82488B55A9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2895600"/>
                        <a:ext cx="12477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6">
            <a:extLst>
              <a:ext uri="{FF2B5EF4-FFF2-40B4-BE49-F238E27FC236}">
                <a16:creationId xmlns:a16="http://schemas.microsoft.com/office/drawing/2014/main" xmlns="" id="{BD64157D-016E-3247-91A8-F96D713F2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1" y="2667001"/>
          <a:ext cx="2257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9" name="Equation" r:id="rId6" imgW="52082700" imgH="18719800" progId="Equation.3">
                  <p:embed/>
                </p:oleObj>
              </mc:Choice>
              <mc:Fallback>
                <p:oleObj name="Equation" r:id="rId6" imgW="52082700" imgH="18719800" progId="Equation.3">
                  <p:embed/>
                  <p:pic>
                    <p:nvPicPr>
                      <p:cNvPr id="3075" name="Object 36">
                        <a:extLst>
                          <a:ext uri="{FF2B5EF4-FFF2-40B4-BE49-F238E27FC236}">
                            <a16:creationId xmlns:a16="http://schemas.microsoft.com/office/drawing/2014/main" xmlns="" id="{BD64157D-016E-3247-91A8-F96D713F2A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2667001"/>
                        <a:ext cx="22574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35">
            <a:extLst>
              <a:ext uri="{FF2B5EF4-FFF2-40B4-BE49-F238E27FC236}">
                <a16:creationId xmlns:a16="http://schemas.microsoft.com/office/drawing/2014/main" xmlns="" id="{0CC9BB56-92F2-AA45-A8AB-E0E652B26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1" y="2895600"/>
          <a:ext cx="1152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0" name="Equation" r:id="rId8" imgW="26619200" imgH="7899400" progId="Equation.3">
                  <p:embed/>
                </p:oleObj>
              </mc:Choice>
              <mc:Fallback>
                <p:oleObj name="Equation" r:id="rId8" imgW="26619200" imgH="7899400" progId="Equation.3">
                  <p:embed/>
                  <p:pic>
                    <p:nvPicPr>
                      <p:cNvPr id="3076" name="Object 35">
                        <a:extLst>
                          <a:ext uri="{FF2B5EF4-FFF2-40B4-BE49-F238E27FC236}">
                            <a16:creationId xmlns:a16="http://schemas.microsoft.com/office/drawing/2014/main" xmlns="" id="{0CC9BB56-92F2-AA45-A8AB-E0E652B26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2895600"/>
                        <a:ext cx="11525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42">
            <a:extLst>
              <a:ext uri="{FF2B5EF4-FFF2-40B4-BE49-F238E27FC236}">
                <a16:creationId xmlns:a16="http://schemas.microsoft.com/office/drawing/2014/main" xmlns="" id="{9AC67FAD-EF0F-D24A-98F8-2B98BA747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956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and</a:t>
            </a:r>
          </a:p>
        </p:txBody>
      </p:sp>
      <p:sp>
        <p:nvSpPr>
          <p:cNvPr id="3085" name="Rectangle 43">
            <a:extLst>
              <a:ext uri="{FF2B5EF4-FFF2-40B4-BE49-F238E27FC236}">
                <a16:creationId xmlns:a16="http://schemas.microsoft.com/office/drawing/2014/main" xmlns="" id="{A575E944-83D2-5448-9C79-F2888828F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3581400"/>
            <a:ext cx="6672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as the three points of the function to evaluate a</a:t>
            </a:r>
            <a:r>
              <a:rPr lang="en-US" altLang="en-US" sz="1900" baseline="-25000"/>
              <a:t>0</a:t>
            </a:r>
            <a:r>
              <a:rPr lang="en-US" altLang="en-US" sz="1900"/>
              <a:t>, a</a:t>
            </a:r>
            <a:r>
              <a:rPr lang="en-US" altLang="en-US" sz="1900" baseline="-25000"/>
              <a:t>1</a:t>
            </a:r>
            <a:r>
              <a:rPr lang="en-US" altLang="en-US" sz="1900"/>
              <a:t> and a</a:t>
            </a:r>
            <a:r>
              <a:rPr lang="en-US" altLang="en-US" sz="1900" baseline="-25000"/>
              <a:t>2</a:t>
            </a:r>
            <a:r>
              <a:rPr lang="en-US" altLang="en-US" sz="1900"/>
              <a:t>. </a:t>
            </a:r>
          </a:p>
        </p:txBody>
      </p:sp>
      <p:graphicFrame>
        <p:nvGraphicFramePr>
          <p:cNvPr id="3077" name="Object 46">
            <a:extLst>
              <a:ext uri="{FF2B5EF4-FFF2-40B4-BE49-F238E27FC236}">
                <a16:creationId xmlns:a16="http://schemas.microsoft.com/office/drawing/2014/main" xmlns="" id="{5F7A0315-2ED4-304E-B214-DF1DB0769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4267201"/>
          <a:ext cx="3952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1" name="Equation" r:id="rId10" imgW="90995500" imgH="9944100" progId="Equation.3">
                  <p:embed/>
                </p:oleObj>
              </mc:Choice>
              <mc:Fallback>
                <p:oleObj name="Equation" r:id="rId10" imgW="90995500" imgH="9944100" progId="Equation.3">
                  <p:embed/>
                  <p:pic>
                    <p:nvPicPr>
                      <p:cNvPr id="3077" name="Object 46">
                        <a:extLst>
                          <a:ext uri="{FF2B5EF4-FFF2-40B4-BE49-F238E27FC236}">
                            <a16:creationId xmlns:a16="http://schemas.microsoft.com/office/drawing/2014/main" xmlns="" id="{5F7A0315-2ED4-304E-B214-DF1DB0769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1"/>
                        <a:ext cx="3952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45">
            <a:extLst>
              <a:ext uri="{FF2B5EF4-FFF2-40B4-BE49-F238E27FC236}">
                <a16:creationId xmlns:a16="http://schemas.microsoft.com/office/drawing/2014/main" xmlns="" id="{B8A2112E-1F0A-1C43-9ABA-029E26CB9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876801"/>
          <a:ext cx="6410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2" name="Equation" r:id="rId12" imgW="147751800" imgH="19596100" progId="Equation.3">
                  <p:embed/>
                </p:oleObj>
              </mc:Choice>
              <mc:Fallback>
                <p:oleObj name="Equation" r:id="rId12" imgW="147751800" imgH="19596100" progId="Equation.3">
                  <p:embed/>
                  <p:pic>
                    <p:nvPicPr>
                      <p:cNvPr id="3078" name="Object 45">
                        <a:extLst>
                          <a:ext uri="{FF2B5EF4-FFF2-40B4-BE49-F238E27FC236}">
                            <a16:creationId xmlns:a16="http://schemas.microsoft.com/office/drawing/2014/main" xmlns="" id="{B8A2112E-1F0A-1C43-9ABA-029E26CB9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876801"/>
                        <a:ext cx="64103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4">
            <a:extLst>
              <a:ext uri="{FF2B5EF4-FFF2-40B4-BE49-F238E27FC236}">
                <a16:creationId xmlns:a16="http://schemas.microsoft.com/office/drawing/2014/main" xmlns="" id="{D6B31E0D-1FAB-FE46-B7C2-E7E3954AB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6019801"/>
          <a:ext cx="3886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3" name="Equation" r:id="rId14" imgW="89522300" imgH="9944100" progId="Equation.3">
                  <p:embed/>
                </p:oleObj>
              </mc:Choice>
              <mc:Fallback>
                <p:oleObj name="Equation" r:id="rId14" imgW="89522300" imgH="9944100" progId="Equation.3">
                  <p:embed/>
                  <p:pic>
                    <p:nvPicPr>
                      <p:cNvPr id="3079" name="Object 44">
                        <a:extLst>
                          <a:ext uri="{FF2B5EF4-FFF2-40B4-BE49-F238E27FC236}">
                            <a16:creationId xmlns:a16="http://schemas.microsoft.com/office/drawing/2014/main" xmlns="" id="{D6B31E0D-1FAB-FE46-B7C2-E7E3954AB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19801"/>
                        <a:ext cx="3886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75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>
            <a:extLst>
              <a:ext uri="{FF2B5EF4-FFF2-40B4-BE49-F238E27FC236}">
                <a16:creationId xmlns:a16="http://schemas.microsoft.com/office/drawing/2014/main" xmlns="" id="{62DEEA34-3F68-3542-9D8B-A6112D070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Basis of Simpson’s 1/3</a:t>
            </a:r>
            <a:r>
              <a:rPr lang="en-US" altLang="en-US" baseline="30000"/>
              <a:t>rd</a:t>
            </a:r>
            <a:r>
              <a:rPr lang="en-US" altLang="en-US"/>
              <a:t> Rule</a:t>
            </a:r>
          </a:p>
        </p:txBody>
      </p:sp>
      <p:sp>
        <p:nvSpPr>
          <p:cNvPr id="4104" name="Rectangle 14">
            <a:extLst>
              <a:ext uri="{FF2B5EF4-FFF2-40B4-BE49-F238E27FC236}">
                <a16:creationId xmlns:a16="http://schemas.microsoft.com/office/drawing/2014/main" xmlns="" id="{3D57210F-ACBE-264B-99BF-E5897B444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574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900"/>
              <a:t>Solving the previous equations for a</a:t>
            </a:r>
            <a:r>
              <a:rPr lang="en-US" altLang="en-US" sz="1900" baseline="-25000"/>
              <a:t>0</a:t>
            </a:r>
            <a:r>
              <a:rPr lang="en-US" altLang="en-US" sz="1900"/>
              <a:t>, a</a:t>
            </a:r>
            <a:r>
              <a:rPr lang="en-US" altLang="en-US" sz="1900" baseline="-25000"/>
              <a:t>1</a:t>
            </a:r>
            <a:r>
              <a:rPr lang="en-US" altLang="en-US" sz="1900"/>
              <a:t> and a</a:t>
            </a:r>
            <a:r>
              <a:rPr lang="en-US" altLang="en-US" sz="1900" baseline="-25000"/>
              <a:t>2 </a:t>
            </a:r>
            <a:r>
              <a:rPr lang="en-US" altLang="en-US" sz="1900"/>
              <a:t>give</a:t>
            </a:r>
          </a:p>
        </p:txBody>
      </p:sp>
      <p:graphicFrame>
        <p:nvGraphicFramePr>
          <p:cNvPr id="4098" name="Object 17">
            <a:extLst>
              <a:ext uri="{FF2B5EF4-FFF2-40B4-BE49-F238E27FC236}">
                <a16:creationId xmlns:a16="http://schemas.microsoft.com/office/drawing/2014/main" xmlns="" id="{C0BE61BD-5226-1948-B68B-A389F25CC6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19401"/>
          <a:ext cx="70485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8" name="Equation" r:id="rId4" imgW="162382200" imgH="26911300" progId="Equation.3">
                  <p:embed/>
                </p:oleObj>
              </mc:Choice>
              <mc:Fallback>
                <p:oleObj name="Equation" r:id="rId4" imgW="162382200" imgH="26911300" progId="Equation.3">
                  <p:embed/>
                  <p:pic>
                    <p:nvPicPr>
                      <p:cNvPr id="4098" name="Object 17">
                        <a:extLst>
                          <a:ext uri="{FF2B5EF4-FFF2-40B4-BE49-F238E27FC236}">
                            <a16:creationId xmlns:a16="http://schemas.microsoft.com/office/drawing/2014/main" xmlns="" id="{C0BE61BD-5226-1948-B68B-A389F25CC6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1"/>
                        <a:ext cx="704850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6">
            <a:extLst>
              <a:ext uri="{FF2B5EF4-FFF2-40B4-BE49-F238E27FC236}">
                <a16:creationId xmlns:a16="http://schemas.microsoft.com/office/drawing/2014/main" xmlns="" id="{D3829F40-3105-B84B-A6B0-60A09071F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4114801"/>
          <a:ext cx="82962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Equation" r:id="rId6" imgW="182880000" imgH="25768300" progId="Equation.3">
                  <p:embed/>
                </p:oleObj>
              </mc:Choice>
              <mc:Fallback>
                <p:oleObj name="Equation" r:id="rId6" imgW="182880000" imgH="25768300" progId="Equation.3">
                  <p:embed/>
                  <p:pic>
                    <p:nvPicPr>
                      <p:cNvPr id="4099" name="Object 16">
                        <a:extLst>
                          <a:ext uri="{FF2B5EF4-FFF2-40B4-BE49-F238E27FC236}">
                            <a16:creationId xmlns:a16="http://schemas.microsoft.com/office/drawing/2014/main" xmlns="" id="{D3829F40-3105-B84B-A6B0-60A09071F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4114801"/>
                        <a:ext cx="82962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5">
            <a:extLst>
              <a:ext uri="{FF2B5EF4-FFF2-40B4-BE49-F238E27FC236}">
                <a16:creationId xmlns:a16="http://schemas.microsoft.com/office/drawing/2014/main" xmlns="" id="{5F53F54D-2F0F-2940-9635-35A3C19DF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5410201"/>
          <a:ext cx="4295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0" name="Equation" r:id="rId8" imgW="98894900" imgH="27495500" progId="Equation.3">
                  <p:embed/>
                </p:oleObj>
              </mc:Choice>
              <mc:Fallback>
                <p:oleObj name="Equation" r:id="rId8" imgW="98894900" imgH="27495500" progId="Equation.3">
                  <p:embed/>
                  <p:pic>
                    <p:nvPicPr>
                      <p:cNvPr id="4100" name="Object 15">
                        <a:extLst>
                          <a:ext uri="{FF2B5EF4-FFF2-40B4-BE49-F238E27FC236}">
                            <a16:creationId xmlns:a16="http://schemas.microsoft.com/office/drawing/2014/main" xmlns="" id="{5F53F54D-2F0F-2940-9635-35A3C19DF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5410201"/>
                        <a:ext cx="4295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23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>
            <a:extLst>
              <a:ext uri="{FF2B5EF4-FFF2-40B4-BE49-F238E27FC236}">
                <a16:creationId xmlns:a16="http://schemas.microsoft.com/office/drawing/2014/main" xmlns="" id="{408FE669-7ACC-CD40-97CB-50A7D6D89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Basis of Simpson’s 1/3</a:t>
            </a:r>
            <a:r>
              <a:rPr lang="en-US" altLang="en-US" baseline="30000"/>
              <a:t>rd</a:t>
            </a:r>
            <a:r>
              <a:rPr lang="en-US" altLang="en-US"/>
              <a:t> Rule</a:t>
            </a:r>
          </a:p>
        </p:txBody>
      </p:sp>
      <p:sp>
        <p:nvSpPr>
          <p:cNvPr id="5129" name="Text Box 100">
            <a:extLst>
              <a:ext uri="{FF2B5EF4-FFF2-40B4-BE49-F238E27FC236}">
                <a16:creationId xmlns:a16="http://schemas.microsoft.com/office/drawing/2014/main" xmlns="" id="{93CED61A-90CA-CE49-BE2C-B255A5522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98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Then</a:t>
            </a:r>
          </a:p>
        </p:txBody>
      </p:sp>
      <p:grpSp>
        <p:nvGrpSpPr>
          <p:cNvPr id="5130" name="Group 109">
            <a:extLst>
              <a:ext uri="{FF2B5EF4-FFF2-40B4-BE49-F238E27FC236}">
                <a16:creationId xmlns:a16="http://schemas.microsoft.com/office/drawing/2014/main" xmlns="" id="{4774874D-EE0B-8848-A22B-A47444326FB6}"/>
              </a:ext>
            </a:extLst>
          </p:cNvPr>
          <p:cNvGrpSpPr>
            <a:grpSpLocks/>
          </p:cNvGrpSpPr>
          <p:nvPr/>
        </p:nvGrpSpPr>
        <p:grpSpPr bwMode="auto">
          <a:xfrm>
            <a:off x="3810001" y="2514601"/>
            <a:ext cx="4733925" cy="3686175"/>
            <a:chOff x="1056" y="1680"/>
            <a:chExt cx="2982" cy="2322"/>
          </a:xfrm>
        </p:grpSpPr>
        <p:graphicFrame>
          <p:nvGraphicFramePr>
            <p:cNvPr id="5122" name="Object 104">
              <a:extLst>
                <a:ext uri="{FF2B5EF4-FFF2-40B4-BE49-F238E27FC236}">
                  <a16:creationId xmlns:a16="http://schemas.microsoft.com/office/drawing/2014/main" xmlns="" id="{E7D9369C-1945-9A4E-B40A-BD12CE5DD1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680"/>
            <a:ext cx="1062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2" name="Equation" r:id="rId4" imgW="38912800" imgH="18135600" progId="Equation.3">
                    <p:embed/>
                  </p:oleObj>
                </mc:Choice>
                <mc:Fallback>
                  <p:oleObj name="Equation" r:id="rId4" imgW="38912800" imgH="18135600" progId="Equation.3">
                    <p:embed/>
                    <p:pic>
                      <p:nvPicPr>
                        <p:cNvPr id="5122" name="Object 104">
                          <a:extLst>
                            <a:ext uri="{FF2B5EF4-FFF2-40B4-BE49-F238E27FC236}">
                              <a16:creationId xmlns:a16="http://schemas.microsoft.com/office/drawing/2014/main" xmlns="" id="{E7D9369C-1945-9A4E-B40A-BD12CE5DD1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680"/>
                          <a:ext cx="1062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03">
              <a:extLst>
                <a:ext uri="{FF2B5EF4-FFF2-40B4-BE49-F238E27FC236}">
                  <a16:creationId xmlns:a16="http://schemas.microsoft.com/office/drawing/2014/main" xmlns="" id="{4ACFA5C9-64E1-124E-B70D-C3E3E6297D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160"/>
            <a:ext cx="172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3" name="Equation" r:id="rId6" imgW="63195200" imgH="18135600" progId="Equation.3">
                    <p:embed/>
                  </p:oleObj>
                </mc:Choice>
                <mc:Fallback>
                  <p:oleObj name="Equation" r:id="rId6" imgW="63195200" imgH="18135600" progId="Equation.3">
                    <p:embed/>
                    <p:pic>
                      <p:nvPicPr>
                        <p:cNvPr id="5123" name="Object 103">
                          <a:extLst>
                            <a:ext uri="{FF2B5EF4-FFF2-40B4-BE49-F238E27FC236}">
                              <a16:creationId xmlns:a16="http://schemas.microsoft.com/office/drawing/2014/main" xmlns="" id="{4ACFA5C9-64E1-124E-B70D-C3E3E6297D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60"/>
                          <a:ext cx="1728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102">
              <a:extLst>
                <a:ext uri="{FF2B5EF4-FFF2-40B4-BE49-F238E27FC236}">
                  <a16:creationId xmlns:a16="http://schemas.microsoft.com/office/drawing/2014/main" xmlns="" id="{E634149A-283B-874E-AD2A-A59E5A5A68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784"/>
            <a:ext cx="1866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4" name="Equation" r:id="rId8" imgW="68173600" imgH="22237700" progId="Equation.3">
                    <p:embed/>
                  </p:oleObj>
                </mc:Choice>
                <mc:Fallback>
                  <p:oleObj name="Equation" r:id="rId8" imgW="68173600" imgH="22237700" progId="Equation.3">
                    <p:embed/>
                    <p:pic>
                      <p:nvPicPr>
                        <p:cNvPr id="5124" name="Object 102">
                          <a:extLst>
                            <a:ext uri="{FF2B5EF4-FFF2-40B4-BE49-F238E27FC236}">
                              <a16:creationId xmlns:a16="http://schemas.microsoft.com/office/drawing/2014/main" xmlns="" id="{E634149A-283B-874E-AD2A-A59E5A5A68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784"/>
                          <a:ext cx="1866" cy="6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01">
              <a:extLst>
                <a:ext uri="{FF2B5EF4-FFF2-40B4-BE49-F238E27FC236}">
                  <a16:creationId xmlns:a16="http://schemas.microsoft.com/office/drawing/2014/main" xmlns="" id="{B20D0593-8A6E-7847-A1D0-C80A27DEB3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504"/>
            <a:ext cx="283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45" name="Equation" r:id="rId10" imgW="103860600" imgH="18135600" progId="Equation.3">
                    <p:embed/>
                  </p:oleObj>
                </mc:Choice>
                <mc:Fallback>
                  <p:oleObj name="Equation" r:id="rId10" imgW="103860600" imgH="18135600" progId="Equation.3">
                    <p:embed/>
                    <p:pic>
                      <p:nvPicPr>
                        <p:cNvPr id="5125" name="Object 101">
                          <a:extLst>
                            <a:ext uri="{FF2B5EF4-FFF2-40B4-BE49-F238E27FC236}">
                              <a16:creationId xmlns:a16="http://schemas.microsoft.com/office/drawing/2014/main" xmlns="" id="{B20D0593-8A6E-7847-A1D0-C80A27DEB3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504"/>
                          <a:ext cx="2838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828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>
            <a:extLst>
              <a:ext uri="{FF2B5EF4-FFF2-40B4-BE49-F238E27FC236}">
                <a16:creationId xmlns:a16="http://schemas.microsoft.com/office/drawing/2014/main" xmlns="" id="{291E7253-72BC-BD4B-9683-5284E0BBB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Basis of Simpson’s 1/3</a:t>
            </a:r>
            <a:r>
              <a:rPr lang="en-US" altLang="en-US" baseline="30000"/>
              <a:t>rd</a:t>
            </a:r>
            <a:r>
              <a:rPr lang="en-US" altLang="en-US"/>
              <a:t> Rule</a:t>
            </a:r>
          </a:p>
        </p:txBody>
      </p:sp>
      <p:sp>
        <p:nvSpPr>
          <p:cNvPr id="6151" name="Rectangle 25">
            <a:extLst>
              <a:ext uri="{FF2B5EF4-FFF2-40B4-BE49-F238E27FC236}">
                <a16:creationId xmlns:a16="http://schemas.microsoft.com/office/drawing/2014/main" xmlns="" id="{4011CCFD-EFAD-D640-987C-15C71061A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09800"/>
            <a:ext cx="6324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900"/>
              <a:t>Substituting values of a</a:t>
            </a:r>
            <a:r>
              <a:rPr lang="en-US" altLang="en-US" sz="1900" baseline="-25000"/>
              <a:t>0</a:t>
            </a:r>
            <a:r>
              <a:rPr lang="en-US" altLang="en-US" sz="1900"/>
              <a:t>, a</a:t>
            </a:r>
            <a:r>
              <a:rPr lang="en-US" altLang="en-US" sz="1900" baseline="-25000"/>
              <a:t>1</a:t>
            </a:r>
            <a:r>
              <a:rPr lang="en-US" altLang="en-US" sz="1900"/>
              <a:t>, a</a:t>
            </a:r>
            <a:r>
              <a:rPr lang="en-US" altLang="en-US" sz="1900" baseline="-25000"/>
              <a:t> 2 </a:t>
            </a:r>
            <a:r>
              <a:rPr lang="en-US" altLang="en-US" sz="1900"/>
              <a:t>give</a:t>
            </a:r>
          </a:p>
        </p:txBody>
      </p:sp>
      <p:graphicFrame>
        <p:nvGraphicFramePr>
          <p:cNvPr id="6146" name="Object 26">
            <a:extLst>
              <a:ext uri="{FF2B5EF4-FFF2-40B4-BE49-F238E27FC236}">
                <a16:creationId xmlns:a16="http://schemas.microsoft.com/office/drawing/2014/main" xmlns="" id="{21FAB075-15C5-C94D-A9A6-9404B29A3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971801"/>
          <a:ext cx="5638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2" name="Equation" r:id="rId4" imgW="129895600" imgH="18719800" progId="Equation.3">
                  <p:embed/>
                </p:oleObj>
              </mc:Choice>
              <mc:Fallback>
                <p:oleObj name="Equation" r:id="rId4" imgW="129895600" imgH="18719800" progId="Equation.3">
                  <p:embed/>
                  <p:pic>
                    <p:nvPicPr>
                      <p:cNvPr id="6146" name="Object 26">
                        <a:extLst>
                          <a:ext uri="{FF2B5EF4-FFF2-40B4-BE49-F238E27FC236}">
                            <a16:creationId xmlns:a16="http://schemas.microsoft.com/office/drawing/2014/main" xmlns="" id="{21FAB075-15C5-C94D-A9A6-9404B29A3C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1"/>
                        <a:ext cx="56388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28">
            <a:extLst>
              <a:ext uri="{FF2B5EF4-FFF2-40B4-BE49-F238E27FC236}">
                <a16:creationId xmlns:a16="http://schemas.microsoft.com/office/drawing/2014/main" xmlns="" id="{58C2D29B-B887-4646-AD66-018A9573E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1000"/>
            <a:ext cx="678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Since for Simpson’s 1/3rd Rule, the interval [a, b] is broken</a:t>
            </a:r>
          </a:p>
        </p:txBody>
      </p:sp>
      <p:sp>
        <p:nvSpPr>
          <p:cNvPr id="6153" name="Text Box 29">
            <a:extLst>
              <a:ext uri="{FF2B5EF4-FFF2-40B4-BE49-F238E27FC236}">
                <a16:creationId xmlns:a16="http://schemas.microsoft.com/office/drawing/2014/main" xmlns="" id="{E2BECEEF-2B4D-CA45-ACC0-E90C42180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48200"/>
            <a:ext cx="640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900"/>
              <a:t>into 2 segments, the segment width</a:t>
            </a:r>
          </a:p>
        </p:txBody>
      </p:sp>
      <p:graphicFrame>
        <p:nvGraphicFramePr>
          <p:cNvPr id="6147" name="Object 30">
            <a:extLst>
              <a:ext uri="{FF2B5EF4-FFF2-40B4-BE49-F238E27FC236}">
                <a16:creationId xmlns:a16="http://schemas.microsoft.com/office/drawing/2014/main" xmlns="" id="{0018675B-5BD7-BB4F-BEBD-C36EC93FA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486400"/>
          <a:ext cx="110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3" name="Equation" r:id="rId6" imgW="25450800" imgH="16675100" progId="Equation.3">
                  <p:embed/>
                </p:oleObj>
              </mc:Choice>
              <mc:Fallback>
                <p:oleObj name="Equation" r:id="rId6" imgW="25450800" imgH="16675100" progId="Equation.3">
                  <p:embed/>
                  <p:pic>
                    <p:nvPicPr>
                      <p:cNvPr id="6147" name="Object 30">
                        <a:extLst>
                          <a:ext uri="{FF2B5EF4-FFF2-40B4-BE49-F238E27FC236}">
                            <a16:creationId xmlns:a16="http://schemas.microsoft.com/office/drawing/2014/main" xmlns="" id="{0018675B-5BD7-BB4F-BEBD-C36EC93FA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86400"/>
                        <a:ext cx="11049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26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4703</TotalTime>
  <Words>790</Words>
  <Application>Microsoft Macintosh PowerPoint</Application>
  <PresentationFormat>Widescreen</PresentationFormat>
  <Paragraphs>177</Paragraphs>
  <Slides>29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Calibri Light</vt:lpstr>
      <vt:lpstr>Tahoma</vt:lpstr>
      <vt:lpstr>Times</vt:lpstr>
      <vt:lpstr>Times New Roman</vt:lpstr>
      <vt:lpstr>Wingdings</vt:lpstr>
      <vt:lpstr>Arial</vt:lpstr>
      <vt:lpstr>Office Theme</vt:lpstr>
      <vt:lpstr>Equation</vt:lpstr>
      <vt:lpstr>Week 10b</vt:lpstr>
      <vt:lpstr>Reference</vt:lpstr>
      <vt:lpstr>What is Integration?</vt:lpstr>
      <vt:lpstr>PowerPoint Presentation</vt:lpstr>
      <vt:lpstr>Basis of Simpson’s 1/3rd Rule</vt:lpstr>
      <vt:lpstr>Basis of Simpson’s 1/3rd Rule</vt:lpstr>
      <vt:lpstr>Basis of Simpson’s 1/3rd Rule</vt:lpstr>
      <vt:lpstr>Basis of Simpson’s 1/3rd Rule</vt:lpstr>
      <vt:lpstr>Basis of Simpson’s 1/3rd Rule</vt:lpstr>
      <vt:lpstr>Basis of Simpson’s 1/3rd Rule</vt:lpstr>
      <vt:lpstr>Example 1</vt:lpstr>
      <vt:lpstr>Solution</vt:lpstr>
      <vt:lpstr>Solution (cont)</vt:lpstr>
      <vt:lpstr>Solution (cont)</vt:lpstr>
      <vt:lpstr>PowerPoint Presentation</vt:lpstr>
      <vt:lpstr>Multiple Segment Simpson’s 1/3rd Rule</vt:lpstr>
      <vt:lpstr>Multiple Segment Simpson’s 1/3rd Rule</vt:lpstr>
      <vt:lpstr>Multiple Segment Simpson’s 1/3rd Rule</vt:lpstr>
      <vt:lpstr>Multiple Segment Simpson’s 1/3rd Rule</vt:lpstr>
      <vt:lpstr>Multiple Segment Simpson’s 1/3rd Rule</vt:lpstr>
      <vt:lpstr>Example 2</vt:lpstr>
      <vt:lpstr>Solution</vt:lpstr>
      <vt:lpstr>Solution (cont.)</vt:lpstr>
      <vt:lpstr>Solution (cont.)</vt:lpstr>
      <vt:lpstr>Solution (cont.)</vt:lpstr>
      <vt:lpstr>Error in the Multiple Segment Simpson’s 1/3rd Rule</vt:lpstr>
      <vt:lpstr>Error in the Multiple Segment Simpson’s 1/3rd Rule</vt:lpstr>
      <vt:lpstr>Error in the Multiple Segment Simpson’s 1/3rd Rule</vt:lpstr>
      <vt:lpstr>Error in the Multiple Segment Simpson’s 1/3rd Rule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145</cp:revision>
  <dcterms:created xsi:type="dcterms:W3CDTF">2018-07-13T04:13:16Z</dcterms:created>
  <dcterms:modified xsi:type="dcterms:W3CDTF">2021-02-05T11:12:56Z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