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9" r:id="rId5"/>
    <p:sldId id="261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22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10" r:id="rId29"/>
    <p:sldId id="523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7" autoAdjust="0"/>
    <p:restoredTop sz="92800" autoAdjust="0"/>
  </p:normalViewPr>
  <p:slideViewPr>
    <p:cSldViewPr snapToGrid="0">
      <p:cViewPr varScale="1">
        <p:scale>
          <a:sx n="57" d="100"/>
          <a:sy n="57" d="100"/>
        </p:scale>
        <p:origin x="12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Relationship Id="rId3" Type="http://schemas.openxmlformats.org/officeDocument/2006/relationships/image" Target="../media/image1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13.emf"/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5" Type="http://schemas.openxmlformats.org/officeDocument/2006/relationships/image" Target="../media/image55.emf"/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64.emf"/><Relationship Id="rId5" Type="http://schemas.openxmlformats.org/officeDocument/2006/relationships/image" Target="../media/image65.emf"/><Relationship Id="rId6" Type="http://schemas.openxmlformats.org/officeDocument/2006/relationships/image" Target="../media/image66.emf"/><Relationship Id="rId1" Type="http://schemas.openxmlformats.org/officeDocument/2006/relationships/image" Target="../media/image62.emf"/><Relationship Id="rId2" Type="http://schemas.openxmlformats.org/officeDocument/2006/relationships/image" Target="../media/image6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Relationship Id="rId2" Type="http://schemas.openxmlformats.org/officeDocument/2006/relationships/image" Target="../media/image7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Relationship Id="rId2" Type="http://schemas.openxmlformats.org/officeDocument/2006/relationships/image" Target="../media/image72.emf"/><Relationship Id="rId3" Type="http://schemas.openxmlformats.org/officeDocument/2006/relationships/image" Target="../media/image7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Relationship Id="rId2" Type="http://schemas.openxmlformats.org/officeDocument/2006/relationships/image" Target="../media/image75.emf"/><Relationship Id="rId3" Type="http://schemas.openxmlformats.org/officeDocument/2006/relationships/image" Target="../media/image7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Relationship Id="rId2" Type="http://schemas.openxmlformats.org/officeDocument/2006/relationships/image" Target="../media/image80.emf"/><Relationship Id="rId3" Type="http://schemas.openxmlformats.org/officeDocument/2006/relationships/image" Target="../media/image8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Relationship Id="rId2" Type="http://schemas.openxmlformats.org/officeDocument/2006/relationships/image" Target="../media/image83.emf"/><Relationship Id="rId3" Type="http://schemas.openxmlformats.org/officeDocument/2006/relationships/image" Target="../media/image8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Relationship Id="rId2" Type="http://schemas.openxmlformats.org/officeDocument/2006/relationships/image" Target="../media/image86.emf"/><Relationship Id="rId3" Type="http://schemas.openxmlformats.org/officeDocument/2006/relationships/image" Target="../media/image8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Relationship Id="rId2" Type="http://schemas.openxmlformats.org/officeDocument/2006/relationships/image" Target="../media/image9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xmlns="" id="{566C415D-238E-7D44-A0EF-1D678D7BE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xmlns="" id="{6B7B416D-A6C8-CE44-B5DA-329151AEDD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21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xmlns="" id="{199FD7E8-74D6-0E49-B1B4-16A1155D9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xmlns="" id="{5E6F8431-4BDF-D84B-9418-7B8F920B07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22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xmlns="" id="{032F74DE-402D-C241-8371-D2015E668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xmlns="" id="{89E04C39-76F4-8842-8C79-9239733573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76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xmlns="" id="{616DC3ED-2D67-BF47-BBD4-8E48FFCD1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xmlns="" id="{F8FFF94B-B6D2-E441-A898-38B2C858B2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2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xmlns="" id="{7BFE1ADE-708D-4443-81EC-F9509B31C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xmlns="" id="{6F4E95BA-0365-D045-A290-A318DB1747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42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30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.xml"/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34.bin"/><Relationship Id="rId1" Type="http://schemas.openxmlformats.org/officeDocument/2006/relationships/vmlDrawing" Target="../drawings/vmlDrawing11.vml"/><Relationship Id="rId2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oleObject" Target="../embeddings/oleObject45.bin"/><Relationship Id="rId1" Type="http://schemas.openxmlformats.org/officeDocument/2006/relationships/vmlDrawing" Target="../drawings/vmlDrawing15.vml"/><Relationship Id="rId2" Type="http://schemas.openxmlformats.org/officeDocument/2006/relationships/tags" Target="../tags/tag15.xml"/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1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42.emf"/><Relationship Id="rId10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16.vml"/><Relationship Id="rId2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7.e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55.bin"/><Relationship Id="rId1" Type="http://schemas.openxmlformats.org/officeDocument/2006/relationships/vmlDrawing" Target="../drawings/vmlDrawing18.vml"/><Relationship Id="rId2" Type="http://schemas.openxmlformats.org/officeDocument/2006/relationships/tags" Target="../tags/tag18.xml"/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8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49.e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50.emf"/><Relationship Id="rId10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emf"/><Relationship Id="rId12" Type="http://schemas.openxmlformats.org/officeDocument/2006/relationships/oleObject" Target="../embeddings/oleObject60.bin"/><Relationship Id="rId13" Type="http://schemas.openxmlformats.org/officeDocument/2006/relationships/image" Target="../media/image55.emf"/><Relationship Id="rId1" Type="http://schemas.openxmlformats.org/officeDocument/2006/relationships/vmlDrawing" Target="../drawings/vmlDrawing19.vml"/><Relationship Id="rId2" Type="http://schemas.openxmlformats.org/officeDocument/2006/relationships/tags" Target="../tags/tag19.xml"/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51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2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53.emf"/><Relationship Id="rId10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20.vml"/><Relationship Id="rId2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66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21.vml"/><Relationship Id="rId2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emf"/><Relationship Id="rId12" Type="http://schemas.openxmlformats.org/officeDocument/2006/relationships/oleObject" Target="../embeddings/oleObject71.bin"/><Relationship Id="rId13" Type="http://schemas.openxmlformats.org/officeDocument/2006/relationships/image" Target="../media/image65.emf"/><Relationship Id="rId14" Type="http://schemas.openxmlformats.org/officeDocument/2006/relationships/oleObject" Target="../embeddings/oleObject72.bin"/><Relationship Id="rId15" Type="http://schemas.openxmlformats.org/officeDocument/2006/relationships/image" Target="../media/image66.emf"/><Relationship Id="rId1" Type="http://schemas.openxmlformats.org/officeDocument/2006/relationships/vmlDrawing" Target="../drawings/vmlDrawing22.vml"/><Relationship Id="rId2" Type="http://schemas.openxmlformats.org/officeDocument/2006/relationships/tags" Target="../tags/tag22.xml"/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2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63.emf"/><Relationship Id="rId8" Type="http://schemas.openxmlformats.org/officeDocument/2006/relationships/oleObject" Target="../embeddings/oleObject69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67.e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68.emf"/><Relationship Id="rId1" Type="http://schemas.openxmlformats.org/officeDocument/2006/relationships/vmlDrawing" Target="../drawings/vmlDrawing23.vml"/><Relationship Id="rId2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75.bin"/><Relationship Id="rId6" Type="http://schemas.openxmlformats.org/officeDocument/2006/relationships/image" Target="../media/image69.emf"/><Relationship Id="rId7" Type="http://schemas.openxmlformats.org/officeDocument/2006/relationships/oleObject" Target="../embeddings/oleObject76.bin"/><Relationship Id="rId8" Type="http://schemas.openxmlformats.org/officeDocument/2006/relationships/image" Target="../media/image70.emf"/><Relationship Id="rId1" Type="http://schemas.openxmlformats.org/officeDocument/2006/relationships/vmlDrawing" Target="../drawings/vmlDrawing24.vml"/><Relationship Id="rId2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71.emf"/><Relationship Id="rId6" Type="http://schemas.openxmlformats.org/officeDocument/2006/relationships/oleObject" Target="../embeddings/oleObject78.bin"/><Relationship Id="rId7" Type="http://schemas.openxmlformats.org/officeDocument/2006/relationships/image" Target="../media/image72.emf"/><Relationship Id="rId8" Type="http://schemas.openxmlformats.org/officeDocument/2006/relationships/oleObject" Target="../embeddings/oleObject79.bin"/><Relationship Id="rId9" Type="http://schemas.openxmlformats.org/officeDocument/2006/relationships/image" Target="../media/image73.emf"/><Relationship Id="rId1" Type="http://schemas.openxmlformats.org/officeDocument/2006/relationships/vmlDrawing" Target="../drawings/vmlDrawing25.vml"/><Relationship Id="rId2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80.bin"/><Relationship Id="rId6" Type="http://schemas.openxmlformats.org/officeDocument/2006/relationships/image" Target="../media/image74.emf"/><Relationship Id="rId7" Type="http://schemas.openxmlformats.org/officeDocument/2006/relationships/oleObject" Target="../embeddings/oleObject81.bin"/><Relationship Id="rId8" Type="http://schemas.openxmlformats.org/officeDocument/2006/relationships/image" Target="../media/image75.emf"/><Relationship Id="rId9" Type="http://schemas.openxmlformats.org/officeDocument/2006/relationships/oleObject" Target="../embeddings/oleObject82.bin"/><Relationship Id="rId10" Type="http://schemas.openxmlformats.org/officeDocument/2006/relationships/image" Target="../media/image76.emf"/><Relationship Id="rId1" Type="http://schemas.openxmlformats.org/officeDocument/2006/relationships/vmlDrawing" Target="../drawings/vmlDrawing26.vml"/><Relationship Id="rId2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77.emf"/><Relationship Id="rId1" Type="http://schemas.openxmlformats.org/officeDocument/2006/relationships/vmlDrawing" Target="../drawings/vmlDrawing27.vml"/><Relationship Id="rId2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Relationship Id="rId3" Type="http://schemas.openxmlformats.org/officeDocument/2006/relationships/slideLayout" Target="../slideLayouts/slideLayout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84.bin"/><Relationship Id="rId6" Type="http://schemas.openxmlformats.org/officeDocument/2006/relationships/image" Target="../media/image78.emf"/><Relationship Id="rId1" Type="http://schemas.openxmlformats.org/officeDocument/2006/relationships/vmlDrawing" Target="../drawings/vmlDrawing28.vml"/><Relationship Id="rId2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79.emf"/><Relationship Id="rId6" Type="http://schemas.openxmlformats.org/officeDocument/2006/relationships/oleObject" Target="../embeddings/oleObject86.bin"/><Relationship Id="rId7" Type="http://schemas.openxmlformats.org/officeDocument/2006/relationships/image" Target="../media/image80.emf"/><Relationship Id="rId8" Type="http://schemas.openxmlformats.org/officeDocument/2006/relationships/oleObject" Target="../embeddings/oleObject87.bin"/><Relationship Id="rId9" Type="http://schemas.openxmlformats.org/officeDocument/2006/relationships/image" Target="../media/image81.emf"/><Relationship Id="rId1" Type="http://schemas.openxmlformats.org/officeDocument/2006/relationships/vmlDrawing" Target="../drawings/vmlDrawing29.vml"/><Relationship Id="rId2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82.emf"/><Relationship Id="rId6" Type="http://schemas.openxmlformats.org/officeDocument/2006/relationships/oleObject" Target="../embeddings/oleObject89.bin"/><Relationship Id="rId7" Type="http://schemas.openxmlformats.org/officeDocument/2006/relationships/image" Target="../media/image83.emf"/><Relationship Id="rId8" Type="http://schemas.openxmlformats.org/officeDocument/2006/relationships/oleObject" Target="../embeddings/oleObject90.bin"/><Relationship Id="rId9" Type="http://schemas.openxmlformats.org/officeDocument/2006/relationships/image" Target="../media/image84.emf"/><Relationship Id="rId1" Type="http://schemas.openxmlformats.org/officeDocument/2006/relationships/vmlDrawing" Target="../drawings/vmlDrawing30.vml"/><Relationship Id="rId2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91.bin"/><Relationship Id="rId6" Type="http://schemas.openxmlformats.org/officeDocument/2006/relationships/image" Target="../media/image85.emf"/><Relationship Id="rId7" Type="http://schemas.openxmlformats.org/officeDocument/2006/relationships/oleObject" Target="../embeddings/oleObject92.bin"/><Relationship Id="rId8" Type="http://schemas.openxmlformats.org/officeDocument/2006/relationships/image" Target="../media/image86.emf"/><Relationship Id="rId9" Type="http://schemas.openxmlformats.org/officeDocument/2006/relationships/oleObject" Target="../embeddings/oleObject93.bin"/><Relationship Id="rId10" Type="http://schemas.openxmlformats.org/officeDocument/2006/relationships/image" Target="../media/image87.emf"/><Relationship Id="rId1" Type="http://schemas.openxmlformats.org/officeDocument/2006/relationships/vmlDrawing" Target="../drawings/vmlDrawing31.vml"/><Relationship Id="rId2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94.bin"/><Relationship Id="rId5" Type="http://schemas.openxmlformats.org/officeDocument/2006/relationships/image" Target="../media/image88.emf"/><Relationship Id="rId1" Type="http://schemas.openxmlformats.org/officeDocument/2006/relationships/vmlDrawing" Target="../drawings/vmlDrawing32.vml"/><Relationship Id="rId2" Type="http://schemas.openxmlformats.org/officeDocument/2006/relationships/tags" Target="../tags/tag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95.bin"/><Relationship Id="rId5" Type="http://schemas.openxmlformats.org/officeDocument/2006/relationships/image" Target="../media/image89.emf"/><Relationship Id="rId6" Type="http://schemas.openxmlformats.org/officeDocument/2006/relationships/oleObject" Target="../embeddings/oleObject96.bin"/><Relationship Id="rId7" Type="http://schemas.openxmlformats.org/officeDocument/2006/relationships/image" Target="../media/image90.emf"/><Relationship Id="rId1" Type="http://schemas.openxmlformats.org/officeDocument/2006/relationships/vmlDrawing" Target="../drawings/vmlDrawing33.vml"/><Relationship Id="rId2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Week </a:t>
            </a:r>
            <a:r>
              <a:rPr lang="en-US" b="1" smtClean="0"/>
              <a:t>10c</a:t>
            </a: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MATHEMATICS</a:t>
            </a:r>
          </a:p>
          <a:p>
            <a:r>
              <a:rPr lang="en-US" dirty="0"/>
              <a:t>Numerical Integration – Simpson 3/8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Box 3">
            <a:extLst>
              <a:ext uri="{FF2B5EF4-FFF2-40B4-BE49-F238E27FC236}">
                <a16:creationId xmlns:a16="http://schemas.microsoft.com/office/drawing/2014/main" xmlns="" id="{2BC8EF78-3874-474A-9003-797F29FB5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1905001"/>
            <a:ext cx="765786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Method 2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Using Lagrange interpolation, the cubic polynomial </a:t>
            </a:r>
          </a:p>
          <a:p>
            <a:pPr>
              <a:defRPr/>
            </a:pPr>
            <a:r>
              <a:rPr lang="en-US" sz="2800" dirty="0"/>
              <a:t>function</a:t>
            </a:r>
          </a:p>
        </p:txBody>
      </p:sp>
      <p:sp>
        <p:nvSpPr>
          <p:cNvPr id="10247" name="TextBox 4">
            <a:extLst>
              <a:ext uri="{FF2B5EF4-FFF2-40B4-BE49-F238E27FC236}">
                <a16:creationId xmlns:a16="http://schemas.microsoft.com/office/drawing/2014/main" xmlns="" id="{4B8CC0CE-62EF-7445-9D87-A0E5B64E9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6" y="2855914"/>
            <a:ext cx="5502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that passes through 4 data points</a:t>
            </a:r>
          </a:p>
        </p:txBody>
      </p:sp>
      <p:sp>
        <p:nvSpPr>
          <p:cNvPr id="10248" name="Rectangle 2">
            <a:extLst>
              <a:ext uri="{FF2B5EF4-FFF2-40B4-BE49-F238E27FC236}">
                <a16:creationId xmlns:a16="http://schemas.microsoft.com/office/drawing/2014/main" xmlns="" id="{54A20091-E570-5F44-8C7C-FB3EBB5C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42" name="Object 1">
            <a:extLst>
              <a:ext uri="{FF2B5EF4-FFF2-40B4-BE49-F238E27FC236}">
                <a16:creationId xmlns:a16="http://schemas.microsoft.com/office/drawing/2014/main" xmlns="" id="{AAEFF0CC-57BE-D749-A055-375E09836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5514" y="2786064"/>
          <a:ext cx="14112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2" name="Equation" r:id="rId4" imgW="12293600" imgH="5562600" progId="Equation.3">
                  <p:embed/>
                </p:oleObj>
              </mc:Choice>
              <mc:Fallback>
                <p:oleObj name="Equation" r:id="rId4" imgW="12293600" imgH="5562600" progId="Equation.3">
                  <p:embed/>
                  <p:pic>
                    <p:nvPicPr>
                      <p:cNvPr id="10242" name="Object 1">
                        <a:extLst>
                          <a:ext uri="{FF2B5EF4-FFF2-40B4-BE49-F238E27FC236}">
                            <a16:creationId xmlns:a16="http://schemas.microsoft.com/office/drawing/2014/main" xmlns="" id="{AAEFF0CC-57BE-D749-A055-375E09836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4" y="2786064"/>
                        <a:ext cx="1411287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Box 7">
            <a:extLst>
              <a:ext uri="{FF2B5EF4-FFF2-40B4-BE49-F238E27FC236}">
                <a16:creationId xmlns:a16="http://schemas.microsoft.com/office/drawing/2014/main" xmlns="" id="{D4FE93F2-CE05-2F49-9243-084456F92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362325"/>
            <a:ext cx="5800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(see Figure 1) can be explicitly given as</a:t>
            </a:r>
          </a:p>
        </p:txBody>
      </p:sp>
      <p:sp>
        <p:nvSpPr>
          <p:cNvPr id="10250" name="Rectangle 4">
            <a:extLst>
              <a:ext uri="{FF2B5EF4-FFF2-40B4-BE49-F238E27FC236}">
                <a16:creationId xmlns:a16="http://schemas.microsoft.com/office/drawing/2014/main" xmlns="" id="{A964B4FF-8925-F24F-AB82-C7405F53F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xmlns="" id="{FDEA4E39-0B28-5D48-A30B-CE71AD154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4267200"/>
          <a:ext cx="911066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3" name="Equation" r:id="rId6" imgW="125222000" imgH="23114000" progId="Equation.3">
                  <p:embed/>
                </p:oleObj>
              </mc:Choice>
              <mc:Fallback>
                <p:oleObj name="Equation" r:id="rId6" imgW="125222000" imgH="23114000" progId="Equation.3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xmlns="" id="{FDEA4E39-0B28-5D48-A30B-CE71AD154C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267200"/>
                        <a:ext cx="9110662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Box 10">
            <a:extLst>
              <a:ext uri="{FF2B5EF4-FFF2-40B4-BE49-F238E27FC236}">
                <a16:creationId xmlns:a16="http://schemas.microsoft.com/office/drawing/2014/main" xmlns="" id="{45A54B61-9FC8-8A48-8C90-C3BEB32B8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5876925"/>
            <a:ext cx="768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(10)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0938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TextBox 4">
            <a:extLst>
              <a:ext uri="{FF2B5EF4-FFF2-40B4-BE49-F238E27FC236}">
                <a16:creationId xmlns:a16="http://schemas.microsoft.com/office/drawing/2014/main" xmlns="" id="{6A061964-2956-5746-967C-8559947E5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554" y="1981201"/>
            <a:ext cx="774211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2800"/>
              <a:t>Thus, Eq. (1) can be calculated as (See Eqs. 8, 10 for </a:t>
            </a:r>
          </a:p>
          <a:p>
            <a:pPr algn="just">
              <a:defRPr/>
            </a:pPr>
            <a:r>
              <a:rPr lang="en-US" sz="2800"/>
              <a:t>Method 1 and Method 2, respectively):</a:t>
            </a:r>
          </a:p>
        </p:txBody>
      </p:sp>
      <p:sp>
        <p:nvSpPr>
          <p:cNvPr id="11273" name="Rectangle 2">
            <a:extLst>
              <a:ext uri="{FF2B5EF4-FFF2-40B4-BE49-F238E27FC236}">
                <a16:creationId xmlns:a16="http://schemas.microsoft.com/office/drawing/2014/main" xmlns="" id="{A795A5FC-DD45-B147-9A00-ED1904B2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266" name="Object 1">
            <a:extLst>
              <a:ext uri="{FF2B5EF4-FFF2-40B4-BE49-F238E27FC236}">
                <a16:creationId xmlns:a16="http://schemas.microsoft.com/office/drawing/2014/main" xmlns="" id="{3CEADF92-A1DC-3A46-9227-8F0389FD6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2941638"/>
          <a:ext cx="408305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0" name="Equation" r:id="rId4" imgW="38912800" imgH="12585700" progId="Equation.3">
                  <p:embed/>
                </p:oleObj>
              </mc:Choice>
              <mc:Fallback>
                <p:oleObj name="Equation" r:id="rId4" imgW="38912800" imgH="12585700" progId="Equation.3">
                  <p:embed/>
                  <p:pic>
                    <p:nvPicPr>
                      <p:cNvPr id="11266" name="Object 1">
                        <a:extLst>
                          <a:ext uri="{FF2B5EF4-FFF2-40B4-BE49-F238E27FC236}">
                            <a16:creationId xmlns:a16="http://schemas.microsoft.com/office/drawing/2014/main" xmlns="" id="{3CEADF92-A1DC-3A46-9227-8F0389FD62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941638"/>
                        <a:ext cx="4083050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Box 7">
            <a:extLst>
              <a:ext uri="{FF2B5EF4-FFF2-40B4-BE49-F238E27FC236}">
                <a16:creationId xmlns:a16="http://schemas.microsoft.com/office/drawing/2014/main" xmlns="" id="{27086E63-23A5-1741-BD0B-87830ABF2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210050"/>
            <a:ext cx="8686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/>
              <a:t>Integrating the right-hand-side of the above equations, one obtains</a:t>
            </a:r>
          </a:p>
        </p:txBody>
      </p:sp>
      <p:sp>
        <p:nvSpPr>
          <p:cNvPr id="11275" name="Rectangle 4">
            <a:extLst>
              <a:ext uri="{FF2B5EF4-FFF2-40B4-BE49-F238E27FC236}">
                <a16:creationId xmlns:a16="http://schemas.microsoft.com/office/drawing/2014/main" xmlns="" id="{BF6C86AC-2DD2-2544-918D-87CBA1CED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xmlns="" id="{81E32897-21A7-CE4E-9A1C-07DB4D7EF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5486400"/>
          <a:ext cx="70929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1" name="Equation" r:id="rId6" imgW="75196700" imgH="10528300" progId="Equation.3">
                  <p:embed/>
                </p:oleObj>
              </mc:Choice>
              <mc:Fallback>
                <p:oleObj name="Equation" r:id="rId6" imgW="75196700" imgH="10528300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xmlns="" id="{81E32897-21A7-CE4E-9A1C-07DB4D7EF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486400"/>
                        <a:ext cx="70929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Box 11">
            <a:extLst>
              <a:ext uri="{FF2B5EF4-FFF2-40B4-BE49-F238E27FC236}">
                <a16:creationId xmlns:a16="http://schemas.microsoft.com/office/drawing/2014/main" xmlns="" id="{D8783C7F-D911-DE44-9950-4203D6C5A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5572125"/>
            <a:ext cx="768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(11)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7A19163C-F3D7-A847-A22E-76A9968D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150" y="552450"/>
            <a:ext cx="66012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</a:rPr>
              <a:t>Simpsons 3/8 Rule For </a:t>
            </a:r>
          </a:p>
          <a:p>
            <a:pPr algn="ctr">
              <a:defRPr/>
            </a:pPr>
            <a:r>
              <a:rPr lang="en-US" sz="3200" dirty="0">
                <a:latin typeface="+mn-lt"/>
              </a:rPr>
              <a:t>Integration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D1C717-7FD8-774C-AC79-68D470AFA2CF}"/>
              </a:ext>
            </a:extLst>
          </p:cNvPr>
          <p:cNvSpPr/>
          <p:nvPr/>
        </p:nvSpPr>
        <p:spPr>
          <a:xfrm>
            <a:off x="2140772" y="5292762"/>
            <a:ext cx="7530353" cy="1177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519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TextBox 3">
            <a:extLst>
              <a:ext uri="{FF2B5EF4-FFF2-40B4-BE49-F238E27FC236}">
                <a16:creationId xmlns:a16="http://schemas.microsoft.com/office/drawing/2014/main" xmlns="" id="{7F056C3C-2C97-E344-AAAE-E67D979B3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2057400"/>
            <a:ext cx="6546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Arial" charset="0"/>
              </a:rPr>
              <a:t>Since               hence               , and the above</a:t>
            </a:r>
          </a:p>
        </p:txBody>
      </p:sp>
      <p:sp>
        <p:nvSpPr>
          <p:cNvPr id="12298" name="Rectangle 2">
            <a:extLst>
              <a:ext uri="{FF2B5EF4-FFF2-40B4-BE49-F238E27FC236}">
                <a16:creationId xmlns:a16="http://schemas.microsoft.com/office/drawing/2014/main" xmlns="" id="{EF279895-4DAA-CA40-866D-6734CEF8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290" name="Object 1">
            <a:extLst>
              <a:ext uri="{FF2B5EF4-FFF2-40B4-BE49-F238E27FC236}">
                <a16:creationId xmlns:a16="http://schemas.microsoft.com/office/drawing/2014/main" xmlns="" id="{EBA8EDD5-5B06-E349-9221-7645A81B4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536069"/>
              </p:ext>
            </p:extLst>
          </p:nvPr>
        </p:nvGraphicFramePr>
        <p:xfrm>
          <a:off x="2653507" y="1966943"/>
          <a:ext cx="1137465" cy="75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3" name="Equation" r:id="rId4" imgW="15798800" imgH="10528300" progId="Equation.3">
                  <p:embed/>
                </p:oleObj>
              </mc:Choice>
              <mc:Fallback>
                <p:oleObj name="Equation" r:id="rId4" imgW="15798800" imgH="10528300" progId="Equation.3">
                  <p:embed/>
                  <p:pic>
                    <p:nvPicPr>
                      <p:cNvPr id="12290" name="Object 1">
                        <a:extLst>
                          <a:ext uri="{FF2B5EF4-FFF2-40B4-BE49-F238E27FC236}">
                            <a16:creationId xmlns:a16="http://schemas.microsoft.com/office/drawing/2014/main" xmlns="" id="{EBA8EDD5-5B06-E349-9221-7645A81B4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507" y="1966943"/>
                        <a:ext cx="1137465" cy="755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Box 6">
            <a:extLst>
              <a:ext uri="{FF2B5EF4-FFF2-40B4-BE49-F238E27FC236}">
                <a16:creationId xmlns:a16="http://schemas.microsoft.com/office/drawing/2014/main" xmlns="" id="{367D342C-E0B8-D547-BBDB-349F8D3A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600326"/>
            <a:ext cx="358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Arial" charset="0"/>
                <a:cs typeface="Arial" charset="0"/>
              </a:rPr>
              <a:t>equation </a:t>
            </a:r>
            <a:r>
              <a:rPr lang="en-US" sz="2800" dirty="0">
                <a:cs typeface="Arial" charset="0"/>
              </a:rPr>
              <a:t>becomes:</a:t>
            </a:r>
          </a:p>
        </p:txBody>
      </p:sp>
      <p:sp>
        <p:nvSpPr>
          <p:cNvPr id="12300" name="Rectangle 4">
            <a:extLst>
              <a:ext uri="{FF2B5EF4-FFF2-40B4-BE49-F238E27FC236}">
                <a16:creationId xmlns:a16="http://schemas.microsoft.com/office/drawing/2014/main" xmlns="" id="{3DD31AE1-1A76-9244-A5FE-61EE19EC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xmlns="" id="{524C45EA-B8B8-554F-88F1-9D47330FD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450" y="3048001"/>
          <a:ext cx="72532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4" name="Equation" r:id="rId6" imgW="68757800" imgH="10528300" progId="Equation.3">
                  <p:embed/>
                </p:oleObj>
              </mc:Choice>
              <mc:Fallback>
                <p:oleObj name="Equation" r:id="rId6" imgW="68757800" imgH="10528300" progId="Equation.3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xmlns="" id="{524C45EA-B8B8-554F-88F1-9D47330FD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048001"/>
                        <a:ext cx="725328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Box 9">
            <a:extLst>
              <a:ext uri="{FF2B5EF4-FFF2-40B4-BE49-F238E27FC236}">
                <a16:creationId xmlns:a16="http://schemas.microsoft.com/office/drawing/2014/main" xmlns="" id="{7BFA995D-948A-CE43-B8D1-78339F2F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4114801"/>
            <a:ext cx="79074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The error introduced by the Simpson 3/8 rule can be </a:t>
            </a:r>
          </a:p>
          <a:p>
            <a:pPr>
              <a:defRPr/>
            </a:pPr>
            <a:r>
              <a:rPr lang="en-US" sz="2800"/>
              <a:t>derived as [Ref. 1]:</a:t>
            </a:r>
          </a:p>
        </p:txBody>
      </p:sp>
      <p:sp>
        <p:nvSpPr>
          <p:cNvPr id="12302" name="Rectangle 6">
            <a:extLst>
              <a:ext uri="{FF2B5EF4-FFF2-40B4-BE49-F238E27FC236}">
                <a16:creationId xmlns:a16="http://schemas.microsoft.com/office/drawing/2014/main" xmlns="" id="{F5D5CDDA-8FB1-C24B-9B6C-5F63ABBF8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xmlns="" id="{C6633921-5CF9-6449-8059-9D2F75983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324475"/>
          <a:ext cx="388778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5" name="Equation" r:id="rId8" imgW="39497000" imgH="11404600" progId="Equation.3">
                  <p:embed/>
                </p:oleObj>
              </mc:Choice>
              <mc:Fallback>
                <p:oleObj name="Equation" r:id="rId8" imgW="39497000" imgH="11404600" progId="Equation.3">
                  <p:embed/>
                  <p:pic>
                    <p:nvPicPr>
                      <p:cNvPr id="12292" name="Object 5">
                        <a:extLst>
                          <a:ext uri="{FF2B5EF4-FFF2-40B4-BE49-F238E27FC236}">
                            <a16:creationId xmlns:a16="http://schemas.microsoft.com/office/drawing/2014/main" xmlns="" id="{C6633921-5CF9-6449-8059-9D2F75983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24475"/>
                        <a:ext cx="3887788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Box 12">
            <a:extLst>
              <a:ext uri="{FF2B5EF4-FFF2-40B4-BE49-F238E27FC236}">
                <a16:creationId xmlns:a16="http://schemas.microsoft.com/office/drawing/2014/main" xmlns="" id="{FC9E9433-DD18-2F47-A6D6-0EA337F1A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5648326"/>
            <a:ext cx="1463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, where </a:t>
            </a:r>
          </a:p>
        </p:txBody>
      </p:sp>
      <p:sp>
        <p:nvSpPr>
          <p:cNvPr id="12304" name="Rectangle 8">
            <a:extLst>
              <a:ext uri="{FF2B5EF4-FFF2-40B4-BE49-F238E27FC236}">
                <a16:creationId xmlns:a16="http://schemas.microsoft.com/office/drawing/2014/main" xmlns="" id="{7B7704AA-9EFD-344D-AACC-49668BB28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293" name="Object 7">
            <a:extLst>
              <a:ext uri="{FF2B5EF4-FFF2-40B4-BE49-F238E27FC236}">
                <a16:creationId xmlns:a16="http://schemas.microsoft.com/office/drawing/2014/main" xmlns="" id="{AA1E0700-24E5-4148-904F-2CA5FF583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1" y="5562600"/>
          <a:ext cx="22653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6" name="Equation" r:id="rId10" imgW="15798800" imgH="4978400" progId="Equation.3">
                  <p:embed/>
                </p:oleObj>
              </mc:Choice>
              <mc:Fallback>
                <p:oleObj name="Equation" r:id="rId10" imgW="15798800" imgH="4978400" progId="Equation.3">
                  <p:embed/>
                  <p:pic>
                    <p:nvPicPr>
                      <p:cNvPr id="12293" name="Object 7">
                        <a:extLst>
                          <a:ext uri="{FF2B5EF4-FFF2-40B4-BE49-F238E27FC236}">
                            <a16:creationId xmlns:a16="http://schemas.microsoft.com/office/drawing/2014/main" xmlns="" id="{AA1E0700-24E5-4148-904F-2CA5FF583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1" y="5562600"/>
                        <a:ext cx="2265363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6">
            <a:extLst>
              <a:ext uri="{FF2B5EF4-FFF2-40B4-BE49-F238E27FC236}">
                <a16:creationId xmlns:a16="http://schemas.microsoft.com/office/drawing/2014/main" xmlns="" id="{C6886623-4C97-BD44-BCB9-2C06B749B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052572"/>
              </p:ext>
            </p:extLst>
          </p:nvPr>
        </p:nvGraphicFramePr>
        <p:xfrm>
          <a:off x="4739177" y="2184862"/>
          <a:ext cx="1137465" cy="293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7" name="Equation" r:id="rId12" imgW="16967200" imgH="4394200" progId="Equation.3">
                  <p:embed/>
                </p:oleObj>
              </mc:Choice>
              <mc:Fallback>
                <p:oleObj name="Equation" r:id="rId12" imgW="16967200" imgH="4394200" progId="Equation.3">
                  <p:embed/>
                  <p:pic>
                    <p:nvPicPr>
                      <p:cNvPr id="12294" name="Object 16">
                        <a:extLst>
                          <a:ext uri="{FF2B5EF4-FFF2-40B4-BE49-F238E27FC236}">
                            <a16:creationId xmlns:a16="http://schemas.microsoft.com/office/drawing/2014/main" xmlns="" id="{C6886623-4C97-BD44-BCB9-2C06B749BC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177" y="2184862"/>
                        <a:ext cx="1137465" cy="293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Box 16">
            <a:extLst>
              <a:ext uri="{FF2B5EF4-FFF2-40B4-BE49-F238E27FC236}">
                <a16:creationId xmlns:a16="http://schemas.microsoft.com/office/drawing/2014/main" xmlns="" id="{84EAC630-DF24-6547-ADEF-11E724794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5600700"/>
            <a:ext cx="768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(13)</a:t>
            </a:r>
          </a:p>
        </p:txBody>
      </p:sp>
      <p:sp>
        <p:nvSpPr>
          <p:cNvPr id="13330" name="TextBox 17">
            <a:extLst>
              <a:ext uri="{FF2B5EF4-FFF2-40B4-BE49-F238E27FC236}">
                <a16:creationId xmlns:a16="http://schemas.microsoft.com/office/drawing/2014/main" xmlns="" id="{AF2CEE5F-C9DF-7149-8A2D-856EB7E00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1" y="3362325"/>
            <a:ext cx="768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(12)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2549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Box 3">
            <a:extLst>
              <a:ext uri="{FF2B5EF4-FFF2-40B4-BE49-F238E27FC236}">
                <a16:creationId xmlns:a16="http://schemas.microsoft.com/office/drawing/2014/main" xmlns="" id="{DD39EC96-4035-A04A-AA93-9E7E9457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1905001"/>
            <a:ext cx="5919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u="sng"/>
              <a:t>Example 1</a:t>
            </a:r>
            <a:r>
              <a:rPr lang="en-US" altLang="en-US" sz="2800"/>
              <a:t> (Single Simpson      rule)</a:t>
            </a:r>
          </a:p>
        </p:txBody>
      </p:sp>
      <p:sp>
        <p:nvSpPr>
          <p:cNvPr id="14345" name="TextBox 4">
            <a:extLst>
              <a:ext uri="{FF2B5EF4-FFF2-40B4-BE49-F238E27FC236}">
                <a16:creationId xmlns:a16="http://schemas.microsoft.com/office/drawing/2014/main" xmlns="" id="{C1FDA085-1F2B-754B-A93F-A672E746B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514600"/>
            <a:ext cx="15241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Compute</a:t>
            </a:r>
          </a:p>
        </p:txBody>
      </p:sp>
      <p:sp>
        <p:nvSpPr>
          <p:cNvPr id="13322" name="Rectangle 2">
            <a:extLst>
              <a:ext uri="{FF2B5EF4-FFF2-40B4-BE49-F238E27FC236}">
                <a16:creationId xmlns:a16="http://schemas.microsoft.com/office/drawing/2014/main" xmlns="" id="{A9289A7F-B09B-174F-B0C8-EE5EFDA7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14" name="Object 1">
            <a:extLst>
              <a:ext uri="{FF2B5EF4-FFF2-40B4-BE49-F238E27FC236}">
                <a16:creationId xmlns:a16="http://schemas.microsoft.com/office/drawing/2014/main" xmlns="" id="{1B99416A-FC4D-0F4C-954E-84DD7BB8F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40787"/>
              </p:ext>
            </p:extLst>
          </p:nvPr>
        </p:nvGraphicFramePr>
        <p:xfrm>
          <a:off x="2590801" y="3048000"/>
          <a:ext cx="7523163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6" name="Equation" r:id="rId4" imgW="76949300" imgH="12585700" progId="Equation.3">
                  <p:embed/>
                </p:oleObj>
              </mc:Choice>
              <mc:Fallback>
                <p:oleObj name="Equation" r:id="rId4" imgW="76949300" imgH="12585700" progId="Equation.3">
                  <p:embed/>
                  <p:pic>
                    <p:nvPicPr>
                      <p:cNvPr id="13314" name="Object 1">
                        <a:extLst>
                          <a:ext uri="{FF2B5EF4-FFF2-40B4-BE49-F238E27FC236}">
                            <a16:creationId xmlns:a16="http://schemas.microsoft.com/office/drawing/2014/main" xmlns="" id="{1B99416A-FC4D-0F4C-954E-84DD7BB8F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048000"/>
                        <a:ext cx="7523163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Box 7">
            <a:extLst>
              <a:ext uri="{FF2B5EF4-FFF2-40B4-BE49-F238E27FC236}">
                <a16:creationId xmlns:a16="http://schemas.microsoft.com/office/drawing/2014/main" xmlns="" id="{CE29ED89-5C11-C543-98B3-CB6381EFB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343400"/>
            <a:ext cx="63686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by using a single segment Simpson       rule</a:t>
            </a:r>
          </a:p>
        </p:txBody>
      </p:sp>
      <p:sp>
        <p:nvSpPr>
          <p:cNvPr id="14348" name="TextBox 8">
            <a:extLst>
              <a:ext uri="{FF2B5EF4-FFF2-40B4-BE49-F238E27FC236}">
                <a16:creationId xmlns:a16="http://schemas.microsoft.com/office/drawing/2014/main" xmlns="" id="{1B90924E-03A2-B44D-BC2E-E42C0C335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00601"/>
            <a:ext cx="248427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/>
              <a:t>Solution</a:t>
            </a:r>
            <a:endParaRPr lang="en-US" sz="2800"/>
          </a:p>
          <a:p>
            <a:pPr>
              <a:defRPr/>
            </a:pPr>
            <a:r>
              <a:rPr lang="en-US" sz="2800"/>
              <a:t>In this example:</a:t>
            </a:r>
          </a:p>
        </p:txBody>
      </p:sp>
      <p:sp>
        <p:nvSpPr>
          <p:cNvPr id="13325" name="Rectangle 4">
            <a:extLst>
              <a:ext uri="{FF2B5EF4-FFF2-40B4-BE49-F238E27FC236}">
                <a16:creationId xmlns:a16="http://schemas.microsoft.com/office/drawing/2014/main" xmlns="" id="{CFF18F75-08E3-8549-A8FF-C6601ABB4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xmlns="" id="{E5A4E2F2-1790-B945-BA0E-F2B9F5DD4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715000"/>
          <a:ext cx="38369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7" name="Equation" r:id="rId6" imgW="44767500" imgH="10528300" progId="Equation.3">
                  <p:embed/>
                </p:oleObj>
              </mc:Choice>
              <mc:Fallback>
                <p:oleObj name="Equation" r:id="rId6" imgW="44767500" imgH="10528300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xmlns="" id="{E5A4E2F2-1790-B945-BA0E-F2B9F5DD4D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15000"/>
                        <a:ext cx="3836988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3">
            <a:extLst>
              <a:ext uri="{FF2B5EF4-FFF2-40B4-BE49-F238E27FC236}">
                <a16:creationId xmlns:a16="http://schemas.microsoft.com/office/drawing/2014/main" xmlns="" id="{F17C843B-0627-8B46-8D36-F717E2301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5888" y="1817688"/>
          <a:ext cx="5334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8" name="Equation" r:id="rId8" imgW="6146800" imgH="7899400" progId="Equation.3">
                  <p:embed/>
                </p:oleObj>
              </mc:Choice>
              <mc:Fallback>
                <p:oleObj name="Equation" r:id="rId8" imgW="6146800" imgH="7899400" progId="Equation.3">
                  <p:embed/>
                  <p:pic>
                    <p:nvPicPr>
                      <p:cNvPr id="13316" name="Object 23">
                        <a:extLst>
                          <a:ext uri="{FF2B5EF4-FFF2-40B4-BE49-F238E27FC236}">
                            <a16:creationId xmlns:a16="http://schemas.microsoft.com/office/drawing/2014/main" xmlns="" id="{F17C843B-0627-8B46-8D36-F717E2301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1817688"/>
                        <a:ext cx="53340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5">
            <a:extLst>
              <a:ext uri="{FF2B5EF4-FFF2-40B4-BE49-F238E27FC236}">
                <a16:creationId xmlns:a16="http://schemas.microsoft.com/office/drawing/2014/main" xmlns="" id="{4628496D-4A36-F040-9BE6-69BC3D5BD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024960"/>
              </p:ext>
            </p:extLst>
          </p:nvPr>
        </p:nvGraphicFramePr>
        <p:xfrm>
          <a:off x="7087067" y="4256553"/>
          <a:ext cx="5334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9" name="Equation" r:id="rId10" imgW="6146800" imgH="7899400" progId="Equation.3">
                  <p:embed/>
                </p:oleObj>
              </mc:Choice>
              <mc:Fallback>
                <p:oleObj name="Equation" r:id="rId10" imgW="6146800" imgH="7899400" progId="Equation.3">
                  <p:embed/>
                  <p:pic>
                    <p:nvPicPr>
                      <p:cNvPr id="13317" name="Object 15">
                        <a:extLst>
                          <a:ext uri="{FF2B5EF4-FFF2-40B4-BE49-F238E27FC236}">
                            <a16:creationId xmlns:a16="http://schemas.microsoft.com/office/drawing/2014/main" xmlns="" id="{4628496D-4A36-F040-9BE6-69BC3D5BD9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7067" y="4256553"/>
                        <a:ext cx="533400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1799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>
            <a:extLst>
              <a:ext uri="{FF2B5EF4-FFF2-40B4-BE49-F238E27FC236}">
                <a16:creationId xmlns:a16="http://schemas.microsoft.com/office/drawing/2014/main" xmlns="" id="{4D6094DF-3E71-CD4C-990E-5C685EF7D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38" name="Object 1">
            <a:extLst>
              <a:ext uri="{FF2B5EF4-FFF2-40B4-BE49-F238E27FC236}">
                <a16:creationId xmlns:a16="http://schemas.microsoft.com/office/drawing/2014/main" xmlns="" id="{EA3C5A84-E872-934A-8F9B-BA79B50C1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2303464"/>
          <a:ext cx="88344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8" name="Equation" r:id="rId4" imgW="107670600" imgH="11404600" progId="Equation.3">
                  <p:embed/>
                </p:oleObj>
              </mc:Choice>
              <mc:Fallback>
                <p:oleObj name="Equation" r:id="rId4" imgW="107670600" imgH="11404600" progId="Equation.3">
                  <p:embed/>
                  <p:pic>
                    <p:nvPicPr>
                      <p:cNvPr id="14338" name="Object 1">
                        <a:extLst>
                          <a:ext uri="{FF2B5EF4-FFF2-40B4-BE49-F238E27FC236}">
                            <a16:creationId xmlns:a16="http://schemas.microsoft.com/office/drawing/2014/main" xmlns="" id="{EA3C5A84-E872-934A-8F9B-BA79B50C1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303464"/>
                        <a:ext cx="8834438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4">
            <a:extLst>
              <a:ext uri="{FF2B5EF4-FFF2-40B4-BE49-F238E27FC236}">
                <a16:creationId xmlns:a16="http://schemas.microsoft.com/office/drawing/2014/main" xmlns="" id="{FEC86010-A6C6-ED45-9559-AFC5F637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xmlns="" id="{76DCBB1E-B63D-274D-822D-20B406D19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3886201"/>
          <a:ext cx="914241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9" name="Equation" r:id="rId6" imgW="116154200" imgH="18427700" progId="Equation.3">
                  <p:embed/>
                </p:oleObj>
              </mc:Choice>
              <mc:Fallback>
                <p:oleObj name="Equation" r:id="rId6" imgW="116154200" imgH="18427700" progId="Equation.3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xmlns="" id="{76DCBB1E-B63D-274D-822D-20B406D19C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886201"/>
                        <a:ext cx="9142412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0365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xmlns="" id="{E8AAC318-94AB-0242-A944-3D5DCD57A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62" name="Object 1">
            <a:extLst>
              <a:ext uri="{FF2B5EF4-FFF2-40B4-BE49-F238E27FC236}">
                <a16:creationId xmlns:a16="http://schemas.microsoft.com/office/drawing/2014/main" xmlns="" id="{663271D7-E475-354F-9F63-0C27043A6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8189" y="2247900"/>
          <a:ext cx="8535987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2" name="Equation" r:id="rId4" imgW="117906800" imgH="18427700" progId="Equation.3">
                  <p:embed/>
                </p:oleObj>
              </mc:Choice>
              <mc:Fallback>
                <p:oleObj name="Equation" r:id="rId4" imgW="117906800" imgH="18427700" progId="Equation.3">
                  <p:embed/>
                  <p:pic>
                    <p:nvPicPr>
                      <p:cNvPr id="15362" name="Object 1">
                        <a:extLst>
                          <a:ext uri="{FF2B5EF4-FFF2-40B4-BE49-F238E27FC236}">
                            <a16:creationId xmlns:a16="http://schemas.microsoft.com/office/drawing/2014/main" xmlns="" id="{663271D7-E475-354F-9F63-0C27043A6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9" y="2247900"/>
                        <a:ext cx="8535987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4">
            <a:extLst>
              <a:ext uri="{FF2B5EF4-FFF2-40B4-BE49-F238E27FC236}">
                <a16:creationId xmlns:a16="http://schemas.microsoft.com/office/drawing/2014/main" xmlns="" id="{EC36B84D-246F-D244-9029-82516E0D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xmlns="" id="{8B08922D-D87A-A446-9A9F-CECE2F897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1213" y="4343400"/>
          <a:ext cx="762476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3" name="Equation" r:id="rId6" imgW="98894900" imgH="18427700" progId="Equation.3">
                  <p:embed/>
                </p:oleObj>
              </mc:Choice>
              <mc:Fallback>
                <p:oleObj name="Equation" r:id="rId6" imgW="98894900" imgH="18427700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xmlns="" id="{8B08922D-D87A-A446-9A9F-CECE2F897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343400"/>
                        <a:ext cx="7624762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6">
            <a:extLst>
              <a:ext uri="{FF2B5EF4-FFF2-40B4-BE49-F238E27FC236}">
                <a16:creationId xmlns:a16="http://schemas.microsoft.com/office/drawing/2014/main" xmlns="" id="{100683A9-1218-404A-A069-689B7D20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8">
            <a:extLst>
              <a:ext uri="{FF2B5EF4-FFF2-40B4-BE49-F238E27FC236}">
                <a16:creationId xmlns:a16="http://schemas.microsoft.com/office/drawing/2014/main" xmlns="" id="{BCE43EB7-F9B4-DA42-9C0F-B89D2782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6500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Box 7">
            <a:extLst>
              <a:ext uri="{FF2B5EF4-FFF2-40B4-BE49-F238E27FC236}">
                <a16:creationId xmlns:a16="http://schemas.microsoft.com/office/drawing/2014/main" xmlns="" id="{BFBA6C89-9C39-914A-AF29-3117B3EE1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133600"/>
            <a:ext cx="4058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Applying Eq. (12), one has:</a:t>
            </a:r>
          </a:p>
        </p:txBody>
      </p:sp>
      <p:graphicFrame>
        <p:nvGraphicFramePr>
          <p:cNvPr id="16386" name="Object 5">
            <a:extLst>
              <a:ext uri="{FF2B5EF4-FFF2-40B4-BE49-F238E27FC236}">
                <a16:creationId xmlns:a16="http://schemas.microsoft.com/office/drawing/2014/main" xmlns="" id="{E2BF525E-7359-8E4F-80DC-849E6DE62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819401"/>
          <a:ext cx="87201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6" name="Equation" r:id="rId4" imgW="112344200" imgH="15506700" progId="Equation.3">
                  <p:embed/>
                </p:oleObj>
              </mc:Choice>
              <mc:Fallback>
                <p:oleObj name="Equation" r:id="rId4" imgW="112344200" imgH="15506700" progId="Equation.3">
                  <p:embed/>
                  <p:pic>
                    <p:nvPicPr>
                      <p:cNvPr id="16386" name="Object 5">
                        <a:extLst>
                          <a:ext uri="{FF2B5EF4-FFF2-40B4-BE49-F238E27FC236}">
                            <a16:creationId xmlns:a16="http://schemas.microsoft.com/office/drawing/2014/main" xmlns="" id="{E2BF525E-7359-8E4F-80DC-849E6DE62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1"/>
                        <a:ext cx="8720138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Box 10">
            <a:extLst>
              <a:ext uri="{FF2B5EF4-FFF2-40B4-BE49-F238E27FC236}">
                <a16:creationId xmlns:a16="http://schemas.microsoft.com/office/drawing/2014/main" xmlns="" id="{21D1C2E9-A8D0-5241-A457-F2F6A692B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343400"/>
            <a:ext cx="6014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The “exact” answer can be computed as</a:t>
            </a:r>
          </a:p>
        </p:txBody>
      </p:sp>
      <p:graphicFrame>
        <p:nvGraphicFramePr>
          <p:cNvPr id="16387" name="Object 7">
            <a:extLst>
              <a:ext uri="{FF2B5EF4-FFF2-40B4-BE49-F238E27FC236}">
                <a16:creationId xmlns:a16="http://schemas.microsoft.com/office/drawing/2014/main" xmlns="" id="{4CEFC621-A645-0449-826F-50DE0E1C3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3850" y="5257800"/>
          <a:ext cx="25542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7" name="Equation" r:id="rId6" imgW="28384500" imgH="5562600" progId="Equation.3">
                  <p:embed/>
                </p:oleObj>
              </mc:Choice>
              <mc:Fallback>
                <p:oleObj name="Equation" r:id="rId6" imgW="28384500" imgH="5562600" progId="Equation.3">
                  <p:embed/>
                  <p:pic>
                    <p:nvPicPr>
                      <p:cNvPr id="16387" name="Object 7">
                        <a:extLst>
                          <a:ext uri="{FF2B5EF4-FFF2-40B4-BE49-F238E27FC236}">
                            <a16:creationId xmlns:a16="http://schemas.microsoft.com/office/drawing/2014/main" xmlns="" id="{4CEFC621-A645-0449-826F-50DE0E1C3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5257800"/>
                        <a:ext cx="25542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2736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TextBox 3">
            <a:extLst>
              <a:ext uri="{FF2B5EF4-FFF2-40B4-BE49-F238E27FC236}">
                <a16:creationId xmlns:a16="http://schemas.microsoft.com/office/drawing/2014/main" xmlns="" id="{2CEB560D-5CD7-2141-BF1B-BDED7144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566" y="567899"/>
            <a:ext cx="39778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dirty="0"/>
              <a:t>Multiple Segments for </a:t>
            </a:r>
          </a:p>
          <a:p>
            <a:pPr algn="ctr">
              <a:defRPr/>
            </a:pPr>
            <a:r>
              <a:rPr lang="en-US" sz="3200" dirty="0"/>
              <a:t>Simpson 3/8 Rule</a:t>
            </a:r>
          </a:p>
        </p:txBody>
      </p:sp>
      <p:sp>
        <p:nvSpPr>
          <p:cNvPr id="18443" name="TextBox 4">
            <a:extLst>
              <a:ext uri="{FF2B5EF4-FFF2-40B4-BE49-F238E27FC236}">
                <a16:creationId xmlns:a16="http://schemas.microsoft.com/office/drawing/2014/main" xmlns="" id="{3889E73C-B27A-7244-B718-62BB8EE5C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514601"/>
            <a:ext cx="746056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Using </a:t>
            </a:r>
            <a:r>
              <a:rPr lang="en-US" sz="2800" i="1"/>
              <a:t>      </a:t>
            </a:r>
            <a:r>
              <a:rPr lang="en-US" sz="2800"/>
              <a:t>= number of equal (small) segments, the</a:t>
            </a:r>
          </a:p>
          <a:p>
            <a:pPr>
              <a:defRPr/>
            </a:pPr>
            <a:r>
              <a:rPr lang="en-US" sz="2800"/>
              <a:t> width </a:t>
            </a:r>
            <a:r>
              <a:rPr lang="en-US" sz="2800" i="1"/>
              <a:t>       </a:t>
            </a:r>
            <a:r>
              <a:rPr lang="en-US" sz="2800"/>
              <a:t>can be defined as</a:t>
            </a:r>
          </a:p>
        </p:txBody>
      </p:sp>
      <p:sp>
        <p:nvSpPr>
          <p:cNvPr id="17420" name="Rectangle 2">
            <a:extLst>
              <a:ext uri="{FF2B5EF4-FFF2-40B4-BE49-F238E27FC236}">
                <a16:creationId xmlns:a16="http://schemas.microsoft.com/office/drawing/2014/main" xmlns="" id="{02B15EA1-AD6C-4A4F-B65C-B3739482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10" name="Object 1">
            <a:extLst>
              <a:ext uri="{FF2B5EF4-FFF2-40B4-BE49-F238E27FC236}">
                <a16:creationId xmlns:a16="http://schemas.microsoft.com/office/drawing/2014/main" xmlns="" id="{487C8F02-3A9A-E843-9598-2AFDCD44F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663950"/>
          <a:ext cx="14890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35" name="Equation" r:id="rId4" imgW="15798800" imgH="10528300" progId="Equation.3">
                  <p:embed/>
                </p:oleObj>
              </mc:Choice>
              <mc:Fallback>
                <p:oleObj name="Equation" r:id="rId4" imgW="15798800" imgH="10528300" progId="Equation.3">
                  <p:embed/>
                  <p:pic>
                    <p:nvPicPr>
                      <p:cNvPr id="17410" name="Object 1">
                        <a:extLst>
                          <a:ext uri="{FF2B5EF4-FFF2-40B4-BE49-F238E27FC236}">
                            <a16:creationId xmlns:a16="http://schemas.microsoft.com/office/drawing/2014/main" xmlns="" id="{487C8F02-3A9A-E843-9598-2AFDCD44F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663950"/>
                        <a:ext cx="1489075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Box 7">
            <a:extLst>
              <a:ext uri="{FF2B5EF4-FFF2-40B4-BE49-F238E27FC236}">
                <a16:creationId xmlns:a16="http://schemas.microsoft.com/office/drawing/2014/main" xmlns="" id="{5A2EEE3B-D29F-B84C-91F2-5C3245901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876801"/>
            <a:ext cx="71592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Notes: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 = multiple of 3 = number of small </a:t>
            </a:r>
            <a:r>
              <a:rPr lang="en-US" sz="2800" i="1" dirty="0"/>
              <a:t>       </a:t>
            </a:r>
            <a:r>
              <a:rPr lang="en-US" sz="2800" dirty="0"/>
              <a:t>segments</a:t>
            </a:r>
          </a:p>
        </p:txBody>
      </p:sp>
      <p:graphicFrame>
        <p:nvGraphicFramePr>
          <p:cNvPr id="17411" name="Object 10">
            <a:extLst>
              <a:ext uri="{FF2B5EF4-FFF2-40B4-BE49-F238E27FC236}">
                <a16:creationId xmlns:a16="http://schemas.microsoft.com/office/drawing/2014/main" xmlns="" id="{7650002B-7FB2-6E43-BFD9-D3EC0AAEE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826235"/>
              </p:ext>
            </p:extLst>
          </p:nvPr>
        </p:nvGraphicFramePr>
        <p:xfrm>
          <a:off x="2796672" y="2562226"/>
          <a:ext cx="577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36" name="Equation" r:id="rId6" imgW="6146800" imgH="4394200" progId="Equation.3">
                  <p:embed/>
                </p:oleObj>
              </mc:Choice>
              <mc:Fallback>
                <p:oleObj name="Equation" r:id="rId6" imgW="6146800" imgH="4394200" progId="Equation.3">
                  <p:embed/>
                  <p:pic>
                    <p:nvPicPr>
                      <p:cNvPr id="17411" name="Object 10">
                        <a:extLst>
                          <a:ext uri="{FF2B5EF4-FFF2-40B4-BE49-F238E27FC236}">
                            <a16:creationId xmlns:a16="http://schemas.microsoft.com/office/drawing/2014/main" xmlns="" id="{7650002B-7FB2-6E43-BFD9-D3EC0AAEE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672" y="2562226"/>
                        <a:ext cx="5778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1">
            <a:extLst>
              <a:ext uri="{FF2B5EF4-FFF2-40B4-BE49-F238E27FC236}">
                <a16:creationId xmlns:a16="http://schemas.microsoft.com/office/drawing/2014/main" xmlns="" id="{8A9C1D53-60B7-5948-A691-011189B50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42268"/>
              </p:ext>
            </p:extLst>
          </p:nvPr>
        </p:nvGraphicFramePr>
        <p:xfrm>
          <a:off x="2902630" y="2995614"/>
          <a:ext cx="577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37" name="Equation" r:id="rId8" imgW="6146800" imgH="4394200" progId="Equation.3">
                  <p:embed/>
                </p:oleObj>
              </mc:Choice>
              <mc:Fallback>
                <p:oleObj name="Equation" r:id="rId8" imgW="6146800" imgH="4394200" progId="Equation.3">
                  <p:embed/>
                  <p:pic>
                    <p:nvPicPr>
                      <p:cNvPr id="17412" name="Object 11">
                        <a:extLst>
                          <a:ext uri="{FF2B5EF4-FFF2-40B4-BE49-F238E27FC236}">
                            <a16:creationId xmlns:a16="http://schemas.microsoft.com/office/drawing/2014/main" xmlns="" id="{8A9C1D53-60B7-5948-A691-011189B50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630" y="2995614"/>
                        <a:ext cx="5778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Box 11">
            <a:extLst>
              <a:ext uri="{FF2B5EF4-FFF2-40B4-BE49-F238E27FC236}">
                <a16:creationId xmlns:a16="http://schemas.microsoft.com/office/drawing/2014/main" xmlns="" id="{4B9B00B0-F144-734A-B5BD-41B873B6A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6301" y="3886200"/>
            <a:ext cx="768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(14)</a:t>
            </a:r>
          </a:p>
        </p:txBody>
      </p:sp>
      <p:graphicFrame>
        <p:nvGraphicFramePr>
          <p:cNvPr id="17413" name="Object 12">
            <a:extLst>
              <a:ext uri="{FF2B5EF4-FFF2-40B4-BE49-F238E27FC236}">
                <a16:creationId xmlns:a16="http://schemas.microsoft.com/office/drawing/2014/main" xmlns="" id="{281356A1-4B11-5647-80F1-B701DF059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526" y="5437189"/>
          <a:ext cx="3032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38" name="Equation" r:id="rId10" imgW="3213100" imgH="3505200" progId="Equation.3">
                  <p:embed/>
                </p:oleObj>
              </mc:Choice>
              <mc:Fallback>
                <p:oleObj name="Equation" r:id="rId10" imgW="3213100" imgH="3505200" progId="Equation.3">
                  <p:embed/>
                  <p:pic>
                    <p:nvPicPr>
                      <p:cNvPr id="17413" name="Object 12">
                        <a:extLst>
                          <a:ext uri="{FF2B5EF4-FFF2-40B4-BE49-F238E27FC236}">
                            <a16:creationId xmlns:a16="http://schemas.microsoft.com/office/drawing/2014/main" xmlns="" id="{281356A1-4B11-5647-80F1-B701DF059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6" y="5437189"/>
                        <a:ext cx="30321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3">
            <a:extLst>
              <a:ext uri="{FF2B5EF4-FFF2-40B4-BE49-F238E27FC236}">
                <a16:creationId xmlns:a16="http://schemas.microsoft.com/office/drawing/2014/main" xmlns="" id="{0A065C91-4BF5-9A43-8AFC-25E565C131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1945"/>
              </p:ext>
            </p:extLst>
          </p:nvPr>
        </p:nvGraphicFramePr>
        <p:xfrm>
          <a:off x="7028703" y="5353854"/>
          <a:ext cx="577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39" name="Equation" r:id="rId12" imgW="6146800" imgH="4394200" progId="Equation.3">
                  <p:embed/>
                </p:oleObj>
              </mc:Choice>
              <mc:Fallback>
                <p:oleObj name="Equation" r:id="rId12" imgW="6146800" imgH="4394200" progId="Equation.3">
                  <p:embed/>
                  <p:pic>
                    <p:nvPicPr>
                      <p:cNvPr id="17414" name="Object 13">
                        <a:extLst>
                          <a:ext uri="{FF2B5EF4-FFF2-40B4-BE49-F238E27FC236}">
                            <a16:creationId xmlns:a16="http://schemas.microsoft.com/office/drawing/2014/main" xmlns="" id="{0A065C91-4BF5-9A43-8AFC-25E565C131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703" y="5353854"/>
                        <a:ext cx="5778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575C86-3BD5-EE40-81E7-3496EEBD0BE6}"/>
              </a:ext>
            </a:extLst>
          </p:cNvPr>
          <p:cNvSpPr txBox="1"/>
          <p:nvPr/>
        </p:nvSpPr>
        <p:spPr>
          <a:xfrm>
            <a:off x="5492088" y="4200875"/>
            <a:ext cx="38985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" pitchFamily="2" charset="0"/>
              </a:rPr>
              <a:t>n</a:t>
            </a:r>
            <a:endParaRPr lang="en-US" i="1" dirty="0">
              <a:latin typeface="Times" pitchFamily="2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6580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>
            <a:extLst>
              <a:ext uri="{FF2B5EF4-FFF2-40B4-BE49-F238E27FC236}">
                <a16:creationId xmlns:a16="http://schemas.microsoft.com/office/drawing/2014/main" xmlns="" id="{CB348E8C-935F-FA4A-97F8-79611D40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34" name="Object 1">
            <a:extLst>
              <a:ext uri="{FF2B5EF4-FFF2-40B4-BE49-F238E27FC236}">
                <a16:creationId xmlns:a16="http://schemas.microsoft.com/office/drawing/2014/main" xmlns="" id="{918365F9-D040-B949-A97E-55FEC98C9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2971801"/>
          <a:ext cx="35528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4" name="Equation" r:id="rId4" imgW="38912800" imgH="12585700" progId="Equation.3">
                  <p:embed/>
                </p:oleObj>
              </mc:Choice>
              <mc:Fallback>
                <p:oleObj name="Equation" r:id="rId4" imgW="38912800" imgH="12585700" progId="Equation.3">
                  <p:embed/>
                  <p:pic>
                    <p:nvPicPr>
                      <p:cNvPr id="18434" name="Object 1">
                        <a:extLst>
                          <a:ext uri="{FF2B5EF4-FFF2-40B4-BE49-F238E27FC236}">
                            <a16:creationId xmlns:a16="http://schemas.microsoft.com/office/drawing/2014/main" xmlns="" id="{918365F9-D040-B949-A97E-55FEC98C9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2971801"/>
                        <a:ext cx="355282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4">
            <a:extLst>
              <a:ext uri="{FF2B5EF4-FFF2-40B4-BE49-F238E27FC236}">
                <a16:creationId xmlns:a16="http://schemas.microsoft.com/office/drawing/2014/main" xmlns="" id="{50427267-2918-984B-8ECB-ECBBC71C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xmlns="" id="{7AD96EF2-AA0C-9548-86C5-C8F9BFC71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4648200"/>
          <a:ext cx="7783513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5" name="Equation" r:id="rId6" imgW="75196700" imgH="13754100" progId="Equation.3">
                  <p:embed/>
                </p:oleObj>
              </mc:Choice>
              <mc:Fallback>
                <p:oleObj name="Equation" r:id="rId6" imgW="75196700" imgH="13754100" progId="Equation.3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xmlns="" id="{7AD96EF2-AA0C-9548-86C5-C8F9BFC71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648200"/>
                        <a:ext cx="7783513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Box 7">
            <a:extLst>
              <a:ext uri="{FF2B5EF4-FFF2-40B4-BE49-F238E27FC236}">
                <a16:creationId xmlns:a16="http://schemas.microsoft.com/office/drawing/2014/main" xmlns="" id="{3D089942-E901-C24F-A29B-7E7D35242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133600"/>
            <a:ext cx="74824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The integral, shown in Eq. (1), can be expressed as</a:t>
            </a:r>
          </a:p>
        </p:txBody>
      </p:sp>
      <p:sp>
        <p:nvSpPr>
          <p:cNvPr id="19465" name="TextBox 9">
            <a:extLst>
              <a:ext uri="{FF2B5EF4-FFF2-40B4-BE49-F238E27FC236}">
                <a16:creationId xmlns:a16="http://schemas.microsoft.com/office/drawing/2014/main" xmlns="" id="{CB847597-CBB5-F74F-818C-1C238168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1" y="5019675"/>
            <a:ext cx="768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(15)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1482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TextBox 3">
            <a:extLst>
              <a:ext uri="{FF2B5EF4-FFF2-40B4-BE49-F238E27FC236}">
                <a16:creationId xmlns:a16="http://schemas.microsoft.com/office/drawing/2014/main" xmlns="" id="{6E1901E6-06E6-FC43-BAC6-0BBF1F32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343" y="1593589"/>
            <a:ext cx="677582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Substituting Simpson      rule (See Eq. 12) into</a:t>
            </a:r>
          </a:p>
          <a:p>
            <a:pPr>
              <a:defRPr/>
            </a:pPr>
            <a:r>
              <a:rPr lang="en-US" sz="2800" dirty="0"/>
              <a:t> Eq. (15), one gets</a:t>
            </a:r>
          </a:p>
        </p:txBody>
      </p:sp>
      <p:graphicFrame>
        <p:nvGraphicFramePr>
          <p:cNvPr id="19458" name="Object 1">
            <a:extLst>
              <a:ext uri="{FF2B5EF4-FFF2-40B4-BE49-F238E27FC236}">
                <a16:creationId xmlns:a16="http://schemas.microsoft.com/office/drawing/2014/main" xmlns="" id="{5491E525-9510-8C44-BCEC-E3DA73FA0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402188"/>
              </p:ext>
            </p:extLst>
          </p:nvPr>
        </p:nvGraphicFramePr>
        <p:xfrm>
          <a:off x="1665642" y="2898514"/>
          <a:ext cx="8839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9" name="Equation" r:id="rId4" imgW="122885200" imgH="12585700" progId="Equation.3">
                  <p:embed/>
                </p:oleObj>
              </mc:Choice>
              <mc:Fallback>
                <p:oleObj name="Equation" r:id="rId4" imgW="122885200" imgH="12585700" progId="Equation.3">
                  <p:embed/>
                  <p:pic>
                    <p:nvPicPr>
                      <p:cNvPr id="19458" name="Object 1">
                        <a:extLst>
                          <a:ext uri="{FF2B5EF4-FFF2-40B4-BE49-F238E27FC236}">
                            <a16:creationId xmlns:a16="http://schemas.microsoft.com/office/drawing/2014/main" xmlns="" id="{5491E525-9510-8C44-BCEC-E3DA73FA0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642" y="2898514"/>
                        <a:ext cx="88392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xmlns="" id="{1DD3CFB6-D601-C84E-8056-F92B5F941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538527"/>
              </p:ext>
            </p:extLst>
          </p:nvPr>
        </p:nvGraphicFramePr>
        <p:xfrm>
          <a:off x="2040292" y="4671751"/>
          <a:ext cx="80835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0" name="Equation" r:id="rId6" imgW="104444800" imgH="13169900" progId="Equation.3">
                  <p:embed/>
                </p:oleObj>
              </mc:Choice>
              <mc:Fallback>
                <p:oleObj name="Equation" r:id="rId6" imgW="104444800" imgH="13169900" progId="Equation.3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xmlns="" id="{1DD3CFB6-D601-C84E-8056-F92B5F941F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292" y="4671751"/>
                        <a:ext cx="8083550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Box 9">
            <a:extLst>
              <a:ext uri="{FF2B5EF4-FFF2-40B4-BE49-F238E27FC236}">
                <a16:creationId xmlns:a16="http://schemas.microsoft.com/office/drawing/2014/main" xmlns="" id="{C73B3907-9E01-EE46-8320-BA1D59F5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1743" y="3793863"/>
            <a:ext cx="768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(16)</a:t>
            </a:r>
          </a:p>
        </p:txBody>
      </p:sp>
      <p:sp>
        <p:nvSpPr>
          <p:cNvPr id="20491" name="TextBox 10">
            <a:extLst>
              <a:ext uri="{FF2B5EF4-FFF2-40B4-BE49-F238E27FC236}">
                <a16:creationId xmlns:a16="http://schemas.microsoft.com/office/drawing/2014/main" xmlns="" id="{7F1FF53C-E6DA-7748-A4F9-73D6109A5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1743" y="5555988"/>
            <a:ext cx="768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(17)</a:t>
            </a:r>
          </a:p>
        </p:txBody>
      </p:sp>
      <p:graphicFrame>
        <p:nvGraphicFramePr>
          <p:cNvPr id="19460" name="Object 23">
            <a:extLst>
              <a:ext uri="{FF2B5EF4-FFF2-40B4-BE49-F238E27FC236}">
                <a16:creationId xmlns:a16="http://schemas.microsoft.com/office/drawing/2014/main" xmlns="" id="{39C37D84-36D7-4E4D-BF57-D03D50F92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101160"/>
              </p:ext>
            </p:extLst>
          </p:nvPr>
        </p:nvGraphicFramePr>
        <p:xfrm>
          <a:off x="5223589" y="1593589"/>
          <a:ext cx="418644" cy="54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1" name="Equation" r:id="rId8" imgW="6146800" imgH="7899400" progId="Equation.3">
                  <p:embed/>
                </p:oleObj>
              </mc:Choice>
              <mc:Fallback>
                <p:oleObj name="Equation" r:id="rId8" imgW="6146800" imgH="7899400" progId="Equation.3">
                  <p:embed/>
                  <p:pic>
                    <p:nvPicPr>
                      <p:cNvPr id="19460" name="Object 23">
                        <a:extLst>
                          <a:ext uri="{FF2B5EF4-FFF2-40B4-BE49-F238E27FC236}">
                            <a16:creationId xmlns:a16="http://schemas.microsoft.com/office/drawing/2014/main" xmlns="" id="{39C37D84-36D7-4E4D-BF57-D03D50F92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589" y="1593589"/>
                        <a:ext cx="418644" cy="546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B56D91E-6743-3C47-9FA6-AFE060969CD2}"/>
              </a:ext>
            </a:extLst>
          </p:cNvPr>
          <p:cNvSpPr/>
          <p:nvPr/>
        </p:nvSpPr>
        <p:spPr>
          <a:xfrm>
            <a:off x="1904104" y="4572001"/>
            <a:ext cx="8219738" cy="1148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7110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TextBox 3">
            <a:extLst>
              <a:ext uri="{FF2B5EF4-FFF2-40B4-BE49-F238E27FC236}">
                <a16:creationId xmlns:a16="http://schemas.microsoft.com/office/drawing/2014/main" xmlns="" id="{2223CF59-2A57-B448-AD92-752028FAA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90725"/>
            <a:ext cx="70772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/>
              <a:t>Example 2</a:t>
            </a:r>
            <a:r>
              <a:rPr lang="en-US" sz="2800"/>
              <a:t> (Multiple segments Simpson      rule)</a:t>
            </a:r>
          </a:p>
        </p:txBody>
      </p:sp>
      <p:sp>
        <p:nvSpPr>
          <p:cNvPr id="21514" name="TextBox 4">
            <a:extLst>
              <a:ext uri="{FF2B5EF4-FFF2-40B4-BE49-F238E27FC236}">
                <a16:creationId xmlns:a16="http://schemas.microsoft.com/office/drawing/2014/main" xmlns="" id="{824815AB-5B60-964B-9BD2-138FA7228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057525"/>
            <a:ext cx="15241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Compute</a:t>
            </a:r>
          </a:p>
        </p:txBody>
      </p:sp>
      <p:sp>
        <p:nvSpPr>
          <p:cNvPr id="20491" name="Rectangle 2">
            <a:extLst>
              <a:ext uri="{FF2B5EF4-FFF2-40B4-BE49-F238E27FC236}">
                <a16:creationId xmlns:a16="http://schemas.microsoft.com/office/drawing/2014/main" xmlns="" id="{35B271F3-9A45-7B4C-B10F-9AE9C6350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482" name="Object 1">
            <a:extLst>
              <a:ext uri="{FF2B5EF4-FFF2-40B4-BE49-F238E27FC236}">
                <a16:creationId xmlns:a16="http://schemas.microsoft.com/office/drawing/2014/main" xmlns="" id="{2879BB58-AAD5-E54A-9D61-89B54CC9E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8364" y="2830514"/>
          <a:ext cx="680243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5" name="Equation" r:id="rId4" imgW="76949300" imgH="12585700" progId="Equation.3">
                  <p:embed/>
                </p:oleObj>
              </mc:Choice>
              <mc:Fallback>
                <p:oleObj name="Equation" r:id="rId4" imgW="76949300" imgH="12585700" progId="Equation.3">
                  <p:embed/>
                  <p:pic>
                    <p:nvPicPr>
                      <p:cNvPr id="20482" name="Object 1">
                        <a:extLst>
                          <a:ext uri="{FF2B5EF4-FFF2-40B4-BE49-F238E27FC236}">
                            <a16:creationId xmlns:a16="http://schemas.microsoft.com/office/drawing/2014/main" xmlns="" id="{2879BB58-AAD5-E54A-9D61-89B54CC9E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4" y="2830514"/>
                        <a:ext cx="6802437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Box 7">
            <a:extLst>
              <a:ext uri="{FF2B5EF4-FFF2-40B4-BE49-F238E27FC236}">
                <a16:creationId xmlns:a16="http://schemas.microsoft.com/office/drawing/2014/main" xmlns="" id="{71269BF6-56EB-C14D-A5C1-DD1A8C1A2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254501"/>
            <a:ext cx="807612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using Simple       multiple segments rule, with number </a:t>
            </a:r>
          </a:p>
          <a:p>
            <a:pPr>
              <a:defRPr/>
            </a:pPr>
            <a:r>
              <a:rPr lang="en-US" sz="2800" dirty="0"/>
              <a:t>(of       ) segments =    = 6 (which corresponds to 2</a:t>
            </a:r>
          </a:p>
          <a:p>
            <a:pPr>
              <a:defRPr/>
            </a:pPr>
            <a:r>
              <a:rPr lang="en-US" sz="2800" dirty="0"/>
              <a:t> “big” segments).</a:t>
            </a:r>
          </a:p>
        </p:txBody>
      </p:sp>
      <p:graphicFrame>
        <p:nvGraphicFramePr>
          <p:cNvPr id="20483" name="Object 11">
            <a:extLst>
              <a:ext uri="{FF2B5EF4-FFF2-40B4-BE49-F238E27FC236}">
                <a16:creationId xmlns:a16="http://schemas.microsoft.com/office/drawing/2014/main" xmlns="" id="{6F5EDFA3-359D-7F43-A7B3-320DCFA96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49384"/>
              </p:ext>
            </p:extLst>
          </p:nvPr>
        </p:nvGraphicFramePr>
        <p:xfrm>
          <a:off x="2203450" y="4742210"/>
          <a:ext cx="577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6" name="Equation" r:id="rId6" imgW="6146800" imgH="4394200" progId="Equation.3">
                  <p:embed/>
                </p:oleObj>
              </mc:Choice>
              <mc:Fallback>
                <p:oleObj name="Equation" r:id="rId6" imgW="6146800" imgH="4394200" progId="Equation.3">
                  <p:embed/>
                  <p:pic>
                    <p:nvPicPr>
                      <p:cNvPr id="20483" name="Object 11">
                        <a:extLst>
                          <a:ext uri="{FF2B5EF4-FFF2-40B4-BE49-F238E27FC236}">
                            <a16:creationId xmlns:a16="http://schemas.microsoft.com/office/drawing/2014/main" xmlns="" id="{6F5EDFA3-359D-7F43-A7B3-320DCFA96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742210"/>
                        <a:ext cx="5778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2">
            <a:extLst>
              <a:ext uri="{FF2B5EF4-FFF2-40B4-BE49-F238E27FC236}">
                <a16:creationId xmlns:a16="http://schemas.microsoft.com/office/drawing/2014/main" xmlns="" id="{C7268A23-E10A-C044-B838-E166C75B6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636886"/>
              </p:ext>
            </p:extLst>
          </p:nvPr>
        </p:nvGraphicFramePr>
        <p:xfrm>
          <a:off x="4596281" y="4782692"/>
          <a:ext cx="3032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7" name="Equation" r:id="rId8" imgW="3213100" imgH="3505200" progId="Equation.3">
                  <p:embed/>
                </p:oleObj>
              </mc:Choice>
              <mc:Fallback>
                <p:oleObj name="Equation" r:id="rId8" imgW="3213100" imgH="3505200" progId="Equation.3">
                  <p:embed/>
                  <p:pic>
                    <p:nvPicPr>
                      <p:cNvPr id="20484" name="Object 12">
                        <a:extLst>
                          <a:ext uri="{FF2B5EF4-FFF2-40B4-BE49-F238E27FC236}">
                            <a16:creationId xmlns:a16="http://schemas.microsoft.com/office/drawing/2014/main" xmlns="" id="{C7268A23-E10A-C044-B838-E166C75B6C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281" y="4782692"/>
                        <a:ext cx="303213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23">
            <a:extLst>
              <a:ext uri="{FF2B5EF4-FFF2-40B4-BE49-F238E27FC236}">
                <a16:creationId xmlns:a16="http://schemas.microsoft.com/office/drawing/2014/main" xmlns="" id="{14FC2F13-8C08-BA43-A8BE-91EC82B9B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045815"/>
              </p:ext>
            </p:extLst>
          </p:nvPr>
        </p:nvGraphicFramePr>
        <p:xfrm>
          <a:off x="7663030" y="2004081"/>
          <a:ext cx="400461" cy="52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8" name="Equation" r:id="rId10" imgW="6146800" imgH="7899400" progId="Equation.3">
                  <p:embed/>
                </p:oleObj>
              </mc:Choice>
              <mc:Fallback>
                <p:oleObj name="Equation" r:id="rId10" imgW="6146800" imgH="7899400" progId="Equation.3">
                  <p:embed/>
                  <p:pic>
                    <p:nvPicPr>
                      <p:cNvPr id="20485" name="Object 23">
                        <a:extLst>
                          <a:ext uri="{FF2B5EF4-FFF2-40B4-BE49-F238E27FC236}">
                            <a16:creationId xmlns:a16="http://schemas.microsoft.com/office/drawing/2014/main" xmlns="" id="{14FC2F13-8C08-BA43-A8BE-91EC82B9BF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030" y="2004081"/>
                        <a:ext cx="400461" cy="5232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4">
            <a:extLst>
              <a:ext uri="{FF2B5EF4-FFF2-40B4-BE49-F238E27FC236}">
                <a16:creationId xmlns:a16="http://schemas.microsoft.com/office/drawing/2014/main" xmlns="" id="{31A46CF8-6685-4D4F-B7CA-AA41D27D7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997392"/>
              </p:ext>
            </p:extLst>
          </p:nvPr>
        </p:nvGraphicFramePr>
        <p:xfrm>
          <a:off x="3617259" y="4108450"/>
          <a:ext cx="5334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9" name="Equation" r:id="rId12" imgW="6146800" imgH="7899400" progId="Equation.3">
                  <p:embed/>
                </p:oleObj>
              </mc:Choice>
              <mc:Fallback>
                <p:oleObj name="Equation" r:id="rId12" imgW="6146800" imgH="7899400" progId="Equation.3">
                  <p:embed/>
                  <p:pic>
                    <p:nvPicPr>
                      <p:cNvPr id="20486" name="Object 14">
                        <a:extLst>
                          <a:ext uri="{FF2B5EF4-FFF2-40B4-BE49-F238E27FC236}">
                            <a16:creationId xmlns:a16="http://schemas.microsoft.com/office/drawing/2014/main" xmlns="" id="{31A46CF8-6685-4D4F-B7CA-AA41D27D7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259" y="4108450"/>
                        <a:ext cx="533400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0649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TextBox 3">
            <a:extLst>
              <a:ext uri="{FF2B5EF4-FFF2-40B4-BE49-F238E27FC236}">
                <a16:creationId xmlns:a16="http://schemas.microsoft.com/office/drawing/2014/main" xmlns="" id="{39E621C4-A665-6E4E-9815-817887DE9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504" y="1413492"/>
            <a:ext cx="557120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Solution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In this example, one has (see Eq. 14):</a:t>
            </a:r>
          </a:p>
        </p:txBody>
      </p:sp>
      <p:graphicFrame>
        <p:nvGraphicFramePr>
          <p:cNvPr id="21506" name="Object 1">
            <a:extLst>
              <a:ext uri="{FF2B5EF4-FFF2-40B4-BE49-F238E27FC236}">
                <a16:creationId xmlns:a16="http://schemas.microsoft.com/office/drawing/2014/main" xmlns="" id="{92498C6B-0A29-734D-8F74-A668B66F2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27690"/>
              </p:ext>
            </p:extLst>
          </p:nvPr>
        </p:nvGraphicFramePr>
        <p:xfrm>
          <a:off x="3920229" y="2385042"/>
          <a:ext cx="27844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9" name="Equation" r:id="rId4" imgW="32473900" imgH="10528300" progId="Equation.3">
                  <p:embed/>
                </p:oleObj>
              </mc:Choice>
              <mc:Fallback>
                <p:oleObj name="Equation" r:id="rId4" imgW="32473900" imgH="10528300" progId="Equation.3">
                  <p:embed/>
                  <p:pic>
                    <p:nvPicPr>
                      <p:cNvPr id="21506" name="Object 1">
                        <a:extLst>
                          <a:ext uri="{FF2B5EF4-FFF2-40B4-BE49-F238E27FC236}">
                            <a16:creationId xmlns:a16="http://schemas.microsoft.com/office/drawing/2014/main" xmlns="" id="{92498C6B-0A29-734D-8F74-A668B66F2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229" y="2385042"/>
                        <a:ext cx="2784475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xmlns="" id="{BBEF737E-D919-9749-B24A-C9C18DA46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043628"/>
              </p:ext>
            </p:extLst>
          </p:nvPr>
        </p:nvGraphicFramePr>
        <p:xfrm>
          <a:off x="1599304" y="3283566"/>
          <a:ext cx="34512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0" name="Equation" r:id="rId6" imgW="42125900" imgH="5562600" progId="Equation.3">
                  <p:embed/>
                </p:oleObj>
              </mc:Choice>
              <mc:Fallback>
                <p:oleObj name="Equation" r:id="rId6" imgW="42125900" imgH="5562600" progId="Equation.3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xmlns="" id="{BBEF737E-D919-9749-B24A-C9C18DA46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304" y="3283566"/>
                        <a:ext cx="34512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>
            <a:extLst>
              <a:ext uri="{FF2B5EF4-FFF2-40B4-BE49-F238E27FC236}">
                <a16:creationId xmlns:a16="http://schemas.microsoft.com/office/drawing/2014/main" xmlns="" id="{468DF84E-FDE6-DE4D-88D0-5D1A87EED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369384"/>
              </p:ext>
            </p:extLst>
          </p:nvPr>
        </p:nvGraphicFramePr>
        <p:xfrm>
          <a:off x="1619941" y="3926504"/>
          <a:ext cx="88947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1" name="Equation" r:id="rId8" imgW="103276400" imgH="12001500" progId="Equation.3">
                  <p:embed/>
                </p:oleObj>
              </mc:Choice>
              <mc:Fallback>
                <p:oleObj name="Equation" r:id="rId8" imgW="103276400" imgH="12001500" progId="Equation.3">
                  <p:embed/>
                  <p:pic>
                    <p:nvPicPr>
                      <p:cNvPr id="21508" name="Object 5">
                        <a:extLst>
                          <a:ext uri="{FF2B5EF4-FFF2-40B4-BE49-F238E27FC236}">
                            <a16:creationId xmlns:a16="http://schemas.microsoft.com/office/drawing/2014/main" xmlns="" id="{468DF84E-FDE6-DE4D-88D0-5D1A87EED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941" y="3926504"/>
                        <a:ext cx="8894762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7">
            <a:extLst>
              <a:ext uri="{FF2B5EF4-FFF2-40B4-BE49-F238E27FC236}">
                <a16:creationId xmlns:a16="http://schemas.microsoft.com/office/drawing/2014/main" xmlns="" id="{EAD6B959-1FDD-3243-9A9D-88AB4A9C4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878792"/>
              </p:ext>
            </p:extLst>
          </p:nvPr>
        </p:nvGraphicFramePr>
        <p:xfrm>
          <a:off x="1607241" y="4932978"/>
          <a:ext cx="89074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2" name="Equation" r:id="rId10" imgW="102692200" imgH="5562600" progId="Equation.3">
                  <p:embed/>
                </p:oleObj>
              </mc:Choice>
              <mc:Fallback>
                <p:oleObj name="Equation" r:id="rId10" imgW="102692200" imgH="5562600" progId="Equation.3">
                  <p:embed/>
                  <p:pic>
                    <p:nvPicPr>
                      <p:cNvPr id="21509" name="Object 7">
                        <a:extLst>
                          <a:ext uri="{FF2B5EF4-FFF2-40B4-BE49-F238E27FC236}">
                            <a16:creationId xmlns:a16="http://schemas.microsoft.com/office/drawing/2014/main" xmlns="" id="{EAD6B959-1FDD-3243-9A9D-88AB4A9C4C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241" y="4932978"/>
                        <a:ext cx="89074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9">
            <a:extLst>
              <a:ext uri="{FF2B5EF4-FFF2-40B4-BE49-F238E27FC236}">
                <a16:creationId xmlns:a16="http://schemas.microsoft.com/office/drawing/2014/main" xmlns="" id="{2401E68D-4E51-DF4C-862C-95A6A1CD7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914922"/>
              </p:ext>
            </p:extLst>
          </p:nvPr>
        </p:nvGraphicFramePr>
        <p:xfrm>
          <a:off x="1599303" y="5618778"/>
          <a:ext cx="726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3" name="Equation" r:id="rId12" imgW="83680300" imgH="5562600" progId="Equation.3">
                  <p:embed/>
                </p:oleObj>
              </mc:Choice>
              <mc:Fallback>
                <p:oleObj name="Equation" r:id="rId12" imgW="83680300" imgH="5562600" progId="Equation.3">
                  <p:embed/>
                  <p:pic>
                    <p:nvPicPr>
                      <p:cNvPr id="21510" name="Object 9">
                        <a:extLst>
                          <a:ext uri="{FF2B5EF4-FFF2-40B4-BE49-F238E27FC236}">
                            <a16:creationId xmlns:a16="http://schemas.microsoft.com/office/drawing/2014/main" xmlns="" id="{2401E68D-4E51-DF4C-862C-95A6A1CD7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303" y="5618778"/>
                        <a:ext cx="726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41616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>
            <a:extLst>
              <a:ext uri="{FF2B5EF4-FFF2-40B4-BE49-F238E27FC236}">
                <a16:creationId xmlns:a16="http://schemas.microsoft.com/office/drawing/2014/main" xmlns="" id="{E569DD64-6E24-7444-83BE-CE13A3B11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-731956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30" name="Object 1">
            <a:extLst>
              <a:ext uri="{FF2B5EF4-FFF2-40B4-BE49-F238E27FC236}">
                <a16:creationId xmlns:a16="http://schemas.microsoft.com/office/drawing/2014/main" xmlns="" id="{3BBF6CE4-97DF-4D48-8D0F-476658923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535818"/>
              </p:ext>
            </p:extLst>
          </p:nvPr>
        </p:nvGraphicFramePr>
        <p:xfrm>
          <a:off x="1714500" y="2475697"/>
          <a:ext cx="8763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1" name="Equation" r:id="rId4" imgW="103860600" imgH="5562600" progId="Equation.3">
                  <p:embed/>
                </p:oleObj>
              </mc:Choice>
              <mc:Fallback>
                <p:oleObj name="Equation" r:id="rId4" imgW="103860600" imgH="5562600" progId="Equation.3">
                  <p:embed/>
                  <p:pic>
                    <p:nvPicPr>
                      <p:cNvPr id="22530" name="Object 1">
                        <a:extLst>
                          <a:ext uri="{FF2B5EF4-FFF2-40B4-BE49-F238E27FC236}">
                            <a16:creationId xmlns:a16="http://schemas.microsoft.com/office/drawing/2014/main" xmlns="" id="{3BBF6CE4-97DF-4D48-8D0F-4766589232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475697"/>
                        <a:ext cx="87630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4">
            <a:extLst>
              <a:ext uri="{FF2B5EF4-FFF2-40B4-BE49-F238E27FC236}">
                <a16:creationId xmlns:a16="http://schemas.microsoft.com/office/drawing/2014/main" xmlns="" id="{F1308DAB-513A-A047-8F6E-9B71D35E3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-731956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xmlns="" id="{EFD2C4D1-E12B-234B-BF77-DF8BB12FD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749681"/>
              </p:ext>
            </p:extLst>
          </p:nvPr>
        </p:nvGraphicFramePr>
        <p:xfrm>
          <a:off x="1725612" y="3528209"/>
          <a:ext cx="8934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2" name="Equation" r:id="rId6" imgW="102984300" imgH="5562600" progId="Equation.3">
                  <p:embed/>
                </p:oleObj>
              </mc:Choice>
              <mc:Fallback>
                <p:oleObj name="Equation" r:id="rId6" imgW="102984300" imgH="5562600" progId="Equation.3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xmlns="" id="{EFD2C4D1-E12B-234B-BF77-DF8BB12FD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2" y="3528209"/>
                        <a:ext cx="89344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6">
            <a:extLst>
              <a:ext uri="{FF2B5EF4-FFF2-40B4-BE49-F238E27FC236}">
                <a16:creationId xmlns:a16="http://schemas.microsoft.com/office/drawing/2014/main" xmlns="" id="{38B89909-5B88-7443-9E9D-F0EC357B5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-731956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32" name="Object 5">
            <a:extLst>
              <a:ext uri="{FF2B5EF4-FFF2-40B4-BE49-F238E27FC236}">
                <a16:creationId xmlns:a16="http://schemas.microsoft.com/office/drawing/2014/main" xmlns="" id="{A8671D84-2FAA-8246-9727-EDBBDE476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84928"/>
              </p:ext>
            </p:extLst>
          </p:nvPr>
        </p:nvGraphicFramePr>
        <p:xfrm>
          <a:off x="1765300" y="4541035"/>
          <a:ext cx="70469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3" name="Equation" r:id="rId8" imgW="84848700" imgH="5562600" progId="Equation.3">
                  <p:embed/>
                </p:oleObj>
              </mc:Choice>
              <mc:Fallback>
                <p:oleObj name="Equation" r:id="rId8" imgW="84848700" imgH="5562600" progId="Equation.3">
                  <p:embed/>
                  <p:pic>
                    <p:nvPicPr>
                      <p:cNvPr id="22532" name="Object 5">
                        <a:extLst>
                          <a:ext uri="{FF2B5EF4-FFF2-40B4-BE49-F238E27FC236}">
                            <a16:creationId xmlns:a16="http://schemas.microsoft.com/office/drawing/2014/main" xmlns="" id="{A8671D84-2FAA-8246-9727-EDBBDE4764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541035"/>
                        <a:ext cx="70469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8164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Box 4">
            <a:extLst>
              <a:ext uri="{FF2B5EF4-FFF2-40B4-BE49-F238E27FC236}">
                <a16:creationId xmlns:a16="http://schemas.microsoft.com/office/drawing/2014/main" xmlns="" id="{8E470B63-8266-0B4E-83B6-BE9106A55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19499"/>
            <a:ext cx="463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Applying Eq. (17), one obtains:</a:t>
            </a:r>
          </a:p>
        </p:txBody>
      </p:sp>
      <p:sp>
        <p:nvSpPr>
          <p:cNvPr id="23560" name="Rectangle 3">
            <a:extLst>
              <a:ext uri="{FF2B5EF4-FFF2-40B4-BE49-F238E27FC236}">
                <a16:creationId xmlns:a16="http://schemas.microsoft.com/office/drawing/2014/main" xmlns="" id="{92E2C15B-8966-F34F-981B-934456C1F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570591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xmlns="" id="{8831A7CB-4F37-6943-B1B1-5C1519742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595742"/>
              </p:ext>
            </p:extLst>
          </p:nvPr>
        </p:nvGraphicFramePr>
        <p:xfrm>
          <a:off x="1524000" y="2533874"/>
          <a:ext cx="92456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5" name="Equation" r:id="rId4" imgW="124345700" imgH="13169900" progId="Equation.3">
                  <p:embed/>
                </p:oleObj>
              </mc:Choice>
              <mc:Fallback>
                <p:oleObj name="Equation" r:id="rId4" imgW="124345700" imgH="13169900" progId="Equation.3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xmlns="" id="{8831A7CB-4F37-6943-B1B1-5C1519742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33874"/>
                        <a:ext cx="92456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5">
            <a:extLst>
              <a:ext uri="{FF2B5EF4-FFF2-40B4-BE49-F238E27FC236}">
                <a16:creationId xmlns:a16="http://schemas.microsoft.com/office/drawing/2014/main" xmlns="" id="{D2E3E997-CB97-FD4A-89B8-02CBB704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570591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xmlns="" id="{9DBB4836-F1D0-AA40-BF3D-03C25E65A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868787"/>
              </p:ext>
            </p:extLst>
          </p:nvPr>
        </p:nvGraphicFramePr>
        <p:xfrm>
          <a:off x="1524000" y="4284888"/>
          <a:ext cx="9144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6" name="Equation" r:id="rId6" imgW="124637800" imgH="12001500" progId="Equation.3">
                  <p:embed/>
                </p:oleObj>
              </mc:Choice>
              <mc:Fallback>
                <p:oleObj name="Equation" r:id="rId6" imgW="124637800" imgH="12001500" progId="Equation.3">
                  <p:embed/>
                  <p:pic>
                    <p:nvPicPr>
                      <p:cNvPr id="23555" name="Object 4">
                        <a:extLst>
                          <a:ext uri="{FF2B5EF4-FFF2-40B4-BE49-F238E27FC236}">
                            <a16:creationId xmlns:a16="http://schemas.microsoft.com/office/drawing/2014/main" xmlns="" id="{9DBB4836-F1D0-AA40-BF3D-03C25E65A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84888"/>
                        <a:ext cx="91440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7">
            <a:extLst>
              <a:ext uri="{FF2B5EF4-FFF2-40B4-BE49-F238E27FC236}">
                <a16:creationId xmlns:a16="http://schemas.microsoft.com/office/drawing/2014/main" xmlns="" id="{6E586895-3081-0946-9E1C-18F4D36F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570591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3556" name="Object 6">
            <a:extLst>
              <a:ext uri="{FF2B5EF4-FFF2-40B4-BE49-F238E27FC236}">
                <a16:creationId xmlns:a16="http://schemas.microsoft.com/office/drawing/2014/main" xmlns="" id="{EFB42DF2-5393-3A4A-AA3C-4D71DA604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9686"/>
              </p:ext>
            </p:extLst>
          </p:nvPr>
        </p:nvGraphicFramePr>
        <p:xfrm>
          <a:off x="4032250" y="5619974"/>
          <a:ext cx="22161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7" name="Equation" r:id="rId8" imgW="26619200" imgH="4978400" progId="Equation.3">
                  <p:embed/>
                </p:oleObj>
              </mc:Choice>
              <mc:Fallback>
                <p:oleObj name="Equation" r:id="rId8" imgW="26619200" imgH="4978400" progId="Equation.3">
                  <p:embed/>
                  <p:pic>
                    <p:nvPicPr>
                      <p:cNvPr id="23556" name="Object 6">
                        <a:extLst>
                          <a:ext uri="{FF2B5EF4-FFF2-40B4-BE49-F238E27FC236}">
                            <a16:creationId xmlns:a16="http://schemas.microsoft.com/office/drawing/2014/main" xmlns="" id="{EFB42DF2-5393-3A4A-AA3C-4D71DA604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5619974"/>
                        <a:ext cx="22161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2977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TextBox 3">
            <a:extLst>
              <a:ext uri="{FF2B5EF4-FFF2-40B4-BE49-F238E27FC236}">
                <a16:creationId xmlns:a16="http://schemas.microsoft.com/office/drawing/2014/main" xmlns="" id="{2131A2BE-5829-D54A-B375-B18E49A5E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442" y="1670126"/>
            <a:ext cx="79975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Example 3 </a:t>
            </a:r>
            <a:r>
              <a:rPr lang="en-US" sz="2800" dirty="0"/>
              <a:t>(Mixed, multiple segments Simpson     and </a:t>
            </a:r>
          </a:p>
          <a:p>
            <a:pPr>
              <a:defRPr/>
            </a:pPr>
            <a:r>
              <a:rPr lang="en-US" sz="2800" dirty="0"/>
              <a:t>    rules)</a:t>
            </a:r>
          </a:p>
        </p:txBody>
      </p:sp>
      <p:sp>
        <p:nvSpPr>
          <p:cNvPr id="25609" name="TextBox 4">
            <a:extLst>
              <a:ext uri="{FF2B5EF4-FFF2-40B4-BE49-F238E27FC236}">
                <a16:creationId xmlns:a16="http://schemas.microsoft.com/office/drawing/2014/main" xmlns="" id="{EA25F2B6-9193-A347-8257-7C77A8252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593" y="2660725"/>
            <a:ext cx="15241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Compute</a:t>
            </a:r>
          </a:p>
        </p:txBody>
      </p:sp>
      <p:sp>
        <p:nvSpPr>
          <p:cNvPr id="24588" name="Rectangle 2">
            <a:extLst>
              <a:ext uri="{FF2B5EF4-FFF2-40B4-BE49-F238E27FC236}">
                <a16:creationId xmlns:a16="http://schemas.microsoft.com/office/drawing/2014/main" xmlns="" id="{46D07CDC-6BDE-CB4E-9FDC-0F5081E9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43" y="-710440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78" name="Object 1">
            <a:extLst>
              <a:ext uri="{FF2B5EF4-FFF2-40B4-BE49-F238E27FC236}">
                <a16:creationId xmlns:a16="http://schemas.microsoft.com/office/drawing/2014/main" xmlns="" id="{C1F4E8A7-DEB9-FE41-8A07-F4FCC5F7A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025891"/>
              </p:ext>
            </p:extLst>
          </p:nvPr>
        </p:nvGraphicFramePr>
        <p:xfrm>
          <a:off x="3494442" y="2432125"/>
          <a:ext cx="6477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2" name="Equation" r:id="rId4" imgW="76949300" imgH="12585700" progId="Equation.3">
                  <p:embed/>
                </p:oleObj>
              </mc:Choice>
              <mc:Fallback>
                <p:oleObj name="Equation" r:id="rId4" imgW="76949300" imgH="12585700" progId="Equation.3">
                  <p:embed/>
                  <p:pic>
                    <p:nvPicPr>
                      <p:cNvPr id="24578" name="Object 1">
                        <a:extLst>
                          <a:ext uri="{FF2B5EF4-FFF2-40B4-BE49-F238E27FC236}">
                            <a16:creationId xmlns:a16="http://schemas.microsoft.com/office/drawing/2014/main" xmlns="" id="{C1F4E8A7-DEB9-FE41-8A07-F4FCC5F7A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442" y="2432125"/>
                        <a:ext cx="64770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Box 7">
            <a:extLst>
              <a:ext uri="{FF2B5EF4-FFF2-40B4-BE49-F238E27FC236}">
                <a16:creationId xmlns:a16="http://schemas.microsoft.com/office/drawing/2014/main" xmlns="" id="{C75EDBF6-0F68-BD49-B808-90C62EA14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642" y="3575126"/>
            <a:ext cx="84318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using Simpson 1/3 rule (with        4 small segments), and </a:t>
            </a:r>
          </a:p>
          <a:p>
            <a:pPr>
              <a:defRPr/>
            </a:pPr>
            <a:r>
              <a:rPr lang="en-US" sz="2800" dirty="0"/>
              <a:t>Simpson 3/8 rule (with         3 small segments).</a:t>
            </a:r>
          </a:p>
        </p:txBody>
      </p:sp>
      <p:sp>
        <p:nvSpPr>
          <p:cNvPr id="25612" name="TextBox 8">
            <a:extLst>
              <a:ext uri="{FF2B5EF4-FFF2-40B4-BE49-F238E27FC236}">
                <a16:creationId xmlns:a16="http://schemas.microsoft.com/office/drawing/2014/main" xmlns="" id="{DC00E88C-7468-0941-8EB7-9BB7101DC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842" y="4565726"/>
            <a:ext cx="379552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Solution: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In this example, one has:</a:t>
            </a:r>
          </a:p>
        </p:txBody>
      </p:sp>
      <p:sp>
        <p:nvSpPr>
          <p:cNvPr id="24591" name="Rectangle 4">
            <a:extLst>
              <a:ext uri="{FF2B5EF4-FFF2-40B4-BE49-F238E27FC236}">
                <a16:creationId xmlns:a16="http://schemas.microsoft.com/office/drawing/2014/main" xmlns="" id="{C9E60B9A-1CFF-AD43-BB03-4023786E2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43" y="-710440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xmlns="" id="{92128285-12C7-2146-A2D2-A7DAE3CCF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363163"/>
              </p:ext>
            </p:extLst>
          </p:nvPr>
        </p:nvGraphicFramePr>
        <p:xfrm>
          <a:off x="3167418" y="5500764"/>
          <a:ext cx="47021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3" name="Equation" r:id="rId6" imgW="60858400" imgH="11404600" progId="Equation.3">
                  <p:embed/>
                </p:oleObj>
              </mc:Choice>
              <mc:Fallback>
                <p:oleObj name="Equation" r:id="rId6" imgW="60858400" imgH="11404600" progId="Equation.3">
                  <p:embed/>
                  <p:pic>
                    <p:nvPicPr>
                      <p:cNvPr id="24579" name="Object 3">
                        <a:extLst>
                          <a:ext uri="{FF2B5EF4-FFF2-40B4-BE49-F238E27FC236}">
                            <a16:creationId xmlns:a16="http://schemas.microsoft.com/office/drawing/2014/main" xmlns="" id="{92128285-12C7-2146-A2D2-A7DAE3CCF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418" y="5500764"/>
                        <a:ext cx="470217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23">
            <a:extLst>
              <a:ext uri="{FF2B5EF4-FFF2-40B4-BE49-F238E27FC236}">
                <a16:creationId xmlns:a16="http://schemas.microsoft.com/office/drawing/2014/main" xmlns="" id="{3CFC1F83-5850-4240-B067-CFDFF889C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064960"/>
              </p:ext>
            </p:extLst>
          </p:nvPr>
        </p:nvGraphicFramePr>
        <p:xfrm>
          <a:off x="9380637" y="1670126"/>
          <a:ext cx="415963" cy="54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4" name="Equation" r:id="rId8" imgW="6146800" imgH="7899400" progId="Equation.3">
                  <p:embed/>
                </p:oleObj>
              </mc:Choice>
              <mc:Fallback>
                <p:oleObj name="Equation" r:id="rId8" imgW="6146800" imgH="7899400" progId="Equation.3">
                  <p:embed/>
                  <p:pic>
                    <p:nvPicPr>
                      <p:cNvPr id="24580" name="Object 23">
                        <a:extLst>
                          <a:ext uri="{FF2B5EF4-FFF2-40B4-BE49-F238E27FC236}">
                            <a16:creationId xmlns:a16="http://schemas.microsoft.com/office/drawing/2014/main" xmlns="" id="{3CFC1F83-5850-4240-B067-CFDFF889C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0637" y="1670126"/>
                        <a:ext cx="415963" cy="543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5">
            <a:extLst>
              <a:ext uri="{FF2B5EF4-FFF2-40B4-BE49-F238E27FC236}">
                <a16:creationId xmlns:a16="http://schemas.microsoft.com/office/drawing/2014/main" xmlns="" id="{C082BE5F-4223-684D-A420-38293A862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593194"/>
              </p:ext>
            </p:extLst>
          </p:nvPr>
        </p:nvGraphicFramePr>
        <p:xfrm>
          <a:off x="8355537" y="1671811"/>
          <a:ext cx="396155" cy="5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5" name="Equation" r:id="rId10" imgW="5854700" imgH="7899400" progId="Equation.3">
                  <p:embed/>
                </p:oleObj>
              </mc:Choice>
              <mc:Fallback>
                <p:oleObj name="Equation" r:id="rId10" imgW="5854700" imgH="7899400" progId="Equation.3">
                  <p:embed/>
                  <p:pic>
                    <p:nvPicPr>
                      <p:cNvPr id="24581" name="Object 15">
                        <a:extLst>
                          <a:ext uri="{FF2B5EF4-FFF2-40B4-BE49-F238E27FC236}">
                            <a16:creationId xmlns:a16="http://schemas.microsoft.com/office/drawing/2014/main" xmlns="" id="{C082BE5F-4223-684D-A420-38293A862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5537" y="1671811"/>
                        <a:ext cx="396155" cy="54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6">
            <a:extLst>
              <a:ext uri="{FF2B5EF4-FFF2-40B4-BE49-F238E27FC236}">
                <a16:creationId xmlns:a16="http://schemas.microsoft.com/office/drawing/2014/main" xmlns="" id="{FD7D9A77-0757-DE49-9CB8-DE31460E4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16480"/>
              </p:ext>
            </p:extLst>
          </p:nvPr>
        </p:nvGraphicFramePr>
        <p:xfrm>
          <a:off x="5890744" y="3595764"/>
          <a:ext cx="625803" cy="46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6" name="Equation" r:id="rId12" imgW="7607300" imgH="5562600" progId="Equation.3">
                  <p:embed/>
                </p:oleObj>
              </mc:Choice>
              <mc:Fallback>
                <p:oleObj name="Equation" r:id="rId12" imgW="7607300" imgH="5562600" progId="Equation.3">
                  <p:embed/>
                  <p:pic>
                    <p:nvPicPr>
                      <p:cNvPr id="24582" name="Object 16">
                        <a:extLst>
                          <a:ext uri="{FF2B5EF4-FFF2-40B4-BE49-F238E27FC236}">
                            <a16:creationId xmlns:a16="http://schemas.microsoft.com/office/drawing/2014/main" xmlns="" id="{FD7D9A77-0757-DE49-9CB8-DE31460E4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744" y="3595764"/>
                        <a:ext cx="625803" cy="464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7">
            <a:extLst>
              <a:ext uri="{FF2B5EF4-FFF2-40B4-BE49-F238E27FC236}">
                <a16:creationId xmlns:a16="http://schemas.microsoft.com/office/drawing/2014/main" xmlns="" id="{90177094-AAA2-0148-A1AE-CC47658C1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369587"/>
              </p:ext>
            </p:extLst>
          </p:nvPr>
        </p:nvGraphicFramePr>
        <p:xfrm>
          <a:off x="5037736" y="4035500"/>
          <a:ext cx="685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7" name="Equation" r:id="rId14" imgW="7899400" imgH="5562600" progId="Equation.3">
                  <p:embed/>
                </p:oleObj>
              </mc:Choice>
              <mc:Fallback>
                <p:oleObj name="Equation" r:id="rId14" imgW="7899400" imgH="5562600" progId="Equation.3">
                  <p:embed/>
                  <p:pic>
                    <p:nvPicPr>
                      <p:cNvPr id="24583" name="Object 17">
                        <a:extLst>
                          <a:ext uri="{FF2B5EF4-FFF2-40B4-BE49-F238E27FC236}">
                            <a16:creationId xmlns:a16="http://schemas.microsoft.com/office/drawing/2014/main" xmlns="" id="{90177094-AAA2-0148-A1AE-CC47658C1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736" y="4035500"/>
                        <a:ext cx="6858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05131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2">
            <a:extLst>
              <a:ext uri="{FF2B5EF4-FFF2-40B4-BE49-F238E27FC236}">
                <a16:creationId xmlns:a16="http://schemas.microsoft.com/office/drawing/2014/main" xmlns="" id="{C4D18E10-356A-E343-A343-D11E68D22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1" y="-807259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02" name="Object 1">
            <a:extLst>
              <a:ext uri="{FF2B5EF4-FFF2-40B4-BE49-F238E27FC236}">
                <a16:creationId xmlns:a16="http://schemas.microsoft.com/office/drawing/2014/main" xmlns="" id="{9809A2B4-54CF-6640-BBC2-D25BBFDA1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562746"/>
              </p:ext>
            </p:extLst>
          </p:nvPr>
        </p:nvGraphicFramePr>
        <p:xfrm>
          <a:off x="2197100" y="1800320"/>
          <a:ext cx="77978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2" name="Equation" r:id="rId4" imgW="94500700" imgH="31305500" progId="Equation.3">
                  <p:embed/>
                </p:oleObj>
              </mc:Choice>
              <mc:Fallback>
                <p:oleObj name="Equation" r:id="rId4" imgW="94500700" imgH="31305500" progId="Equation.3">
                  <p:embed/>
                  <p:pic>
                    <p:nvPicPr>
                      <p:cNvPr id="25602" name="Object 1">
                        <a:extLst>
                          <a:ext uri="{FF2B5EF4-FFF2-40B4-BE49-F238E27FC236}">
                            <a16:creationId xmlns:a16="http://schemas.microsoft.com/office/drawing/2014/main" xmlns="" id="{9809A2B4-54CF-6640-BBC2-D25BBFDA1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800320"/>
                        <a:ext cx="7797800" cy="259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4">
            <a:extLst>
              <a:ext uri="{FF2B5EF4-FFF2-40B4-BE49-F238E27FC236}">
                <a16:creationId xmlns:a16="http://schemas.microsoft.com/office/drawing/2014/main" xmlns="" id="{3A566CFF-C675-9749-811C-712F52F1D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1" y="-807259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xmlns="" id="{3CA896B2-878E-704E-B186-1944B058F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33148"/>
              </p:ext>
            </p:extLst>
          </p:nvPr>
        </p:nvGraphicFramePr>
        <p:xfrm>
          <a:off x="2273300" y="4392706"/>
          <a:ext cx="536575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3" name="Equation" r:id="rId6" imgW="62903100" imgH="18427700" progId="Equation.3">
                  <p:embed/>
                </p:oleObj>
              </mc:Choice>
              <mc:Fallback>
                <p:oleObj name="Equation" r:id="rId6" imgW="62903100" imgH="18427700" progId="Equation.3">
                  <p:embed/>
                  <p:pic>
                    <p:nvPicPr>
                      <p:cNvPr id="25603" name="Object 3">
                        <a:extLst>
                          <a:ext uri="{FF2B5EF4-FFF2-40B4-BE49-F238E27FC236}">
                            <a16:creationId xmlns:a16="http://schemas.microsoft.com/office/drawing/2014/main" xmlns="" id="{3CA896B2-878E-704E-B186-1944B058F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392706"/>
                        <a:ext cx="536575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6">
            <a:extLst>
              <a:ext uri="{FF2B5EF4-FFF2-40B4-BE49-F238E27FC236}">
                <a16:creationId xmlns:a16="http://schemas.microsoft.com/office/drawing/2014/main" xmlns="" id="{3DFA5F5A-1A17-C740-B978-6D2E08358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1" y="-807259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9270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5">
            <a:extLst>
              <a:ext uri="{FF2B5EF4-FFF2-40B4-BE49-F238E27FC236}">
                <a16:creationId xmlns:a16="http://schemas.microsoft.com/office/drawing/2014/main" xmlns="" id="{3E9385CA-2187-A24C-8933-97C67970D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144034"/>
              </p:ext>
            </p:extLst>
          </p:nvPr>
        </p:nvGraphicFramePr>
        <p:xfrm>
          <a:off x="2153443" y="1593924"/>
          <a:ext cx="78851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0" name="Equation" r:id="rId5" imgW="99187000" imgH="12001500" progId="Equation.3">
                  <p:embed/>
                </p:oleObj>
              </mc:Choice>
              <mc:Fallback>
                <p:oleObj name="Equation" r:id="rId5" imgW="99187000" imgH="12001500" progId="Equation.3">
                  <p:embed/>
                  <p:pic>
                    <p:nvPicPr>
                      <p:cNvPr id="26626" name="Object 5">
                        <a:extLst>
                          <a:ext uri="{FF2B5EF4-FFF2-40B4-BE49-F238E27FC236}">
                            <a16:creationId xmlns:a16="http://schemas.microsoft.com/office/drawing/2014/main" xmlns="" id="{3E9385CA-2187-A24C-8933-97C67970D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443" y="1593924"/>
                        <a:ext cx="7885113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Box 3">
            <a:extLst>
              <a:ext uri="{FF2B5EF4-FFF2-40B4-BE49-F238E27FC236}">
                <a16:creationId xmlns:a16="http://schemas.microsoft.com/office/drawing/2014/main" xmlns="" id="{E4911280-34D5-124F-BA77-32FD0899B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442" y="2670249"/>
            <a:ext cx="1518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Similarly:</a:t>
            </a:r>
          </a:p>
        </p:txBody>
      </p:sp>
      <p:graphicFrame>
        <p:nvGraphicFramePr>
          <p:cNvPr id="26627" name="Object 1">
            <a:extLst>
              <a:ext uri="{FF2B5EF4-FFF2-40B4-BE49-F238E27FC236}">
                <a16:creationId xmlns:a16="http://schemas.microsoft.com/office/drawing/2014/main" xmlns="" id="{1F25AC68-57D3-8A4A-B8FC-1C20317D5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29693"/>
              </p:ext>
            </p:extLst>
          </p:nvPr>
        </p:nvGraphicFramePr>
        <p:xfrm>
          <a:off x="4134643" y="2813124"/>
          <a:ext cx="38020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1" name="Equation" r:id="rId7" imgW="45643800" imgH="43002200" progId="Equation.3">
                  <p:embed/>
                </p:oleObj>
              </mc:Choice>
              <mc:Fallback>
                <p:oleObj name="Equation" r:id="rId7" imgW="45643800" imgH="43002200" progId="Equation.3">
                  <p:embed/>
                  <p:pic>
                    <p:nvPicPr>
                      <p:cNvPr id="26627" name="Object 1">
                        <a:extLst>
                          <a:ext uri="{FF2B5EF4-FFF2-40B4-BE49-F238E27FC236}">
                            <a16:creationId xmlns:a16="http://schemas.microsoft.com/office/drawing/2014/main" xmlns="" id="{1F25AC68-57D3-8A4A-B8FC-1C20317D5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643" y="2813124"/>
                        <a:ext cx="3802063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45719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Box 3">
            <a:extLst>
              <a:ext uri="{FF2B5EF4-FFF2-40B4-BE49-F238E27FC236}">
                <a16:creationId xmlns:a16="http://schemas.microsoft.com/office/drawing/2014/main" xmlns="" id="{5963DED7-99C4-2A42-943F-E891D16D3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031" y="1679986"/>
            <a:ext cx="34304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For multiple segments</a:t>
            </a:r>
          </a:p>
        </p:txBody>
      </p:sp>
      <p:sp>
        <p:nvSpPr>
          <p:cNvPr id="27656" name="Rectangle 2">
            <a:extLst>
              <a:ext uri="{FF2B5EF4-FFF2-40B4-BE49-F238E27FC236}">
                <a16:creationId xmlns:a16="http://schemas.microsoft.com/office/drawing/2014/main" xmlns="" id="{DA8A7976-93D5-484D-8807-2D7430B5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031" y="-624379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50" name="Object 1">
            <a:extLst>
              <a:ext uri="{FF2B5EF4-FFF2-40B4-BE49-F238E27FC236}">
                <a16:creationId xmlns:a16="http://schemas.microsoft.com/office/drawing/2014/main" xmlns="" id="{EB0F59B7-014D-D34C-90F9-3537D7651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093721"/>
              </p:ext>
            </p:extLst>
          </p:nvPr>
        </p:nvGraphicFramePr>
        <p:xfrm>
          <a:off x="5413126" y="1699037"/>
          <a:ext cx="33480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5" name="Equation" r:id="rId4" imgW="32181800" imgH="4978400" progId="Equation.3">
                  <p:embed/>
                </p:oleObj>
              </mc:Choice>
              <mc:Fallback>
                <p:oleObj name="Equation" r:id="rId4" imgW="32181800" imgH="4978400" progId="Equation.3">
                  <p:embed/>
                  <p:pic>
                    <p:nvPicPr>
                      <p:cNvPr id="27650" name="Object 1">
                        <a:extLst>
                          <a:ext uri="{FF2B5EF4-FFF2-40B4-BE49-F238E27FC236}">
                            <a16:creationId xmlns:a16="http://schemas.microsoft.com/office/drawing/2014/main" xmlns="" id="{EB0F59B7-014D-D34C-90F9-3537D7651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126" y="1699037"/>
                        <a:ext cx="33480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Box 6">
            <a:extLst>
              <a:ext uri="{FF2B5EF4-FFF2-40B4-BE49-F238E27FC236}">
                <a16:creationId xmlns:a16="http://schemas.microsoft.com/office/drawing/2014/main" xmlns="" id="{D9498EB7-1253-CD40-BEEE-75691D4F3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355" y="2213386"/>
            <a:ext cx="7204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 using Simpson      rule, one obtains (See Eq. 19):</a:t>
            </a:r>
          </a:p>
        </p:txBody>
      </p:sp>
      <p:sp>
        <p:nvSpPr>
          <p:cNvPr id="27658" name="Rectangle 4">
            <a:extLst>
              <a:ext uri="{FF2B5EF4-FFF2-40B4-BE49-F238E27FC236}">
                <a16:creationId xmlns:a16="http://schemas.microsoft.com/office/drawing/2014/main" xmlns="" id="{C257D5B9-1E1E-4F4B-B7C8-3009E0FE0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031" y="-624379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xmlns="" id="{9316E26B-DF03-CA42-A6D8-24C86DB07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890291"/>
              </p:ext>
            </p:extLst>
          </p:nvPr>
        </p:nvGraphicFramePr>
        <p:xfrm>
          <a:off x="1665456" y="3203987"/>
          <a:ext cx="9045575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6" name="Equation" r:id="rId6" imgW="126390400" imgH="31305500" progId="Equation.3">
                  <p:embed/>
                </p:oleObj>
              </mc:Choice>
              <mc:Fallback>
                <p:oleObj name="Equation" r:id="rId6" imgW="126390400" imgH="31305500" progId="Equation.3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xmlns="" id="{9316E26B-DF03-CA42-A6D8-24C86DB07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456" y="3203987"/>
                        <a:ext cx="9045575" cy="223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23">
            <a:extLst>
              <a:ext uri="{FF2B5EF4-FFF2-40B4-BE49-F238E27FC236}">
                <a16:creationId xmlns:a16="http://schemas.microsoft.com/office/drawing/2014/main" xmlns="" id="{37C7F2D8-16FB-7146-A60B-7C14BE740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393495"/>
              </p:ext>
            </p:extLst>
          </p:nvPr>
        </p:nvGraphicFramePr>
        <p:xfrm>
          <a:off x="4175871" y="2222912"/>
          <a:ext cx="396129" cy="54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7" name="Equation" r:id="rId8" imgW="5854700" imgH="7899400" progId="Equation.3">
                  <p:embed/>
                </p:oleObj>
              </mc:Choice>
              <mc:Fallback>
                <p:oleObj name="Equation" r:id="rId8" imgW="5854700" imgH="7899400" progId="Equation.3">
                  <p:embed/>
                  <p:pic>
                    <p:nvPicPr>
                      <p:cNvPr id="27652" name="Object 23">
                        <a:extLst>
                          <a:ext uri="{FF2B5EF4-FFF2-40B4-BE49-F238E27FC236}">
                            <a16:creationId xmlns:a16="http://schemas.microsoft.com/office/drawing/2014/main" xmlns="" id="{37C7F2D8-16FB-7146-A60B-7C14BE7408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871" y="2222912"/>
                        <a:ext cx="396129" cy="5446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22557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Box 3">
            <a:extLst>
              <a:ext uri="{FF2B5EF4-FFF2-40B4-BE49-F238E27FC236}">
                <a16:creationId xmlns:a16="http://schemas.microsoft.com/office/drawing/2014/main" xmlns="" id="{2AD690B5-DF4C-B94F-8C71-87117846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778" y="1458353"/>
            <a:ext cx="34304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For multiple segments</a:t>
            </a:r>
          </a:p>
        </p:txBody>
      </p:sp>
      <p:sp>
        <p:nvSpPr>
          <p:cNvPr id="29704" name="TextBox 4">
            <a:extLst>
              <a:ext uri="{FF2B5EF4-FFF2-40B4-BE49-F238E27FC236}">
                <a16:creationId xmlns:a16="http://schemas.microsoft.com/office/drawing/2014/main" xmlns="" id="{1EF27EFA-0B11-7C44-B914-FEFF75EC3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527" y="2001278"/>
            <a:ext cx="73820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using Simpson  3/8 rule, one obtains (See Eq. 17):</a:t>
            </a:r>
          </a:p>
        </p:txBody>
      </p:sp>
      <p:sp>
        <p:nvSpPr>
          <p:cNvPr id="28681" name="Rectangle 2">
            <a:extLst>
              <a:ext uri="{FF2B5EF4-FFF2-40B4-BE49-F238E27FC236}">
                <a16:creationId xmlns:a16="http://schemas.microsoft.com/office/drawing/2014/main" xmlns="" id="{C8A1D0BC-DAF3-6B49-B42B-B17055BA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35" y="-753471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74" name="Object 1">
            <a:extLst>
              <a:ext uri="{FF2B5EF4-FFF2-40B4-BE49-F238E27FC236}">
                <a16:creationId xmlns:a16="http://schemas.microsoft.com/office/drawing/2014/main" xmlns="" id="{D61DD267-F457-5D4F-B4EF-18201A1DD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650346"/>
              </p:ext>
            </p:extLst>
          </p:nvPr>
        </p:nvGraphicFramePr>
        <p:xfrm>
          <a:off x="5505748" y="1467628"/>
          <a:ext cx="31924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3" name="Equation" r:id="rId5" imgW="35991800" imgH="5562600" progId="Equation.3">
                  <p:embed/>
                </p:oleObj>
              </mc:Choice>
              <mc:Fallback>
                <p:oleObj name="Equation" r:id="rId5" imgW="35991800" imgH="5562600" progId="Equation.3">
                  <p:embed/>
                  <p:pic>
                    <p:nvPicPr>
                      <p:cNvPr id="28674" name="Object 1">
                        <a:extLst>
                          <a:ext uri="{FF2B5EF4-FFF2-40B4-BE49-F238E27FC236}">
                            <a16:creationId xmlns:a16="http://schemas.microsoft.com/office/drawing/2014/main" xmlns="" id="{D61DD267-F457-5D4F-B4EF-18201A1DD9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748" y="1467628"/>
                        <a:ext cx="319246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4">
            <a:extLst>
              <a:ext uri="{FF2B5EF4-FFF2-40B4-BE49-F238E27FC236}">
                <a16:creationId xmlns:a16="http://schemas.microsoft.com/office/drawing/2014/main" xmlns="" id="{8D30DDA9-5C5B-0C4A-B79D-5B966B125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35" y="-753471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xmlns="" id="{C6DDCFAC-C549-8440-ACF7-59B395059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11842"/>
              </p:ext>
            </p:extLst>
          </p:nvPr>
        </p:nvGraphicFramePr>
        <p:xfrm>
          <a:off x="1965940" y="2656821"/>
          <a:ext cx="79406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4" name="Equation" r:id="rId7" imgW="126098300" imgH="31305500" progId="Equation.3">
                  <p:embed/>
                </p:oleObj>
              </mc:Choice>
              <mc:Fallback>
                <p:oleObj name="Equation" r:id="rId7" imgW="126098300" imgH="31305500" progId="Equation.3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xmlns="" id="{C6DDCFAC-C549-8440-ACF7-59B395059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940" y="2656821"/>
                        <a:ext cx="7940675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Box 9">
            <a:extLst>
              <a:ext uri="{FF2B5EF4-FFF2-40B4-BE49-F238E27FC236}">
                <a16:creationId xmlns:a16="http://schemas.microsoft.com/office/drawing/2014/main" xmlns="" id="{45DAF76D-5EC7-3849-9ED0-FAC9B4CC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935" y="4760819"/>
            <a:ext cx="81306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The mixed (combined) Simpson 1/3 and 3/8 rules give:</a:t>
            </a:r>
          </a:p>
        </p:txBody>
      </p:sp>
      <p:sp>
        <p:nvSpPr>
          <p:cNvPr id="28684" name="Rectangle 6">
            <a:extLst>
              <a:ext uri="{FF2B5EF4-FFF2-40B4-BE49-F238E27FC236}">
                <a16:creationId xmlns:a16="http://schemas.microsoft.com/office/drawing/2014/main" xmlns="" id="{4FB1FEFE-FBAA-9E46-A588-A0D7839ED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335" y="-753471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76" name="Object 5">
            <a:extLst>
              <a:ext uri="{FF2B5EF4-FFF2-40B4-BE49-F238E27FC236}">
                <a16:creationId xmlns:a16="http://schemas.microsoft.com/office/drawing/2014/main" xmlns="" id="{0C70020E-792C-5645-B20C-D5B9021E6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874258"/>
              </p:ext>
            </p:extLst>
          </p:nvPr>
        </p:nvGraphicFramePr>
        <p:xfrm>
          <a:off x="3042510" y="5270408"/>
          <a:ext cx="49244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5" name="Equation" r:id="rId9" imgW="59982100" imgH="11404600" progId="Equation.3">
                  <p:embed/>
                </p:oleObj>
              </mc:Choice>
              <mc:Fallback>
                <p:oleObj name="Equation" r:id="rId9" imgW="59982100" imgH="11404600" progId="Equation.3">
                  <p:embed/>
                  <p:pic>
                    <p:nvPicPr>
                      <p:cNvPr id="28676" name="Object 5">
                        <a:extLst>
                          <a:ext uri="{FF2B5EF4-FFF2-40B4-BE49-F238E27FC236}">
                            <a16:creationId xmlns:a16="http://schemas.microsoft.com/office/drawing/2014/main" xmlns="" id="{0C70020E-792C-5645-B20C-D5B9021E6F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510" y="5270408"/>
                        <a:ext cx="4924425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31879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Box 3">
            <a:extLst>
              <a:ext uri="{FF2B5EF4-FFF2-40B4-BE49-F238E27FC236}">
                <a16:creationId xmlns:a16="http://schemas.microsoft.com/office/drawing/2014/main" xmlns="" id="{68CCB6EA-55D8-C441-8D3F-FC8A9FE55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916" y="1507865"/>
            <a:ext cx="80858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Remarks: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(a) Comparing the truncated error of Simpson 1/3 rule</a:t>
            </a: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xmlns="" id="{B2B7B7C3-F0C9-D04F-A175-ACDCE9993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517" y="-796501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698" name="Object 1">
            <a:extLst>
              <a:ext uri="{FF2B5EF4-FFF2-40B4-BE49-F238E27FC236}">
                <a16:creationId xmlns:a16="http://schemas.microsoft.com/office/drawing/2014/main" xmlns="" id="{07304819-614F-AE4E-AB00-7004EBFB2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999781"/>
              </p:ext>
            </p:extLst>
          </p:nvPr>
        </p:nvGraphicFramePr>
        <p:xfrm>
          <a:off x="3399716" y="2427027"/>
          <a:ext cx="32146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5" name="Equation" r:id="rId4" imgW="39204900" imgH="11696700" progId="Equation.3">
                  <p:embed/>
                </p:oleObj>
              </mc:Choice>
              <mc:Fallback>
                <p:oleObj name="Equation" r:id="rId4" imgW="39204900" imgH="11696700" progId="Equation.3">
                  <p:embed/>
                  <p:pic>
                    <p:nvPicPr>
                      <p:cNvPr id="29698" name="Object 1">
                        <a:extLst>
                          <a:ext uri="{FF2B5EF4-FFF2-40B4-BE49-F238E27FC236}">
                            <a16:creationId xmlns:a16="http://schemas.microsoft.com/office/drawing/2014/main" xmlns="" id="{07304819-614F-AE4E-AB00-7004EBFB2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716" y="2427027"/>
                        <a:ext cx="3214688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6">
            <a:extLst>
              <a:ext uri="{FF2B5EF4-FFF2-40B4-BE49-F238E27FC236}">
                <a16:creationId xmlns:a16="http://schemas.microsoft.com/office/drawing/2014/main" xmlns="" id="{73776B47-0CF1-5F4C-91E5-E1727C985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717" y="3412864"/>
            <a:ext cx="80609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With Simple 3/8 rule (See Eq. 13), the latter seems to </a:t>
            </a:r>
          </a:p>
          <a:p>
            <a:pPr>
              <a:defRPr/>
            </a:pPr>
            <a:r>
              <a:rPr lang="en-US" sz="2800" dirty="0"/>
              <a:t>offer </a:t>
            </a:r>
            <a:r>
              <a:rPr lang="en-US" sz="2800" u="sng" dirty="0"/>
              <a:t>slightly more accurate</a:t>
            </a:r>
            <a:r>
              <a:rPr lang="en-US" sz="2800" dirty="0"/>
              <a:t> answer than the former. </a:t>
            </a:r>
          </a:p>
          <a:p>
            <a:pPr>
              <a:defRPr/>
            </a:pPr>
            <a:r>
              <a:rPr lang="en-US" sz="2800" dirty="0"/>
              <a:t>However, the cost associated with Simpson 3/8 rule </a:t>
            </a:r>
          </a:p>
          <a:p>
            <a:pPr>
              <a:defRPr/>
            </a:pPr>
            <a:r>
              <a:rPr lang="en-US" sz="2800" dirty="0"/>
              <a:t>(using 3</a:t>
            </a:r>
            <a:r>
              <a:rPr lang="en-US" sz="2800" baseline="30000" dirty="0"/>
              <a:t>rd</a:t>
            </a:r>
            <a:r>
              <a:rPr lang="en-US" sz="2800" dirty="0"/>
              <a:t> order polynomial function) is significant </a:t>
            </a:r>
          </a:p>
          <a:p>
            <a:pPr>
              <a:defRPr/>
            </a:pPr>
            <a:r>
              <a:rPr lang="en-US" sz="2800" dirty="0"/>
              <a:t>higher than the one associated with Simpson 1/3 rule </a:t>
            </a:r>
          </a:p>
          <a:p>
            <a:pPr>
              <a:defRPr/>
            </a:pPr>
            <a:r>
              <a:rPr lang="en-US" sz="2800" dirty="0"/>
              <a:t>(using 2</a:t>
            </a:r>
            <a:r>
              <a:rPr lang="en-US" sz="2800" baseline="30000" dirty="0"/>
              <a:t>nd</a:t>
            </a:r>
            <a:r>
              <a:rPr lang="en-US" sz="2800" dirty="0"/>
              <a:t> order polynomial function).</a:t>
            </a:r>
          </a:p>
        </p:txBody>
      </p:sp>
      <p:sp>
        <p:nvSpPr>
          <p:cNvPr id="30728" name="TextBox 7">
            <a:extLst>
              <a:ext uri="{FF2B5EF4-FFF2-40B4-BE49-F238E27FC236}">
                <a16:creationId xmlns:a16="http://schemas.microsoft.com/office/drawing/2014/main" xmlns="" id="{00654FA6-896F-8245-915D-23450E18E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4017" y="2574664"/>
            <a:ext cx="768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(18)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7884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TextBox 10">
            <a:extLst>
              <a:ext uri="{FF2B5EF4-FFF2-40B4-BE49-F238E27FC236}">
                <a16:creationId xmlns:a16="http://schemas.microsoft.com/office/drawing/2014/main" xmlns="" id="{F93160F0-C099-A148-AA59-3776956B7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919" y="4648201"/>
            <a:ext cx="73346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2400" dirty="0"/>
              <a:t>Most (if not all) of the developed formulas for integration</a:t>
            </a:r>
          </a:p>
          <a:p>
            <a:pPr algn="just">
              <a:defRPr/>
            </a:pPr>
            <a:r>
              <a:rPr lang="en-US" sz="2400" dirty="0"/>
              <a:t> is based on a simple concept of replacing a given </a:t>
            </a:r>
          </a:p>
          <a:p>
            <a:pPr algn="just">
              <a:defRPr/>
            </a:pPr>
            <a:r>
              <a:rPr lang="en-US" sz="2400" dirty="0"/>
              <a:t>(</a:t>
            </a:r>
            <a:r>
              <a:rPr lang="en-US" sz="2400" dirty="0" err="1"/>
              <a:t>oftently</a:t>
            </a:r>
            <a:r>
              <a:rPr lang="en-US" sz="2400" dirty="0"/>
              <a:t> complicated) function           by a simpler </a:t>
            </a:r>
          </a:p>
          <a:p>
            <a:pPr algn="just">
              <a:defRPr/>
            </a:pPr>
            <a:r>
              <a:rPr lang="en-US" sz="2400" dirty="0"/>
              <a:t>function (usually a polynomial function)           where   </a:t>
            </a:r>
          </a:p>
          <a:p>
            <a:pPr algn="just">
              <a:defRPr/>
            </a:pPr>
            <a:r>
              <a:rPr lang="en-US" sz="2400" dirty="0"/>
              <a:t> represents the order of the polynomial function.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DFE3B17-A1F5-8146-812D-BBC6B294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4106" name="TextBox 4">
            <a:extLst>
              <a:ext uri="{FF2B5EF4-FFF2-40B4-BE49-F238E27FC236}">
                <a16:creationId xmlns:a16="http://schemas.microsoft.com/office/drawing/2014/main" xmlns="" id="{3C185382-37DE-3040-9843-07F57B284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28800"/>
            <a:ext cx="906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/>
              <a:t>The main objective in this chapter is to develop appropriated formulas for obtaining  the integral expressed in the following form:</a:t>
            </a:r>
          </a:p>
        </p:txBody>
      </p:sp>
      <p:sp>
        <p:nvSpPr>
          <p:cNvPr id="3083" name="Rectangle 2">
            <a:extLst>
              <a:ext uri="{FF2B5EF4-FFF2-40B4-BE49-F238E27FC236}">
                <a16:creationId xmlns:a16="http://schemas.microsoft.com/office/drawing/2014/main" xmlns="" id="{F6CE273F-6BFF-AC4B-B42E-7075F021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4" name="Object 1">
            <a:extLst>
              <a:ext uri="{FF2B5EF4-FFF2-40B4-BE49-F238E27FC236}">
                <a16:creationId xmlns:a16="http://schemas.microsoft.com/office/drawing/2014/main" xmlns="" id="{B09920F9-DDFD-614F-A505-9EBBBD4F9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18015"/>
              </p:ext>
            </p:extLst>
          </p:nvPr>
        </p:nvGraphicFramePr>
        <p:xfrm>
          <a:off x="4602164" y="2883571"/>
          <a:ext cx="202723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7" name="Equation" r:id="rId4" imgW="21069300" imgH="12585700" progId="Equation.3">
                  <p:embed/>
                </p:oleObj>
              </mc:Choice>
              <mc:Fallback>
                <p:oleObj name="Equation" r:id="rId4" imgW="21069300" imgH="12585700" progId="Equation.3">
                  <p:embed/>
                  <p:pic>
                    <p:nvPicPr>
                      <p:cNvPr id="3074" name="Object 1">
                        <a:extLst>
                          <a:ext uri="{FF2B5EF4-FFF2-40B4-BE49-F238E27FC236}">
                            <a16:creationId xmlns:a16="http://schemas.microsoft.com/office/drawing/2014/main" xmlns="" id="{B09920F9-DDFD-614F-A505-9EBBBD4F94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4" y="2883571"/>
                        <a:ext cx="2027237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Box 7">
            <a:extLst>
              <a:ext uri="{FF2B5EF4-FFF2-40B4-BE49-F238E27FC236}">
                <a16:creationId xmlns:a16="http://schemas.microsoft.com/office/drawing/2014/main" xmlns="" id="{D7238CB9-BEB7-D348-9C90-475C49122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919" y="4264716"/>
            <a:ext cx="3931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2400" dirty="0"/>
              <a:t>where         is a given function.</a:t>
            </a:r>
          </a:p>
        </p:txBody>
      </p:sp>
      <p:sp>
        <p:nvSpPr>
          <p:cNvPr id="3085" name="Rectangle 4">
            <a:extLst>
              <a:ext uri="{FF2B5EF4-FFF2-40B4-BE49-F238E27FC236}">
                <a16:creationId xmlns:a16="http://schemas.microsoft.com/office/drawing/2014/main" xmlns="" id="{63838B7B-832E-A741-83C2-DC0A2299D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xmlns="" id="{C75C6EBA-6019-5546-96C9-FA4429D8B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95582"/>
              </p:ext>
            </p:extLst>
          </p:nvPr>
        </p:nvGraphicFramePr>
        <p:xfrm>
          <a:off x="3386513" y="4316581"/>
          <a:ext cx="670223" cy="38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8" name="Equation" r:id="rId6" imgW="9067800" imgH="5270500" progId="Equation.3">
                  <p:embed/>
                </p:oleObj>
              </mc:Choice>
              <mc:Fallback>
                <p:oleObj name="Equation" r:id="rId6" imgW="9067800" imgH="5270500" progId="Equation.3">
                  <p:embed/>
                  <p:pic>
                    <p:nvPicPr>
                      <p:cNvPr id="3075" name="Object 3">
                        <a:extLst>
                          <a:ext uri="{FF2B5EF4-FFF2-40B4-BE49-F238E27FC236}">
                            <a16:creationId xmlns:a16="http://schemas.microsoft.com/office/drawing/2014/main" xmlns="" id="{C75C6EBA-6019-5546-96C9-FA4429D8B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513" y="4316581"/>
                        <a:ext cx="670223" cy="382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6">
            <a:extLst>
              <a:ext uri="{FF2B5EF4-FFF2-40B4-BE49-F238E27FC236}">
                <a16:creationId xmlns:a16="http://schemas.microsoft.com/office/drawing/2014/main" xmlns="" id="{B031BE01-A344-934E-B16A-E8F2B1A3F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6" name="Object 5">
            <a:extLst>
              <a:ext uri="{FF2B5EF4-FFF2-40B4-BE49-F238E27FC236}">
                <a16:creationId xmlns:a16="http://schemas.microsoft.com/office/drawing/2014/main" xmlns="" id="{7DF6B755-515E-5641-A88B-55A8F6F15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01796"/>
              </p:ext>
            </p:extLst>
          </p:nvPr>
        </p:nvGraphicFramePr>
        <p:xfrm>
          <a:off x="6468746" y="5403714"/>
          <a:ext cx="738877" cy="42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9" name="Equation" r:id="rId8" imgW="9067800" imgH="5270500" progId="Equation.3">
                  <p:embed/>
                </p:oleObj>
              </mc:Choice>
              <mc:Fallback>
                <p:oleObj name="Equation" r:id="rId8" imgW="9067800" imgH="5270500" progId="Equation.3">
                  <p:embed/>
                  <p:pic>
                    <p:nvPicPr>
                      <p:cNvPr id="3076" name="Object 5">
                        <a:extLst>
                          <a:ext uri="{FF2B5EF4-FFF2-40B4-BE49-F238E27FC236}">
                            <a16:creationId xmlns:a16="http://schemas.microsoft.com/office/drawing/2014/main" xmlns="" id="{7DF6B755-515E-5641-A88B-55A8F6F15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746" y="5403714"/>
                        <a:ext cx="738877" cy="423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8">
            <a:extLst>
              <a:ext uri="{FF2B5EF4-FFF2-40B4-BE49-F238E27FC236}">
                <a16:creationId xmlns:a16="http://schemas.microsoft.com/office/drawing/2014/main" xmlns="" id="{4675EA97-F717-4546-80E8-B0BC497B7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7" name="Object 7">
            <a:extLst>
              <a:ext uri="{FF2B5EF4-FFF2-40B4-BE49-F238E27FC236}">
                <a16:creationId xmlns:a16="http://schemas.microsoft.com/office/drawing/2014/main" xmlns="" id="{C2489C0D-C0A4-BD45-9926-81A174E26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43633"/>
              </p:ext>
            </p:extLst>
          </p:nvPr>
        </p:nvGraphicFramePr>
        <p:xfrm>
          <a:off x="7637912" y="5793485"/>
          <a:ext cx="658535" cy="39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0" name="Equation" r:id="rId10" imgW="9359900" imgH="5562600" progId="Equation.3">
                  <p:embed/>
                </p:oleObj>
              </mc:Choice>
              <mc:Fallback>
                <p:oleObj name="Equation" r:id="rId10" imgW="9359900" imgH="5562600" progId="Equation.3">
                  <p:embed/>
                  <p:pic>
                    <p:nvPicPr>
                      <p:cNvPr id="3077" name="Object 7">
                        <a:extLst>
                          <a:ext uri="{FF2B5EF4-FFF2-40B4-BE49-F238E27FC236}">
                            <a16:creationId xmlns:a16="http://schemas.microsoft.com/office/drawing/2014/main" xmlns="" id="{C2489C0D-C0A4-BD45-9926-81A174E26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912" y="5793485"/>
                        <a:ext cx="658535" cy="398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>
            <a:extLst>
              <a:ext uri="{FF2B5EF4-FFF2-40B4-BE49-F238E27FC236}">
                <a16:creationId xmlns:a16="http://schemas.microsoft.com/office/drawing/2014/main" xmlns="" id="{B0227636-849B-404D-BD1D-2F3D64F5B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363359"/>
              </p:ext>
            </p:extLst>
          </p:nvPr>
        </p:nvGraphicFramePr>
        <p:xfrm>
          <a:off x="9160211" y="5810251"/>
          <a:ext cx="14515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1" name="Equation" r:id="rId12" imgW="2336800" imgH="4102100" progId="Equation.3">
                  <p:embed/>
                </p:oleObj>
              </mc:Choice>
              <mc:Fallback>
                <p:oleObj name="Equation" r:id="rId12" imgW="2336800" imgH="4102100" progId="Equation.3">
                  <p:embed/>
                  <p:pic>
                    <p:nvPicPr>
                      <p:cNvPr id="3078" name="Object 9">
                        <a:extLst>
                          <a:ext uri="{FF2B5EF4-FFF2-40B4-BE49-F238E27FC236}">
                            <a16:creationId xmlns:a16="http://schemas.microsoft.com/office/drawing/2014/main" xmlns="" id="{B0227636-849B-404D-BD1D-2F3D64F5B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0211" y="5810251"/>
                        <a:ext cx="145153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Box 16">
            <a:extLst>
              <a:ext uri="{FF2B5EF4-FFF2-40B4-BE49-F238E27FC236}">
                <a16:creationId xmlns:a16="http://schemas.microsoft.com/office/drawing/2014/main" xmlns="" id="{BDEDA688-ACC7-4C47-9F1C-A29CBA6D6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526" y="3188370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(1)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28215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Box 3">
            <a:extLst>
              <a:ext uri="{FF2B5EF4-FFF2-40B4-BE49-F238E27FC236}">
                <a16:creationId xmlns:a16="http://schemas.microsoft.com/office/drawing/2014/main" xmlns="" id="{7B4FBB65-227A-5247-BE17-4CD1130D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57401"/>
            <a:ext cx="81051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(b) The number of multiple segments that can be used</a:t>
            </a:r>
          </a:p>
          <a:p>
            <a:pPr>
              <a:defRPr/>
            </a:pPr>
            <a:r>
              <a:rPr lang="en-US" sz="2800" dirty="0"/>
              <a:t> in the conjunction with Simpson 1/3 rule is 2,4,6,8,.. </a:t>
            </a:r>
          </a:p>
          <a:p>
            <a:pPr>
              <a:defRPr/>
            </a:pPr>
            <a:r>
              <a:rPr lang="en-US" sz="2800" dirty="0"/>
              <a:t>(any even numbers). </a:t>
            </a: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xmlns="" id="{C245AA8D-3EC5-E541-ACE0-5E4819280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22" name="Object 1">
            <a:extLst>
              <a:ext uri="{FF2B5EF4-FFF2-40B4-BE49-F238E27FC236}">
                <a16:creationId xmlns:a16="http://schemas.microsoft.com/office/drawing/2014/main" xmlns="" id="{19255288-5ECA-6141-A27C-BD621953E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3548064"/>
          <a:ext cx="927735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3" name="Equation" r:id="rId5" imgW="152133300" imgH="25450800" progId="Equation.3">
                  <p:embed/>
                </p:oleObj>
              </mc:Choice>
              <mc:Fallback>
                <p:oleObj name="Equation" r:id="rId5" imgW="152133300" imgH="25450800" progId="Equation.3">
                  <p:embed/>
                  <p:pic>
                    <p:nvPicPr>
                      <p:cNvPr id="30722" name="Object 1">
                        <a:extLst>
                          <a:ext uri="{FF2B5EF4-FFF2-40B4-BE49-F238E27FC236}">
                            <a16:creationId xmlns:a16="http://schemas.microsoft.com/office/drawing/2014/main" xmlns="" id="{19255288-5ECA-6141-A27C-BD621953E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48064"/>
                        <a:ext cx="9277350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Box 6">
            <a:extLst>
              <a:ext uri="{FF2B5EF4-FFF2-40B4-BE49-F238E27FC236}">
                <a16:creationId xmlns:a16="http://schemas.microsoft.com/office/drawing/2014/main" xmlns="" id="{BDE2262A-C8E6-EF47-B445-99C8007C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1" y="4419600"/>
            <a:ext cx="768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(19)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46415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Box 3">
            <a:extLst>
              <a:ext uri="{FF2B5EF4-FFF2-40B4-BE49-F238E27FC236}">
                <a16:creationId xmlns:a16="http://schemas.microsoft.com/office/drawing/2014/main" xmlns="" id="{F4F05A34-825B-0446-90B2-667C4AE8A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120901"/>
            <a:ext cx="731116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However, Simpson 3/8 rule can be used with the </a:t>
            </a:r>
          </a:p>
          <a:p>
            <a:pPr>
              <a:defRPr/>
            </a:pPr>
            <a:r>
              <a:rPr lang="en-US" sz="2800" dirty="0"/>
              <a:t>number of segments equal to 3,6,9,12,.. (can be </a:t>
            </a:r>
          </a:p>
          <a:p>
            <a:pPr>
              <a:defRPr/>
            </a:pPr>
            <a:r>
              <a:rPr lang="en-US" sz="2800" dirty="0"/>
              <a:t>either certain odd or even numbers).</a:t>
            </a:r>
          </a:p>
        </p:txBody>
      </p:sp>
      <p:sp>
        <p:nvSpPr>
          <p:cNvPr id="129029" name="TextBox 4">
            <a:extLst>
              <a:ext uri="{FF2B5EF4-FFF2-40B4-BE49-F238E27FC236}">
                <a16:creationId xmlns:a16="http://schemas.microsoft.com/office/drawing/2014/main" xmlns="" id="{775D5B81-4B90-204D-AF4D-AE924C0CD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62401"/>
            <a:ext cx="8049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(c) If the user wishes to use, say 7 segments, then the </a:t>
            </a:r>
          </a:p>
          <a:p>
            <a:pPr>
              <a:defRPr/>
            </a:pPr>
            <a:r>
              <a:rPr lang="en-US" sz="2800" dirty="0"/>
              <a:t>mixed Simpson 1/3 rule (for the first 4 segments), </a:t>
            </a:r>
          </a:p>
          <a:p>
            <a:pPr>
              <a:defRPr/>
            </a:pPr>
            <a:r>
              <a:rPr lang="en-US" sz="2800" dirty="0"/>
              <a:t>and Simpson 3/8 rule (for the last 3 segments).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99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Box 3">
            <a:extLst>
              <a:ext uri="{FF2B5EF4-FFF2-40B4-BE49-F238E27FC236}">
                <a16:creationId xmlns:a16="http://schemas.microsoft.com/office/drawing/2014/main" xmlns="" id="{66A6A1E6-0219-AE48-947A-4DFABF6CF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314" y="1981200"/>
            <a:ext cx="850752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2800" dirty="0"/>
              <a:t>Based on the earlier discussions on (Single and Multiple</a:t>
            </a:r>
          </a:p>
          <a:p>
            <a:pPr algn="just">
              <a:defRPr/>
            </a:pPr>
            <a:r>
              <a:rPr lang="en-US" sz="2800" dirty="0"/>
              <a:t> segments) Simpson 1/3 and 3/8 rules, the following </a:t>
            </a:r>
          </a:p>
          <a:p>
            <a:pPr algn="just">
              <a:defRPr/>
            </a:pPr>
            <a:r>
              <a:rPr lang="en-US" sz="2800" dirty="0"/>
              <a:t>“pseudo” step-by-step mixed Simpson rules can be given </a:t>
            </a:r>
          </a:p>
          <a:p>
            <a:pPr algn="just">
              <a:defRPr/>
            </a:pPr>
            <a:r>
              <a:rPr lang="en-US" sz="2800" dirty="0"/>
              <a:t>as</a:t>
            </a:r>
          </a:p>
        </p:txBody>
      </p:sp>
      <p:sp>
        <p:nvSpPr>
          <p:cNvPr id="32774" name="TextBox 4">
            <a:extLst>
              <a:ext uri="{FF2B5EF4-FFF2-40B4-BE49-F238E27FC236}">
                <a16:creationId xmlns:a16="http://schemas.microsoft.com/office/drawing/2014/main" xmlns="" id="{20030FB7-B38B-0547-86D2-9D701CE44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3962400"/>
            <a:ext cx="60512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Step 1 </a:t>
            </a:r>
            <a:r>
              <a:rPr lang="en-US" sz="2800" dirty="0"/>
              <a:t> User’s input information, such as</a:t>
            </a:r>
          </a:p>
        </p:txBody>
      </p:sp>
      <p:sp>
        <p:nvSpPr>
          <p:cNvPr id="32775" name="TextBox 5">
            <a:extLst>
              <a:ext uri="{FF2B5EF4-FFF2-40B4-BE49-F238E27FC236}">
                <a16:creationId xmlns:a16="http://schemas.microsoft.com/office/drawing/2014/main" xmlns="" id="{88B0E236-CAC3-1542-997A-27CAA052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724400"/>
            <a:ext cx="53587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Given function             integral limits</a:t>
            </a:r>
          </a:p>
        </p:txBody>
      </p:sp>
      <p:sp>
        <p:nvSpPr>
          <p:cNvPr id="32776" name="TextBox 6">
            <a:extLst>
              <a:ext uri="{FF2B5EF4-FFF2-40B4-BE49-F238E27FC236}">
                <a16:creationId xmlns:a16="http://schemas.microsoft.com/office/drawing/2014/main" xmlns="" id="{5E566976-D384-B641-B791-8586B95D0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362576"/>
            <a:ext cx="80314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= number of small, “h” segments, in conjunction with </a:t>
            </a:r>
          </a:p>
          <a:p>
            <a:pPr>
              <a:defRPr/>
            </a:pPr>
            <a:r>
              <a:rPr lang="en-US" sz="2800" dirty="0"/>
              <a:t>Simpson 1/3 rule.</a:t>
            </a:r>
          </a:p>
        </p:txBody>
      </p:sp>
      <p:sp>
        <p:nvSpPr>
          <p:cNvPr id="31755" name="Rectangle 2">
            <a:extLst>
              <a:ext uri="{FF2B5EF4-FFF2-40B4-BE49-F238E27FC236}">
                <a16:creationId xmlns:a16="http://schemas.microsoft.com/office/drawing/2014/main" xmlns="" id="{85D6F37D-F7EB-454B-B301-5B44C1DB6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46" name="Object 1">
            <a:extLst>
              <a:ext uri="{FF2B5EF4-FFF2-40B4-BE49-F238E27FC236}">
                <a16:creationId xmlns:a16="http://schemas.microsoft.com/office/drawing/2014/main" xmlns="" id="{4A58E334-001D-4247-9FB9-603D17A55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5384800"/>
          <a:ext cx="5349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7" name="Equation" r:id="rId4" imgW="4102100" imgH="5562600" progId="Equation.3">
                  <p:embed/>
                </p:oleObj>
              </mc:Choice>
              <mc:Fallback>
                <p:oleObj name="Equation" r:id="rId4" imgW="4102100" imgH="5562600" progId="Equation.3">
                  <p:embed/>
                  <p:pic>
                    <p:nvPicPr>
                      <p:cNvPr id="31746" name="Object 1">
                        <a:extLst>
                          <a:ext uri="{FF2B5EF4-FFF2-40B4-BE49-F238E27FC236}">
                            <a16:creationId xmlns:a16="http://schemas.microsoft.com/office/drawing/2014/main" xmlns="" id="{4A58E334-001D-4247-9FB9-603D17A558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384800"/>
                        <a:ext cx="5349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Box 9">
            <a:extLst>
              <a:ext uri="{FF2B5EF4-FFF2-40B4-BE49-F238E27FC236}">
                <a16:creationId xmlns:a16="http://schemas.microsoft.com/office/drawing/2014/main" xmlns="" id="{3CCED345-D5A3-FA4B-9ADE-1FCA8EE36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693" y="503476"/>
            <a:ext cx="69813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dirty="0"/>
              <a:t>Computer Algorithm For Mixed Simpson </a:t>
            </a:r>
          </a:p>
          <a:p>
            <a:pPr algn="ctr">
              <a:defRPr/>
            </a:pPr>
            <a:r>
              <a:rPr lang="en-US" sz="3200" dirty="0"/>
              <a:t>1/3 and 3/8 rule For Integration</a:t>
            </a:r>
          </a:p>
        </p:txBody>
      </p:sp>
      <p:graphicFrame>
        <p:nvGraphicFramePr>
          <p:cNvPr id="31747" name="Object 11">
            <a:extLst>
              <a:ext uri="{FF2B5EF4-FFF2-40B4-BE49-F238E27FC236}">
                <a16:creationId xmlns:a16="http://schemas.microsoft.com/office/drawing/2014/main" xmlns="" id="{F0E8C714-FB30-A04D-BE86-70B785776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892733"/>
              </p:ext>
            </p:extLst>
          </p:nvPr>
        </p:nvGraphicFramePr>
        <p:xfrm>
          <a:off x="4038600" y="4764087"/>
          <a:ext cx="91148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8" name="Equation" r:id="rId6" imgW="9944100" imgH="5270500" progId="Equation.3">
                  <p:embed/>
                </p:oleObj>
              </mc:Choice>
              <mc:Fallback>
                <p:oleObj name="Equation" r:id="rId6" imgW="9944100" imgH="5270500" progId="Equation.3">
                  <p:embed/>
                  <p:pic>
                    <p:nvPicPr>
                      <p:cNvPr id="31747" name="Object 11">
                        <a:extLst>
                          <a:ext uri="{FF2B5EF4-FFF2-40B4-BE49-F238E27FC236}">
                            <a16:creationId xmlns:a16="http://schemas.microsoft.com/office/drawing/2014/main" xmlns="" id="{F0E8C714-FB30-A04D-BE86-70B785776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64087"/>
                        <a:ext cx="911485" cy="474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12">
            <a:extLst>
              <a:ext uri="{FF2B5EF4-FFF2-40B4-BE49-F238E27FC236}">
                <a16:creationId xmlns:a16="http://schemas.microsoft.com/office/drawing/2014/main" xmlns="" id="{D41F1907-FCE3-E148-BE25-751BD5BCA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65464"/>
              </p:ext>
            </p:extLst>
          </p:nvPr>
        </p:nvGraphicFramePr>
        <p:xfrm>
          <a:off x="7111169" y="4764087"/>
          <a:ext cx="911485" cy="392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9" name="Equation" r:id="rId8" imgW="10820400" imgH="4978400" progId="Equation.3">
                  <p:embed/>
                </p:oleObj>
              </mc:Choice>
              <mc:Fallback>
                <p:oleObj name="Equation" r:id="rId8" imgW="10820400" imgH="4978400" progId="Equation.3">
                  <p:embed/>
                  <p:pic>
                    <p:nvPicPr>
                      <p:cNvPr id="31748" name="Object 12">
                        <a:extLst>
                          <a:ext uri="{FF2B5EF4-FFF2-40B4-BE49-F238E27FC236}">
                            <a16:creationId xmlns:a16="http://schemas.microsoft.com/office/drawing/2014/main" xmlns="" id="{D41F1907-FCE3-E148-BE25-751BD5BCA9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169" y="4764087"/>
                        <a:ext cx="911485" cy="392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30243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TextBox 3">
            <a:extLst>
              <a:ext uri="{FF2B5EF4-FFF2-40B4-BE49-F238E27FC236}">
                <a16:creationId xmlns:a16="http://schemas.microsoft.com/office/drawing/2014/main" xmlns="" id="{56E03439-A53C-5041-80F3-6BCC915CC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2170114"/>
            <a:ext cx="84201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= number of small, “h” segments, in conjunction with </a:t>
            </a:r>
          </a:p>
          <a:p>
            <a:r>
              <a:rPr lang="en-US" altLang="en-US" sz="2800" dirty="0"/>
              <a:t>Simpson 3/8 rule.</a:t>
            </a:r>
          </a:p>
        </p:txBody>
      </p:sp>
      <p:sp>
        <p:nvSpPr>
          <p:cNvPr id="32776" name="Rectangle 2">
            <a:extLst>
              <a:ext uri="{FF2B5EF4-FFF2-40B4-BE49-F238E27FC236}">
                <a16:creationId xmlns:a16="http://schemas.microsoft.com/office/drawing/2014/main" xmlns="" id="{D4CAE1D0-8017-6346-8C9E-9B8BB97E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0" name="Object 1">
            <a:extLst>
              <a:ext uri="{FF2B5EF4-FFF2-40B4-BE49-F238E27FC236}">
                <a16:creationId xmlns:a16="http://schemas.microsoft.com/office/drawing/2014/main" xmlns="" id="{778469D9-0E39-E04E-9A4A-53467A5CD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66938"/>
          <a:ext cx="6286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1" name="Equation" r:id="rId4" imgW="4686300" imgH="5562600" progId="Equation.3">
                  <p:embed/>
                </p:oleObj>
              </mc:Choice>
              <mc:Fallback>
                <p:oleObj name="Equation" r:id="rId4" imgW="4686300" imgH="5562600" progId="Equation.3">
                  <p:embed/>
                  <p:pic>
                    <p:nvPicPr>
                      <p:cNvPr id="32770" name="Object 1">
                        <a:extLst>
                          <a:ext uri="{FF2B5EF4-FFF2-40B4-BE49-F238E27FC236}">
                            <a16:creationId xmlns:a16="http://schemas.microsoft.com/office/drawing/2014/main" xmlns="" id="{778469D9-0E39-E04E-9A4A-53467A5CD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66938"/>
                        <a:ext cx="6286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Box 6">
            <a:extLst>
              <a:ext uri="{FF2B5EF4-FFF2-40B4-BE49-F238E27FC236}">
                <a16:creationId xmlns:a16="http://schemas.microsoft.com/office/drawing/2014/main" xmlns="" id="{A59B15A9-E2E5-7747-8A13-0DE8A396A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00400"/>
            <a:ext cx="11378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/>
              <a:t>Notes:</a:t>
            </a:r>
            <a:endParaRPr lang="en-US" sz="2800"/>
          </a:p>
        </p:txBody>
      </p:sp>
      <p:sp>
        <p:nvSpPr>
          <p:cNvPr id="33802" name="TextBox 7">
            <a:extLst>
              <a:ext uri="{FF2B5EF4-FFF2-40B4-BE49-F238E27FC236}">
                <a16:creationId xmlns:a16="http://schemas.microsoft.com/office/drawing/2014/main" xmlns="" id="{DAF7063C-9407-B64B-AB8A-8F1D520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4" y="3810000"/>
            <a:ext cx="55254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= a multiple of 2 (any </a:t>
            </a:r>
            <a:r>
              <a:rPr lang="en-US" sz="2800" u="sng" dirty="0"/>
              <a:t>even</a:t>
            </a:r>
            <a:r>
              <a:rPr lang="en-US" sz="2800" dirty="0"/>
              <a:t> numbers)</a:t>
            </a:r>
          </a:p>
        </p:txBody>
      </p:sp>
      <p:sp>
        <p:nvSpPr>
          <p:cNvPr id="32779" name="Rectangle 4">
            <a:extLst>
              <a:ext uri="{FF2B5EF4-FFF2-40B4-BE49-F238E27FC236}">
                <a16:creationId xmlns:a16="http://schemas.microsoft.com/office/drawing/2014/main" xmlns="" id="{3F10819E-AA1D-6646-BE0C-93170957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xmlns="" id="{C1E286DF-A2A7-5343-B43B-FD3B54E95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3810001"/>
          <a:ext cx="444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2" name="Equation" r:id="rId6" imgW="4102100" imgH="5562600" progId="Equation.3">
                  <p:embed/>
                </p:oleObj>
              </mc:Choice>
              <mc:Fallback>
                <p:oleObj name="Equation" r:id="rId6" imgW="4102100" imgH="5562600" progId="Equation.3">
                  <p:embed/>
                  <p:pic>
                    <p:nvPicPr>
                      <p:cNvPr id="32771" name="Object 3">
                        <a:extLst>
                          <a:ext uri="{FF2B5EF4-FFF2-40B4-BE49-F238E27FC236}">
                            <a16:creationId xmlns:a16="http://schemas.microsoft.com/office/drawing/2014/main" xmlns="" id="{C1E286DF-A2A7-5343-B43B-FD3B54E95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810001"/>
                        <a:ext cx="4445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Box 10">
            <a:extLst>
              <a:ext uri="{FF2B5EF4-FFF2-40B4-BE49-F238E27FC236}">
                <a16:creationId xmlns:a16="http://schemas.microsoft.com/office/drawing/2014/main" xmlns="" id="{88929909-0812-044D-87A0-4C5158FBD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4724401"/>
            <a:ext cx="67973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= a multiple of 3 (can be certain </a:t>
            </a:r>
            <a:r>
              <a:rPr lang="en-US" sz="2800" u="sng"/>
              <a:t>odd</a:t>
            </a:r>
            <a:r>
              <a:rPr lang="en-US" sz="2800"/>
              <a:t>, or </a:t>
            </a:r>
            <a:r>
              <a:rPr lang="en-US" sz="2800" u="sng"/>
              <a:t>even</a:t>
            </a:r>
            <a:r>
              <a:rPr lang="en-US" sz="2800"/>
              <a:t> </a:t>
            </a:r>
          </a:p>
          <a:p>
            <a:pPr>
              <a:defRPr/>
            </a:pPr>
            <a:r>
              <a:rPr lang="en-US" sz="2800"/>
              <a:t>numbers)</a:t>
            </a:r>
          </a:p>
        </p:txBody>
      </p:sp>
      <p:sp>
        <p:nvSpPr>
          <p:cNvPr id="32781" name="Rectangle 6">
            <a:extLst>
              <a:ext uri="{FF2B5EF4-FFF2-40B4-BE49-F238E27FC236}">
                <a16:creationId xmlns:a16="http://schemas.microsoft.com/office/drawing/2014/main" xmlns="" id="{BF9896FA-DB4D-BD45-B2FD-3499CCA5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2" name="Object 5">
            <a:extLst>
              <a:ext uri="{FF2B5EF4-FFF2-40B4-BE49-F238E27FC236}">
                <a16:creationId xmlns:a16="http://schemas.microsoft.com/office/drawing/2014/main" xmlns="" id="{9C26056E-25AC-BC46-8774-17472C529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4699001"/>
          <a:ext cx="3476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3" name="Equation" r:id="rId8" imgW="4686300" imgH="5562600" progId="Equation.3">
                  <p:embed/>
                </p:oleObj>
              </mc:Choice>
              <mc:Fallback>
                <p:oleObj name="Equation" r:id="rId8" imgW="4686300" imgH="5562600" progId="Equation.3">
                  <p:embed/>
                  <p:pic>
                    <p:nvPicPr>
                      <p:cNvPr id="32772" name="Object 5">
                        <a:extLst>
                          <a:ext uri="{FF2B5EF4-FFF2-40B4-BE49-F238E27FC236}">
                            <a16:creationId xmlns:a16="http://schemas.microsoft.com/office/drawing/2014/main" xmlns="" id="{9C26056E-25AC-BC46-8774-17472C529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699001"/>
                        <a:ext cx="34766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536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Box 3">
            <a:extLst>
              <a:ext uri="{FF2B5EF4-FFF2-40B4-BE49-F238E27FC236}">
                <a16:creationId xmlns:a16="http://schemas.microsoft.com/office/drawing/2014/main" xmlns="" id="{034B0882-0D9C-0644-A518-B21836A9D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018" y="1635182"/>
            <a:ext cx="1097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Step 2</a:t>
            </a:r>
            <a:endParaRPr lang="en-US" sz="2800" dirty="0"/>
          </a:p>
        </p:txBody>
      </p:sp>
      <p:sp>
        <p:nvSpPr>
          <p:cNvPr id="34824" name="TextBox 4">
            <a:extLst>
              <a:ext uri="{FF2B5EF4-FFF2-40B4-BE49-F238E27FC236}">
                <a16:creationId xmlns:a16="http://schemas.microsoft.com/office/drawing/2014/main" xmlns="" id="{004A0371-F2CE-A04D-9B98-C92562FB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569" y="2157469"/>
            <a:ext cx="15241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Compute</a:t>
            </a:r>
          </a:p>
        </p:txBody>
      </p:sp>
      <p:sp>
        <p:nvSpPr>
          <p:cNvPr id="33801" name="Rectangle 2">
            <a:extLst>
              <a:ext uri="{FF2B5EF4-FFF2-40B4-BE49-F238E27FC236}">
                <a16:creationId xmlns:a16="http://schemas.microsoft.com/office/drawing/2014/main" xmlns="" id="{0D08EF27-E9E9-9843-956D-B3C435345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44" y="-613621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794" name="Object 1">
            <a:extLst>
              <a:ext uri="{FF2B5EF4-FFF2-40B4-BE49-F238E27FC236}">
                <a16:creationId xmlns:a16="http://schemas.microsoft.com/office/drawing/2014/main" xmlns="" id="{8AC98CF1-330C-CA40-9A15-9461B5492F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98561"/>
              </p:ext>
            </p:extLst>
          </p:nvPr>
        </p:nvGraphicFramePr>
        <p:xfrm>
          <a:off x="3672243" y="2179694"/>
          <a:ext cx="1574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9" name="Equation" r:id="rId5" imgW="17843500" imgH="5562600" progId="Equation.3">
                  <p:embed/>
                </p:oleObj>
              </mc:Choice>
              <mc:Fallback>
                <p:oleObj name="Equation" r:id="rId5" imgW="17843500" imgH="5562600" progId="Equation.3">
                  <p:embed/>
                  <p:pic>
                    <p:nvPicPr>
                      <p:cNvPr id="33794" name="Object 1">
                        <a:extLst>
                          <a:ext uri="{FF2B5EF4-FFF2-40B4-BE49-F238E27FC236}">
                            <a16:creationId xmlns:a16="http://schemas.microsoft.com/office/drawing/2014/main" xmlns="" id="{8AC98CF1-330C-CA40-9A15-9461B5492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243" y="2179694"/>
                        <a:ext cx="15748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4">
            <a:extLst>
              <a:ext uri="{FF2B5EF4-FFF2-40B4-BE49-F238E27FC236}">
                <a16:creationId xmlns:a16="http://schemas.microsoft.com/office/drawing/2014/main" xmlns="" id="{9BC9DF20-435F-D748-A0DF-951513CFC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44" y="-613621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xmlns="" id="{5A574660-AF6A-D846-B64E-99C4DE6DB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55398"/>
              </p:ext>
            </p:extLst>
          </p:nvPr>
        </p:nvGraphicFramePr>
        <p:xfrm>
          <a:off x="3646844" y="2748020"/>
          <a:ext cx="12604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0" name="Equation" r:id="rId7" imgW="13462000" imgH="9067800" progId="Equation.3">
                  <p:embed/>
                </p:oleObj>
              </mc:Choice>
              <mc:Fallback>
                <p:oleObj name="Equation" r:id="rId7" imgW="13462000" imgH="9067800" progId="Equation.3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xmlns="" id="{5A574660-AF6A-D846-B64E-99C4DE6DB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844" y="2748020"/>
                        <a:ext cx="12604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5">
            <a:extLst>
              <a:ext uri="{FF2B5EF4-FFF2-40B4-BE49-F238E27FC236}">
                <a16:creationId xmlns:a16="http://schemas.microsoft.com/office/drawing/2014/main" xmlns="" id="{D9956811-2706-D640-876C-0A596C240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485437"/>
              </p:ext>
            </p:extLst>
          </p:nvPr>
        </p:nvGraphicFramePr>
        <p:xfrm>
          <a:off x="5723293" y="1995545"/>
          <a:ext cx="2114550" cy="447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1" name="Equation" r:id="rId9" imgW="26035000" imgH="55295800" progId="Equation.3">
                  <p:embed/>
                </p:oleObj>
              </mc:Choice>
              <mc:Fallback>
                <p:oleObj name="Equation" r:id="rId9" imgW="26035000" imgH="55295800" progId="Equation.3">
                  <p:embed/>
                  <p:pic>
                    <p:nvPicPr>
                      <p:cNvPr id="33796" name="Object 5">
                        <a:extLst>
                          <a:ext uri="{FF2B5EF4-FFF2-40B4-BE49-F238E27FC236}">
                            <a16:creationId xmlns:a16="http://schemas.microsoft.com/office/drawing/2014/main" xmlns="" id="{D9956811-2706-D640-876C-0A596C240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293" y="1995545"/>
                        <a:ext cx="2114550" cy="447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85692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xmlns="" id="{C5AF45AC-74FF-E846-B7F3-E31B3ACBD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6" name="TextBox 5">
            <a:extLst>
              <a:ext uri="{FF2B5EF4-FFF2-40B4-BE49-F238E27FC236}">
                <a16:creationId xmlns:a16="http://schemas.microsoft.com/office/drawing/2014/main" xmlns="" id="{36F28E2C-0466-EF41-8030-6DD02F8D1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057400"/>
            <a:ext cx="1097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Step 3</a:t>
            </a:r>
            <a:endParaRPr lang="en-US" sz="2800" dirty="0"/>
          </a:p>
        </p:txBody>
      </p:sp>
      <p:sp>
        <p:nvSpPr>
          <p:cNvPr id="35847" name="TextBox 6">
            <a:extLst>
              <a:ext uri="{FF2B5EF4-FFF2-40B4-BE49-F238E27FC236}">
                <a16:creationId xmlns:a16="http://schemas.microsoft.com/office/drawing/2014/main" xmlns="" id="{52F16CD1-F968-A042-BD71-CDC20F495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1"/>
            <a:ext cx="795512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Compute “multiple segments” Simpson 1/3 rule (See </a:t>
            </a:r>
          </a:p>
          <a:p>
            <a:pPr>
              <a:defRPr/>
            </a:pPr>
            <a:r>
              <a:rPr lang="en-US" sz="2800"/>
              <a:t>Eq. 19)</a:t>
            </a:r>
          </a:p>
        </p:txBody>
      </p:sp>
      <p:sp>
        <p:nvSpPr>
          <p:cNvPr id="34824" name="Rectangle 4">
            <a:extLst>
              <a:ext uri="{FF2B5EF4-FFF2-40B4-BE49-F238E27FC236}">
                <a16:creationId xmlns:a16="http://schemas.microsoft.com/office/drawing/2014/main" xmlns="" id="{AF47C9D3-D5CE-E844-86C7-B3BD75DEF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18" name="Object 3">
            <a:extLst>
              <a:ext uri="{FF2B5EF4-FFF2-40B4-BE49-F238E27FC236}">
                <a16:creationId xmlns:a16="http://schemas.microsoft.com/office/drawing/2014/main" xmlns="" id="{FF301D15-82DF-B646-83E1-FA7B882E7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3886201"/>
          <a:ext cx="68881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1" name="Equation" r:id="rId4" imgW="88938100" imgH="13169900" progId="Equation.3">
                  <p:embed/>
                </p:oleObj>
              </mc:Choice>
              <mc:Fallback>
                <p:oleObj name="Equation" r:id="rId4" imgW="88938100" imgH="13169900" progId="Equation.3">
                  <p:embed/>
                  <p:pic>
                    <p:nvPicPr>
                      <p:cNvPr id="34818" name="Object 3">
                        <a:extLst>
                          <a:ext uri="{FF2B5EF4-FFF2-40B4-BE49-F238E27FC236}">
                            <a16:creationId xmlns:a16="http://schemas.microsoft.com/office/drawing/2014/main" xmlns="" id="{FF301D15-82DF-B646-83E1-FA7B882E7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886201"/>
                        <a:ext cx="688816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Box 8">
            <a:extLst>
              <a:ext uri="{FF2B5EF4-FFF2-40B4-BE49-F238E27FC236}">
                <a16:creationId xmlns:a16="http://schemas.microsoft.com/office/drawing/2014/main" xmlns="" id="{99F14C5E-6081-DD4C-B21E-1387C2C64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664" y="4953000"/>
            <a:ext cx="22566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(19, repeated)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0416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TextBox 3">
            <a:extLst>
              <a:ext uri="{FF2B5EF4-FFF2-40B4-BE49-F238E27FC236}">
                <a16:creationId xmlns:a16="http://schemas.microsoft.com/office/drawing/2014/main" xmlns="" id="{90270A17-A704-3247-9F5B-EB3F5F9F2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442" y="1487244"/>
            <a:ext cx="1097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Step 4</a:t>
            </a:r>
            <a:endParaRPr lang="en-US" sz="2800" dirty="0"/>
          </a:p>
        </p:txBody>
      </p:sp>
      <p:sp>
        <p:nvSpPr>
          <p:cNvPr id="36871" name="TextBox 4">
            <a:extLst>
              <a:ext uri="{FF2B5EF4-FFF2-40B4-BE49-F238E27FC236}">
                <a16:creationId xmlns:a16="http://schemas.microsoft.com/office/drawing/2014/main" xmlns="" id="{7A06E01A-F5ED-3E46-89D4-A253E951D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242" y="2020645"/>
            <a:ext cx="795512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Compute “multiple segments” Simpson 3/8 rule (See </a:t>
            </a:r>
          </a:p>
          <a:p>
            <a:pPr>
              <a:defRPr/>
            </a:pPr>
            <a:r>
              <a:rPr lang="en-US" sz="2800"/>
              <a:t>Eq. 17)</a:t>
            </a:r>
          </a:p>
        </p:txBody>
      </p:sp>
      <p:sp>
        <p:nvSpPr>
          <p:cNvPr id="35848" name="Rectangle 2">
            <a:extLst>
              <a:ext uri="{FF2B5EF4-FFF2-40B4-BE49-F238E27FC236}">
                <a16:creationId xmlns:a16="http://schemas.microsoft.com/office/drawing/2014/main" xmlns="" id="{0761C512-0B7B-C645-9596-34DC2EEE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43" y="-893321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42" name="Object 1">
            <a:extLst>
              <a:ext uri="{FF2B5EF4-FFF2-40B4-BE49-F238E27FC236}">
                <a16:creationId xmlns:a16="http://schemas.microsoft.com/office/drawing/2014/main" xmlns="" id="{72016901-F794-724A-95E0-07123E0D7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04509"/>
              </p:ext>
            </p:extLst>
          </p:nvPr>
        </p:nvGraphicFramePr>
        <p:xfrm>
          <a:off x="1889480" y="3131895"/>
          <a:ext cx="85201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6" name="Equation" r:id="rId4" imgW="110007400" imgH="13169900" progId="Equation.3">
                  <p:embed/>
                </p:oleObj>
              </mc:Choice>
              <mc:Fallback>
                <p:oleObj name="Equation" r:id="rId4" imgW="110007400" imgH="13169900" progId="Equation.3">
                  <p:embed/>
                  <p:pic>
                    <p:nvPicPr>
                      <p:cNvPr id="35842" name="Object 1">
                        <a:extLst>
                          <a:ext uri="{FF2B5EF4-FFF2-40B4-BE49-F238E27FC236}">
                            <a16:creationId xmlns:a16="http://schemas.microsoft.com/office/drawing/2014/main" xmlns="" id="{72016901-F794-724A-95E0-07123E0D7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480" y="3131895"/>
                        <a:ext cx="8520112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Box 8">
            <a:extLst>
              <a:ext uri="{FF2B5EF4-FFF2-40B4-BE49-F238E27FC236}">
                <a16:creationId xmlns:a16="http://schemas.microsoft.com/office/drawing/2014/main" xmlns="" id="{70DB499A-E4F6-0E42-BEF6-E8C0C5696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680" y="4382844"/>
            <a:ext cx="1097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/>
              <a:t>Step 5</a:t>
            </a:r>
            <a:endParaRPr lang="en-US" sz="2800"/>
          </a:p>
        </p:txBody>
      </p:sp>
      <p:sp>
        <p:nvSpPr>
          <p:cNvPr id="35850" name="Rectangle 5">
            <a:extLst>
              <a:ext uri="{FF2B5EF4-FFF2-40B4-BE49-F238E27FC236}">
                <a16:creationId xmlns:a16="http://schemas.microsoft.com/office/drawing/2014/main" xmlns="" id="{D801234C-E37C-854E-BF2E-5BF0B794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43" y="-893321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43" name="Object 4">
            <a:extLst>
              <a:ext uri="{FF2B5EF4-FFF2-40B4-BE49-F238E27FC236}">
                <a16:creationId xmlns:a16="http://schemas.microsoft.com/office/drawing/2014/main" xmlns="" id="{9C88584C-F73C-1540-A48C-6D97E2CDB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133464"/>
              </p:ext>
            </p:extLst>
          </p:nvPr>
        </p:nvGraphicFramePr>
        <p:xfrm>
          <a:off x="4132618" y="4940058"/>
          <a:ext cx="18002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7" name="Equation" r:id="rId6" imgW="17259300" imgH="5562600" progId="Equation.3">
                  <p:embed/>
                </p:oleObj>
              </mc:Choice>
              <mc:Fallback>
                <p:oleObj name="Equation" r:id="rId6" imgW="17259300" imgH="5562600" progId="Equation.3">
                  <p:embed/>
                  <p:pic>
                    <p:nvPicPr>
                      <p:cNvPr id="35843" name="Object 4">
                        <a:extLst>
                          <a:ext uri="{FF2B5EF4-FFF2-40B4-BE49-F238E27FC236}">
                            <a16:creationId xmlns:a16="http://schemas.microsoft.com/office/drawing/2014/main" xmlns="" id="{9C88584C-F73C-1540-A48C-6D97E2CDB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618" y="4940058"/>
                        <a:ext cx="18002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Box 11">
            <a:extLst>
              <a:ext uri="{FF2B5EF4-FFF2-40B4-BE49-F238E27FC236}">
                <a16:creationId xmlns:a16="http://schemas.microsoft.com/office/drawing/2014/main" xmlns="" id="{0B4F5579-BDD8-2D48-9653-37BFA4099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243" y="5535369"/>
            <a:ext cx="73897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and print out the final approximated answer for </a:t>
            </a:r>
            <a:r>
              <a:rPr lang="en-US" sz="2800" i="1"/>
              <a:t>I.</a:t>
            </a:r>
            <a:endParaRPr lang="en-US" sz="2800"/>
          </a:p>
        </p:txBody>
      </p:sp>
      <p:sp>
        <p:nvSpPr>
          <p:cNvPr id="36876" name="TextBox 11">
            <a:extLst>
              <a:ext uri="{FF2B5EF4-FFF2-40B4-BE49-F238E27FC236}">
                <a16:creationId xmlns:a16="http://schemas.microsoft.com/office/drawing/2014/main" xmlns="" id="{32BC572C-EF7B-814A-97E2-A0635AF1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906" y="4154244"/>
            <a:ext cx="22566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(17, repeated)</a:t>
            </a:r>
          </a:p>
        </p:txBody>
      </p:sp>
      <p:sp>
        <p:nvSpPr>
          <p:cNvPr id="36877" name="TextBox 12">
            <a:extLst>
              <a:ext uri="{FF2B5EF4-FFF2-40B4-BE49-F238E27FC236}">
                <a16:creationId xmlns:a16="http://schemas.microsoft.com/office/drawing/2014/main" xmlns="" id="{69F6B41F-2B16-B447-A03A-0A3F5FE6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1743" y="4849569"/>
            <a:ext cx="768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(20)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6861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Box 3">
            <a:extLst>
              <a:ext uri="{FF2B5EF4-FFF2-40B4-BE49-F238E27FC236}">
                <a16:creationId xmlns:a16="http://schemas.microsoft.com/office/drawing/2014/main" xmlns="" id="{51D8EDFE-4247-944E-9E44-C6835B3F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723" y="1981201"/>
            <a:ext cx="779816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2800" dirty="0"/>
              <a:t>In the previous chapter, it has been explained and </a:t>
            </a:r>
          </a:p>
          <a:p>
            <a:pPr algn="just">
              <a:defRPr/>
            </a:pPr>
            <a:r>
              <a:rPr lang="en-US" sz="2800" dirty="0"/>
              <a:t>illustrated that Simpsons 1/3 rule for integration can</a:t>
            </a:r>
          </a:p>
          <a:p>
            <a:pPr algn="just">
              <a:defRPr/>
            </a:pPr>
            <a:r>
              <a:rPr lang="en-US" sz="2800" dirty="0"/>
              <a:t> be derived by replacing the given function</a:t>
            </a:r>
          </a:p>
        </p:txBody>
      </p:sp>
      <p:sp>
        <p:nvSpPr>
          <p:cNvPr id="4104" name="Rectangle 2">
            <a:extLst>
              <a:ext uri="{FF2B5EF4-FFF2-40B4-BE49-F238E27FC236}">
                <a16:creationId xmlns:a16="http://schemas.microsoft.com/office/drawing/2014/main" xmlns="" id="{204FFB2F-A193-9641-95CF-4697D820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8" name="Object 1">
            <a:extLst>
              <a:ext uri="{FF2B5EF4-FFF2-40B4-BE49-F238E27FC236}">
                <a16:creationId xmlns:a16="http://schemas.microsoft.com/office/drawing/2014/main" xmlns="" id="{3AD3F51C-E560-C44C-8069-1C4E3708A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2839" y="2854326"/>
          <a:ext cx="866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9" name="Equation" r:id="rId4" imgW="7899400" imgH="4686300" progId="Equation.3">
                  <p:embed/>
                </p:oleObj>
              </mc:Choice>
              <mc:Fallback>
                <p:oleObj name="Equation" r:id="rId4" imgW="7899400" imgH="4686300" progId="Equation.3">
                  <p:embed/>
                  <p:pic>
                    <p:nvPicPr>
                      <p:cNvPr id="4098" name="Object 1">
                        <a:extLst>
                          <a:ext uri="{FF2B5EF4-FFF2-40B4-BE49-F238E27FC236}">
                            <a16:creationId xmlns:a16="http://schemas.microsoft.com/office/drawing/2014/main" xmlns="" id="{3AD3F51C-E560-C44C-8069-1C4E3708A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2839" y="2854326"/>
                        <a:ext cx="8667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Box 6">
            <a:extLst>
              <a:ext uri="{FF2B5EF4-FFF2-40B4-BE49-F238E27FC236}">
                <a16:creationId xmlns:a16="http://schemas.microsoft.com/office/drawing/2014/main" xmlns="" id="{DB0A3791-3810-294A-9C0E-9E9693145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50" y="3276600"/>
            <a:ext cx="80590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2800" dirty="0"/>
              <a:t>with the 2</a:t>
            </a:r>
            <a:r>
              <a:rPr lang="en-US" sz="2800" baseline="30000" dirty="0"/>
              <a:t>nd</a:t>
            </a:r>
            <a:r>
              <a:rPr lang="en-US" sz="2800" dirty="0"/>
              <a:t> –order (or quadratic) polynomial function</a:t>
            </a:r>
          </a:p>
        </p:txBody>
      </p:sp>
      <p:sp>
        <p:nvSpPr>
          <p:cNvPr id="4106" name="Rectangle 4">
            <a:extLst>
              <a:ext uri="{FF2B5EF4-FFF2-40B4-BE49-F238E27FC236}">
                <a16:creationId xmlns:a16="http://schemas.microsoft.com/office/drawing/2014/main" xmlns="" id="{34B984AA-E45C-344A-90C7-5D77620A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xmlns="" id="{C459ACA6-8111-8943-A847-353AFD94A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3797300"/>
          <a:ext cx="19224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0" name="Equation" r:id="rId6" imgW="22237700" imgH="5562600" progId="Equation.3">
                  <p:embed/>
                </p:oleObj>
              </mc:Choice>
              <mc:Fallback>
                <p:oleObj name="Equation" r:id="rId6" imgW="22237700" imgH="5562600" progId="Equation.3">
                  <p:embed/>
                  <p:pic>
                    <p:nvPicPr>
                      <p:cNvPr id="4099" name="Object 3">
                        <a:extLst>
                          <a:ext uri="{FF2B5EF4-FFF2-40B4-BE49-F238E27FC236}">
                            <a16:creationId xmlns:a16="http://schemas.microsoft.com/office/drawing/2014/main" xmlns="" id="{C459ACA6-8111-8943-A847-353AFD94A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797300"/>
                        <a:ext cx="19224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Box 9">
            <a:extLst>
              <a:ext uri="{FF2B5EF4-FFF2-40B4-BE49-F238E27FC236}">
                <a16:creationId xmlns:a16="http://schemas.microsoft.com/office/drawing/2014/main" xmlns="" id="{4D5F9A58-64D9-AA45-B755-553A88A9F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3752850"/>
            <a:ext cx="1957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, defined as:</a:t>
            </a:r>
          </a:p>
        </p:txBody>
      </p:sp>
      <p:sp>
        <p:nvSpPr>
          <p:cNvPr id="4108" name="Rectangle 6">
            <a:extLst>
              <a:ext uri="{FF2B5EF4-FFF2-40B4-BE49-F238E27FC236}">
                <a16:creationId xmlns:a16="http://schemas.microsoft.com/office/drawing/2014/main" xmlns="" id="{F32FD5BE-B5CA-4943-B041-9EAF09C7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xmlns="" id="{3AE2188C-D638-A541-8423-011346FE5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8975" y="4745038"/>
          <a:ext cx="48212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1" name="Equation" r:id="rId8" imgW="38036500" imgH="6438900" progId="Equation.3">
                  <p:embed/>
                </p:oleObj>
              </mc:Choice>
              <mc:Fallback>
                <p:oleObj name="Equation" r:id="rId8" imgW="38036500" imgH="6438900" progId="Equation.3">
                  <p:embed/>
                  <p:pic>
                    <p:nvPicPr>
                      <p:cNvPr id="4100" name="Object 5">
                        <a:extLst>
                          <a:ext uri="{FF2B5EF4-FFF2-40B4-BE49-F238E27FC236}">
                            <a16:creationId xmlns:a16="http://schemas.microsoft.com/office/drawing/2014/main" xmlns="" id="{3AE2188C-D638-A541-8423-011346FE5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745038"/>
                        <a:ext cx="4821238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Box 12">
            <a:extLst>
              <a:ext uri="{FF2B5EF4-FFF2-40B4-BE49-F238E27FC236}">
                <a16:creationId xmlns:a16="http://schemas.microsoft.com/office/drawing/2014/main" xmlns="" id="{66F793C2-5352-9B4A-8D4E-FC0855A98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526" y="4914900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(2)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9974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Box 12">
            <a:extLst>
              <a:ext uri="{FF2B5EF4-FFF2-40B4-BE49-F238E27FC236}">
                <a16:creationId xmlns:a16="http://schemas.microsoft.com/office/drawing/2014/main" xmlns="" id="{98DA1130-32E0-9A44-981C-7BFBD21F5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285" y="5829749"/>
            <a:ext cx="81610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which can also be symbolically represented in Figure 1.</a:t>
            </a:r>
          </a:p>
        </p:txBody>
      </p:sp>
      <p:sp>
        <p:nvSpPr>
          <p:cNvPr id="6152" name="TextBox 3">
            <a:extLst>
              <a:ext uri="{FF2B5EF4-FFF2-40B4-BE49-F238E27FC236}">
                <a16:creationId xmlns:a16="http://schemas.microsoft.com/office/drawing/2014/main" xmlns="" id="{18F5BB25-C634-C645-9EA3-16C1268D8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710" y="1295850"/>
            <a:ext cx="77294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sz="2800" dirty="0"/>
              <a:t>In a similar fashion, Simpson       rule for integration </a:t>
            </a:r>
          </a:p>
          <a:p>
            <a:pPr algn="just">
              <a:defRPr/>
            </a:pPr>
            <a:r>
              <a:rPr lang="en-US" sz="2800" dirty="0"/>
              <a:t>can be derived by replacing the given function</a:t>
            </a:r>
          </a:p>
        </p:txBody>
      </p:sp>
      <p:sp>
        <p:nvSpPr>
          <p:cNvPr id="5129" name="Rectangle 2">
            <a:extLst>
              <a:ext uri="{FF2B5EF4-FFF2-40B4-BE49-F238E27FC236}">
                <a16:creationId xmlns:a16="http://schemas.microsoft.com/office/drawing/2014/main" xmlns="" id="{BA67DBEF-E123-7B41-9D3F-7C1AD550C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486" y="-818016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2" name="Object 1">
            <a:extLst>
              <a:ext uri="{FF2B5EF4-FFF2-40B4-BE49-F238E27FC236}">
                <a16:creationId xmlns:a16="http://schemas.microsoft.com/office/drawing/2014/main" xmlns="" id="{052FDB8A-462F-3D4D-A885-199A576D8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860949"/>
              </p:ext>
            </p:extLst>
          </p:nvPr>
        </p:nvGraphicFramePr>
        <p:xfrm>
          <a:off x="9195930" y="1745348"/>
          <a:ext cx="850921" cy="48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4" name="Equation" r:id="rId4" imgW="9067800" imgH="5270500" progId="Equation.3">
                  <p:embed/>
                </p:oleObj>
              </mc:Choice>
              <mc:Fallback>
                <p:oleObj name="Equation" r:id="rId4" imgW="9067800" imgH="5270500" progId="Equation.3">
                  <p:embed/>
                  <p:pic>
                    <p:nvPicPr>
                      <p:cNvPr id="5122" name="Object 1">
                        <a:extLst>
                          <a:ext uri="{FF2B5EF4-FFF2-40B4-BE49-F238E27FC236}">
                            <a16:creationId xmlns:a16="http://schemas.microsoft.com/office/drawing/2014/main" xmlns="" id="{052FDB8A-462F-3D4D-A885-199A576D8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5930" y="1745348"/>
                        <a:ext cx="850921" cy="4850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Box 6">
            <a:extLst>
              <a:ext uri="{FF2B5EF4-FFF2-40B4-BE49-F238E27FC236}">
                <a16:creationId xmlns:a16="http://schemas.microsoft.com/office/drawing/2014/main" xmlns="" id="{F0A08D68-0F47-6249-8411-934F753E5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686" y="2210250"/>
            <a:ext cx="730180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with the 3</a:t>
            </a:r>
            <a:r>
              <a:rPr lang="en-US" sz="2800" baseline="30000" dirty="0"/>
              <a:t>rd</a:t>
            </a:r>
            <a:r>
              <a:rPr lang="en-US" sz="2800" dirty="0"/>
              <a:t>-order (or cubic) polynomial (passing </a:t>
            </a:r>
          </a:p>
          <a:p>
            <a:pPr>
              <a:defRPr/>
            </a:pPr>
            <a:r>
              <a:rPr lang="en-US" sz="2800" dirty="0"/>
              <a:t>through 4 known data points) function</a:t>
            </a:r>
          </a:p>
        </p:txBody>
      </p:sp>
      <p:sp>
        <p:nvSpPr>
          <p:cNvPr id="5131" name="Rectangle 4">
            <a:extLst>
              <a:ext uri="{FF2B5EF4-FFF2-40B4-BE49-F238E27FC236}">
                <a16:creationId xmlns:a16="http://schemas.microsoft.com/office/drawing/2014/main" xmlns="" id="{4286B061-BFBB-4146-B577-FE3A7E55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486" y="-818016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xmlns="" id="{C42A9723-70F1-304B-801E-0A9F2B2C5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34560"/>
              </p:ext>
            </p:extLst>
          </p:nvPr>
        </p:nvGraphicFramePr>
        <p:xfrm>
          <a:off x="7695270" y="2706266"/>
          <a:ext cx="1909360" cy="48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5" name="Equation" r:id="rId6" imgW="21945600" imgH="5562600" progId="Equation.3">
                  <p:embed/>
                </p:oleObj>
              </mc:Choice>
              <mc:Fallback>
                <p:oleObj name="Equation" r:id="rId6" imgW="21945600" imgH="5562600" progId="Equation.3">
                  <p:embed/>
                  <p:pic>
                    <p:nvPicPr>
                      <p:cNvPr id="5123" name="Object 3">
                        <a:extLst>
                          <a:ext uri="{FF2B5EF4-FFF2-40B4-BE49-F238E27FC236}">
                            <a16:creationId xmlns:a16="http://schemas.microsoft.com/office/drawing/2014/main" xmlns="" id="{C42A9723-70F1-304B-801E-0A9F2B2C5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5270" y="2706266"/>
                        <a:ext cx="1909360" cy="4850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Box 9">
            <a:extLst>
              <a:ext uri="{FF2B5EF4-FFF2-40B4-BE49-F238E27FC236}">
                <a16:creationId xmlns:a16="http://schemas.microsoft.com/office/drawing/2014/main" xmlns="" id="{B598E723-6A35-0747-9FF1-F77354B21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010" y="3154477"/>
            <a:ext cx="1689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defined as</a:t>
            </a:r>
          </a:p>
        </p:txBody>
      </p:sp>
      <p:sp>
        <p:nvSpPr>
          <p:cNvPr id="5133" name="Rectangle 6">
            <a:extLst>
              <a:ext uri="{FF2B5EF4-FFF2-40B4-BE49-F238E27FC236}">
                <a16:creationId xmlns:a16="http://schemas.microsoft.com/office/drawing/2014/main" xmlns="" id="{7EC3FEC5-60BE-AA4F-A4D2-2737E1B0D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486" y="-818016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124" name="Object 5">
            <a:extLst>
              <a:ext uri="{FF2B5EF4-FFF2-40B4-BE49-F238E27FC236}">
                <a16:creationId xmlns:a16="http://schemas.microsoft.com/office/drawing/2014/main" xmlns="" id="{77268BCB-AECF-B24B-BBC8-1035AE4E0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295647"/>
              </p:ext>
            </p:extLst>
          </p:nvPr>
        </p:nvGraphicFramePr>
        <p:xfrm>
          <a:off x="4093286" y="3090560"/>
          <a:ext cx="449421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6" name="Equation" r:id="rId8" imgW="44767500" imgH="28092400" progId="Equation.3">
                  <p:embed/>
                </p:oleObj>
              </mc:Choice>
              <mc:Fallback>
                <p:oleObj name="Equation" r:id="rId8" imgW="44767500" imgH="28092400" progId="Equation.3">
                  <p:embed/>
                  <p:pic>
                    <p:nvPicPr>
                      <p:cNvPr id="5124" name="Object 5">
                        <a:extLst>
                          <a:ext uri="{FF2B5EF4-FFF2-40B4-BE49-F238E27FC236}">
                            <a16:creationId xmlns:a16="http://schemas.microsoft.com/office/drawing/2014/main" xmlns="" id="{77268BCB-AECF-B24B-BBC8-1035AE4E0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286" y="3090560"/>
                        <a:ext cx="4494213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Box 14">
            <a:extLst>
              <a:ext uri="{FF2B5EF4-FFF2-40B4-BE49-F238E27FC236}">
                <a16:creationId xmlns:a16="http://schemas.microsoft.com/office/drawing/2014/main" xmlns="" id="{71979721-9E1E-9849-AAD4-F97639483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1011" y="4233560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(3)</a:t>
            </a:r>
          </a:p>
        </p:txBody>
      </p:sp>
      <p:graphicFrame>
        <p:nvGraphicFramePr>
          <p:cNvPr id="5125" name="Object 23">
            <a:extLst>
              <a:ext uri="{FF2B5EF4-FFF2-40B4-BE49-F238E27FC236}">
                <a16:creationId xmlns:a16="http://schemas.microsoft.com/office/drawing/2014/main" xmlns="" id="{ACC24E3D-F032-3546-96F5-145B75400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208476"/>
              </p:ext>
            </p:extLst>
          </p:nvPr>
        </p:nvGraphicFramePr>
        <p:xfrm>
          <a:off x="6767222" y="1245884"/>
          <a:ext cx="420451" cy="54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7" name="Equation" r:id="rId10" imgW="6146800" imgH="7899400" progId="Equation.3">
                  <p:embed/>
                </p:oleObj>
              </mc:Choice>
              <mc:Fallback>
                <p:oleObj name="Equation" r:id="rId10" imgW="6146800" imgH="7899400" progId="Equation.3">
                  <p:embed/>
                  <p:pic>
                    <p:nvPicPr>
                      <p:cNvPr id="5125" name="Object 23">
                        <a:extLst>
                          <a:ext uri="{FF2B5EF4-FFF2-40B4-BE49-F238E27FC236}">
                            <a16:creationId xmlns:a16="http://schemas.microsoft.com/office/drawing/2014/main" xmlns="" id="{ACC24E3D-F032-3546-96F5-145B75400D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222" y="1245884"/>
                        <a:ext cx="420451" cy="549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519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Box 3">
            <a:extLst>
              <a:ext uri="{FF2B5EF4-FFF2-40B4-BE49-F238E27FC236}">
                <a16:creationId xmlns:a16="http://schemas.microsoft.com/office/drawing/2014/main" xmlns="" id="{F309B06C-5F91-2846-BA14-1AF51FF93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707" y="1459885"/>
            <a:ext cx="1684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Method 1</a:t>
            </a:r>
            <a:endParaRPr lang="en-US" sz="2800" dirty="0"/>
          </a:p>
        </p:txBody>
      </p:sp>
      <p:sp>
        <p:nvSpPr>
          <p:cNvPr id="7176" name="TextBox 4">
            <a:extLst>
              <a:ext uri="{FF2B5EF4-FFF2-40B4-BE49-F238E27FC236}">
                <a16:creationId xmlns:a16="http://schemas.microsoft.com/office/drawing/2014/main" xmlns="" id="{31B0C5FE-CF78-2F4C-A36A-6A6E5C4E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644" y="1899622"/>
            <a:ext cx="845096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The unknown coefficients                                      (in Eq. (3))</a:t>
            </a:r>
          </a:p>
          <a:p>
            <a:pPr>
              <a:defRPr/>
            </a:pPr>
            <a:r>
              <a:rPr lang="en-US" sz="2800" dirty="0"/>
              <a:t> can be obtained by substituting 4 known coordinate </a:t>
            </a:r>
          </a:p>
          <a:p>
            <a:pPr>
              <a:defRPr/>
            </a:pPr>
            <a:r>
              <a:rPr lang="en-US" sz="2800" dirty="0"/>
              <a:t>data points</a:t>
            </a:r>
          </a:p>
        </p:txBody>
      </p:sp>
      <p:sp>
        <p:nvSpPr>
          <p:cNvPr id="6153" name="Rectangle 2">
            <a:extLst>
              <a:ext uri="{FF2B5EF4-FFF2-40B4-BE49-F238E27FC236}">
                <a16:creationId xmlns:a16="http://schemas.microsoft.com/office/drawing/2014/main" xmlns="" id="{D0910476-DCE7-B944-B712-75AAD9358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44" y="-78574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146" name="Object 1">
            <a:extLst>
              <a:ext uri="{FF2B5EF4-FFF2-40B4-BE49-F238E27FC236}">
                <a16:creationId xmlns:a16="http://schemas.microsoft.com/office/drawing/2014/main" xmlns="" id="{450A8338-73E6-8344-89AE-DCB85C506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171712"/>
              </p:ext>
            </p:extLst>
          </p:nvPr>
        </p:nvGraphicFramePr>
        <p:xfrm>
          <a:off x="5622399" y="1836818"/>
          <a:ext cx="2735419" cy="613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7" name="Equation" r:id="rId4" imgW="23406100" imgH="5270500" progId="Equation.3">
                  <p:embed/>
                </p:oleObj>
              </mc:Choice>
              <mc:Fallback>
                <p:oleObj name="Equation" r:id="rId4" imgW="23406100" imgH="5270500" progId="Equation.3">
                  <p:embed/>
                  <p:pic>
                    <p:nvPicPr>
                      <p:cNvPr id="6146" name="Object 1">
                        <a:extLst>
                          <a:ext uri="{FF2B5EF4-FFF2-40B4-BE49-F238E27FC236}">
                            <a16:creationId xmlns:a16="http://schemas.microsoft.com/office/drawing/2014/main" xmlns="" id="{450A8338-73E6-8344-89AE-DCB85C506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399" y="1836818"/>
                        <a:ext cx="2735419" cy="613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4">
            <a:extLst>
              <a:ext uri="{FF2B5EF4-FFF2-40B4-BE49-F238E27FC236}">
                <a16:creationId xmlns:a16="http://schemas.microsoft.com/office/drawing/2014/main" xmlns="" id="{CB9269B9-A513-3646-945E-E839A1A4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44" y="-78574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xmlns="" id="{C2C56071-EBA4-BC43-9A46-59AA2DA7E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5335"/>
              </p:ext>
            </p:extLst>
          </p:nvPr>
        </p:nvGraphicFramePr>
        <p:xfrm>
          <a:off x="3581757" y="2814021"/>
          <a:ext cx="6823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8" name="Equation" r:id="rId6" imgW="67297300" imgH="5270500" progId="Equation.3">
                  <p:embed/>
                </p:oleObj>
              </mc:Choice>
              <mc:Fallback>
                <p:oleObj name="Equation" r:id="rId6" imgW="67297300" imgH="5270500" progId="Equation.3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xmlns="" id="{C2C56071-EBA4-BC43-9A46-59AA2DA7E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757" y="2814021"/>
                        <a:ext cx="68230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Box 9">
            <a:extLst>
              <a:ext uri="{FF2B5EF4-FFF2-40B4-BE49-F238E27FC236}">
                <a16:creationId xmlns:a16="http://schemas.microsoft.com/office/drawing/2014/main" xmlns="" id="{436A155E-A72C-454B-8B6E-FBC98DEF4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843" y="3256934"/>
            <a:ext cx="3675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into Eq. (3), as following</a:t>
            </a:r>
          </a:p>
        </p:txBody>
      </p:sp>
      <p:sp>
        <p:nvSpPr>
          <p:cNvPr id="6156" name="Rectangle 6">
            <a:extLst>
              <a:ext uri="{FF2B5EF4-FFF2-40B4-BE49-F238E27FC236}">
                <a16:creationId xmlns:a16="http://schemas.microsoft.com/office/drawing/2014/main" xmlns="" id="{CDDB1E4D-4E6E-524E-B070-B93A5A7C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44" y="-785744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148" name="Object 5">
            <a:extLst>
              <a:ext uri="{FF2B5EF4-FFF2-40B4-BE49-F238E27FC236}">
                <a16:creationId xmlns:a16="http://schemas.microsoft.com/office/drawing/2014/main" xmlns="" id="{7FD51A1F-1077-7A42-A412-D6F9B7976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200345"/>
              </p:ext>
            </p:extLst>
          </p:nvPr>
        </p:nvGraphicFramePr>
        <p:xfrm>
          <a:off x="3207107" y="3667261"/>
          <a:ext cx="5280025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9" name="Equation" r:id="rId8" imgW="54127400" imgH="28968700" progId="Equation.3">
                  <p:embed/>
                </p:oleObj>
              </mc:Choice>
              <mc:Fallback>
                <p:oleObj name="Equation" r:id="rId8" imgW="54127400" imgH="28968700" progId="Equation.3">
                  <p:embed/>
                  <p:pic>
                    <p:nvPicPr>
                      <p:cNvPr id="6148" name="Object 5">
                        <a:extLst>
                          <a:ext uri="{FF2B5EF4-FFF2-40B4-BE49-F238E27FC236}">
                            <a16:creationId xmlns:a16="http://schemas.microsoft.com/office/drawing/2014/main" xmlns="" id="{7FD51A1F-1077-7A42-A412-D6F9B79762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107" y="3667261"/>
                        <a:ext cx="5280025" cy="282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Box 12">
            <a:extLst>
              <a:ext uri="{FF2B5EF4-FFF2-40B4-BE49-F238E27FC236}">
                <a16:creationId xmlns:a16="http://schemas.microsoft.com/office/drawing/2014/main" xmlns="" id="{AB092BDA-7B5E-2349-980D-6E75FE54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1769" y="4724535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(4)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849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3">
            <a:extLst>
              <a:ext uri="{FF2B5EF4-FFF2-40B4-BE49-F238E27FC236}">
                <a16:creationId xmlns:a16="http://schemas.microsoft.com/office/drawing/2014/main" xmlns="" id="{AF880C36-DB22-8147-B9A5-B33856DAF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828800"/>
            <a:ext cx="67948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Eq. (4) can be expressed in matrix notation as</a:t>
            </a:r>
          </a:p>
        </p:txBody>
      </p:sp>
      <p:sp>
        <p:nvSpPr>
          <p:cNvPr id="7175" name="Rectangle 2">
            <a:extLst>
              <a:ext uri="{FF2B5EF4-FFF2-40B4-BE49-F238E27FC236}">
                <a16:creationId xmlns:a16="http://schemas.microsoft.com/office/drawing/2014/main" xmlns="" id="{E79284E8-36C5-9B44-95FB-D9EA8D30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70" name="Object 1">
            <a:extLst>
              <a:ext uri="{FF2B5EF4-FFF2-40B4-BE49-F238E27FC236}">
                <a16:creationId xmlns:a16="http://schemas.microsoft.com/office/drawing/2014/main" xmlns="" id="{6CB4D5C4-D839-D34D-B723-ABC17C0D7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2363" y="2554288"/>
          <a:ext cx="4468812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0" name="Equation" r:id="rId4" imgW="54419500" imgH="25450800" progId="Equation.3">
                  <p:embed/>
                </p:oleObj>
              </mc:Choice>
              <mc:Fallback>
                <p:oleObj name="Equation" r:id="rId4" imgW="54419500" imgH="25450800" progId="Equation.3">
                  <p:embed/>
                  <p:pic>
                    <p:nvPicPr>
                      <p:cNvPr id="7170" name="Object 1">
                        <a:extLst>
                          <a:ext uri="{FF2B5EF4-FFF2-40B4-BE49-F238E27FC236}">
                            <a16:creationId xmlns:a16="http://schemas.microsoft.com/office/drawing/2014/main" xmlns="" id="{6CB4D5C4-D839-D34D-B723-ABC17C0D7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2554288"/>
                        <a:ext cx="4468812" cy="209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Box 6">
            <a:extLst>
              <a:ext uri="{FF2B5EF4-FFF2-40B4-BE49-F238E27FC236}">
                <a16:creationId xmlns:a16="http://schemas.microsoft.com/office/drawing/2014/main" xmlns="" id="{63F2ADC1-145B-0F42-AAA5-AF8DC7FD7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810125"/>
            <a:ext cx="78508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The above Eq. (5) can be symbolically represented as</a:t>
            </a:r>
          </a:p>
        </p:txBody>
      </p:sp>
      <p:sp>
        <p:nvSpPr>
          <p:cNvPr id="7177" name="Rectangle 4">
            <a:extLst>
              <a:ext uri="{FF2B5EF4-FFF2-40B4-BE49-F238E27FC236}">
                <a16:creationId xmlns:a16="http://schemas.microsoft.com/office/drawing/2014/main" xmlns="" id="{0FB5FF80-7958-7A45-A594-064C7194A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xmlns="" id="{E520B7A2-5B32-254B-97A2-B2F0336C1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9325" y="5440364"/>
          <a:ext cx="282733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1" name="Equation" r:id="rId6" imgW="27495500" imgH="6438900" progId="Equation.3">
                  <p:embed/>
                </p:oleObj>
              </mc:Choice>
              <mc:Fallback>
                <p:oleObj name="Equation" r:id="rId6" imgW="27495500" imgH="6438900" progId="Equation.3">
                  <p:embed/>
                  <p:pic>
                    <p:nvPicPr>
                      <p:cNvPr id="7171" name="Object 3">
                        <a:extLst>
                          <a:ext uri="{FF2B5EF4-FFF2-40B4-BE49-F238E27FC236}">
                            <a16:creationId xmlns:a16="http://schemas.microsoft.com/office/drawing/2014/main" xmlns="" id="{E520B7A2-5B32-254B-97A2-B2F0336C1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5440364"/>
                        <a:ext cx="2827338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6">
            <a:extLst>
              <a:ext uri="{FF2B5EF4-FFF2-40B4-BE49-F238E27FC236}">
                <a16:creationId xmlns:a16="http://schemas.microsoft.com/office/drawing/2014/main" xmlns="" id="{1401D05A-3B6C-7E41-9192-795B2275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3" name="TextBox 10">
            <a:extLst>
              <a:ext uri="{FF2B5EF4-FFF2-40B4-BE49-F238E27FC236}">
                <a16:creationId xmlns:a16="http://schemas.microsoft.com/office/drawing/2014/main" xmlns="" id="{91CFF6C6-8E92-F747-82C9-5851E6346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526" y="3276600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(5)</a:t>
            </a:r>
          </a:p>
        </p:txBody>
      </p:sp>
      <p:sp>
        <p:nvSpPr>
          <p:cNvPr id="8204" name="TextBox 11">
            <a:extLst>
              <a:ext uri="{FF2B5EF4-FFF2-40B4-BE49-F238E27FC236}">
                <a16:creationId xmlns:a16="http://schemas.microsoft.com/office/drawing/2014/main" xmlns="" id="{9EAB3CD4-DC7F-9445-90BD-855C56035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526" y="5495925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(6)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5285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Box 3">
            <a:extLst>
              <a:ext uri="{FF2B5EF4-FFF2-40B4-BE49-F238E27FC236}">
                <a16:creationId xmlns:a16="http://schemas.microsoft.com/office/drawing/2014/main" xmlns="" id="{1866ACAB-5631-7E44-827B-C5B0428D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1905000"/>
            <a:ext cx="1050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Thus, </a:t>
            </a: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xmlns="" id="{C183E159-8449-D341-9921-B1F2C0963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6076" y="1839914"/>
          <a:ext cx="29305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4" name="Equation" r:id="rId4" imgW="33350200" imgH="24866600" progId="Equation.3">
                  <p:embed/>
                </p:oleObj>
              </mc:Choice>
              <mc:Fallback>
                <p:oleObj name="Equation" r:id="rId4" imgW="33350200" imgH="24866600" progId="Equation.3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xmlns="" id="{C183E159-8449-D341-9921-B1F2C0963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6" y="1839914"/>
                        <a:ext cx="2930525" cy="218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Box 5">
            <a:extLst>
              <a:ext uri="{FF2B5EF4-FFF2-40B4-BE49-F238E27FC236}">
                <a16:creationId xmlns:a16="http://schemas.microsoft.com/office/drawing/2014/main" xmlns="" id="{E0DA943D-0458-F24B-85D7-520163A9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124325"/>
            <a:ext cx="60300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Substituting Eq. (7) into Eq. (3), one gets</a:t>
            </a:r>
          </a:p>
        </p:txBody>
      </p:sp>
      <p:sp>
        <p:nvSpPr>
          <p:cNvPr id="8200" name="Rectangle 4">
            <a:extLst>
              <a:ext uri="{FF2B5EF4-FFF2-40B4-BE49-F238E27FC236}">
                <a16:creationId xmlns:a16="http://schemas.microsoft.com/office/drawing/2014/main" xmlns="" id="{83C13388-1210-9746-8569-E9B736B62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xmlns="" id="{DAB34D61-8B0F-C745-9E16-7BA866444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2764" y="5057776"/>
          <a:ext cx="522128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5" name="Equation" r:id="rId6" imgW="48564800" imgH="6731000" progId="Equation.3">
                  <p:embed/>
                </p:oleObj>
              </mc:Choice>
              <mc:Fallback>
                <p:oleObj name="Equation" r:id="rId6" imgW="48564800" imgH="6731000" progId="Equation.3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xmlns="" id="{DAB34D61-8B0F-C745-9E16-7BA866444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4" y="5057776"/>
                        <a:ext cx="5221287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Box 8">
            <a:extLst>
              <a:ext uri="{FF2B5EF4-FFF2-40B4-BE49-F238E27FC236}">
                <a16:creationId xmlns:a16="http://schemas.microsoft.com/office/drawing/2014/main" xmlns="" id="{0712C669-FF1A-BD41-932C-762CE2B6F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526" y="2667000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(7)</a:t>
            </a:r>
          </a:p>
        </p:txBody>
      </p:sp>
      <p:sp>
        <p:nvSpPr>
          <p:cNvPr id="9226" name="TextBox 9">
            <a:extLst>
              <a:ext uri="{FF2B5EF4-FFF2-40B4-BE49-F238E27FC236}">
                <a16:creationId xmlns:a16="http://schemas.microsoft.com/office/drawing/2014/main" xmlns="" id="{09636617-1E8A-CB48-A954-7BE71BE84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526" y="5191125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(8)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6547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Box 3">
            <a:extLst>
              <a:ext uri="{FF2B5EF4-FFF2-40B4-BE49-F238E27FC236}">
                <a16:creationId xmlns:a16="http://schemas.microsoft.com/office/drawing/2014/main" xmlns="" id="{4A148F3E-B8CB-0D44-9897-939AAEE8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1331914"/>
            <a:ext cx="495315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u="sng" dirty="0"/>
              <a:t>Remarks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 As indicated in Figure 1, one has</a:t>
            </a:r>
          </a:p>
        </p:txBody>
      </p:sp>
      <p:sp>
        <p:nvSpPr>
          <p:cNvPr id="9223" name="Rectangle 2">
            <a:extLst>
              <a:ext uri="{FF2B5EF4-FFF2-40B4-BE49-F238E27FC236}">
                <a16:creationId xmlns:a16="http://schemas.microsoft.com/office/drawing/2014/main" xmlns="" id="{A7362F83-0443-1F4B-9AF3-7502543D7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18" name="Object 1">
            <a:extLst>
              <a:ext uri="{FF2B5EF4-FFF2-40B4-BE49-F238E27FC236}">
                <a16:creationId xmlns:a16="http://schemas.microsoft.com/office/drawing/2014/main" xmlns="" id="{A9F0319A-F383-474A-8CAB-4E2EBB630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25" y="2362200"/>
          <a:ext cx="476885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8" name="Equation" r:id="rId4" imgW="58508900" imgH="39497000" progId="Equation.3">
                  <p:embed/>
                </p:oleObj>
              </mc:Choice>
              <mc:Fallback>
                <p:oleObj name="Equation" r:id="rId4" imgW="58508900" imgH="39497000" progId="Equation.3">
                  <p:embed/>
                  <p:pic>
                    <p:nvPicPr>
                      <p:cNvPr id="9218" name="Object 1">
                        <a:extLst>
                          <a:ext uri="{FF2B5EF4-FFF2-40B4-BE49-F238E27FC236}">
                            <a16:creationId xmlns:a16="http://schemas.microsoft.com/office/drawing/2014/main" xmlns="" id="{A9F0319A-F383-474A-8CAB-4E2EBB6301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2362200"/>
                        <a:ext cx="476885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Box 6">
            <a:extLst>
              <a:ext uri="{FF2B5EF4-FFF2-40B4-BE49-F238E27FC236}">
                <a16:creationId xmlns:a16="http://schemas.microsoft.com/office/drawing/2014/main" xmlns="" id="{797DE426-4EB9-4347-95BC-9D5235C39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1" y="5562601"/>
            <a:ext cx="794255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With the help from MATLAB  [2], the unknown vector</a:t>
            </a:r>
          </a:p>
          <a:p>
            <a:pPr>
              <a:defRPr/>
            </a:pPr>
            <a:r>
              <a:rPr lang="en-US" sz="2800"/>
              <a:t>       (shown in Eq. 7) can be solved. </a:t>
            </a:r>
          </a:p>
        </p:txBody>
      </p:sp>
      <p:sp>
        <p:nvSpPr>
          <p:cNvPr id="9225" name="Rectangle 4">
            <a:extLst>
              <a:ext uri="{FF2B5EF4-FFF2-40B4-BE49-F238E27FC236}">
                <a16:creationId xmlns:a16="http://schemas.microsoft.com/office/drawing/2014/main" xmlns="" id="{D6E7D685-0308-EB4A-A8F7-BF5C93547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xmlns="" id="{B5F8E10E-33BF-184C-8AA9-6F0036FB7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6019800"/>
          <a:ext cx="419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9" name="Equation" r:id="rId6" imgW="3213100" imgH="4394200" progId="Equation.3">
                  <p:embed/>
                </p:oleObj>
              </mc:Choice>
              <mc:Fallback>
                <p:oleObj name="Equation" r:id="rId6" imgW="3213100" imgH="4394200" progId="Equation.3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xmlns="" id="{B5F8E10E-33BF-184C-8AA9-6F0036FB7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6019800"/>
                        <a:ext cx="4191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Box 9">
            <a:extLst>
              <a:ext uri="{FF2B5EF4-FFF2-40B4-BE49-F238E27FC236}">
                <a16:creationId xmlns:a16="http://schemas.microsoft.com/office/drawing/2014/main" xmlns="" id="{DB02F752-2A97-C248-A874-7F3EDD8F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526" y="3733800"/>
            <a:ext cx="5854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(9)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6847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</TotalTime>
  <Words>1112</Words>
  <Application>Microsoft Macintosh PowerPoint</Application>
  <PresentationFormat>Widescreen</PresentationFormat>
  <Paragraphs>158</Paragraphs>
  <Slides>36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Calibri Light</vt:lpstr>
      <vt:lpstr>Times</vt:lpstr>
      <vt:lpstr>Arial</vt:lpstr>
      <vt:lpstr>Office Theme</vt:lpstr>
      <vt:lpstr>Equation</vt:lpstr>
      <vt:lpstr>Week 10c</vt:lpstr>
      <vt:lpstr>Reference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161</cp:revision>
  <dcterms:created xsi:type="dcterms:W3CDTF">2018-07-13T04:13:16Z</dcterms:created>
  <dcterms:modified xsi:type="dcterms:W3CDTF">2021-02-05T11:13:06Z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