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9" r:id="rId5"/>
    <p:sldId id="261" r:id="rId6"/>
    <p:sldId id="286" r:id="rId7"/>
    <p:sldId id="331" r:id="rId8"/>
    <p:sldId id="287" r:id="rId9"/>
    <p:sldId id="330" r:id="rId10"/>
    <p:sldId id="290" r:id="rId11"/>
    <p:sldId id="329" r:id="rId12"/>
    <p:sldId id="302" r:id="rId13"/>
    <p:sldId id="303" r:id="rId14"/>
    <p:sldId id="307" r:id="rId15"/>
    <p:sldId id="332" r:id="rId16"/>
    <p:sldId id="310" r:id="rId17"/>
    <p:sldId id="311" r:id="rId18"/>
    <p:sldId id="312" r:id="rId19"/>
    <p:sldId id="313" r:id="rId20"/>
    <p:sldId id="314" r:id="rId21"/>
    <p:sldId id="315" r:id="rId22"/>
    <p:sldId id="333" r:id="rId23"/>
    <p:sldId id="334" r:id="rId24"/>
    <p:sldId id="335" r:id="rId25"/>
    <p:sldId id="337" r:id="rId26"/>
    <p:sldId id="318" r:id="rId27"/>
    <p:sldId id="319" r:id="rId28"/>
    <p:sldId id="320" r:id="rId29"/>
    <p:sldId id="321" r:id="rId30"/>
    <p:sldId id="322" r:id="rId31"/>
    <p:sldId id="323" r:id="rId3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7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8" Type="http://schemas.openxmlformats.org/officeDocument/2006/relationships/image" Target="../media/image35.emf"/><Relationship Id="rId9" Type="http://schemas.openxmlformats.org/officeDocument/2006/relationships/image" Target="../media/image36.emf"/><Relationship Id="rId10" Type="http://schemas.openxmlformats.org/officeDocument/2006/relationships/image" Target="../media/image37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Relationship Id="rId3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4" Type="http://schemas.openxmlformats.org/officeDocument/2006/relationships/image" Target="../media/image65.emf"/><Relationship Id="rId1" Type="http://schemas.openxmlformats.org/officeDocument/2006/relationships/image" Target="../media/image62.emf"/><Relationship Id="rId2" Type="http://schemas.openxmlformats.org/officeDocument/2006/relationships/image" Target="../media/image6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emf"/><Relationship Id="rId5" Type="http://schemas.openxmlformats.org/officeDocument/2006/relationships/image" Target="../media/image70.emf"/><Relationship Id="rId1" Type="http://schemas.openxmlformats.org/officeDocument/2006/relationships/image" Target="../media/image66.emf"/><Relationship Id="rId2" Type="http://schemas.openxmlformats.org/officeDocument/2006/relationships/image" Target="../media/image6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4" Type="http://schemas.openxmlformats.org/officeDocument/2006/relationships/image" Target="../media/image74.emf"/><Relationship Id="rId1" Type="http://schemas.openxmlformats.org/officeDocument/2006/relationships/image" Target="../media/image71.emf"/><Relationship Id="rId2" Type="http://schemas.openxmlformats.org/officeDocument/2006/relationships/image" Target="../media/image7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4" Type="http://schemas.openxmlformats.org/officeDocument/2006/relationships/image" Target="../media/image59.emf"/><Relationship Id="rId5" Type="http://schemas.openxmlformats.org/officeDocument/2006/relationships/image" Target="../media/image78.emf"/><Relationship Id="rId6" Type="http://schemas.openxmlformats.org/officeDocument/2006/relationships/image" Target="../media/image79.emf"/><Relationship Id="rId7" Type="http://schemas.openxmlformats.org/officeDocument/2006/relationships/image" Target="../media/image80.emf"/><Relationship Id="rId1" Type="http://schemas.openxmlformats.org/officeDocument/2006/relationships/image" Target="../media/image75.emf"/><Relationship Id="rId2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AFE67639-1A58-2140-9FD1-A857BBD72D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D3151843-C07C-3741-9A7F-A6AF6E662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085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914E8120-EC82-2A48-B7EF-D275F3A1F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7A9B0DBA-2D9A-A24E-9D26-AEF6CE35A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6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661B5B85-1C90-2741-BFB6-33075DC2D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3D0D66EE-6F11-7440-9E6A-575AD6324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51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E0E8D584-F938-7A44-919B-24100FD2D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344697DC-C83F-8D46-9398-78A0B813A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65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A8FC0FE0-B64F-0144-BF33-62BD23E89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3825E96E-2E62-2F41-8E62-984FF7B23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505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9FE9DC34-9699-1448-A7A3-40866BECD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F13A26F1-AB0B-8946-8371-8E7E58E29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258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526D64CC-B34B-8F43-A5F0-FEB82D0BD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BEB070F0-4A13-2A41-911C-2377BD5BF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943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65CD385E-504D-0F45-A972-8DB826444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D85DEB69-C8D0-4B4D-92B8-7AE3416FC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79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49B0CA82-7BBF-AD40-BA09-78D911617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162D76FF-463E-E740-B7BA-B481AA143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389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70094015-EE55-9449-8D59-BF925AEC6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BE800180-2514-C44E-B428-7BF14FE76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237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776A3A38-5BB8-C546-A3DA-8DCFF8057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BFD65E08-DFBD-CF44-ABCD-DD07B1BE2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47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E70D94D5-B107-634C-B435-E287EC529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C6C64F64-B2D5-3A4E-9000-A795EDA53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515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1C59AF3C-DA7C-944E-954F-226AF267C6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D1092F3B-C417-404C-85D4-F54BF0773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564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5C24D514-7873-FF46-814A-7C7645C44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508B0607-C8C1-4B43-8CF0-D75643949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92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4E28E6BD-A1C3-344B-8CFC-6707D120A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1D34725B-35C8-1B4B-8C57-EC0A883D5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46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FE4A3EEC-EAF8-0747-AB5B-88065CA14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EEABCCA3-C4ED-C74A-9374-B9251310F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590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593052C7-D839-1A4E-A727-1DED9ABD8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59E887F9-BCF4-EA42-A035-768C110D7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040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9FA77779-DF69-C04F-9FD8-222B3B6B0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84F4FB4E-EC50-1D41-ABB4-4A1213D30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857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EF400C39-A743-9548-B0AC-AB2793640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6D924FAE-BAA5-7A44-9253-A6DAB8708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9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79155CB6-E0E7-994D-80E4-A3BDE10710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3AA28D52-24AB-1040-A57E-1C9260B8D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00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20D6172B-3E8E-614A-8C4D-9ECD27BFE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14A3F8C8-3E81-884E-9AC7-2F0A3A0C7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63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10DBBAE5-73FD-4C49-B00C-8514D913B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AED2C15D-5C93-414E-9AA4-A6BBFB8DF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09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3AD68039-7273-1D48-ABD6-1931BEC39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D2E95627-2C84-2B44-90E0-9379600EE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B41955A2-D289-814A-89BA-8CE5D6EB4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350E67F6-9A18-1247-8A2F-C9C2C44D4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04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44C70AC7-1F27-B14F-BA76-A5AB65862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F8150302-30B5-E447-B7CC-906B88EB7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4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2E5B150D-6872-5845-B3A7-E88DD381E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9A02FF97-0BFA-BA41-A669-9EB1610F3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16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4AE5CB-A5CB-1E49-9EB0-A2B07818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E3DE-0E1C-3F40-9447-6DFB1392DA98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144810-875E-AF49-A55A-DF79E0B5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F45D6B-EAB4-1E4A-85DB-4E202011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34F36-4430-D84B-A15B-4B037E2538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1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2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422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333E45C-6448-FC4B-B602-BAB3224C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0EA60-1BB8-0E44-8C87-BDAA4FC4EB23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A1534EC-9A06-6248-B315-875D5325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191F747-F1B6-8241-9E9B-D3EADD0C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9F385-D0D7-6946-955B-F225FA436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6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4897CC-30E5-9149-A77B-CE1775DE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323DC-FE7C-FF48-B362-A8AB67765743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73D872-7897-B340-B8A1-8224628B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067817-ACA3-4248-958C-93CD9CCE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CCFC-7E7C-8040-907C-7ED0ECA41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74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1.bin"/><Relationship Id="rId11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emf"/><Relationship Id="rId20" Type="http://schemas.openxmlformats.org/officeDocument/2006/relationships/oleObject" Target="../embeddings/oleObject35.bin"/><Relationship Id="rId21" Type="http://schemas.openxmlformats.org/officeDocument/2006/relationships/image" Target="../media/image36.emf"/><Relationship Id="rId22" Type="http://schemas.openxmlformats.org/officeDocument/2006/relationships/oleObject" Target="../embeddings/oleObject36.bin"/><Relationship Id="rId23" Type="http://schemas.openxmlformats.org/officeDocument/2006/relationships/image" Target="../media/image37.emf"/><Relationship Id="rId10" Type="http://schemas.openxmlformats.org/officeDocument/2006/relationships/oleObject" Target="../embeddings/oleObject30.bin"/><Relationship Id="rId11" Type="http://schemas.openxmlformats.org/officeDocument/2006/relationships/image" Target="../media/image31.emf"/><Relationship Id="rId12" Type="http://schemas.openxmlformats.org/officeDocument/2006/relationships/oleObject" Target="../embeddings/oleObject31.bin"/><Relationship Id="rId13" Type="http://schemas.openxmlformats.org/officeDocument/2006/relationships/image" Target="../media/image32.emf"/><Relationship Id="rId14" Type="http://schemas.openxmlformats.org/officeDocument/2006/relationships/oleObject" Target="../embeddings/oleObject32.bin"/><Relationship Id="rId15" Type="http://schemas.openxmlformats.org/officeDocument/2006/relationships/image" Target="../media/image33.emf"/><Relationship Id="rId16" Type="http://schemas.openxmlformats.org/officeDocument/2006/relationships/oleObject" Target="../embeddings/oleObject33.bin"/><Relationship Id="rId17" Type="http://schemas.openxmlformats.org/officeDocument/2006/relationships/image" Target="../media/image34.emf"/><Relationship Id="rId18" Type="http://schemas.openxmlformats.org/officeDocument/2006/relationships/oleObject" Target="../embeddings/oleObject34.bin"/><Relationship Id="rId19" Type="http://schemas.openxmlformats.org/officeDocument/2006/relationships/image" Target="../media/image3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9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0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4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5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46.e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4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8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9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0.emf"/><Relationship Id="rId10" Type="http://schemas.openxmlformats.org/officeDocument/2006/relationships/oleObject" Target="../embeddings/oleObject50.bin"/><Relationship Id="rId11" Type="http://schemas.openxmlformats.org/officeDocument/2006/relationships/image" Target="../media/image5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54.emf"/><Relationship Id="rId10" Type="http://schemas.openxmlformats.org/officeDocument/2006/relationships/oleObject" Target="../embeddings/oleObject54.bin"/><Relationship Id="rId11" Type="http://schemas.openxmlformats.org/officeDocument/2006/relationships/image" Target="../media/image55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5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6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2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3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4.emf"/><Relationship Id="rId10" Type="http://schemas.openxmlformats.org/officeDocument/2006/relationships/oleObject" Target="../embeddings/oleObject64.bin"/><Relationship Id="rId11" Type="http://schemas.openxmlformats.org/officeDocument/2006/relationships/image" Target="../media/image65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9.emf"/><Relationship Id="rId12" Type="http://schemas.openxmlformats.org/officeDocument/2006/relationships/oleObject" Target="../embeddings/oleObject69.bin"/><Relationship Id="rId13" Type="http://schemas.openxmlformats.org/officeDocument/2006/relationships/image" Target="../media/image7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66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67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68.emf"/><Relationship Id="rId10" Type="http://schemas.openxmlformats.org/officeDocument/2006/relationships/oleObject" Target="../embeddings/oleObject6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71.emf"/><Relationship Id="rId6" Type="http://schemas.openxmlformats.org/officeDocument/2006/relationships/oleObject" Target="../embeddings/oleObject71.bin"/><Relationship Id="rId7" Type="http://schemas.openxmlformats.org/officeDocument/2006/relationships/image" Target="../media/image72.emf"/><Relationship Id="rId8" Type="http://schemas.openxmlformats.org/officeDocument/2006/relationships/oleObject" Target="../embeddings/oleObject72.bin"/><Relationship Id="rId9" Type="http://schemas.openxmlformats.org/officeDocument/2006/relationships/image" Target="../media/image73.emf"/><Relationship Id="rId10" Type="http://schemas.openxmlformats.org/officeDocument/2006/relationships/oleObject" Target="../embeddings/oleObject73.bin"/><Relationship Id="rId11" Type="http://schemas.openxmlformats.org/officeDocument/2006/relationships/image" Target="../media/image7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oleObject" Target="../embeddings/oleObject78.bin"/><Relationship Id="rId13" Type="http://schemas.openxmlformats.org/officeDocument/2006/relationships/image" Target="../media/image78.emf"/><Relationship Id="rId14" Type="http://schemas.openxmlformats.org/officeDocument/2006/relationships/oleObject" Target="../embeddings/oleObject79.bin"/><Relationship Id="rId15" Type="http://schemas.openxmlformats.org/officeDocument/2006/relationships/image" Target="../media/image79.emf"/><Relationship Id="rId16" Type="http://schemas.openxmlformats.org/officeDocument/2006/relationships/oleObject" Target="../embeddings/oleObject80.bin"/><Relationship Id="rId17" Type="http://schemas.openxmlformats.org/officeDocument/2006/relationships/image" Target="../media/image8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5.e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76.e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77.emf"/><Relationship Id="rId10" Type="http://schemas.openxmlformats.org/officeDocument/2006/relationships/oleObject" Target="../embeddings/oleObject7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 smtClean="0"/>
              <a:t>10d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Numerical Integration – Gaussian </a:t>
            </a:r>
            <a:r>
              <a:rPr lang="en-US" smtClean="0"/>
              <a:t>Qadrature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>
            <a:extLst>
              <a:ext uri="{FF2B5EF4-FFF2-40B4-BE49-F238E27FC236}">
                <a16:creationId xmlns:a16="http://schemas.microsoft.com/office/drawing/2014/main" xmlns="" id="{941447E8-2150-8A49-8693-4659BBEDF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Basis of Gauss Quadrature</a:t>
            </a:r>
          </a:p>
        </p:txBody>
      </p:sp>
      <p:sp>
        <p:nvSpPr>
          <p:cNvPr id="7177" name="Rectangle 78">
            <a:extLst>
              <a:ext uri="{FF2B5EF4-FFF2-40B4-BE49-F238E27FC236}">
                <a16:creationId xmlns:a16="http://schemas.microsoft.com/office/drawing/2014/main" xmlns="" id="{4D9A6038-FAE3-5F46-986F-4D722212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06209"/>
            <a:ext cx="67818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The previous four simultaneous nonlinear Equations have only one acceptable solution,</a:t>
            </a:r>
          </a:p>
        </p:txBody>
      </p:sp>
      <p:graphicFrame>
        <p:nvGraphicFramePr>
          <p:cNvPr id="7170" name="Object 82">
            <a:extLst>
              <a:ext uri="{FF2B5EF4-FFF2-40B4-BE49-F238E27FC236}">
                <a16:creationId xmlns:a16="http://schemas.microsoft.com/office/drawing/2014/main" xmlns="" id="{3A7A883F-DC32-0F4B-8BAE-02C4D8B77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5105400"/>
          <a:ext cx="1190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0" name="Equation" r:id="rId4" imgW="27495500" imgH="16675100" progId="Equation.3">
                  <p:embed/>
                </p:oleObj>
              </mc:Choice>
              <mc:Fallback>
                <p:oleObj name="Equation" r:id="rId4" imgW="27495500" imgH="16675100" progId="Equation.3">
                  <p:embed/>
                  <p:pic>
                    <p:nvPicPr>
                      <p:cNvPr id="7170" name="Object 82">
                        <a:extLst>
                          <a:ext uri="{FF2B5EF4-FFF2-40B4-BE49-F238E27FC236}">
                            <a16:creationId xmlns:a16="http://schemas.microsoft.com/office/drawing/2014/main" xmlns="" id="{3A7A883F-DC32-0F4B-8BAE-02C4D8B77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105400"/>
                        <a:ext cx="11906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1">
            <a:extLst>
              <a:ext uri="{FF2B5EF4-FFF2-40B4-BE49-F238E27FC236}">
                <a16:creationId xmlns:a16="http://schemas.microsoft.com/office/drawing/2014/main" xmlns="" id="{510BD691-645D-5646-ABB7-C5DCC2F86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5029200"/>
          <a:ext cx="12287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1" name="Equation" r:id="rId6" imgW="28384500" imgH="16675100" progId="Equation.3">
                  <p:embed/>
                </p:oleObj>
              </mc:Choice>
              <mc:Fallback>
                <p:oleObj name="Equation" r:id="rId6" imgW="28384500" imgH="16675100" progId="Equation.3">
                  <p:embed/>
                  <p:pic>
                    <p:nvPicPr>
                      <p:cNvPr id="7171" name="Object 81">
                        <a:extLst>
                          <a:ext uri="{FF2B5EF4-FFF2-40B4-BE49-F238E27FC236}">
                            <a16:creationId xmlns:a16="http://schemas.microsoft.com/office/drawing/2014/main" xmlns="" id="{510BD691-645D-5646-ABB7-C5DCC2F86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5029200"/>
                        <a:ext cx="12287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0">
            <a:extLst>
              <a:ext uri="{FF2B5EF4-FFF2-40B4-BE49-F238E27FC236}">
                <a16:creationId xmlns:a16="http://schemas.microsoft.com/office/drawing/2014/main" xmlns="" id="{088762D8-05CD-9C43-B940-12BC35583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81401"/>
          <a:ext cx="3314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2" name="Equation" r:id="rId8" imgW="76365100" imgH="18135600" progId="Equation.3">
                  <p:embed/>
                </p:oleObj>
              </mc:Choice>
              <mc:Fallback>
                <p:oleObj name="Equation" r:id="rId8" imgW="76365100" imgH="18135600" progId="Equation.3">
                  <p:embed/>
                  <p:pic>
                    <p:nvPicPr>
                      <p:cNvPr id="7172" name="Object 80">
                        <a:extLst>
                          <a:ext uri="{FF2B5EF4-FFF2-40B4-BE49-F238E27FC236}">
                            <a16:creationId xmlns:a16="http://schemas.microsoft.com/office/drawing/2014/main" xmlns="" id="{088762D8-05CD-9C43-B940-12BC35583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1"/>
                        <a:ext cx="33147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9">
            <a:extLst>
              <a:ext uri="{FF2B5EF4-FFF2-40B4-BE49-F238E27FC236}">
                <a16:creationId xmlns:a16="http://schemas.microsoft.com/office/drawing/2014/main" xmlns="" id="{EAC02973-67C9-F441-AC5E-67C3B2AC2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05201"/>
          <a:ext cx="3124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3" name="Equation" r:id="rId10" imgW="71970900" imgH="18135600" progId="Equation.3">
                  <p:embed/>
                </p:oleObj>
              </mc:Choice>
              <mc:Fallback>
                <p:oleObj name="Equation" r:id="rId10" imgW="71970900" imgH="18135600" progId="Equation.3">
                  <p:embed/>
                  <p:pic>
                    <p:nvPicPr>
                      <p:cNvPr id="7173" name="Object 79">
                        <a:extLst>
                          <a:ext uri="{FF2B5EF4-FFF2-40B4-BE49-F238E27FC236}">
                            <a16:creationId xmlns:a16="http://schemas.microsoft.com/office/drawing/2014/main" xmlns="" id="{EAC02973-67C9-F441-AC5E-67C3B2AC2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05201"/>
                        <a:ext cx="31242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59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BBFEE5AB-E9A1-2143-BB28-65419105B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793038" cy="1143000"/>
          </a:xfrm>
        </p:spPr>
        <p:txBody>
          <a:bodyPr/>
          <a:lstStyle/>
          <a:p>
            <a:r>
              <a:rPr lang="en-US" altLang="en-US"/>
              <a:t>Basis of Gauss Quadrature</a:t>
            </a:r>
          </a:p>
        </p:txBody>
      </p:sp>
      <p:sp>
        <p:nvSpPr>
          <p:cNvPr id="8198" name="Rectangle 25">
            <a:extLst>
              <a:ext uri="{FF2B5EF4-FFF2-40B4-BE49-F238E27FC236}">
                <a16:creationId xmlns:a16="http://schemas.microsoft.com/office/drawing/2014/main" xmlns="" id="{364ADF25-2FD8-4F45-AA9D-DB8639F8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1"/>
            <a:ext cx="7848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3000"/>
              <a:t>Hence Two-Point Gaussian Quadrature Rule</a:t>
            </a:r>
          </a:p>
        </p:txBody>
      </p:sp>
      <p:graphicFrame>
        <p:nvGraphicFramePr>
          <p:cNvPr id="8194" name="Object 26">
            <a:extLst>
              <a:ext uri="{FF2B5EF4-FFF2-40B4-BE49-F238E27FC236}">
                <a16:creationId xmlns:a16="http://schemas.microsoft.com/office/drawing/2014/main" xmlns="" id="{71D73A32-45A9-6A43-987B-3465DB9F3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3200400"/>
          <a:ext cx="71088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6" name="Equation" r:id="rId4" imgW="92748100" imgH="22237700" progId="Equation.3">
                  <p:embed/>
                </p:oleObj>
              </mc:Choice>
              <mc:Fallback>
                <p:oleObj name="Equation" r:id="rId4" imgW="92748100" imgH="22237700" progId="Equation.3">
                  <p:embed/>
                  <p:pic>
                    <p:nvPicPr>
                      <p:cNvPr id="8194" name="Object 26">
                        <a:extLst>
                          <a:ext uri="{FF2B5EF4-FFF2-40B4-BE49-F238E27FC236}">
                            <a16:creationId xmlns:a16="http://schemas.microsoft.com/office/drawing/2014/main" xmlns="" id="{71D73A32-45A9-6A43-987B-3465DB9F3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200400"/>
                        <a:ext cx="7108825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57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xmlns="" id="{FD162F23-CDB4-D441-A796-4FBE744DF9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9800" y="1752600"/>
            <a:ext cx="7772400" cy="12954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Higher Point Gaussian Quadrature Formulas</a:t>
            </a:r>
          </a:p>
          <a:p>
            <a:endParaRPr lang="en-US" altLang="en-US" sz="4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12">
            <a:extLst>
              <a:ext uri="{FF2B5EF4-FFF2-40B4-BE49-F238E27FC236}">
                <a16:creationId xmlns:a16="http://schemas.microsoft.com/office/drawing/2014/main" xmlns="" id="{89312FCE-3027-3244-B098-63D8A43F5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Higher Point Gaussian Quadrature Formulas</a:t>
            </a:r>
          </a:p>
        </p:txBody>
      </p:sp>
      <p:graphicFrame>
        <p:nvGraphicFramePr>
          <p:cNvPr id="9218" name="Object 14">
            <a:extLst>
              <a:ext uri="{FF2B5EF4-FFF2-40B4-BE49-F238E27FC236}">
                <a16:creationId xmlns:a16="http://schemas.microsoft.com/office/drawing/2014/main" xmlns="" id="{335E2E1D-8038-774A-A8FF-7159D0CBA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981201"/>
          <a:ext cx="4343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0" name="Equation" r:id="rId4" imgW="54711600" imgH="11112500" progId="Equation.3">
                  <p:embed/>
                </p:oleObj>
              </mc:Choice>
              <mc:Fallback>
                <p:oleObj name="Equation" r:id="rId4" imgW="54711600" imgH="11112500" progId="Equation.3">
                  <p:embed/>
                  <p:pic>
                    <p:nvPicPr>
                      <p:cNvPr id="9218" name="Object 14">
                        <a:extLst>
                          <a:ext uri="{FF2B5EF4-FFF2-40B4-BE49-F238E27FC236}">
                            <a16:creationId xmlns:a16="http://schemas.microsoft.com/office/drawing/2014/main" xmlns="" id="{335E2E1D-8038-774A-A8FF-7159D0CBAF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1"/>
                        <a:ext cx="43434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29">
            <a:extLst>
              <a:ext uri="{FF2B5EF4-FFF2-40B4-BE49-F238E27FC236}">
                <a16:creationId xmlns:a16="http://schemas.microsoft.com/office/drawing/2014/main" xmlns="" id="{40AFC29A-8EA5-4446-B5EC-74529DFE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19400"/>
            <a:ext cx="5403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is called the three-point Gauss Quadrature Rule. </a:t>
            </a:r>
          </a:p>
        </p:txBody>
      </p:sp>
      <p:sp>
        <p:nvSpPr>
          <p:cNvPr id="9225" name="Rectangle 30">
            <a:extLst>
              <a:ext uri="{FF2B5EF4-FFF2-40B4-BE49-F238E27FC236}">
                <a16:creationId xmlns:a16="http://schemas.microsoft.com/office/drawing/2014/main" xmlns="" id="{809BD54A-CABC-5948-B951-6EF6F50B0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3196809"/>
            <a:ext cx="813350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The coefficients c</a:t>
            </a:r>
            <a:r>
              <a:rPr lang="en-US" altLang="en-US" sz="1900" baseline="-25000"/>
              <a:t>1</a:t>
            </a:r>
            <a:r>
              <a:rPr lang="en-US" altLang="en-US" sz="1900"/>
              <a:t>, c</a:t>
            </a:r>
            <a:r>
              <a:rPr lang="en-US" altLang="en-US" sz="1900" baseline="-25000"/>
              <a:t>2</a:t>
            </a:r>
            <a:r>
              <a:rPr lang="en-US" altLang="en-US" sz="1900"/>
              <a:t>, and c</a:t>
            </a:r>
            <a:r>
              <a:rPr lang="en-US" altLang="en-US" sz="1900" baseline="-25000"/>
              <a:t>3</a:t>
            </a:r>
            <a:r>
              <a:rPr lang="en-US" altLang="en-US" sz="1900"/>
              <a:t>, and the functional arguments x</a:t>
            </a:r>
            <a:r>
              <a:rPr lang="en-US" altLang="en-US" sz="1900" baseline="-25000"/>
              <a:t>1</a:t>
            </a:r>
            <a:r>
              <a:rPr lang="en-US" altLang="en-US" sz="1900"/>
              <a:t>, x</a:t>
            </a:r>
            <a:r>
              <a:rPr lang="en-US" altLang="en-US" sz="1900" baseline="-25000"/>
              <a:t>2</a:t>
            </a:r>
            <a:r>
              <a:rPr lang="en-US" altLang="en-US" sz="1900"/>
              <a:t>, and x</a:t>
            </a:r>
            <a:r>
              <a:rPr lang="en-US" altLang="en-US" sz="1900" baseline="-25000"/>
              <a:t>3</a:t>
            </a:r>
          </a:p>
          <a:p>
            <a:pPr algn="l"/>
            <a:r>
              <a:rPr lang="en-US" altLang="en-US" sz="1900"/>
              <a:t> </a:t>
            </a:r>
          </a:p>
        </p:txBody>
      </p:sp>
      <p:sp>
        <p:nvSpPr>
          <p:cNvPr id="9226" name="Rectangle 31">
            <a:extLst>
              <a:ext uri="{FF2B5EF4-FFF2-40B4-BE49-F238E27FC236}">
                <a16:creationId xmlns:a16="http://schemas.microsoft.com/office/drawing/2014/main" xmlns="" id="{D41CB8BD-7D2F-FF4E-98EB-3CB62DA6C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814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are calculated by assuming the formula gives exact expressions for</a:t>
            </a:r>
          </a:p>
        </p:txBody>
      </p:sp>
      <p:graphicFrame>
        <p:nvGraphicFramePr>
          <p:cNvPr id="9219" name="Object 32">
            <a:extLst>
              <a:ext uri="{FF2B5EF4-FFF2-40B4-BE49-F238E27FC236}">
                <a16:creationId xmlns:a16="http://schemas.microsoft.com/office/drawing/2014/main" xmlns="" id="{4A6F5FEC-E6AD-2247-8CE7-5E267F5D1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4343401"/>
          <a:ext cx="51339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1" name="Equation" r:id="rId6" imgW="118198900" imgH="18135600" progId="Equation.3">
                  <p:embed/>
                </p:oleObj>
              </mc:Choice>
              <mc:Fallback>
                <p:oleObj name="Equation" r:id="rId6" imgW="118198900" imgH="18135600" progId="Equation.3">
                  <p:embed/>
                  <p:pic>
                    <p:nvPicPr>
                      <p:cNvPr id="9219" name="Object 32">
                        <a:extLst>
                          <a:ext uri="{FF2B5EF4-FFF2-40B4-BE49-F238E27FC236}">
                            <a16:creationId xmlns:a16="http://schemas.microsoft.com/office/drawing/2014/main" xmlns="" id="{4A6F5FEC-E6AD-2247-8CE7-5E267F5D1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343401"/>
                        <a:ext cx="51339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34">
            <a:extLst>
              <a:ext uri="{FF2B5EF4-FFF2-40B4-BE49-F238E27FC236}">
                <a16:creationId xmlns:a16="http://schemas.microsoft.com/office/drawing/2014/main" xmlns="" id="{1C95DD16-7BB3-1C4F-9EF0-CF532739E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837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General n-point rules would approximate the integral</a:t>
            </a:r>
          </a:p>
        </p:txBody>
      </p:sp>
      <p:graphicFrame>
        <p:nvGraphicFramePr>
          <p:cNvPr id="9220" name="Object 35">
            <a:extLst>
              <a:ext uri="{FF2B5EF4-FFF2-40B4-BE49-F238E27FC236}">
                <a16:creationId xmlns:a16="http://schemas.microsoft.com/office/drawing/2014/main" xmlns="" id="{EB6871B6-A95E-2A4A-A0F8-7BA78E04F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715001"/>
          <a:ext cx="6400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2" name="Equation" r:id="rId8" imgW="147459700" imgH="18135600" progId="Equation.3">
                  <p:embed/>
                </p:oleObj>
              </mc:Choice>
              <mc:Fallback>
                <p:oleObj name="Equation" r:id="rId8" imgW="147459700" imgH="18135600" progId="Equation.3">
                  <p:embed/>
                  <p:pic>
                    <p:nvPicPr>
                      <p:cNvPr id="9220" name="Object 35">
                        <a:extLst>
                          <a:ext uri="{FF2B5EF4-FFF2-40B4-BE49-F238E27FC236}">
                            <a16:creationId xmlns:a16="http://schemas.microsoft.com/office/drawing/2014/main" xmlns="" id="{EB6871B6-A95E-2A4A-A0F8-7BA78E04F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15001"/>
                        <a:ext cx="64008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37">
            <a:extLst>
              <a:ext uri="{FF2B5EF4-FFF2-40B4-BE49-F238E27FC236}">
                <a16:creationId xmlns:a16="http://schemas.microsoft.com/office/drawing/2014/main" xmlns="" id="{5C05FD7B-3E5C-4847-BCFE-9084DF84B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62400"/>
            <a:ext cx="678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integrating a fifth order polynomial</a:t>
            </a:r>
          </a:p>
        </p:txBody>
      </p:sp>
    </p:spTree>
    <p:extLst>
      <p:ext uri="{BB962C8B-B14F-4D97-AF65-F5344CB8AC3E}">
        <p14:creationId xmlns:p14="http://schemas.microsoft.com/office/powerpoint/2010/main" val="68171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xmlns="" id="{2B99B7AE-92B4-D949-A7E5-5CA7F5009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1"/>
            <a:ext cx="7793038" cy="1592263"/>
          </a:xfrm>
        </p:spPr>
        <p:txBody>
          <a:bodyPr/>
          <a:lstStyle/>
          <a:p>
            <a:r>
              <a:rPr lang="en-US" altLang="en-US" sz="3800"/>
              <a:t>Arguments and Weighing Factors  for n-point Gauss Quadrature Formulas</a:t>
            </a:r>
          </a:p>
        </p:txBody>
      </p:sp>
      <p:sp>
        <p:nvSpPr>
          <p:cNvPr id="10246" name="Rectangle 19">
            <a:extLst>
              <a:ext uri="{FF2B5EF4-FFF2-40B4-BE49-F238E27FC236}">
                <a16:creationId xmlns:a16="http://schemas.microsoft.com/office/drawing/2014/main" xmlns="" id="{68E168DC-9959-AD4B-AB0D-909B3C78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0463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In handbooks, coefficients and</a:t>
            </a:r>
          </a:p>
        </p:txBody>
      </p:sp>
      <p:sp>
        <p:nvSpPr>
          <p:cNvPr id="10247" name="Text Box 20">
            <a:extLst>
              <a:ext uri="{FF2B5EF4-FFF2-40B4-BE49-F238E27FC236}">
                <a16:creationId xmlns:a16="http://schemas.microsoft.com/office/drawing/2014/main" xmlns="" id="{C794D549-180C-B847-BA95-01DF1E1B9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04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Gauss Quadrature Rule are</a:t>
            </a:r>
          </a:p>
        </p:txBody>
      </p:sp>
      <p:graphicFrame>
        <p:nvGraphicFramePr>
          <p:cNvPr id="10242" name="Object 21">
            <a:extLst>
              <a:ext uri="{FF2B5EF4-FFF2-40B4-BE49-F238E27FC236}">
                <a16:creationId xmlns:a16="http://schemas.microsoft.com/office/drawing/2014/main" xmlns="" id="{33420C55-BEC9-6C47-AF19-6F6E1EA4C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4191001"/>
          <a:ext cx="2695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0" name="Equation" r:id="rId4" imgW="62026800" imgH="17843500" progId="Equation.3">
                  <p:embed/>
                </p:oleObj>
              </mc:Choice>
              <mc:Fallback>
                <p:oleObj name="Equation" r:id="rId4" imgW="62026800" imgH="17843500" progId="Equation.3">
                  <p:embed/>
                  <p:pic>
                    <p:nvPicPr>
                      <p:cNvPr id="10242" name="Object 21">
                        <a:extLst>
                          <a:ext uri="{FF2B5EF4-FFF2-40B4-BE49-F238E27FC236}">
                            <a16:creationId xmlns:a16="http://schemas.microsoft.com/office/drawing/2014/main" xmlns="" id="{33420C55-BEC9-6C47-AF19-6F6E1EA4C9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191001"/>
                        <a:ext cx="26955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23">
            <a:extLst>
              <a:ext uri="{FF2B5EF4-FFF2-40B4-BE49-F238E27FC236}">
                <a16:creationId xmlns:a16="http://schemas.microsoft.com/office/drawing/2014/main" xmlns="" id="{014EFDB8-391E-8544-8593-E1484436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578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as shown in Table 1.</a:t>
            </a:r>
          </a:p>
        </p:txBody>
      </p:sp>
      <p:graphicFrame>
        <p:nvGraphicFramePr>
          <p:cNvPr id="347515" name="Group 1403">
            <a:extLst>
              <a:ext uri="{FF2B5EF4-FFF2-40B4-BE49-F238E27FC236}">
                <a16:creationId xmlns:a16="http://schemas.microsoft.com/office/drawing/2014/main" xmlns="" id="{CFC842EA-C415-EA4B-9AC8-9227D2A1A8AF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2895600"/>
          <a:ext cx="4800600" cy="2882900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Points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Weighting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Factors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Function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Arguments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1.000000000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1.000000000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-0.577350269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0.577350269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0.555555556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0.888888889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0.555555556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-0.774596669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0.000000000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0.774596669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0.347854845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0.652145155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0.652145155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0.347854845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-0.861136312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-0.339981044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0.339981044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0.861136312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273" name="Text Box 1393">
            <a:extLst>
              <a:ext uri="{FF2B5EF4-FFF2-40B4-BE49-F238E27FC236}">
                <a16:creationId xmlns:a16="http://schemas.microsoft.com/office/drawing/2014/main" xmlns="" id="{47D62F07-583D-234E-A066-9E82D5E3A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194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arguments given for n-point</a:t>
            </a:r>
          </a:p>
        </p:txBody>
      </p:sp>
      <p:sp>
        <p:nvSpPr>
          <p:cNvPr id="10274" name="Text Box 1395">
            <a:extLst>
              <a:ext uri="{FF2B5EF4-FFF2-40B4-BE49-F238E27FC236}">
                <a16:creationId xmlns:a16="http://schemas.microsoft.com/office/drawing/2014/main" xmlns="" id="{C17F2ED4-7417-C845-A926-AB7538763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given for integrals</a:t>
            </a:r>
          </a:p>
        </p:txBody>
      </p:sp>
      <p:sp>
        <p:nvSpPr>
          <p:cNvPr id="10275" name="Text Box 1401">
            <a:extLst>
              <a:ext uri="{FF2B5EF4-FFF2-40B4-BE49-F238E27FC236}">
                <a16:creationId xmlns:a16="http://schemas.microsoft.com/office/drawing/2014/main" xmlns="" id="{D9EE2AA0-F65F-504A-92C5-75FCFF08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33601"/>
            <a:ext cx="5181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500" b="1"/>
              <a:t>Table 1: Weighting factors c and function</a:t>
            </a:r>
            <a:br>
              <a:rPr lang="en-US" altLang="en-US" sz="1500" b="1"/>
            </a:br>
            <a:r>
              <a:rPr lang="en-US" altLang="en-US" sz="1500" b="1"/>
              <a:t>              arguments x used in Gauss Quadrature </a:t>
            </a:r>
            <a:br>
              <a:rPr lang="en-US" altLang="en-US" sz="1500" b="1"/>
            </a:br>
            <a:r>
              <a:rPr lang="en-US" altLang="en-US" sz="1500" b="1"/>
              <a:t>              Formulas.</a:t>
            </a:r>
          </a:p>
        </p:txBody>
      </p:sp>
    </p:spTree>
    <p:extLst>
      <p:ext uri="{BB962C8B-B14F-4D97-AF65-F5344CB8AC3E}">
        <p14:creationId xmlns:p14="http://schemas.microsoft.com/office/powerpoint/2010/main" val="425806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10">
            <a:extLst>
              <a:ext uri="{FF2B5EF4-FFF2-40B4-BE49-F238E27FC236}">
                <a16:creationId xmlns:a16="http://schemas.microsoft.com/office/drawing/2014/main" xmlns="" id="{A17B622B-4226-9F4E-A54F-13C8D4004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Arguments and Weighing Factors  for n-point Gauss Quadrature Formulas</a:t>
            </a:r>
          </a:p>
        </p:txBody>
      </p:sp>
      <p:graphicFrame>
        <p:nvGraphicFramePr>
          <p:cNvPr id="320582" name="Group 70">
            <a:extLst>
              <a:ext uri="{FF2B5EF4-FFF2-40B4-BE49-F238E27FC236}">
                <a16:creationId xmlns:a16="http://schemas.microsoft.com/office/drawing/2014/main" xmlns="" id="{E0A4EA18-94EE-3540-9D3B-F6D80C6CABA5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2895601"/>
          <a:ext cx="4953000" cy="3248025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Points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Weighting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Factors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Function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Arguments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5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0.236926885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0.478628670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0.568888889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0.478628670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0.236926885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-0.906179846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-0.538469310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0.000000000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0.538469310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0.906179846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3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0.171324492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0.360761573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0.467913935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0.467913935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0.360761573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0.171324492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-0.932469514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-0.661209386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-0.2386191860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0.2386191860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0.661209386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=  0.932469514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345" name="Text Box 66">
            <a:extLst>
              <a:ext uri="{FF2B5EF4-FFF2-40B4-BE49-F238E27FC236}">
                <a16:creationId xmlns:a16="http://schemas.microsoft.com/office/drawing/2014/main" xmlns="" id="{59E9334D-2758-CD42-9F5A-CADCD6D0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286001"/>
            <a:ext cx="7391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500" b="1"/>
              <a:t>Table 1 (cont.) : Weighting factors c and function arguments x used in 	            Gauss Quadrature Formulas.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1500" b="1"/>
          </a:p>
        </p:txBody>
      </p:sp>
    </p:spTree>
    <p:extLst>
      <p:ext uri="{BB962C8B-B14F-4D97-AF65-F5344CB8AC3E}">
        <p14:creationId xmlns:p14="http://schemas.microsoft.com/office/powerpoint/2010/main" val="209816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Rectangle 2">
            <a:extLst>
              <a:ext uri="{FF2B5EF4-FFF2-40B4-BE49-F238E27FC236}">
                <a16:creationId xmlns:a16="http://schemas.microsoft.com/office/drawing/2014/main" xmlns="" id="{043D2C8A-C6EE-9349-AD4F-6CB15F2F1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Arguments and Weighing Factors  for n-point Gauss Quadrature Formulas</a:t>
            </a:r>
          </a:p>
        </p:txBody>
      </p:sp>
      <p:sp>
        <p:nvSpPr>
          <p:cNvPr id="11279" name="Rectangle 185">
            <a:extLst>
              <a:ext uri="{FF2B5EF4-FFF2-40B4-BE49-F238E27FC236}">
                <a16:creationId xmlns:a16="http://schemas.microsoft.com/office/drawing/2014/main" xmlns="" id="{ABD5FAD1-1570-B941-A01C-8BC7E1904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2057400"/>
            <a:ext cx="3013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So if the table is given for </a:t>
            </a:r>
          </a:p>
        </p:txBody>
      </p:sp>
      <p:graphicFrame>
        <p:nvGraphicFramePr>
          <p:cNvPr id="11266" name="Object 186">
            <a:extLst>
              <a:ext uri="{FF2B5EF4-FFF2-40B4-BE49-F238E27FC236}">
                <a16:creationId xmlns:a16="http://schemas.microsoft.com/office/drawing/2014/main" xmlns="" id="{3DE5615C-0641-9049-BD26-0C9CDD856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905001"/>
          <a:ext cx="1143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2" name="Equation" r:id="rId4" imgW="26327100" imgH="17843500" progId="Equation.3">
                  <p:embed/>
                </p:oleObj>
              </mc:Choice>
              <mc:Fallback>
                <p:oleObj name="Equation" r:id="rId4" imgW="26327100" imgH="17843500" progId="Equation.3">
                  <p:embed/>
                  <p:pic>
                    <p:nvPicPr>
                      <p:cNvPr id="11266" name="Object 186">
                        <a:extLst>
                          <a:ext uri="{FF2B5EF4-FFF2-40B4-BE49-F238E27FC236}">
                            <a16:creationId xmlns:a16="http://schemas.microsoft.com/office/drawing/2014/main" xmlns="" id="{3DE5615C-0641-9049-BD26-0C9CDD856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1"/>
                        <a:ext cx="11430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188">
            <a:extLst>
              <a:ext uri="{FF2B5EF4-FFF2-40B4-BE49-F238E27FC236}">
                <a16:creationId xmlns:a16="http://schemas.microsoft.com/office/drawing/2014/main" xmlns="" id="{3570AF55-6E41-2344-A87B-215951828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430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integrals, how does one solve </a:t>
            </a:r>
          </a:p>
        </p:txBody>
      </p:sp>
      <p:graphicFrame>
        <p:nvGraphicFramePr>
          <p:cNvPr id="11267" name="Object 189">
            <a:extLst>
              <a:ext uri="{FF2B5EF4-FFF2-40B4-BE49-F238E27FC236}">
                <a16:creationId xmlns:a16="http://schemas.microsoft.com/office/drawing/2014/main" xmlns="" id="{D8A914B6-9F68-9741-97D2-4B0442E22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2514601"/>
          <a:ext cx="1133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3" name="Equation" r:id="rId6" imgW="26035000" imgH="18135600" progId="Equation.3">
                  <p:embed/>
                </p:oleObj>
              </mc:Choice>
              <mc:Fallback>
                <p:oleObj name="Equation" r:id="rId6" imgW="26035000" imgH="18135600" progId="Equation.3">
                  <p:embed/>
                  <p:pic>
                    <p:nvPicPr>
                      <p:cNvPr id="11267" name="Object 189">
                        <a:extLst>
                          <a:ext uri="{FF2B5EF4-FFF2-40B4-BE49-F238E27FC236}">
                            <a16:creationId xmlns:a16="http://schemas.microsoft.com/office/drawing/2014/main" xmlns="" id="{D8A914B6-9F68-9741-97D2-4B0442E22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514601"/>
                        <a:ext cx="11334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91">
            <a:extLst>
              <a:ext uri="{FF2B5EF4-FFF2-40B4-BE49-F238E27FC236}">
                <a16:creationId xmlns:a16="http://schemas.microsoft.com/office/drawing/2014/main" xmlns="" id="{855DC061-B9BE-CA4E-8C03-E717C112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374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? </a:t>
            </a:r>
          </a:p>
        </p:txBody>
      </p:sp>
      <p:sp>
        <p:nvSpPr>
          <p:cNvPr id="11282" name="Rectangle 192">
            <a:extLst>
              <a:ext uri="{FF2B5EF4-FFF2-40B4-BE49-F238E27FC236}">
                <a16:creationId xmlns:a16="http://schemas.microsoft.com/office/drawing/2014/main" xmlns="" id="{ABF9A873-A678-4640-894A-69577E5C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54752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The answer lies in that any integral with limits of </a:t>
            </a:r>
          </a:p>
        </p:txBody>
      </p:sp>
      <p:graphicFrame>
        <p:nvGraphicFramePr>
          <p:cNvPr id="11268" name="Object 193">
            <a:extLst>
              <a:ext uri="{FF2B5EF4-FFF2-40B4-BE49-F238E27FC236}">
                <a16:creationId xmlns:a16="http://schemas.microsoft.com/office/drawing/2014/main" xmlns="" id="{CC95655E-7F41-2C41-8E08-E356BF730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0" y="2667001"/>
          <a:ext cx="6477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4" name="Equation" r:id="rId8" imgW="14922500" imgH="8483600" progId="Equation.3">
                  <p:embed/>
                </p:oleObj>
              </mc:Choice>
              <mc:Fallback>
                <p:oleObj name="Equation" r:id="rId8" imgW="14922500" imgH="8483600" progId="Equation.3">
                  <p:embed/>
                  <p:pic>
                    <p:nvPicPr>
                      <p:cNvPr id="11268" name="Object 193">
                        <a:extLst>
                          <a:ext uri="{FF2B5EF4-FFF2-40B4-BE49-F238E27FC236}">
                            <a16:creationId xmlns:a16="http://schemas.microsoft.com/office/drawing/2014/main" xmlns="" id="{CC95655E-7F41-2C41-8E08-E356BF730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2667001"/>
                        <a:ext cx="6477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Rectangle 195">
            <a:extLst>
              <a:ext uri="{FF2B5EF4-FFF2-40B4-BE49-F238E27FC236}">
                <a16:creationId xmlns:a16="http://schemas.microsoft.com/office/drawing/2014/main" xmlns="" id="{E991C260-755C-D84E-8DA7-43A358F5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3352800"/>
            <a:ext cx="49577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can be converted into an integral with limits </a:t>
            </a:r>
          </a:p>
        </p:txBody>
      </p:sp>
      <p:graphicFrame>
        <p:nvGraphicFramePr>
          <p:cNvPr id="11269" name="Object 196">
            <a:extLst>
              <a:ext uri="{FF2B5EF4-FFF2-40B4-BE49-F238E27FC236}">
                <a16:creationId xmlns:a16="http://schemas.microsoft.com/office/drawing/2014/main" xmlns="" id="{F7685005-C3E8-1A46-B480-DF025D397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1" y="3352801"/>
          <a:ext cx="7524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5" name="Equation" r:id="rId10" imgW="17259300" imgH="8483600" progId="Equation.3">
                  <p:embed/>
                </p:oleObj>
              </mc:Choice>
              <mc:Fallback>
                <p:oleObj name="Equation" r:id="rId10" imgW="17259300" imgH="8483600" progId="Equation.3">
                  <p:embed/>
                  <p:pic>
                    <p:nvPicPr>
                      <p:cNvPr id="11269" name="Object 196">
                        <a:extLst>
                          <a:ext uri="{FF2B5EF4-FFF2-40B4-BE49-F238E27FC236}">
                            <a16:creationId xmlns:a16="http://schemas.microsoft.com/office/drawing/2014/main" xmlns="" id="{F7685005-C3E8-1A46-B480-DF025D397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3352801"/>
                        <a:ext cx="7524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198">
            <a:extLst>
              <a:ext uri="{FF2B5EF4-FFF2-40B4-BE49-F238E27FC236}">
                <a16:creationId xmlns:a16="http://schemas.microsoft.com/office/drawing/2014/main" xmlns="" id="{01DB15D0-5B49-0341-AA1E-2D8B07E3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3352800"/>
            <a:ext cx="5889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Let </a:t>
            </a:r>
          </a:p>
        </p:txBody>
      </p:sp>
      <p:graphicFrame>
        <p:nvGraphicFramePr>
          <p:cNvPr id="11270" name="Object 199">
            <a:extLst>
              <a:ext uri="{FF2B5EF4-FFF2-40B4-BE49-F238E27FC236}">
                <a16:creationId xmlns:a16="http://schemas.microsoft.com/office/drawing/2014/main" xmlns="" id="{1E46FF4A-8CDD-254C-91C1-62C7C8B69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038601"/>
          <a:ext cx="12573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6" name="Equation" r:id="rId12" imgW="28968700" imgH="5562600" progId="Equation.3">
                  <p:embed/>
                </p:oleObj>
              </mc:Choice>
              <mc:Fallback>
                <p:oleObj name="Equation" r:id="rId12" imgW="28968700" imgH="5562600" progId="Equation.3">
                  <p:embed/>
                  <p:pic>
                    <p:nvPicPr>
                      <p:cNvPr id="11270" name="Object 199">
                        <a:extLst>
                          <a:ext uri="{FF2B5EF4-FFF2-40B4-BE49-F238E27FC236}">
                            <a16:creationId xmlns:a16="http://schemas.microsoft.com/office/drawing/2014/main" xmlns="" id="{1E46FF4A-8CDD-254C-91C1-62C7C8B69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1"/>
                        <a:ext cx="12573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5" name="Group 216">
            <a:extLst>
              <a:ext uri="{FF2B5EF4-FFF2-40B4-BE49-F238E27FC236}">
                <a16:creationId xmlns:a16="http://schemas.microsoft.com/office/drawing/2014/main" xmlns="" id="{CC300CF9-E3E2-1044-93B6-DF74ADC2D907}"/>
              </a:ext>
            </a:extLst>
          </p:cNvPr>
          <p:cNvGrpSpPr>
            <a:grpSpLocks/>
          </p:cNvGrpSpPr>
          <p:nvPr/>
        </p:nvGrpSpPr>
        <p:grpSpPr bwMode="auto">
          <a:xfrm>
            <a:off x="3200401" y="4495800"/>
            <a:ext cx="3038475" cy="914400"/>
            <a:chOff x="528" y="2784"/>
            <a:chExt cx="1914" cy="576"/>
          </a:xfrm>
        </p:grpSpPr>
        <p:grpSp>
          <p:nvGrpSpPr>
            <p:cNvPr id="11287" name="Group 215">
              <a:extLst>
                <a:ext uri="{FF2B5EF4-FFF2-40B4-BE49-F238E27FC236}">
                  <a16:creationId xmlns:a16="http://schemas.microsoft.com/office/drawing/2014/main" xmlns="" id="{89C5D36E-D91D-B94F-85BE-044F8A8DF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784"/>
              <a:ext cx="1902" cy="576"/>
              <a:chOff x="528" y="2784"/>
              <a:chExt cx="1902" cy="576"/>
            </a:xfrm>
          </p:grpSpPr>
          <p:sp>
            <p:nvSpPr>
              <p:cNvPr id="11288" name="Text Box 201">
                <a:extLst>
                  <a:ext uri="{FF2B5EF4-FFF2-40B4-BE49-F238E27FC236}">
                    <a16:creationId xmlns:a16="http://schemas.microsoft.com/office/drawing/2014/main" xmlns="" id="{4B3B2A40-9439-6342-B868-914D364D0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784"/>
                <a:ext cx="139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900"/>
                  <a:t>If                 then</a:t>
                </a:r>
              </a:p>
            </p:txBody>
          </p:sp>
          <p:graphicFrame>
            <p:nvGraphicFramePr>
              <p:cNvPr id="11273" name="Object 202">
                <a:extLst>
                  <a:ext uri="{FF2B5EF4-FFF2-40B4-BE49-F238E27FC236}">
                    <a16:creationId xmlns:a16="http://schemas.microsoft.com/office/drawing/2014/main" xmlns="" id="{FD89ED4E-18B6-3641-BCF3-D27F41C73A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2880"/>
              <a:ext cx="45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07" name="Equation" r:id="rId14" imgW="16675100" imgH="5270500" progId="Equation.3">
                      <p:embed/>
                    </p:oleObj>
                  </mc:Choice>
                  <mc:Fallback>
                    <p:oleObj name="Equation" r:id="rId14" imgW="16675100" imgH="5270500" progId="Equation.3">
                      <p:embed/>
                      <p:pic>
                        <p:nvPicPr>
                          <p:cNvPr id="11273" name="Object 202">
                            <a:extLst>
                              <a:ext uri="{FF2B5EF4-FFF2-40B4-BE49-F238E27FC236}">
                                <a16:creationId xmlns:a16="http://schemas.microsoft.com/office/drawing/2014/main" xmlns="" id="{FD89ED4E-18B6-3641-BCF3-D27F41C73A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880"/>
                            <a:ext cx="45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4" name="Object 204">
                <a:extLst>
                  <a:ext uri="{FF2B5EF4-FFF2-40B4-BE49-F238E27FC236}">
                    <a16:creationId xmlns:a16="http://schemas.microsoft.com/office/drawing/2014/main" xmlns="" id="{493DCDB2-7CBF-6541-A847-6A0F02C2D4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2832"/>
              <a:ext cx="46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08" name="Equation" r:id="rId16" imgW="16967200" imgH="6438900" progId="Equation.3">
                      <p:embed/>
                    </p:oleObj>
                  </mc:Choice>
                  <mc:Fallback>
                    <p:oleObj name="Equation" r:id="rId16" imgW="16967200" imgH="6438900" progId="Equation.3">
                      <p:embed/>
                      <p:pic>
                        <p:nvPicPr>
                          <p:cNvPr id="11274" name="Object 204">
                            <a:extLst>
                              <a:ext uri="{FF2B5EF4-FFF2-40B4-BE49-F238E27FC236}">
                                <a16:creationId xmlns:a16="http://schemas.microsoft.com/office/drawing/2014/main" xmlns="" id="{493DCDB2-7CBF-6541-A847-6A0F02C2D4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832"/>
                            <a:ext cx="462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289" name="Group 214">
                <a:extLst>
                  <a:ext uri="{FF2B5EF4-FFF2-40B4-BE49-F238E27FC236}">
                    <a16:creationId xmlns:a16="http://schemas.microsoft.com/office/drawing/2014/main" xmlns="" id="{4C0D8231-15AD-CE40-B505-A2EFA545E1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3120"/>
                <a:ext cx="1392" cy="240"/>
                <a:chOff x="528" y="3120"/>
                <a:chExt cx="1392" cy="240"/>
              </a:xfrm>
            </p:grpSpPr>
            <p:graphicFrame>
              <p:nvGraphicFramePr>
                <p:cNvPr id="11275" name="Object 206">
                  <a:extLst>
                    <a:ext uri="{FF2B5EF4-FFF2-40B4-BE49-F238E27FC236}">
                      <a16:creationId xmlns:a16="http://schemas.microsoft.com/office/drawing/2014/main" xmlns="" id="{10316857-9344-614F-8909-FA6084754B1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64" y="3168"/>
                <a:ext cx="450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0209" name="Equation" r:id="rId18" imgW="16383000" imgH="7023100" progId="Equation.3">
                        <p:embed/>
                      </p:oleObj>
                    </mc:Choice>
                    <mc:Fallback>
                      <p:oleObj name="Equation" r:id="rId18" imgW="16383000" imgH="7023100" progId="Equation.3">
                        <p:embed/>
                        <p:pic>
                          <p:nvPicPr>
                            <p:cNvPr id="11275" name="Object 206">
                              <a:extLst>
                                <a:ext uri="{FF2B5EF4-FFF2-40B4-BE49-F238E27FC236}">
                                  <a16:creationId xmlns:a16="http://schemas.microsoft.com/office/drawing/2014/main" xmlns="" id="{10316857-9344-614F-8909-FA6084754B1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4" y="3168"/>
                              <a:ext cx="450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90" name="Text Box 208">
                  <a:extLst>
                    <a:ext uri="{FF2B5EF4-FFF2-40B4-BE49-F238E27FC236}">
                      <a16:creationId xmlns:a16="http://schemas.microsoft.com/office/drawing/2014/main" xmlns="" id="{68EDE201-E065-F448-A905-33E7396B2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3120"/>
                  <a:ext cx="13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altLang="en-US" sz="1900"/>
                    <a:t>If                 then</a:t>
                  </a:r>
                </a:p>
              </p:txBody>
            </p:sp>
          </p:grpSp>
        </p:grpSp>
        <p:graphicFrame>
          <p:nvGraphicFramePr>
            <p:cNvPr id="11272" name="Object 209">
              <a:extLst>
                <a:ext uri="{FF2B5EF4-FFF2-40B4-BE49-F238E27FC236}">
                  <a16:creationId xmlns:a16="http://schemas.microsoft.com/office/drawing/2014/main" xmlns="" id="{CC22447D-4235-C04E-B4C9-F2DCA491F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120"/>
            <a:ext cx="47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10" name="Equation" r:id="rId20" imgW="17259300" imgH="7899400" progId="Equation.3">
                    <p:embed/>
                  </p:oleObj>
                </mc:Choice>
                <mc:Fallback>
                  <p:oleObj name="Equation" r:id="rId20" imgW="17259300" imgH="7899400" progId="Equation.3">
                    <p:embed/>
                    <p:pic>
                      <p:nvPicPr>
                        <p:cNvPr id="11272" name="Object 209">
                          <a:extLst>
                            <a:ext uri="{FF2B5EF4-FFF2-40B4-BE49-F238E27FC236}">
                              <a16:creationId xmlns:a16="http://schemas.microsoft.com/office/drawing/2014/main" xmlns="" id="{CC22447D-4235-C04E-B4C9-F2DCA491F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120"/>
                          <a:ext cx="47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6" name="Text Box 211">
            <a:extLst>
              <a:ext uri="{FF2B5EF4-FFF2-40B4-BE49-F238E27FC236}">
                <a16:creationId xmlns:a16="http://schemas.microsoft.com/office/drawing/2014/main" xmlns="" id="{CCDFFD58-7344-BA4D-B102-112B2A8A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244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Such that:</a:t>
            </a:r>
          </a:p>
        </p:txBody>
      </p:sp>
      <p:graphicFrame>
        <p:nvGraphicFramePr>
          <p:cNvPr id="11271" name="Object 212">
            <a:extLst>
              <a:ext uri="{FF2B5EF4-FFF2-40B4-BE49-F238E27FC236}">
                <a16:creationId xmlns:a16="http://schemas.microsoft.com/office/drawing/2014/main" xmlns="" id="{A83534AD-C07E-E349-8D30-323A90FEA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715000"/>
          <a:ext cx="1181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1" name="Equation" r:id="rId22" imgW="27203400" imgH="16675100" progId="Equation.3">
                  <p:embed/>
                </p:oleObj>
              </mc:Choice>
              <mc:Fallback>
                <p:oleObj name="Equation" r:id="rId22" imgW="27203400" imgH="16675100" progId="Equation.3">
                  <p:embed/>
                  <p:pic>
                    <p:nvPicPr>
                      <p:cNvPr id="11271" name="Object 212">
                        <a:extLst>
                          <a:ext uri="{FF2B5EF4-FFF2-40B4-BE49-F238E27FC236}">
                            <a16:creationId xmlns:a16="http://schemas.microsoft.com/office/drawing/2014/main" xmlns="" id="{A83534AD-C07E-E349-8D30-323A90FEA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715000"/>
                        <a:ext cx="1181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34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>
            <a:extLst>
              <a:ext uri="{FF2B5EF4-FFF2-40B4-BE49-F238E27FC236}">
                <a16:creationId xmlns:a16="http://schemas.microsoft.com/office/drawing/2014/main" xmlns="" id="{527310B7-B07F-D34E-9A79-935E197EE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Arguments and Weighing Factors  for n-point Gauss Quadrature Formulas</a:t>
            </a:r>
          </a:p>
        </p:txBody>
      </p:sp>
      <p:graphicFrame>
        <p:nvGraphicFramePr>
          <p:cNvPr id="12290" name="Object 11">
            <a:extLst>
              <a:ext uri="{FF2B5EF4-FFF2-40B4-BE49-F238E27FC236}">
                <a16:creationId xmlns:a16="http://schemas.microsoft.com/office/drawing/2014/main" xmlns="" id="{05FAA986-0CD6-7148-91DC-F6DA5C476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1" y="2057400"/>
          <a:ext cx="10953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6" name="Equation" r:id="rId4" imgW="25158700" imgH="16675100" progId="Equation.3">
                  <p:embed/>
                </p:oleObj>
              </mc:Choice>
              <mc:Fallback>
                <p:oleObj name="Equation" r:id="rId4" imgW="25158700" imgH="16675100" progId="Equation.3">
                  <p:embed/>
                  <p:pic>
                    <p:nvPicPr>
                      <p:cNvPr id="12290" name="Object 11">
                        <a:extLst>
                          <a:ext uri="{FF2B5EF4-FFF2-40B4-BE49-F238E27FC236}">
                            <a16:creationId xmlns:a16="http://schemas.microsoft.com/office/drawing/2014/main" xmlns="" id="{05FAA986-0CD6-7148-91DC-F6DA5C4766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057400"/>
                        <a:ext cx="10953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3">
            <a:extLst>
              <a:ext uri="{FF2B5EF4-FFF2-40B4-BE49-F238E27FC236}">
                <a16:creationId xmlns:a16="http://schemas.microsoft.com/office/drawing/2014/main" xmlns="" id="{F82831D3-49C3-6B4B-AA92-2520CFB3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Then</a:t>
            </a:r>
          </a:p>
        </p:txBody>
      </p:sp>
      <p:sp>
        <p:nvSpPr>
          <p:cNvPr id="12298" name="Text Box 14">
            <a:extLst>
              <a:ext uri="{FF2B5EF4-FFF2-40B4-BE49-F238E27FC236}">
                <a16:creationId xmlns:a16="http://schemas.microsoft.com/office/drawing/2014/main" xmlns="" id="{49F7E7AB-39A6-9548-B759-FCD8AAF54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0574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Hence</a:t>
            </a:r>
          </a:p>
        </p:txBody>
      </p:sp>
      <p:graphicFrame>
        <p:nvGraphicFramePr>
          <p:cNvPr id="12291" name="Object 16">
            <a:extLst>
              <a:ext uri="{FF2B5EF4-FFF2-40B4-BE49-F238E27FC236}">
                <a16:creationId xmlns:a16="http://schemas.microsoft.com/office/drawing/2014/main" xmlns="" id="{041CC388-1C4F-664F-83F3-1756A463D7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1" y="3124200"/>
          <a:ext cx="21621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7" name="Equation" r:id="rId6" imgW="49733200" imgH="16675100" progId="Equation.3">
                  <p:embed/>
                </p:oleObj>
              </mc:Choice>
              <mc:Fallback>
                <p:oleObj name="Equation" r:id="rId6" imgW="49733200" imgH="16675100" progId="Equation.3">
                  <p:embed/>
                  <p:pic>
                    <p:nvPicPr>
                      <p:cNvPr id="12291" name="Object 16">
                        <a:extLst>
                          <a:ext uri="{FF2B5EF4-FFF2-40B4-BE49-F238E27FC236}">
                            <a16:creationId xmlns:a16="http://schemas.microsoft.com/office/drawing/2014/main" xmlns="" id="{041CC388-1C4F-664F-83F3-1756A463D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124200"/>
                        <a:ext cx="21621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5">
            <a:extLst>
              <a:ext uri="{FF2B5EF4-FFF2-40B4-BE49-F238E27FC236}">
                <a16:creationId xmlns:a16="http://schemas.microsoft.com/office/drawing/2014/main" xmlns="" id="{A046243F-E10C-754B-8B60-8FB36D849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3048000"/>
          <a:ext cx="15525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8" name="Equation" r:id="rId8" imgW="35699700" imgH="16675100" progId="Equation.3">
                  <p:embed/>
                </p:oleObj>
              </mc:Choice>
              <mc:Fallback>
                <p:oleObj name="Equation" r:id="rId8" imgW="35699700" imgH="16675100" progId="Equation.3">
                  <p:embed/>
                  <p:pic>
                    <p:nvPicPr>
                      <p:cNvPr id="12292" name="Object 15">
                        <a:extLst>
                          <a:ext uri="{FF2B5EF4-FFF2-40B4-BE49-F238E27FC236}">
                            <a16:creationId xmlns:a16="http://schemas.microsoft.com/office/drawing/2014/main" xmlns="" id="{A046243F-E10C-754B-8B60-8FB36D849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048000"/>
                        <a:ext cx="15525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9">
            <a:extLst>
              <a:ext uri="{FF2B5EF4-FFF2-40B4-BE49-F238E27FC236}">
                <a16:creationId xmlns:a16="http://schemas.microsoft.com/office/drawing/2014/main" xmlns="" id="{CAA93513-68BE-D34D-A57B-EA3409C5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Substituting our values of x, and dx into the integral gives us</a:t>
            </a:r>
          </a:p>
        </p:txBody>
      </p:sp>
      <p:graphicFrame>
        <p:nvGraphicFramePr>
          <p:cNvPr id="12293" name="Object 20">
            <a:extLst>
              <a:ext uri="{FF2B5EF4-FFF2-40B4-BE49-F238E27FC236}">
                <a16:creationId xmlns:a16="http://schemas.microsoft.com/office/drawing/2014/main" xmlns="" id="{7E290F27-D618-284D-B9C2-A00FE21B1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800600"/>
          <a:ext cx="46497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9" name="Equation" r:id="rId10" imgW="57340500" imgH="11112500" progId="Equation.3">
                  <p:embed/>
                </p:oleObj>
              </mc:Choice>
              <mc:Fallback>
                <p:oleObj name="Equation" r:id="rId10" imgW="57340500" imgH="11112500" progId="Equation.3">
                  <p:embed/>
                  <p:pic>
                    <p:nvPicPr>
                      <p:cNvPr id="12293" name="Object 20">
                        <a:extLst>
                          <a:ext uri="{FF2B5EF4-FFF2-40B4-BE49-F238E27FC236}">
                            <a16:creationId xmlns:a16="http://schemas.microsoft.com/office/drawing/2014/main" xmlns="" id="{7E290F27-D618-284D-B9C2-A00FE21B1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4649788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625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>
            <a:extLst>
              <a:ext uri="{FF2B5EF4-FFF2-40B4-BE49-F238E27FC236}">
                <a16:creationId xmlns:a16="http://schemas.microsoft.com/office/drawing/2014/main" xmlns="" id="{08B97C0B-8E31-014F-B429-B81FB6211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3319" name="Text Box 9">
            <a:extLst>
              <a:ext uri="{FF2B5EF4-FFF2-40B4-BE49-F238E27FC236}">
                <a16:creationId xmlns:a16="http://schemas.microsoft.com/office/drawing/2014/main" xmlns="" id="{D7AE1B3A-E35A-1F4A-AFC2-2FC862833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098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For an integral </a:t>
            </a:r>
          </a:p>
        </p:txBody>
      </p:sp>
      <p:sp>
        <p:nvSpPr>
          <p:cNvPr id="13320" name="Rectangle 16">
            <a:extLst>
              <a:ext uri="{FF2B5EF4-FFF2-40B4-BE49-F238E27FC236}">
                <a16:creationId xmlns:a16="http://schemas.microsoft.com/office/drawing/2014/main" xmlns="" id="{8B200893-D5AB-C340-B6DC-57FCBA69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09800"/>
            <a:ext cx="4667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derive the one-point Gaussian Quadrature</a:t>
            </a:r>
          </a:p>
        </p:txBody>
      </p:sp>
      <p:sp>
        <p:nvSpPr>
          <p:cNvPr id="13321" name="Text Box 17">
            <a:extLst>
              <a:ext uri="{FF2B5EF4-FFF2-40B4-BE49-F238E27FC236}">
                <a16:creationId xmlns:a16="http://schemas.microsoft.com/office/drawing/2014/main" xmlns="" id="{0330EBD9-2DC4-E640-A228-0CFAFD90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67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Rule.</a:t>
            </a:r>
          </a:p>
        </p:txBody>
      </p:sp>
      <p:graphicFrame>
        <p:nvGraphicFramePr>
          <p:cNvPr id="13314" name="Object 29">
            <a:extLst>
              <a:ext uri="{FF2B5EF4-FFF2-40B4-BE49-F238E27FC236}">
                <a16:creationId xmlns:a16="http://schemas.microsoft.com/office/drawing/2014/main" xmlns="" id="{C9CBDEAF-A080-5240-BF71-BAA29BAD8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2057401"/>
          <a:ext cx="11906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6" name="Equation" r:id="rId4" imgW="27495500" imgH="18135600" progId="Equation.3">
                  <p:embed/>
                </p:oleObj>
              </mc:Choice>
              <mc:Fallback>
                <p:oleObj name="Equation" r:id="rId4" imgW="27495500" imgH="18135600" progId="Equation.3">
                  <p:embed/>
                  <p:pic>
                    <p:nvPicPr>
                      <p:cNvPr id="13314" name="Object 29">
                        <a:extLst>
                          <a:ext uri="{FF2B5EF4-FFF2-40B4-BE49-F238E27FC236}">
                            <a16:creationId xmlns:a16="http://schemas.microsoft.com/office/drawing/2014/main" xmlns="" id="{C9CBDEAF-A080-5240-BF71-BAA29BAD8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057401"/>
                        <a:ext cx="11906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31">
            <a:extLst>
              <a:ext uri="{FF2B5EF4-FFF2-40B4-BE49-F238E27FC236}">
                <a16:creationId xmlns:a16="http://schemas.microsoft.com/office/drawing/2014/main" xmlns="" id="{03BF58FE-F9E8-994C-81BC-55AC8255D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1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13323" name="Rectangle 32">
            <a:extLst>
              <a:ext uri="{FF2B5EF4-FFF2-40B4-BE49-F238E27FC236}">
                <a16:creationId xmlns:a16="http://schemas.microsoft.com/office/drawing/2014/main" xmlns="" id="{3FA2D10E-35AE-6B45-AAC9-D0C44084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81400"/>
            <a:ext cx="4783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The one-point Gaussian Quadrature Rule is</a:t>
            </a:r>
          </a:p>
        </p:txBody>
      </p:sp>
      <p:graphicFrame>
        <p:nvGraphicFramePr>
          <p:cNvPr id="13315" name="Object 33">
            <a:extLst>
              <a:ext uri="{FF2B5EF4-FFF2-40B4-BE49-F238E27FC236}">
                <a16:creationId xmlns:a16="http://schemas.microsoft.com/office/drawing/2014/main" xmlns="" id="{9EC77F5C-2F8C-2C46-BF0E-2B34AD202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4038601"/>
          <a:ext cx="23526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7" name="Equation" r:id="rId6" imgW="54127400" imgH="18135600" progId="Equation.3">
                  <p:embed/>
                </p:oleObj>
              </mc:Choice>
              <mc:Fallback>
                <p:oleObj name="Equation" r:id="rId6" imgW="54127400" imgH="18135600" progId="Equation.3">
                  <p:embed/>
                  <p:pic>
                    <p:nvPicPr>
                      <p:cNvPr id="13315" name="Object 33">
                        <a:extLst>
                          <a:ext uri="{FF2B5EF4-FFF2-40B4-BE49-F238E27FC236}">
                            <a16:creationId xmlns:a16="http://schemas.microsoft.com/office/drawing/2014/main" xmlns="" id="{9EC77F5C-2F8C-2C46-BF0E-2B34AD202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4038601"/>
                        <a:ext cx="23526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78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3">
            <a:extLst>
              <a:ext uri="{FF2B5EF4-FFF2-40B4-BE49-F238E27FC236}">
                <a16:creationId xmlns:a16="http://schemas.microsoft.com/office/drawing/2014/main" xmlns="" id="{01D695BA-D74C-4C47-B1DC-18AC046FC8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04800"/>
            <a:ext cx="7793038" cy="1143000"/>
          </a:xfrm>
        </p:spPr>
        <p:txBody>
          <a:bodyPr/>
          <a:lstStyle/>
          <a:p>
            <a:r>
              <a:rPr lang="en-US" altLang="en-US" sz="4000" b="1"/>
              <a:t>Solution</a:t>
            </a:r>
          </a:p>
        </p:txBody>
      </p:sp>
      <p:sp>
        <p:nvSpPr>
          <p:cNvPr id="14345" name="Text Box 4">
            <a:extLst>
              <a:ext uri="{FF2B5EF4-FFF2-40B4-BE49-F238E27FC236}">
                <a16:creationId xmlns:a16="http://schemas.microsoft.com/office/drawing/2014/main" xmlns="" id="{F0757D47-290B-0947-BCE6-1F150462B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0200"/>
            <a:ext cx="71628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The two unknowns x</a:t>
            </a:r>
            <a:r>
              <a:rPr lang="en-US" altLang="en-US" sz="1900" baseline="-25000"/>
              <a:t>1</a:t>
            </a:r>
            <a:r>
              <a:rPr lang="en-US" altLang="en-US" sz="1900"/>
              <a:t>, and c</a:t>
            </a:r>
            <a:r>
              <a:rPr lang="en-US" altLang="en-US" sz="1900" baseline="-25000"/>
              <a:t>1</a:t>
            </a:r>
            <a:r>
              <a:rPr lang="en-US" altLang="en-US" sz="1900"/>
              <a:t>  are found by assuming that the formula gives exact results for integrating a general first order polynomial, </a:t>
            </a:r>
          </a:p>
        </p:txBody>
      </p:sp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xmlns="" id="{2BCD5CD7-D63D-334B-A823-DDEF519F0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743200"/>
          <a:ext cx="1752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2" name="Equation" r:id="rId4" imgW="23698200" imgH="5270500" progId="Equation.3">
                  <p:embed/>
                </p:oleObj>
              </mc:Choice>
              <mc:Fallback>
                <p:oleObj name="Equation" r:id="rId4" imgW="23698200" imgH="5270500" progId="Equation.3">
                  <p:embed/>
                  <p:pic>
                    <p:nvPicPr>
                      <p:cNvPr id="14338" name="Object 5">
                        <a:extLst>
                          <a:ext uri="{FF2B5EF4-FFF2-40B4-BE49-F238E27FC236}">
                            <a16:creationId xmlns:a16="http://schemas.microsoft.com/office/drawing/2014/main" xmlns="" id="{2BCD5CD7-D63D-334B-A823-DDEF519F0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17526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">
            <a:extLst>
              <a:ext uri="{FF2B5EF4-FFF2-40B4-BE49-F238E27FC236}">
                <a16:creationId xmlns:a16="http://schemas.microsoft.com/office/drawing/2014/main" xmlns="" id="{294D1191-CD9D-5448-BC3D-257BBB3AE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3276600"/>
          <a:ext cx="2628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3" name="Equation" r:id="rId6" imgW="36576000" imgH="11112500" progId="Equation.3">
                  <p:embed/>
                </p:oleObj>
              </mc:Choice>
              <mc:Fallback>
                <p:oleObj name="Equation" r:id="rId6" imgW="36576000" imgH="11112500" progId="Equation.3">
                  <p:embed/>
                  <p:pic>
                    <p:nvPicPr>
                      <p:cNvPr id="14339" name="Object 10">
                        <a:extLst>
                          <a:ext uri="{FF2B5EF4-FFF2-40B4-BE49-F238E27FC236}">
                            <a16:creationId xmlns:a16="http://schemas.microsoft.com/office/drawing/2014/main" xmlns="" id="{294D1191-CD9D-5448-BC3D-257BBB3AE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276600"/>
                        <a:ext cx="26289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9">
            <a:extLst>
              <a:ext uri="{FF2B5EF4-FFF2-40B4-BE49-F238E27FC236}">
                <a16:creationId xmlns:a16="http://schemas.microsoft.com/office/drawing/2014/main" xmlns="" id="{7B91482E-3739-6849-8ADC-C0E72FCBB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038601"/>
          <a:ext cx="198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4" name="Equation" r:id="rId8" imgW="24282400" imgH="11696700" progId="Equation.3">
                  <p:embed/>
                </p:oleObj>
              </mc:Choice>
              <mc:Fallback>
                <p:oleObj name="Equation" r:id="rId8" imgW="24282400" imgH="11696700" progId="Equation.3">
                  <p:embed/>
                  <p:pic>
                    <p:nvPicPr>
                      <p:cNvPr id="14340" name="Object 9">
                        <a:extLst>
                          <a:ext uri="{FF2B5EF4-FFF2-40B4-BE49-F238E27FC236}">
                            <a16:creationId xmlns:a16="http://schemas.microsoft.com/office/drawing/2014/main" xmlns="" id="{7B91482E-3739-6849-8ADC-C0E72FCBB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38601"/>
                        <a:ext cx="19812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>
            <a:extLst>
              <a:ext uri="{FF2B5EF4-FFF2-40B4-BE49-F238E27FC236}">
                <a16:creationId xmlns:a16="http://schemas.microsoft.com/office/drawing/2014/main" xmlns="" id="{9290BC0A-FF04-E847-BA17-4A343B4F7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257800"/>
          <a:ext cx="28194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5" name="Equation" r:id="rId10" imgW="37160200" imgH="11112500" progId="Equation.3">
                  <p:embed/>
                </p:oleObj>
              </mc:Choice>
              <mc:Fallback>
                <p:oleObj name="Equation" r:id="rId10" imgW="37160200" imgH="11112500" progId="Equation.3">
                  <p:embed/>
                  <p:pic>
                    <p:nvPicPr>
                      <p:cNvPr id="14341" name="Object 8">
                        <a:extLst>
                          <a:ext uri="{FF2B5EF4-FFF2-40B4-BE49-F238E27FC236}">
                            <a16:creationId xmlns:a16="http://schemas.microsoft.com/office/drawing/2014/main" xmlns="" id="{9290BC0A-FF04-E847-BA17-4A343B4F7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28194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51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>
            <a:extLst>
              <a:ext uri="{FF2B5EF4-FFF2-40B4-BE49-F238E27FC236}">
                <a16:creationId xmlns:a16="http://schemas.microsoft.com/office/drawing/2014/main" xmlns="" id="{E88B5589-7E50-EE43-83D8-193A6C6041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b="1"/>
              <a:t>Solution</a:t>
            </a:r>
          </a:p>
        </p:txBody>
      </p:sp>
      <p:sp>
        <p:nvSpPr>
          <p:cNvPr id="15369" name="Text Box 89">
            <a:extLst>
              <a:ext uri="{FF2B5EF4-FFF2-40B4-BE49-F238E27FC236}">
                <a16:creationId xmlns:a16="http://schemas.microsoft.com/office/drawing/2014/main" xmlns="" id="{8A0CA209-6503-E240-B16B-2FB7F359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33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It follows that </a:t>
            </a:r>
          </a:p>
        </p:txBody>
      </p:sp>
      <p:graphicFrame>
        <p:nvGraphicFramePr>
          <p:cNvPr id="15362" name="Object 90">
            <a:extLst>
              <a:ext uri="{FF2B5EF4-FFF2-40B4-BE49-F238E27FC236}">
                <a16:creationId xmlns:a16="http://schemas.microsoft.com/office/drawing/2014/main" xmlns="" id="{32E46057-38A5-6D49-9992-7D18CE55B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590800"/>
          <a:ext cx="304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0" name="Equation" r:id="rId4" imgW="34810700" imgH="11112500" progId="Equation.3">
                  <p:embed/>
                </p:oleObj>
              </mc:Choice>
              <mc:Fallback>
                <p:oleObj name="Equation" r:id="rId4" imgW="34810700" imgH="11112500" progId="Equation.3">
                  <p:embed/>
                  <p:pic>
                    <p:nvPicPr>
                      <p:cNvPr id="15362" name="Object 90">
                        <a:extLst>
                          <a:ext uri="{FF2B5EF4-FFF2-40B4-BE49-F238E27FC236}">
                            <a16:creationId xmlns:a16="http://schemas.microsoft.com/office/drawing/2014/main" xmlns="" id="{32E46057-38A5-6D49-9992-7D18CE55B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90800"/>
                        <a:ext cx="3048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92">
            <a:extLst>
              <a:ext uri="{FF2B5EF4-FFF2-40B4-BE49-F238E27FC236}">
                <a16:creationId xmlns:a16="http://schemas.microsoft.com/office/drawing/2014/main" xmlns="" id="{68B5760A-637D-CD47-B0DF-7AE88FA4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3505200"/>
            <a:ext cx="6524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Equating Equations, the two previous two expressions yield</a:t>
            </a:r>
          </a:p>
        </p:txBody>
      </p:sp>
      <p:graphicFrame>
        <p:nvGraphicFramePr>
          <p:cNvPr id="15363" name="Object 95">
            <a:extLst>
              <a:ext uri="{FF2B5EF4-FFF2-40B4-BE49-F238E27FC236}">
                <a16:creationId xmlns:a16="http://schemas.microsoft.com/office/drawing/2014/main" xmlns="" id="{518303CA-71D1-AF4B-9E8E-0D34C87B4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14800"/>
          <a:ext cx="2590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1" name="Equation" r:id="rId6" imgW="34226500" imgH="11112500" progId="Equation.3">
                  <p:embed/>
                </p:oleObj>
              </mc:Choice>
              <mc:Fallback>
                <p:oleObj name="Equation" r:id="rId6" imgW="34226500" imgH="11112500" progId="Equation.3">
                  <p:embed/>
                  <p:pic>
                    <p:nvPicPr>
                      <p:cNvPr id="15363" name="Object 95">
                        <a:extLst>
                          <a:ext uri="{FF2B5EF4-FFF2-40B4-BE49-F238E27FC236}">
                            <a16:creationId xmlns:a16="http://schemas.microsoft.com/office/drawing/2014/main" xmlns="" id="{518303CA-71D1-AF4B-9E8E-0D34C87B4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25908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94">
            <a:extLst>
              <a:ext uri="{FF2B5EF4-FFF2-40B4-BE49-F238E27FC236}">
                <a16:creationId xmlns:a16="http://schemas.microsoft.com/office/drawing/2014/main" xmlns="" id="{D93797A6-A7AC-EE47-9B7E-8C4882629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267201"/>
          <a:ext cx="1905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2" name="Equation" r:id="rId8" imgW="21361400" imgH="5270500" progId="Equation.3">
                  <p:embed/>
                </p:oleObj>
              </mc:Choice>
              <mc:Fallback>
                <p:oleObj name="Equation" r:id="rId8" imgW="21361400" imgH="5270500" progId="Equation.3">
                  <p:embed/>
                  <p:pic>
                    <p:nvPicPr>
                      <p:cNvPr id="15364" name="Object 94">
                        <a:extLst>
                          <a:ext uri="{FF2B5EF4-FFF2-40B4-BE49-F238E27FC236}">
                            <a16:creationId xmlns:a16="http://schemas.microsoft.com/office/drawing/2014/main" xmlns="" id="{D93797A6-A7AC-EE47-9B7E-8C4882629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1"/>
                        <a:ext cx="19050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93">
            <a:extLst>
              <a:ext uri="{FF2B5EF4-FFF2-40B4-BE49-F238E27FC236}">
                <a16:creationId xmlns:a16="http://schemas.microsoft.com/office/drawing/2014/main" xmlns="" id="{6A9FF4B5-2082-C74E-AF50-A8514ADD6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2764" y="4267201"/>
          <a:ext cx="24336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3" name="Equation" r:id="rId10" imgW="26911300" imgH="5270500" progId="Equation.3">
                  <p:embed/>
                </p:oleObj>
              </mc:Choice>
              <mc:Fallback>
                <p:oleObj name="Equation" r:id="rId10" imgW="26911300" imgH="5270500" progId="Equation.3">
                  <p:embed/>
                  <p:pic>
                    <p:nvPicPr>
                      <p:cNvPr id="15365" name="Object 93">
                        <a:extLst>
                          <a:ext uri="{FF2B5EF4-FFF2-40B4-BE49-F238E27FC236}">
                            <a16:creationId xmlns:a16="http://schemas.microsoft.com/office/drawing/2014/main" xmlns="" id="{6A9FF4B5-2082-C74E-AF50-A8514ADD6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4" y="4267201"/>
                        <a:ext cx="243363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07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>
            <a:extLst>
              <a:ext uri="{FF2B5EF4-FFF2-40B4-BE49-F238E27FC236}">
                <a16:creationId xmlns:a16="http://schemas.microsoft.com/office/drawing/2014/main" xmlns="" id="{F51ADBB4-4DD0-A84F-A738-85E23E7777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b="1"/>
              <a:t>Basis of the Gaussian  Quadrature Rule</a:t>
            </a:r>
          </a:p>
        </p:txBody>
      </p:sp>
      <p:sp>
        <p:nvSpPr>
          <p:cNvPr id="16393" name="Rectangle 16">
            <a:extLst>
              <a:ext uri="{FF2B5EF4-FFF2-40B4-BE49-F238E27FC236}">
                <a16:creationId xmlns:a16="http://schemas.microsoft.com/office/drawing/2014/main" xmlns="" id="{EE7D19BA-68BB-EA49-9AA1-8EF5C872D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533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Since the constants a</a:t>
            </a:r>
            <a:r>
              <a:rPr lang="en-US" altLang="en-US" sz="1900" baseline="-25000"/>
              <a:t>0</a:t>
            </a:r>
            <a:r>
              <a:rPr lang="en-US" altLang="en-US" sz="1900"/>
              <a:t>, and a</a:t>
            </a:r>
            <a:r>
              <a:rPr lang="en-US" altLang="en-US" sz="1900" baseline="-25000"/>
              <a:t>1 </a:t>
            </a:r>
            <a:r>
              <a:rPr lang="en-US" altLang="en-US" sz="1900"/>
              <a:t>are arbitrary  </a:t>
            </a:r>
          </a:p>
        </p:txBody>
      </p:sp>
      <p:graphicFrame>
        <p:nvGraphicFramePr>
          <p:cNvPr id="16386" name="Object 20">
            <a:extLst>
              <a:ext uri="{FF2B5EF4-FFF2-40B4-BE49-F238E27FC236}">
                <a16:creationId xmlns:a16="http://schemas.microsoft.com/office/drawing/2014/main" xmlns="" id="{D67E98F6-05EA-E047-A6F8-336BE26D8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667000"/>
          <a:ext cx="1600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8" name="Equation" r:id="rId4" imgW="14338300" imgH="4978400" progId="Equation.3">
                  <p:embed/>
                </p:oleObj>
              </mc:Choice>
              <mc:Fallback>
                <p:oleObj name="Equation" r:id="rId4" imgW="14338300" imgH="4978400" progId="Equation.3">
                  <p:embed/>
                  <p:pic>
                    <p:nvPicPr>
                      <p:cNvPr id="16386" name="Object 20">
                        <a:extLst>
                          <a:ext uri="{FF2B5EF4-FFF2-40B4-BE49-F238E27FC236}">
                            <a16:creationId xmlns:a16="http://schemas.microsoft.com/office/drawing/2014/main" xmlns="" id="{D67E98F6-05EA-E047-A6F8-336BE26D8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1600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9">
            <a:extLst>
              <a:ext uri="{FF2B5EF4-FFF2-40B4-BE49-F238E27FC236}">
                <a16:creationId xmlns:a16="http://schemas.microsoft.com/office/drawing/2014/main" xmlns="" id="{396BFE18-41CC-A048-A744-4D56A2A8A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505200"/>
          <a:ext cx="20002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9" name="Equation" r:id="rId6" imgW="20777200" imgH="9652000" progId="Equation.3">
                  <p:embed/>
                </p:oleObj>
              </mc:Choice>
              <mc:Fallback>
                <p:oleObj name="Equation" r:id="rId6" imgW="20777200" imgH="9652000" progId="Equation.3">
                  <p:embed/>
                  <p:pic>
                    <p:nvPicPr>
                      <p:cNvPr id="16387" name="Object 19">
                        <a:extLst>
                          <a:ext uri="{FF2B5EF4-FFF2-40B4-BE49-F238E27FC236}">
                            <a16:creationId xmlns:a16="http://schemas.microsoft.com/office/drawing/2014/main" xmlns="" id="{396BFE18-41CC-A048-A744-4D56A2A8A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20002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82">
            <a:extLst>
              <a:ext uri="{FF2B5EF4-FFF2-40B4-BE49-F238E27FC236}">
                <a16:creationId xmlns:a16="http://schemas.microsoft.com/office/drawing/2014/main" xmlns="" id="{BED0F720-7F11-0845-A601-763950FC6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953000"/>
          <a:ext cx="13223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0" name="Equation" r:id="rId8" imgW="14630400" imgH="4978400" progId="Equation.3">
                  <p:embed/>
                </p:oleObj>
              </mc:Choice>
              <mc:Fallback>
                <p:oleObj name="Equation" r:id="rId8" imgW="14630400" imgH="4978400" progId="Equation.3">
                  <p:embed/>
                  <p:pic>
                    <p:nvPicPr>
                      <p:cNvPr id="16388" name="Object 82">
                        <a:extLst>
                          <a:ext uri="{FF2B5EF4-FFF2-40B4-BE49-F238E27FC236}">
                            <a16:creationId xmlns:a16="http://schemas.microsoft.com/office/drawing/2014/main" xmlns="" id="{BED0F720-7F11-0845-A601-763950FC6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953000"/>
                        <a:ext cx="132238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0">
            <a:extLst>
              <a:ext uri="{FF2B5EF4-FFF2-40B4-BE49-F238E27FC236}">
                <a16:creationId xmlns:a16="http://schemas.microsoft.com/office/drawing/2014/main" xmlns="" id="{EFE18425-6F1B-144C-BCBE-8AA9F62F8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487988"/>
          <a:ext cx="12954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1" name="Equation" r:id="rId10" imgW="15506700" imgH="9067800" progId="Equation.3">
                  <p:embed/>
                </p:oleObj>
              </mc:Choice>
              <mc:Fallback>
                <p:oleObj name="Equation" r:id="rId10" imgW="15506700" imgH="9067800" progId="Equation.3">
                  <p:embed/>
                  <p:pic>
                    <p:nvPicPr>
                      <p:cNvPr id="16389" name="Object 80">
                        <a:extLst>
                          <a:ext uri="{FF2B5EF4-FFF2-40B4-BE49-F238E27FC236}">
                            <a16:creationId xmlns:a16="http://schemas.microsoft.com/office/drawing/2014/main" xmlns="" id="{EFE18425-6F1B-144C-BCBE-8AA9F62F8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87988"/>
                        <a:ext cx="12954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6">
            <a:extLst>
              <a:ext uri="{FF2B5EF4-FFF2-40B4-BE49-F238E27FC236}">
                <a16:creationId xmlns:a16="http://schemas.microsoft.com/office/drawing/2014/main" xmlns="" id="{95E94109-5E2A-ED41-A5F4-EC32681CE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533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giving</a:t>
            </a:r>
          </a:p>
        </p:txBody>
      </p:sp>
    </p:spTree>
    <p:extLst>
      <p:ext uri="{BB962C8B-B14F-4D97-AF65-F5344CB8AC3E}">
        <p14:creationId xmlns:p14="http://schemas.microsoft.com/office/powerpoint/2010/main" val="190122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xmlns="" id="{34EC17E6-EE09-174A-90A6-DBC2B3DAEB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609600"/>
            <a:ext cx="7793038" cy="1143000"/>
          </a:xfrm>
        </p:spPr>
        <p:txBody>
          <a:bodyPr/>
          <a:lstStyle/>
          <a:p>
            <a:r>
              <a:rPr lang="en-US" altLang="en-US" b="1"/>
              <a:t>Solution</a:t>
            </a:r>
          </a:p>
        </p:txBody>
      </p:sp>
      <p:sp>
        <p:nvSpPr>
          <p:cNvPr id="17414" name="Rectangle 25">
            <a:extLst>
              <a:ext uri="{FF2B5EF4-FFF2-40B4-BE49-F238E27FC236}">
                <a16:creationId xmlns:a16="http://schemas.microsoft.com/office/drawing/2014/main" xmlns="" id="{C8068A2B-D843-DB4D-AA2C-12EA25AB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1"/>
            <a:ext cx="7848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3000"/>
              <a:t>Hence One-Point Gaussian Quadrature Rule</a:t>
            </a:r>
          </a:p>
        </p:txBody>
      </p:sp>
      <p:graphicFrame>
        <p:nvGraphicFramePr>
          <p:cNvPr id="17410" name="Object 26">
            <a:extLst>
              <a:ext uri="{FF2B5EF4-FFF2-40B4-BE49-F238E27FC236}">
                <a16:creationId xmlns:a16="http://schemas.microsoft.com/office/drawing/2014/main" xmlns="" id="{5166A83A-EA33-2D47-B5B5-BE1A3077D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9" y="3721100"/>
          <a:ext cx="45291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4" name="Equation" r:id="rId4" imgW="59105800" imgH="11112500" progId="Equation.3">
                  <p:embed/>
                </p:oleObj>
              </mc:Choice>
              <mc:Fallback>
                <p:oleObj name="Equation" r:id="rId4" imgW="59105800" imgH="11112500" progId="Equation.3">
                  <p:embed/>
                  <p:pic>
                    <p:nvPicPr>
                      <p:cNvPr id="17410" name="Object 26">
                        <a:extLst>
                          <a:ext uri="{FF2B5EF4-FFF2-40B4-BE49-F238E27FC236}">
                            <a16:creationId xmlns:a16="http://schemas.microsoft.com/office/drawing/2014/main" xmlns="" id="{5166A83A-EA33-2D47-B5B5-BE1A3077D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9" y="3721100"/>
                        <a:ext cx="452913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604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">
            <a:extLst>
              <a:ext uri="{FF2B5EF4-FFF2-40B4-BE49-F238E27FC236}">
                <a16:creationId xmlns:a16="http://schemas.microsoft.com/office/drawing/2014/main" xmlns="" id="{A3905C57-BF63-3241-9CF1-550628377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xmlns="" id="{E595739E-EDF9-0C41-8EBA-F1D9653C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733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Rectangle 17">
            <a:extLst>
              <a:ext uri="{FF2B5EF4-FFF2-40B4-BE49-F238E27FC236}">
                <a16:creationId xmlns:a16="http://schemas.microsoft.com/office/drawing/2014/main" xmlns="" id="{306CE308-57E6-344F-A43E-9AF944622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616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Rectangle 20">
            <a:extLst>
              <a:ext uri="{FF2B5EF4-FFF2-40B4-BE49-F238E27FC236}">
                <a16:creationId xmlns:a16="http://schemas.microsoft.com/office/drawing/2014/main" xmlns="" id="{A50C04AE-2469-FD49-9BB4-5741C25F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600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3" name="Rectangle 24">
            <a:extLst>
              <a:ext uri="{FF2B5EF4-FFF2-40B4-BE49-F238E27FC236}">
                <a16:creationId xmlns:a16="http://schemas.microsoft.com/office/drawing/2014/main" xmlns="" id="{5059A22F-EF4A-9045-8CEB-AF90B62B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933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8444" name="Group 26">
            <a:extLst>
              <a:ext uri="{FF2B5EF4-FFF2-40B4-BE49-F238E27FC236}">
                <a16:creationId xmlns:a16="http://schemas.microsoft.com/office/drawing/2014/main" xmlns="" id="{FF237E93-8388-7245-88EC-3430EAB5C8B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8400"/>
            <a:ext cx="7278688" cy="3786188"/>
            <a:chOff x="384" y="1392"/>
            <a:chExt cx="4585" cy="2385"/>
          </a:xfrm>
        </p:grpSpPr>
        <p:sp>
          <p:nvSpPr>
            <p:cNvPr id="18449" name="Rectangle 21">
              <a:extLst>
                <a:ext uri="{FF2B5EF4-FFF2-40B4-BE49-F238E27FC236}">
                  <a16:creationId xmlns:a16="http://schemas.microsoft.com/office/drawing/2014/main" xmlns="" id="{7E0A2EFA-F278-EC42-8D8A-3865ED6A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92"/>
              <a:ext cx="458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/>
                <a:t>Use two-point Gauss Quadrature Rule to approximate the distance</a:t>
              </a:r>
            </a:p>
          </p:txBody>
        </p:sp>
        <p:sp>
          <p:nvSpPr>
            <p:cNvPr id="18450" name="Text Box 22">
              <a:extLst>
                <a:ext uri="{FF2B5EF4-FFF2-40B4-BE49-F238E27FC236}">
                  <a16:creationId xmlns:a16="http://schemas.microsoft.com/office/drawing/2014/main" xmlns="" id="{7E3DAA07-89A3-5D49-878F-32D905CC6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728"/>
              <a:ext cx="39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/>
                <a:t>covered by a rocket from t=8 to t=30 as given by </a:t>
              </a:r>
            </a:p>
          </p:txBody>
        </p:sp>
        <p:graphicFrame>
          <p:nvGraphicFramePr>
            <p:cNvPr id="18436" name="Object 23">
              <a:extLst>
                <a:ext uri="{FF2B5EF4-FFF2-40B4-BE49-F238E27FC236}">
                  <a16:creationId xmlns:a16="http://schemas.microsoft.com/office/drawing/2014/main" xmlns="" id="{CA6E7A1A-27A8-CF49-BC68-2126C67E69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304"/>
            <a:ext cx="3186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10" name="Equation" r:id="rId4" imgW="116446300" imgH="18719800" progId="Equation.3">
                    <p:embed/>
                  </p:oleObj>
                </mc:Choice>
                <mc:Fallback>
                  <p:oleObj name="Equation" r:id="rId4" imgW="116446300" imgH="18719800" progId="Equation.3">
                    <p:embed/>
                    <p:pic>
                      <p:nvPicPr>
                        <p:cNvPr id="18436" name="Object 23">
                          <a:extLst>
                            <a:ext uri="{FF2B5EF4-FFF2-40B4-BE49-F238E27FC236}">
                              <a16:creationId xmlns:a16="http://schemas.microsoft.com/office/drawing/2014/main" xmlns="" id="{CA6E7A1A-27A8-CF49-BC68-2126C67E69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04"/>
                          <a:ext cx="3186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Rectangle 25">
              <a:extLst>
                <a:ext uri="{FF2B5EF4-FFF2-40B4-BE49-F238E27FC236}">
                  <a16:creationId xmlns:a16="http://schemas.microsoft.com/office/drawing/2014/main" xmlns="" id="{612FF130-62B7-A143-89A3-263F8AC1E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98"/>
              <a:ext cx="4088" cy="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endParaRPr lang="en-US" altLang="en-US" sz="1900"/>
            </a:p>
            <a:p>
              <a:pPr algn="l"/>
              <a:endParaRPr lang="en-US" altLang="en-US" sz="1900"/>
            </a:p>
            <a:p>
              <a:pPr algn="l"/>
              <a:r>
                <a:rPr lang="en-US" altLang="en-US" sz="1900"/>
                <a:t>Find the true error,          for part (a).</a:t>
              </a:r>
            </a:p>
            <a:p>
              <a:pPr algn="l"/>
              <a:endParaRPr lang="en-US" altLang="en-US" sz="1900"/>
            </a:p>
            <a:p>
              <a:pPr algn="l"/>
              <a:r>
                <a:rPr lang="en-US" altLang="en-US" sz="1900"/>
                <a:t>Also, find the absolute relative true error,        for part (a).</a:t>
              </a:r>
            </a:p>
          </p:txBody>
        </p:sp>
      </p:grpSp>
      <p:sp>
        <p:nvSpPr>
          <p:cNvPr id="18445" name="Rectangle 28">
            <a:extLst>
              <a:ext uri="{FF2B5EF4-FFF2-40B4-BE49-F238E27FC236}">
                <a16:creationId xmlns:a16="http://schemas.microsoft.com/office/drawing/2014/main" xmlns="" id="{C9997655-0EAA-F945-8925-67356D32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8434" name="Object 27">
            <a:extLst>
              <a:ext uri="{FF2B5EF4-FFF2-40B4-BE49-F238E27FC236}">
                <a16:creationId xmlns:a16="http://schemas.microsoft.com/office/drawing/2014/main" xmlns="" id="{049BACB9-C4CC-9A43-A83C-AC53D7F9F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791200"/>
          <a:ext cx="4016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1" name="Equation" r:id="rId6" imgW="5562600" imgH="5854700" progId="Equation.3">
                  <p:embed/>
                </p:oleObj>
              </mc:Choice>
              <mc:Fallback>
                <p:oleObj name="Equation" r:id="rId6" imgW="5562600" imgH="5854700" progId="Equation.3">
                  <p:embed/>
                  <p:pic>
                    <p:nvPicPr>
                      <p:cNvPr id="18434" name="Object 27">
                        <a:extLst>
                          <a:ext uri="{FF2B5EF4-FFF2-40B4-BE49-F238E27FC236}">
                            <a16:creationId xmlns:a16="http://schemas.microsoft.com/office/drawing/2014/main" xmlns="" id="{049BACB9-C4CC-9A43-A83C-AC53D7F9F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791200"/>
                        <a:ext cx="40163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29">
            <a:extLst>
              <a:ext uri="{FF2B5EF4-FFF2-40B4-BE49-F238E27FC236}">
                <a16:creationId xmlns:a16="http://schemas.microsoft.com/office/drawing/2014/main" xmlns="" id="{370AB9D3-AE0E-254A-9068-61909BDC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438400"/>
            <a:ext cx="403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900"/>
              <a:t>a)</a:t>
            </a:r>
          </a:p>
        </p:txBody>
      </p:sp>
      <p:sp>
        <p:nvSpPr>
          <p:cNvPr id="18447" name="Text Box 30">
            <a:extLst>
              <a:ext uri="{FF2B5EF4-FFF2-40B4-BE49-F238E27FC236}">
                <a16:creationId xmlns:a16="http://schemas.microsoft.com/office/drawing/2014/main" xmlns="" id="{4A01CCD0-141F-F34B-9F7F-16DA1ED71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257800"/>
            <a:ext cx="40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900"/>
              <a:t>b)</a:t>
            </a:r>
          </a:p>
        </p:txBody>
      </p:sp>
      <p:sp>
        <p:nvSpPr>
          <p:cNvPr id="18448" name="Text Box 31">
            <a:extLst>
              <a:ext uri="{FF2B5EF4-FFF2-40B4-BE49-F238E27FC236}">
                <a16:creationId xmlns:a16="http://schemas.microsoft.com/office/drawing/2014/main" xmlns="" id="{E45A5DDD-0EB3-3B40-9D50-676A0A4B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867400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900"/>
              <a:t>c)</a:t>
            </a:r>
          </a:p>
        </p:txBody>
      </p:sp>
      <p:graphicFrame>
        <p:nvGraphicFramePr>
          <p:cNvPr id="18435" name="Object 32">
            <a:extLst>
              <a:ext uri="{FF2B5EF4-FFF2-40B4-BE49-F238E27FC236}">
                <a16:creationId xmlns:a16="http://schemas.microsoft.com/office/drawing/2014/main" xmlns="" id="{B1BAF6E3-D297-8B4B-BD0A-7CF8EB8B917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648201" y="5257800"/>
          <a:ext cx="2968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2" name="Equation" r:id="rId8" imgW="4102100" imgH="5270500" progId="Equation.3">
                  <p:embed/>
                </p:oleObj>
              </mc:Choice>
              <mc:Fallback>
                <p:oleObj name="Equation" r:id="rId8" imgW="4102100" imgH="5270500" progId="Equation.3">
                  <p:embed/>
                  <p:pic>
                    <p:nvPicPr>
                      <p:cNvPr id="18435" name="Object 32">
                        <a:extLst>
                          <a:ext uri="{FF2B5EF4-FFF2-40B4-BE49-F238E27FC236}">
                            <a16:creationId xmlns:a16="http://schemas.microsoft.com/office/drawing/2014/main" xmlns="" id="{B1BAF6E3-D297-8B4B-BD0A-7CF8EB8B9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5257800"/>
                        <a:ext cx="2968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81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>
            <a:extLst>
              <a:ext uri="{FF2B5EF4-FFF2-40B4-BE49-F238E27FC236}">
                <a16:creationId xmlns:a16="http://schemas.microsoft.com/office/drawing/2014/main" xmlns="" id="{177A32B2-CDFD-2841-8E93-B1242D0B3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19463" name="Rectangle 334">
            <a:extLst>
              <a:ext uri="{FF2B5EF4-FFF2-40B4-BE49-F238E27FC236}">
                <a16:creationId xmlns:a16="http://schemas.microsoft.com/office/drawing/2014/main" xmlns="" id="{4794AD33-7AC8-1445-A742-5537A0B4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098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First, change the limits of integration from [8,30] to [-1,1]</a:t>
            </a:r>
          </a:p>
        </p:txBody>
      </p:sp>
      <p:sp>
        <p:nvSpPr>
          <p:cNvPr id="19464" name="Text Box 338">
            <a:extLst>
              <a:ext uri="{FF2B5EF4-FFF2-40B4-BE49-F238E27FC236}">
                <a16:creationId xmlns:a16="http://schemas.microsoft.com/office/drawing/2014/main" xmlns="" id="{9E799664-1C1E-1240-8F72-82AFD2AA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by previous relations as follows</a:t>
            </a:r>
          </a:p>
        </p:txBody>
      </p:sp>
      <p:graphicFrame>
        <p:nvGraphicFramePr>
          <p:cNvPr id="19458" name="Object 340">
            <a:extLst>
              <a:ext uri="{FF2B5EF4-FFF2-40B4-BE49-F238E27FC236}">
                <a16:creationId xmlns:a16="http://schemas.microsoft.com/office/drawing/2014/main" xmlns="" id="{41A60C24-74DC-1E4D-9AAA-F04595122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3581401"/>
          <a:ext cx="51339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4" name="Equation" r:id="rId4" imgW="118198900" imgH="18135600" progId="Equation.3">
                  <p:embed/>
                </p:oleObj>
              </mc:Choice>
              <mc:Fallback>
                <p:oleObj name="Equation" r:id="rId4" imgW="118198900" imgH="18135600" progId="Equation.3">
                  <p:embed/>
                  <p:pic>
                    <p:nvPicPr>
                      <p:cNvPr id="19458" name="Object 340">
                        <a:extLst>
                          <a:ext uri="{FF2B5EF4-FFF2-40B4-BE49-F238E27FC236}">
                            <a16:creationId xmlns:a16="http://schemas.microsoft.com/office/drawing/2014/main" xmlns="" id="{41A60C24-74DC-1E4D-9AAA-F04595122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581401"/>
                        <a:ext cx="51339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39">
            <a:extLst>
              <a:ext uri="{FF2B5EF4-FFF2-40B4-BE49-F238E27FC236}">
                <a16:creationId xmlns:a16="http://schemas.microsoft.com/office/drawing/2014/main" xmlns="" id="{835786B5-4838-9B45-A9DB-EBAB7E3AF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953001"/>
          <a:ext cx="2400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5" name="Equation" r:id="rId6" imgW="55295800" imgH="17843500" progId="Equation.3">
                  <p:embed/>
                </p:oleObj>
              </mc:Choice>
              <mc:Fallback>
                <p:oleObj name="Equation" r:id="rId6" imgW="55295800" imgH="17843500" progId="Equation.3">
                  <p:embed/>
                  <p:pic>
                    <p:nvPicPr>
                      <p:cNvPr id="19459" name="Object 339">
                        <a:extLst>
                          <a:ext uri="{FF2B5EF4-FFF2-40B4-BE49-F238E27FC236}">
                            <a16:creationId xmlns:a16="http://schemas.microsoft.com/office/drawing/2014/main" xmlns="" id="{835786B5-4838-9B45-A9DB-EBAB7E3AF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953001"/>
                        <a:ext cx="24003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508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>
            <a:extLst>
              <a:ext uri="{FF2B5EF4-FFF2-40B4-BE49-F238E27FC236}">
                <a16:creationId xmlns:a16="http://schemas.microsoft.com/office/drawing/2014/main" xmlns="" id="{F72FA840-1BCC-4D40-9916-A42331086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(cont)</a:t>
            </a:r>
          </a:p>
        </p:txBody>
      </p:sp>
      <p:sp>
        <p:nvSpPr>
          <p:cNvPr id="20489" name="Rectangle 39">
            <a:extLst>
              <a:ext uri="{FF2B5EF4-FFF2-40B4-BE49-F238E27FC236}">
                <a16:creationId xmlns:a16="http://schemas.microsoft.com/office/drawing/2014/main" xmlns="" id="{5278DC75-71C7-A84F-8298-BD091215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2209800"/>
            <a:ext cx="7777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Next, get weighting factors and function argument values from Table 1</a:t>
            </a:r>
          </a:p>
        </p:txBody>
      </p:sp>
      <p:sp>
        <p:nvSpPr>
          <p:cNvPr id="20490" name="Text Box 40">
            <a:extLst>
              <a:ext uri="{FF2B5EF4-FFF2-40B4-BE49-F238E27FC236}">
                <a16:creationId xmlns:a16="http://schemas.microsoft.com/office/drawing/2014/main" xmlns="" id="{5D998412-97A1-294E-8D51-432A96F3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for the two point rule,</a:t>
            </a:r>
          </a:p>
        </p:txBody>
      </p:sp>
      <p:grpSp>
        <p:nvGrpSpPr>
          <p:cNvPr id="20491" name="Group 49">
            <a:extLst>
              <a:ext uri="{FF2B5EF4-FFF2-40B4-BE49-F238E27FC236}">
                <a16:creationId xmlns:a16="http://schemas.microsoft.com/office/drawing/2014/main" xmlns="" id="{499AFC48-83C2-CD47-BCD7-87166C730AE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581401"/>
            <a:ext cx="2400300" cy="2276475"/>
            <a:chOff x="1488" y="2304"/>
            <a:chExt cx="1512" cy="1434"/>
          </a:xfrm>
        </p:grpSpPr>
        <p:graphicFrame>
          <p:nvGraphicFramePr>
            <p:cNvPr id="20482" name="Object 44">
              <a:extLst>
                <a:ext uri="{FF2B5EF4-FFF2-40B4-BE49-F238E27FC236}">
                  <a16:creationId xmlns:a16="http://schemas.microsoft.com/office/drawing/2014/main" xmlns="" id="{4FB01C8A-5393-2D46-A6B9-36FE661DEF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304"/>
            <a:ext cx="148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10" name="Equation" r:id="rId4" imgW="54419500" imgH="8483600" progId="Equation.3">
                    <p:embed/>
                  </p:oleObj>
                </mc:Choice>
                <mc:Fallback>
                  <p:oleObj name="Equation" r:id="rId4" imgW="54419500" imgH="8483600" progId="Equation.3">
                    <p:embed/>
                    <p:pic>
                      <p:nvPicPr>
                        <p:cNvPr id="20482" name="Object 44">
                          <a:extLst>
                            <a:ext uri="{FF2B5EF4-FFF2-40B4-BE49-F238E27FC236}">
                              <a16:creationId xmlns:a16="http://schemas.microsoft.com/office/drawing/2014/main" xmlns="" id="{4FB01C8A-5393-2D46-A6B9-36FE661DEF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04"/>
                          <a:ext cx="148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43">
              <a:extLst>
                <a:ext uri="{FF2B5EF4-FFF2-40B4-BE49-F238E27FC236}">
                  <a16:creationId xmlns:a16="http://schemas.microsoft.com/office/drawing/2014/main" xmlns="" id="{1ABB3053-FCE8-B048-A86C-080C642684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688"/>
            <a:ext cx="150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11" name="Equation" r:id="rId6" imgW="55003700" imgH="8483600" progId="Equation.3">
                    <p:embed/>
                  </p:oleObj>
                </mc:Choice>
                <mc:Fallback>
                  <p:oleObj name="Equation" r:id="rId6" imgW="55003700" imgH="8483600" progId="Equation.3">
                    <p:embed/>
                    <p:pic>
                      <p:nvPicPr>
                        <p:cNvPr id="20483" name="Object 43">
                          <a:extLst>
                            <a:ext uri="{FF2B5EF4-FFF2-40B4-BE49-F238E27FC236}">
                              <a16:creationId xmlns:a16="http://schemas.microsoft.com/office/drawing/2014/main" xmlns="" id="{1ABB3053-FCE8-B048-A86C-080C642684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88"/>
                          <a:ext cx="150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42">
              <a:extLst>
                <a:ext uri="{FF2B5EF4-FFF2-40B4-BE49-F238E27FC236}">
                  <a16:creationId xmlns:a16="http://schemas.microsoft.com/office/drawing/2014/main" xmlns="" id="{D6593F67-5605-034A-9629-E1EC17B60F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072"/>
            <a:ext cx="151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12" name="Equation" r:id="rId8" imgW="55295800" imgH="8483600" progId="Equation.3">
                    <p:embed/>
                  </p:oleObj>
                </mc:Choice>
                <mc:Fallback>
                  <p:oleObj name="Equation" r:id="rId8" imgW="55295800" imgH="8483600" progId="Equation.3">
                    <p:embed/>
                    <p:pic>
                      <p:nvPicPr>
                        <p:cNvPr id="20484" name="Object 42">
                          <a:extLst>
                            <a:ext uri="{FF2B5EF4-FFF2-40B4-BE49-F238E27FC236}">
                              <a16:creationId xmlns:a16="http://schemas.microsoft.com/office/drawing/2014/main" xmlns="" id="{D6593F67-5605-034A-9629-E1EC17B60F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072"/>
                          <a:ext cx="1512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41">
              <a:extLst>
                <a:ext uri="{FF2B5EF4-FFF2-40B4-BE49-F238E27FC236}">
                  <a16:creationId xmlns:a16="http://schemas.microsoft.com/office/drawing/2014/main" xmlns="" id="{747C59CE-BA62-7449-AB4C-933380D0B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504"/>
            <a:ext cx="150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13" name="Equation" r:id="rId10" imgW="55003700" imgH="8483600" progId="Equation.3">
                    <p:embed/>
                  </p:oleObj>
                </mc:Choice>
                <mc:Fallback>
                  <p:oleObj name="Equation" r:id="rId10" imgW="55003700" imgH="8483600" progId="Equation.3">
                    <p:embed/>
                    <p:pic>
                      <p:nvPicPr>
                        <p:cNvPr id="20485" name="Object 41">
                          <a:extLst>
                            <a:ext uri="{FF2B5EF4-FFF2-40B4-BE49-F238E27FC236}">
                              <a16:creationId xmlns:a16="http://schemas.microsoft.com/office/drawing/2014/main" xmlns="" id="{747C59CE-BA62-7449-AB4C-933380D0B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504"/>
                          <a:ext cx="150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6318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2">
            <a:extLst>
              <a:ext uri="{FF2B5EF4-FFF2-40B4-BE49-F238E27FC236}">
                <a16:creationId xmlns:a16="http://schemas.microsoft.com/office/drawing/2014/main" xmlns="" id="{129D9227-F9C0-0841-A46C-138BFDA85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(cont.)</a:t>
            </a:r>
          </a:p>
        </p:txBody>
      </p:sp>
      <p:sp>
        <p:nvSpPr>
          <p:cNvPr id="21514" name="Rectangle 24">
            <a:extLst>
              <a:ext uri="{FF2B5EF4-FFF2-40B4-BE49-F238E27FC236}">
                <a16:creationId xmlns:a16="http://schemas.microsoft.com/office/drawing/2014/main" xmlns="" id="{F1F714C3-79AB-7F49-9B99-7A37B8563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5322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Now we can use the Gauss Quadrature formula </a:t>
            </a:r>
          </a:p>
        </p:txBody>
      </p:sp>
      <p:graphicFrame>
        <p:nvGraphicFramePr>
          <p:cNvPr id="21506" name="Object 29">
            <a:extLst>
              <a:ext uri="{FF2B5EF4-FFF2-40B4-BE49-F238E27FC236}">
                <a16:creationId xmlns:a16="http://schemas.microsoft.com/office/drawing/2014/main" xmlns="" id="{81BD86AF-4CB8-BA4B-87B6-847F60008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2895601"/>
          <a:ext cx="67722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2" name="Equation" r:id="rId4" imgW="155943300" imgH="17843500" progId="Equation.3">
                  <p:embed/>
                </p:oleObj>
              </mc:Choice>
              <mc:Fallback>
                <p:oleObj name="Equation" r:id="rId4" imgW="155943300" imgH="17843500" progId="Equation.3">
                  <p:embed/>
                  <p:pic>
                    <p:nvPicPr>
                      <p:cNvPr id="21506" name="Object 29">
                        <a:extLst>
                          <a:ext uri="{FF2B5EF4-FFF2-40B4-BE49-F238E27FC236}">
                            <a16:creationId xmlns:a16="http://schemas.microsoft.com/office/drawing/2014/main" xmlns="" id="{81BD86AF-4CB8-BA4B-87B6-847F60008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895601"/>
                        <a:ext cx="67722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28">
            <a:extLst>
              <a:ext uri="{FF2B5EF4-FFF2-40B4-BE49-F238E27FC236}">
                <a16:creationId xmlns:a16="http://schemas.microsoft.com/office/drawing/2014/main" xmlns="" id="{56277367-A606-504D-AC06-CA5EA669C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3810001"/>
          <a:ext cx="6810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3" name="Equation" r:id="rId6" imgW="156819600" imgH="8483600" progId="Equation.3">
                  <p:embed/>
                </p:oleObj>
              </mc:Choice>
              <mc:Fallback>
                <p:oleObj name="Equation" r:id="rId6" imgW="156819600" imgH="8483600" progId="Equation.3">
                  <p:embed/>
                  <p:pic>
                    <p:nvPicPr>
                      <p:cNvPr id="21507" name="Object 28">
                        <a:extLst>
                          <a:ext uri="{FF2B5EF4-FFF2-40B4-BE49-F238E27FC236}">
                            <a16:creationId xmlns:a16="http://schemas.microsoft.com/office/drawing/2014/main" xmlns="" id="{56277367-A606-504D-AC06-CA5EA669C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810001"/>
                        <a:ext cx="68103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27">
            <a:extLst>
              <a:ext uri="{FF2B5EF4-FFF2-40B4-BE49-F238E27FC236}">
                <a16:creationId xmlns:a16="http://schemas.microsoft.com/office/drawing/2014/main" xmlns="" id="{3C6B90EC-4B73-8A4A-89F6-59F4AB4EA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4305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4" name="Equation" r:id="rId8" imgW="99187000" imgH="7899400" progId="Equation.3">
                  <p:embed/>
                </p:oleObj>
              </mc:Choice>
              <mc:Fallback>
                <p:oleObj name="Equation" r:id="rId8" imgW="99187000" imgH="7899400" progId="Equation.3">
                  <p:embed/>
                  <p:pic>
                    <p:nvPicPr>
                      <p:cNvPr id="21508" name="Object 27">
                        <a:extLst>
                          <a:ext uri="{FF2B5EF4-FFF2-40B4-BE49-F238E27FC236}">
                            <a16:creationId xmlns:a16="http://schemas.microsoft.com/office/drawing/2014/main" xmlns="" id="{3C6B90EC-4B73-8A4A-89F6-59F4AB4EA9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4305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26">
            <a:extLst>
              <a:ext uri="{FF2B5EF4-FFF2-40B4-BE49-F238E27FC236}">
                <a16:creationId xmlns:a16="http://schemas.microsoft.com/office/drawing/2014/main" xmlns="" id="{C80CB110-229A-F540-B990-D3AABC420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4953000"/>
          <a:ext cx="38957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5" name="Equation" r:id="rId10" imgW="89814400" imgH="7899400" progId="Equation.3">
                  <p:embed/>
                </p:oleObj>
              </mc:Choice>
              <mc:Fallback>
                <p:oleObj name="Equation" r:id="rId10" imgW="89814400" imgH="7899400" progId="Equation.3">
                  <p:embed/>
                  <p:pic>
                    <p:nvPicPr>
                      <p:cNvPr id="21509" name="Object 26">
                        <a:extLst>
                          <a:ext uri="{FF2B5EF4-FFF2-40B4-BE49-F238E27FC236}">
                            <a16:creationId xmlns:a16="http://schemas.microsoft.com/office/drawing/2014/main" xmlns="" id="{C80CB110-229A-F540-B990-D3AABC4200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953000"/>
                        <a:ext cx="38957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5">
            <a:extLst>
              <a:ext uri="{FF2B5EF4-FFF2-40B4-BE49-F238E27FC236}">
                <a16:creationId xmlns:a16="http://schemas.microsoft.com/office/drawing/2014/main" xmlns="" id="{09AD77AA-A5C9-B549-8041-D7DE29282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486400"/>
          <a:ext cx="171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6" name="Equation" r:id="rId12" imgW="39497000" imgH="7899400" progId="Equation.3">
                  <p:embed/>
                </p:oleObj>
              </mc:Choice>
              <mc:Fallback>
                <p:oleObj name="Equation" r:id="rId12" imgW="39497000" imgH="7899400" progId="Equation.3">
                  <p:embed/>
                  <p:pic>
                    <p:nvPicPr>
                      <p:cNvPr id="21510" name="Object 25">
                        <a:extLst>
                          <a:ext uri="{FF2B5EF4-FFF2-40B4-BE49-F238E27FC236}">
                            <a16:creationId xmlns:a16="http://schemas.microsoft.com/office/drawing/2014/main" xmlns="" id="{09AD77AA-A5C9-B549-8041-D7DE29282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86400"/>
                        <a:ext cx="1714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592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">
            <a:extLst>
              <a:ext uri="{FF2B5EF4-FFF2-40B4-BE49-F238E27FC236}">
                <a16:creationId xmlns:a16="http://schemas.microsoft.com/office/drawing/2014/main" xmlns="" id="{61D5DE01-4A6E-B04F-B022-9867295B3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(cont)</a:t>
            </a:r>
          </a:p>
        </p:txBody>
      </p:sp>
      <p:sp>
        <p:nvSpPr>
          <p:cNvPr id="22537" name="Rectangle 13">
            <a:extLst>
              <a:ext uri="{FF2B5EF4-FFF2-40B4-BE49-F238E27FC236}">
                <a16:creationId xmlns:a16="http://schemas.microsoft.com/office/drawing/2014/main" xmlns="" id="{95558A99-9F18-3746-B65E-666F9E0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286000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since</a:t>
            </a:r>
          </a:p>
        </p:txBody>
      </p:sp>
      <p:graphicFrame>
        <p:nvGraphicFramePr>
          <p:cNvPr id="22530" name="Object 17">
            <a:extLst>
              <a:ext uri="{FF2B5EF4-FFF2-40B4-BE49-F238E27FC236}">
                <a16:creationId xmlns:a16="http://schemas.microsoft.com/office/drawing/2014/main" xmlns="" id="{9448CADF-C0EC-FA48-8C73-B48792A4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895600"/>
          <a:ext cx="8334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6" name="Equation" r:id="rId4" imgW="182880000" imgH="18402300" progId="Equation.3">
                  <p:embed/>
                </p:oleObj>
              </mc:Choice>
              <mc:Fallback>
                <p:oleObj name="Equation" r:id="rId4" imgW="182880000" imgH="18402300" progId="Equation.3">
                  <p:embed/>
                  <p:pic>
                    <p:nvPicPr>
                      <p:cNvPr id="22530" name="Object 17">
                        <a:extLst>
                          <a:ext uri="{FF2B5EF4-FFF2-40B4-BE49-F238E27FC236}">
                            <a16:creationId xmlns:a16="http://schemas.microsoft.com/office/drawing/2014/main" xmlns="" id="{9448CADF-C0EC-FA48-8C73-B48792A4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895600"/>
                        <a:ext cx="83343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6">
            <a:extLst>
              <a:ext uri="{FF2B5EF4-FFF2-40B4-BE49-F238E27FC236}">
                <a16:creationId xmlns:a16="http://schemas.microsoft.com/office/drawing/2014/main" xmlns="" id="{381626B5-51DE-C148-98AF-5321F6BF9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1" y="4038601"/>
          <a:ext cx="1438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7" name="Equation" r:id="rId6" imgW="33058100" imgH="6438900" progId="Equation.3">
                  <p:embed/>
                </p:oleObj>
              </mc:Choice>
              <mc:Fallback>
                <p:oleObj name="Equation" r:id="rId6" imgW="33058100" imgH="6438900" progId="Equation.3">
                  <p:embed/>
                  <p:pic>
                    <p:nvPicPr>
                      <p:cNvPr id="22531" name="Object 16">
                        <a:extLst>
                          <a:ext uri="{FF2B5EF4-FFF2-40B4-BE49-F238E27FC236}">
                            <a16:creationId xmlns:a16="http://schemas.microsoft.com/office/drawing/2014/main" xmlns="" id="{381626B5-51DE-C148-98AF-5321F6BF9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4038601"/>
                        <a:ext cx="14382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5">
            <a:extLst>
              <a:ext uri="{FF2B5EF4-FFF2-40B4-BE49-F238E27FC236}">
                <a16:creationId xmlns:a16="http://schemas.microsoft.com/office/drawing/2014/main" xmlns="" id="{B3898535-7B39-D949-A589-164EFD95C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648200"/>
          <a:ext cx="842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8" name="Equation" r:id="rId8" imgW="182880000" imgH="18199100" progId="Equation.3">
                  <p:embed/>
                </p:oleObj>
              </mc:Choice>
              <mc:Fallback>
                <p:oleObj name="Equation" r:id="rId8" imgW="182880000" imgH="18199100" progId="Equation.3">
                  <p:embed/>
                  <p:pic>
                    <p:nvPicPr>
                      <p:cNvPr id="22532" name="Object 15">
                        <a:extLst>
                          <a:ext uri="{FF2B5EF4-FFF2-40B4-BE49-F238E27FC236}">
                            <a16:creationId xmlns:a16="http://schemas.microsoft.com/office/drawing/2014/main" xmlns="" id="{B3898535-7B39-D949-A589-164EFD95C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842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4">
            <a:extLst>
              <a:ext uri="{FF2B5EF4-FFF2-40B4-BE49-F238E27FC236}">
                <a16:creationId xmlns:a16="http://schemas.microsoft.com/office/drawing/2014/main" xmlns="" id="{EAB5C93D-E135-9348-BD77-45E4E3C0F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1" y="6019801"/>
          <a:ext cx="14001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9" name="Equation" r:id="rId10" imgW="32181800" imgH="6438900" progId="Equation.3">
                  <p:embed/>
                </p:oleObj>
              </mc:Choice>
              <mc:Fallback>
                <p:oleObj name="Equation" r:id="rId10" imgW="32181800" imgH="6438900" progId="Equation.3">
                  <p:embed/>
                  <p:pic>
                    <p:nvPicPr>
                      <p:cNvPr id="22533" name="Object 14">
                        <a:extLst>
                          <a:ext uri="{FF2B5EF4-FFF2-40B4-BE49-F238E27FC236}">
                            <a16:creationId xmlns:a16="http://schemas.microsoft.com/office/drawing/2014/main" xmlns="" id="{EAB5C93D-E135-9348-BD77-45E4E3C0FC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6019801"/>
                        <a:ext cx="14001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126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2">
            <a:extLst>
              <a:ext uri="{FF2B5EF4-FFF2-40B4-BE49-F238E27FC236}">
                <a16:creationId xmlns:a16="http://schemas.microsoft.com/office/drawing/2014/main" xmlns="" id="{F8C8CB4A-8DDE-8042-862C-C7CAA3215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(cont)</a:t>
            </a:r>
          </a:p>
        </p:txBody>
      </p:sp>
      <p:grpSp>
        <p:nvGrpSpPr>
          <p:cNvPr id="23564" name="Group 234">
            <a:extLst>
              <a:ext uri="{FF2B5EF4-FFF2-40B4-BE49-F238E27FC236}">
                <a16:creationId xmlns:a16="http://schemas.microsoft.com/office/drawing/2014/main" xmlns="" id="{99F195DC-DB0E-0C44-8C71-F56E1298DF5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86201"/>
            <a:ext cx="7537450" cy="2714625"/>
            <a:chOff x="432" y="1344"/>
            <a:chExt cx="4748" cy="1710"/>
          </a:xfrm>
        </p:grpSpPr>
        <p:sp>
          <p:nvSpPr>
            <p:cNvPr id="23568" name="Rectangle 226">
              <a:extLst>
                <a:ext uri="{FF2B5EF4-FFF2-40B4-BE49-F238E27FC236}">
                  <a16:creationId xmlns:a16="http://schemas.microsoft.com/office/drawing/2014/main" xmlns="" id="{8FAD5A4B-107C-C542-AE8C-298529C7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2"/>
              <a:ext cx="231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/>
                <a:t>The absolute relative true error, </a:t>
              </a:r>
            </a:p>
          </p:txBody>
        </p:sp>
        <p:graphicFrame>
          <p:nvGraphicFramePr>
            <p:cNvPr id="23558" name="Object 227">
              <a:extLst>
                <a:ext uri="{FF2B5EF4-FFF2-40B4-BE49-F238E27FC236}">
                  <a16:creationId xmlns:a16="http://schemas.microsoft.com/office/drawing/2014/main" xmlns="" id="{B7ECAF49-F21B-094A-80FA-D07B65A11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344"/>
            <a:ext cx="24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766" name="Equation" r:id="rId4" imgW="8775700" imgH="9359900" progId="Equation.3">
                    <p:embed/>
                  </p:oleObj>
                </mc:Choice>
                <mc:Fallback>
                  <p:oleObj name="Equation" r:id="rId4" imgW="8775700" imgH="9359900" progId="Equation.3">
                    <p:embed/>
                    <p:pic>
                      <p:nvPicPr>
                        <p:cNvPr id="23558" name="Object 227">
                          <a:extLst>
                            <a:ext uri="{FF2B5EF4-FFF2-40B4-BE49-F238E27FC236}">
                              <a16:creationId xmlns:a16="http://schemas.microsoft.com/office/drawing/2014/main" xmlns="" id="{B7ECAF49-F21B-094A-80FA-D07B65A11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44"/>
                          <a:ext cx="240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Rectangle 229">
              <a:extLst>
                <a:ext uri="{FF2B5EF4-FFF2-40B4-BE49-F238E27FC236}">
                  <a16:creationId xmlns:a16="http://schemas.microsoft.com/office/drawing/2014/main" xmlns="" id="{C61B4A55-68E9-7E40-B0BD-4D909B74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92"/>
              <a:ext cx="2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/>
                <a:t>, is (Exact value = 11061.34m) </a:t>
              </a:r>
            </a:p>
          </p:txBody>
        </p:sp>
        <p:graphicFrame>
          <p:nvGraphicFramePr>
            <p:cNvPr id="23559" name="Object 231">
              <a:extLst>
                <a:ext uri="{FF2B5EF4-FFF2-40B4-BE49-F238E27FC236}">
                  <a16:creationId xmlns:a16="http://schemas.microsoft.com/office/drawing/2014/main" xmlns="" id="{4BF4DA90-B86D-3C4D-81FC-0397EA86F6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920"/>
            <a:ext cx="270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767" name="Equation" r:id="rId6" imgW="98894900" imgH="18135600" progId="Equation.3">
                    <p:embed/>
                  </p:oleObj>
                </mc:Choice>
                <mc:Fallback>
                  <p:oleObj name="Equation" r:id="rId6" imgW="98894900" imgH="18135600" progId="Equation.3">
                    <p:embed/>
                    <p:pic>
                      <p:nvPicPr>
                        <p:cNvPr id="23559" name="Object 231">
                          <a:extLst>
                            <a:ext uri="{FF2B5EF4-FFF2-40B4-BE49-F238E27FC236}">
                              <a16:creationId xmlns:a16="http://schemas.microsoft.com/office/drawing/2014/main" xmlns="" id="{4BF4DA90-B86D-3C4D-81FC-0397EA86F6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920"/>
                          <a:ext cx="2706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230">
              <a:extLst>
                <a:ext uri="{FF2B5EF4-FFF2-40B4-BE49-F238E27FC236}">
                  <a16:creationId xmlns:a16="http://schemas.microsoft.com/office/drawing/2014/main" xmlns="" id="{895149E9-CC7B-F84C-99EB-1E4F5CF2E2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880"/>
            <a:ext cx="87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768" name="Equation" r:id="rId8" imgW="31889700" imgH="6438900" progId="Equation.3">
                    <p:embed/>
                  </p:oleObj>
                </mc:Choice>
                <mc:Fallback>
                  <p:oleObj name="Equation" r:id="rId8" imgW="31889700" imgH="6438900" progId="Equation.3">
                    <p:embed/>
                    <p:pic>
                      <p:nvPicPr>
                        <p:cNvPr id="23560" name="Object 230">
                          <a:extLst>
                            <a:ext uri="{FF2B5EF4-FFF2-40B4-BE49-F238E27FC236}">
                              <a16:creationId xmlns:a16="http://schemas.microsoft.com/office/drawing/2014/main" xmlns="" id="{895149E9-CC7B-F84C-99EB-1E4F5CF2E2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80"/>
                          <a:ext cx="870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5" name="Text Box 235">
            <a:extLst>
              <a:ext uri="{FF2B5EF4-FFF2-40B4-BE49-F238E27FC236}">
                <a16:creationId xmlns:a16="http://schemas.microsoft.com/office/drawing/2014/main" xmlns="" id="{2B08BF80-F2E7-0644-BFC5-50830E79D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905250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900"/>
              <a:t>c)</a:t>
            </a:r>
          </a:p>
        </p:txBody>
      </p:sp>
      <p:sp>
        <p:nvSpPr>
          <p:cNvPr id="23566" name="Text Box 236">
            <a:extLst>
              <a:ext uri="{FF2B5EF4-FFF2-40B4-BE49-F238E27FC236}">
                <a16:creationId xmlns:a16="http://schemas.microsoft.com/office/drawing/2014/main" xmlns="" id="{C58A5EA3-7666-984A-966D-13F41F8BA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09800"/>
            <a:ext cx="2838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900"/>
              <a:t>The true error,         ,  is</a:t>
            </a:r>
          </a:p>
        </p:txBody>
      </p:sp>
      <p:sp>
        <p:nvSpPr>
          <p:cNvPr id="23567" name="Text Box 237">
            <a:extLst>
              <a:ext uri="{FF2B5EF4-FFF2-40B4-BE49-F238E27FC236}">
                <a16:creationId xmlns:a16="http://schemas.microsoft.com/office/drawing/2014/main" xmlns="" id="{28B1EB75-BCDD-9846-AED2-AF9950A62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09800"/>
            <a:ext cx="40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900"/>
              <a:t>b)</a:t>
            </a:r>
          </a:p>
        </p:txBody>
      </p:sp>
      <p:graphicFrame>
        <p:nvGraphicFramePr>
          <p:cNvPr id="23554" name="Object 238">
            <a:extLst>
              <a:ext uri="{FF2B5EF4-FFF2-40B4-BE49-F238E27FC236}">
                <a16:creationId xmlns:a16="http://schemas.microsoft.com/office/drawing/2014/main" xmlns="" id="{F5D19A08-EDA2-FD49-8AD3-2DAA6A36B3D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14800" y="2209800"/>
          <a:ext cx="357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9" name="Equation" r:id="rId10" imgW="4102100" imgH="5270500" progId="Equation.3">
                  <p:embed/>
                </p:oleObj>
              </mc:Choice>
              <mc:Fallback>
                <p:oleObj name="Equation" r:id="rId10" imgW="4102100" imgH="5270500" progId="Equation.3">
                  <p:embed/>
                  <p:pic>
                    <p:nvPicPr>
                      <p:cNvPr id="23554" name="Object 238">
                        <a:extLst>
                          <a:ext uri="{FF2B5EF4-FFF2-40B4-BE49-F238E27FC236}">
                            <a16:creationId xmlns:a16="http://schemas.microsoft.com/office/drawing/2014/main" xmlns="" id="{F5D19A08-EDA2-FD49-8AD3-2DAA6A36B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357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242">
            <a:extLst>
              <a:ext uri="{FF2B5EF4-FFF2-40B4-BE49-F238E27FC236}">
                <a16:creationId xmlns:a16="http://schemas.microsoft.com/office/drawing/2014/main" xmlns="" id="{ACF005A0-F3BF-1A41-81C2-38147D73F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90801"/>
          <a:ext cx="4495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0" name="Equation" r:id="rId12" imgW="54711600" imgH="5270500" progId="Equation.3">
                  <p:embed/>
                </p:oleObj>
              </mc:Choice>
              <mc:Fallback>
                <p:oleObj name="Equation" r:id="rId12" imgW="54711600" imgH="5270500" progId="Equation.3">
                  <p:embed/>
                  <p:pic>
                    <p:nvPicPr>
                      <p:cNvPr id="23555" name="Object 242">
                        <a:extLst>
                          <a:ext uri="{FF2B5EF4-FFF2-40B4-BE49-F238E27FC236}">
                            <a16:creationId xmlns:a16="http://schemas.microsoft.com/office/drawing/2014/main" xmlns="" id="{ACF005A0-F3BF-1A41-81C2-38147D73F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0801"/>
                        <a:ext cx="44958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241">
            <a:extLst>
              <a:ext uri="{FF2B5EF4-FFF2-40B4-BE49-F238E27FC236}">
                <a16:creationId xmlns:a16="http://schemas.microsoft.com/office/drawing/2014/main" xmlns="" id="{2093BB8D-0E0C-8944-B89E-23BA917E2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1514" y="3048000"/>
          <a:ext cx="26431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1" name="Equation" r:id="rId14" imgW="32473900" imgH="4102100" progId="Equation.3">
                  <p:embed/>
                </p:oleObj>
              </mc:Choice>
              <mc:Fallback>
                <p:oleObj name="Equation" r:id="rId14" imgW="32473900" imgH="4102100" progId="Equation.3">
                  <p:embed/>
                  <p:pic>
                    <p:nvPicPr>
                      <p:cNvPr id="23556" name="Object 241">
                        <a:extLst>
                          <a:ext uri="{FF2B5EF4-FFF2-40B4-BE49-F238E27FC236}">
                            <a16:creationId xmlns:a16="http://schemas.microsoft.com/office/drawing/2014/main" xmlns="" id="{2093BB8D-0E0C-8944-B89E-23BA917E2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4" y="3048000"/>
                        <a:ext cx="264318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240">
            <a:extLst>
              <a:ext uri="{FF2B5EF4-FFF2-40B4-BE49-F238E27FC236}">
                <a16:creationId xmlns:a16="http://schemas.microsoft.com/office/drawing/2014/main" xmlns="" id="{C7C2D29F-EC00-4D4D-A0A5-903EBFF7E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3505201"/>
          <a:ext cx="1441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2" name="Equation" r:id="rId16" imgW="17259300" imgH="4686300" progId="Equation.3">
                  <p:embed/>
                </p:oleObj>
              </mc:Choice>
              <mc:Fallback>
                <p:oleObj name="Equation" r:id="rId16" imgW="17259300" imgH="4686300" progId="Equation.3">
                  <p:embed/>
                  <p:pic>
                    <p:nvPicPr>
                      <p:cNvPr id="23557" name="Object 240">
                        <a:extLst>
                          <a:ext uri="{FF2B5EF4-FFF2-40B4-BE49-F238E27FC236}">
                            <a16:creationId xmlns:a16="http://schemas.microsoft.com/office/drawing/2014/main" xmlns="" id="{C7C2D29F-EC00-4D4D-A0A5-903EBFF7E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3505201"/>
                        <a:ext cx="1441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91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>
            <a:extLst>
              <a:ext uri="{FF2B5EF4-FFF2-40B4-BE49-F238E27FC236}">
                <a16:creationId xmlns:a16="http://schemas.microsoft.com/office/drawing/2014/main" xmlns="" id="{ADBC6B9D-C019-254A-BC0C-EB631DDE8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What is Integration?</a:t>
            </a: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xmlns="" id="{D5466C30-B08A-4E49-94C5-915A1903CFB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1981200"/>
            <a:ext cx="25146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  <a:r>
              <a:rPr lang="en-US" altLang="en-US" sz="2100" b="1">
                <a:cs typeface="Times New Roman" panose="02020603050405020304" pitchFamily="18" charset="0"/>
              </a:rPr>
              <a:t>Integration</a:t>
            </a:r>
          </a:p>
        </p:txBody>
      </p:sp>
      <p:graphicFrame>
        <p:nvGraphicFramePr>
          <p:cNvPr id="1026" name="Object 121">
            <a:extLst>
              <a:ext uri="{FF2B5EF4-FFF2-40B4-BE49-F238E27FC236}">
                <a16:creationId xmlns:a16="http://schemas.microsoft.com/office/drawing/2014/main" xmlns="" id="{C29333BF-424D-CB40-94B9-221E92020E1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362200" y="3505200"/>
          <a:ext cx="158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8" name="Equation" r:id="rId4" imgW="36576000" imgH="19304000" progId="Equation.3">
                  <p:embed/>
                </p:oleObj>
              </mc:Choice>
              <mc:Fallback>
                <p:oleObj name="Equation" r:id="rId4" imgW="36576000" imgH="19304000" progId="Equation.3">
                  <p:embed/>
                  <p:pic>
                    <p:nvPicPr>
                      <p:cNvPr id="1026" name="Object 121">
                        <a:extLst>
                          <a:ext uri="{FF2B5EF4-FFF2-40B4-BE49-F238E27FC236}">
                            <a16:creationId xmlns:a16="http://schemas.microsoft.com/office/drawing/2014/main" xmlns="" id="{C29333BF-424D-CB40-94B9-221E92020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05200"/>
                        <a:ext cx="1587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23">
            <a:extLst>
              <a:ext uri="{FF2B5EF4-FFF2-40B4-BE49-F238E27FC236}">
                <a16:creationId xmlns:a16="http://schemas.microsoft.com/office/drawing/2014/main" xmlns="" id="{A84BDC3D-20F7-B546-8ED7-D20A0104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32766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The process of measuring the area under a curve.</a:t>
            </a:r>
          </a:p>
        </p:txBody>
      </p:sp>
      <p:sp>
        <p:nvSpPr>
          <p:cNvPr id="1033" name="Text Box 124">
            <a:extLst>
              <a:ext uri="{FF2B5EF4-FFF2-40B4-BE49-F238E27FC236}">
                <a16:creationId xmlns:a16="http://schemas.microsoft.com/office/drawing/2014/main" xmlns="" id="{26507FFF-7B4A-C142-88EE-AE71AAA5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48200"/>
            <a:ext cx="3429000" cy="17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Where: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900" i="1"/>
              <a:t>f(x) </a:t>
            </a:r>
            <a:r>
              <a:rPr lang="en-US" altLang="en-US" sz="1900"/>
              <a:t>is the integrand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a= lower limit of integration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b= upper limit of integration</a:t>
            </a:r>
            <a:endParaRPr lang="en-US" altLang="en-US" sz="1900" i="1"/>
          </a:p>
        </p:txBody>
      </p:sp>
      <p:sp>
        <p:nvSpPr>
          <p:cNvPr id="1034" name="Line 330">
            <a:extLst>
              <a:ext uri="{FF2B5EF4-FFF2-40B4-BE49-F238E27FC236}">
                <a16:creationId xmlns:a16="http://schemas.microsoft.com/office/drawing/2014/main" xmlns="" id="{9EC20E14-7B9B-8049-BC58-C38AD8366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9988" y="5761039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31">
            <a:extLst>
              <a:ext uri="{FF2B5EF4-FFF2-40B4-BE49-F238E27FC236}">
                <a16:creationId xmlns:a16="http://schemas.microsoft.com/office/drawing/2014/main" xmlns="" id="{E92CE517-BA7C-6E46-B234-3F46DC9A2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5761039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6" name="Group 334">
            <a:extLst>
              <a:ext uri="{FF2B5EF4-FFF2-40B4-BE49-F238E27FC236}">
                <a16:creationId xmlns:a16="http://schemas.microsoft.com/office/drawing/2014/main" xmlns="" id="{E1625F9D-3AAE-FF4F-B8C7-3847C687C268}"/>
              </a:ext>
            </a:extLst>
          </p:cNvPr>
          <p:cNvGrpSpPr>
            <a:grpSpLocks/>
          </p:cNvGrpSpPr>
          <p:nvPr/>
        </p:nvGrpSpPr>
        <p:grpSpPr bwMode="auto">
          <a:xfrm>
            <a:off x="5318126" y="3892550"/>
            <a:ext cx="931863" cy="1868488"/>
            <a:chOff x="2160" y="7710"/>
            <a:chExt cx="1620" cy="3271"/>
          </a:xfrm>
        </p:grpSpPr>
        <p:sp>
          <p:nvSpPr>
            <p:cNvPr id="1073" name="Line 335">
              <a:extLst>
                <a:ext uri="{FF2B5EF4-FFF2-40B4-BE49-F238E27FC236}">
                  <a16:creationId xmlns:a16="http://schemas.microsoft.com/office/drawing/2014/main" xmlns="" id="{BA93B903-851E-E240-AEB6-8A7F5E1B4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0980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336">
              <a:extLst>
                <a:ext uri="{FF2B5EF4-FFF2-40B4-BE49-F238E27FC236}">
                  <a16:creationId xmlns:a16="http://schemas.microsoft.com/office/drawing/2014/main" xmlns="" id="{B7064526-7130-3445-BF58-8304D377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7710"/>
              <a:ext cx="14" cy="3271"/>
            </a:xfrm>
            <a:custGeom>
              <a:avLst/>
              <a:gdLst>
                <a:gd name="T0" fmla="*/ 14 w 14"/>
                <a:gd name="T1" fmla="*/ 3271 h 3271"/>
                <a:gd name="T2" fmla="*/ 0 w 14"/>
                <a:gd name="T3" fmla="*/ 0 h 3271"/>
                <a:gd name="T4" fmla="*/ 0 60000 65536"/>
                <a:gd name="T5" fmla="*/ 0 60000 65536"/>
                <a:gd name="T6" fmla="*/ 0 w 14"/>
                <a:gd name="T7" fmla="*/ 0 h 3271"/>
                <a:gd name="T8" fmla="*/ 14 w 14"/>
                <a:gd name="T9" fmla="*/ 3271 h 3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" h="3271">
                  <a:moveTo>
                    <a:pt x="14" y="3271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37" name="Text Box 345">
            <a:extLst>
              <a:ext uri="{FF2B5EF4-FFF2-40B4-BE49-F238E27FC236}">
                <a16:creationId xmlns:a16="http://schemas.microsoft.com/office/drawing/2014/main" xmlns="" id="{4D7E9412-E9DA-DD40-A80C-A0345A35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2057400"/>
            <a:ext cx="184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900"/>
          </a:p>
        </p:txBody>
      </p:sp>
      <p:grpSp>
        <p:nvGrpSpPr>
          <p:cNvPr id="1038" name="Group 376">
            <a:extLst>
              <a:ext uri="{FF2B5EF4-FFF2-40B4-BE49-F238E27FC236}">
                <a16:creationId xmlns:a16="http://schemas.microsoft.com/office/drawing/2014/main" xmlns="" id="{D343C962-5857-8E40-83B8-FAA340EDFDD9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2263776"/>
            <a:ext cx="5229225" cy="3908425"/>
            <a:chOff x="2064" y="1426"/>
            <a:chExt cx="3294" cy="2462"/>
          </a:xfrm>
        </p:grpSpPr>
        <p:sp>
          <p:nvSpPr>
            <p:cNvPr id="1045" name="Line 339">
              <a:extLst>
                <a:ext uri="{FF2B5EF4-FFF2-40B4-BE49-F238E27FC236}">
                  <a16:creationId xmlns:a16="http://schemas.microsoft.com/office/drawing/2014/main" xmlns="" id="{775F9A5F-3261-B54B-A328-D6BAEEEEE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0" y="1555"/>
              <a:ext cx="0" cy="20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340">
              <a:extLst>
                <a:ext uri="{FF2B5EF4-FFF2-40B4-BE49-F238E27FC236}">
                  <a16:creationId xmlns:a16="http://schemas.microsoft.com/office/drawing/2014/main" xmlns="" id="{0F624ED2-13CB-8949-9AAD-3D49343E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1906"/>
              <a:ext cx="2136" cy="1723"/>
            </a:xfrm>
            <a:custGeom>
              <a:avLst/>
              <a:gdLst>
                <a:gd name="T0" fmla="*/ 0 w 5897"/>
                <a:gd name="T1" fmla="*/ 80 h 4785"/>
                <a:gd name="T2" fmla="*/ 15 w 5897"/>
                <a:gd name="T3" fmla="*/ 26 h 4785"/>
                <a:gd name="T4" fmla="*/ 64 w 5897"/>
                <a:gd name="T5" fmla="*/ 27 h 4785"/>
                <a:gd name="T6" fmla="*/ 101 w 5897"/>
                <a:gd name="T7" fmla="*/ 0 h 47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97"/>
                <a:gd name="T13" fmla="*/ 0 h 4785"/>
                <a:gd name="T14" fmla="*/ 5897 w 5897"/>
                <a:gd name="T15" fmla="*/ 4785 h 47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97" h="4785">
                  <a:moveTo>
                    <a:pt x="0" y="4785"/>
                  </a:moveTo>
                  <a:cubicBezTo>
                    <a:pt x="145" y="4243"/>
                    <a:pt x="247" y="2057"/>
                    <a:pt x="872" y="1530"/>
                  </a:cubicBezTo>
                  <a:cubicBezTo>
                    <a:pt x="1497" y="1003"/>
                    <a:pt x="2915" y="1875"/>
                    <a:pt x="3752" y="1620"/>
                  </a:cubicBezTo>
                  <a:cubicBezTo>
                    <a:pt x="4589" y="1365"/>
                    <a:pt x="5450" y="337"/>
                    <a:pt x="589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Line 341">
              <a:extLst>
                <a:ext uri="{FF2B5EF4-FFF2-40B4-BE49-F238E27FC236}">
                  <a16:creationId xmlns:a16="http://schemas.microsoft.com/office/drawing/2014/main" xmlns="" id="{675CB5EA-54D4-EC4B-BF3D-A321C65E9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" y="1679"/>
              <a:ext cx="326" cy="3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Text Box 342">
              <a:extLst>
                <a:ext uri="{FF2B5EF4-FFF2-40B4-BE49-F238E27FC236}">
                  <a16:creationId xmlns:a16="http://schemas.microsoft.com/office/drawing/2014/main" xmlns="" id="{DFE10757-C5D2-3C45-BB39-F675011D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88"/>
              <a:ext cx="32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 i="1"/>
                <a:t>f(x)</a:t>
              </a:r>
              <a:endParaRPr lang="en-US" altLang="en-US" sz="1900"/>
            </a:p>
          </p:txBody>
        </p:sp>
        <p:sp>
          <p:nvSpPr>
            <p:cNvPr id="1049" name="Text Box 343">
              <a:extLst>
                <a:ext uri="{FF2B5EF4-FFF2-40B4-BE49-F238E27FC236}">
                  <a16:creationId xmlns:a16="http://schemas.microsoft.com/office/drawing/2014/main" xmlns="" id="{E0A054E2-59B1-3846-A479-B5BF446A0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" y="3694"/>
              <a:ext cx="1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a</a:t>
              </a:r>
              <a:endParaRPr lang="en-US" altLang="en-US" sz="1900"/>
            </a:p>
          </p:txBody>
        </p:sp>
        <p:sp>
          <p:nvSpPr>
            <p:cNvPr id="1050" name="Text Box 344">
              <a:extLst>
                <a:ext uri="{FF2B5EF4-FFF2-40B4-BE49-F238E27FC236}">
                  <a16:creationId xmlns:a16="http://schemas.microsoft.com/office/drawing/2014/main" xmlns="" id="{D4126C28-416B-F149-84BB-2199F223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3694"/>
              <a:ext cx="1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b</a:t>
              </a:r>
              <a:endParaRPr lang="en-US" altLang="en-US" sz="1900"/>
            </a:p>
          </p:txBody>
        </p:sp>
        <p:sp>
          <p:nvSpPr>
            <p:cNvPr id="1051" name="Text Box 346">
              <a:extLst>
                <a:ext uri="{FF2B5EF4-FFF2-40B4-BE49-F238E27FC236}">
                  <a16:creationId xmlns:a16="http://schemas.microsoft.com/office/drawing/2014/main" xmlns="" id="{A84B2ECD-741A-124E-A9D8-91B8071DA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55"/>
              <a:ext cx="1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y</a:t>
              </a:r>
              <a:endParaRPr lang="en-US" altLang="en-US" sz="1900"/>
            </a:p>
          </p:txBody>
        </p:sp>
        <p:sp>
          <p:nvSpPr>
            <p:cNvPr id="1052" name="Text Box 347">
              <a:extLst>
                <a:ext uri="{FF2B5EF4-FFF2-40B4-BE49-F238E27FC236}">
                  <a16:creationId xmlns:a16="http://schemas.microsoft.com/office/drawing/2014/main" xmlns="" id="{59E9522A-74CE-1B4A-8073-86079E3A2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4" y="369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x</a:t>
              </a:r>
              <a:endParaRPr lang="en-US" altLang="en-US" sz="1900"/>
            </a:p>
          </p:txBody>
        </p:sp>
        <p:sp>
          <p:nvSpPr>
            <p:cNvPr id="1053" name="Rectangle 348">
              <a:extLst>
                <a:ext uri="{FF2B5EF4-FFF2-40B4-BE49-F238E27FC236}">
                  <a16:creationId xmlns:a16="http://schemas.microsoft.com/office/drawing/2014/main" xmlns="" id="{B7E1E50E-6537-FB45-B004-CB53D399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1426"/>
              <a:ext cx="195" cy="6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Line 349">
              <a:extLst>
                <a:ext uri="{FF2B5EF4-FFF2-40B4-BE49-F238E27FC236}">
                  <a16:creationId xmlns:a16="http://schemas.microsoft.com/office/drawing/2014/main" xmlns="" id="{E0FED266-1373-4B44-8823-E37DCB546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" y="3629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" name="Group 350">
              <a:extLst>
                <a:ext uri="{FF2B5EF4-FFF2-40B4-BE49-F238E27FC236}">
                  <a16:creationId xmlns:a16="http://schemas.microsoft.com/office/drawing/2014/main" xmlns="" id="{E34E7E4D-2424-914C-9891-550F8A9D7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7" y="2128"/>
              <a:ext cx="1598" cy="1501"/>
              <a:chOff x="3780" y="6810"/>
              <a:chExt cx="4411" cy="4170"/>
            </a:xfrm>
          </p:grpSpPr>
          <p:grpSp>
            <p:nvGrpSpPr>
              <p:cNvPr id="1056" name="Group 351">
                <a:extLst>
                  <a:ext uri="{FF2B5EF4-FFF2-40B4-BE49-F238E27FC236}">
                    <a16:creationId xmlns:a16="http://schemas.microsoft.com/office/drawing/2014/main" xmlns="" id="{1ACBA7C9-9824-294E-A36C-46D854EEE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0" y="7125"/>
                <a:ext cx="4411" cy="3855"/>
                <a:chOff x="3780" y="7125"/>
                <a:chExt cx="4411" cy="3855"/>
              </a:xfrm>
            </p:grpSpPr>
            <p:grpSp>
              <p:nvGrpSpPr>
                <p:cNvPr id="1058" name="Group 352">
                  <a:extLst>
                    <a:ext uri="{FF2B5EF4-FFF2-40B4-BE49-F238E27FC236}">
                      <a16:creationId xmlns:a16="http://schemas.microsoft.com/office/drawing/2014/main" xmlns="" id="{E828391F-CE32-784A-B71E-AE9701BEB7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0" y="7125"/>
                  <a:ext cx="4411" cy="3855"/>
                  <a:chOff x="3780" y="7125"/>
                  <a:chExt cx="4411" cy="3855"/>
                </a:xfrm>
              </p:grpSpPr>
              <p:grpSp>
                <p:nvGrpSpPr>
                  <p:cNvPr id="1060" name="Group 353">
                    <a:extLst>
                      <a:ext uri="{FF2B5EF4-FFF2-40B4-BE49-F238E27FC236}">
                        <a16:creationId xmlns:a16="http://schemas.microsoft.com/office/drawing/2014/main" xmlns="" id="{8C819B74-7F0A-0E42-8AA8-8B7AE8E205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80" y="7125"/>
                    <a:ext cx="4411" cy="3855"/>
                    <a:chOff x="3780" y="7125"/>
                    <a:chExt cx="4411" cy="3855"/>
                  </a:xfrm>
                </p:grpSpPr>
                <p:grpSp>
                  <p:nvGrpSpPr>
                    <p:cNvPr id="1062" name="Group 354">
                      <a:extLst>
                        <a:ext uri="{FF2B5EF4-FFF2-40B4-BE49-F238E27FC236}">
                          <a16:creationId xmlns:a16="http://schemas.microsoft.com/office/drawing/2014/main" xmlns="" id="{91E7DFF4-F98A-7D45-9967-E699049EFFF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0" y="7125"/>
                      <a:ext cx="4411" cy="3855"/>
                      <a:chOff x="3780" y="7125"/>
                      <a:chExt cx="4411" cy="3855"/>
                    </a:xfrm>
                  </p:grpSpPr>
                  <p:grpSp>
                    <p:nvGrpSpPr>
                      <p:cNvPr id="1064" name="Group 355">
                        <a:extLst>
                          <a:ext uri="{FF2B5EF4-FFF2-40B4-BE49-F238E27FC236}">
                            <a16:creationId xmlns:a16="http://schemas.microsoft.com/office/drawing/2014/main" xmlns="" id="{9D85EE1F-CB84-DE4D-959E-5DF45B98C1C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80" y="7125"/>
                        <a:ext cx="4335" cy="3855"/>
                        <a:chOff x="3764" y="7125"/>
                        <a:chExt cx="4335" cy="3855"/>
                      </a:xfrm>
                    </p:grpSpPr>
                    <p:grpSp>
                      <p:nvGrpSpPr>
                        <p:cNvPr id="1066" name="Group 356">
                          <a:extLst>
                            <a:ext uri="{FF2B5EF4-FFF2-40B4-BE49-F238E27FC236}">
                              <a16:creationId xmlns:a16="http://schemas.microsoft.com/office/drawing/2014/main" xmlns="" id="{020394D5-E212-884B-B270-49B94FACD11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64" y="7125"/>
                          <a:ext cx="4335" cy="3855"/>
                          <a:chOff x="3764" y="7125"/>
                          <a:chExt cx="4335" cy="3855"/>
                        </a:xfrm>
                      </p:grpSpPr>
                      <p:sp>
                        <p:nvSpPr>
                          <p:cNvPr id="1068" name="Rectangle 357">
                            <a:extLst>
                              <a:ext uri="{FF2B5EF4-FFF2-40B4-BE49-F238E27FC236}">
                                <a16:creationId xmlns:a16="http://schemas.microsoft.com/office/drawing/2014/main" xmlns="" id="{99770E72-003C-E344-BC1D-EAAD4A56D0B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64" y="7710"/>
                            <a:ext cx="1531" cy="3270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069" name="Rectangle 358">
                            <a:extLst>
                              <a:ext uri="{FF2B5EF4-FFF2-40B4-BE49-F238E27FC236}">
                                <a16:creationId xmlns:a16="http://schemas.microsoft.com/office/drawing/2014/main" xmlns="" id="{9E22DC75-3E55-A54F-B387-8CEE94CFC09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240" y="7875"/>
                            <a:ext cx="1859" cy="3105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070" name="Rectangle 359">
                            <a:extLst>
                              <a:ext uri="{FF2B5EF4-FFF2-40B4-BE49-F238E27FC236}">
                                <a16:creationId xmlns:a16="http://schemas.microsoft.com/office/drawing/2014/main" xmlns="" id="{697BBAEF-4CCA-C64E-A80B-F5B83868C95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295" y="7875"/>
                            <a:ext cx="945" cy="3105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071" name="Rectangle 360">
                            <a:extLst>
                              <a:ext uri="{FF2B5EF4-FFF2-40B4-BE49-F238E27FC236}">
                                <a16:creationId xmlns:a16="http://schemas.microsoft.com/office/drawing/2014/main" xmlns="" id="{7F9F67F6-0067-C44B-A6D0-1ADB2D5485C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8" y="7125"/>
                            <a:ext cx="351" cy="750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072" name="Rectangle 361">
                            <a:extLst>
                              <a:ext uri="{FF2B5EF4-FFF2-40B4-BE49-F238E27FC236}">
                                <a16:creationId xmlns:a16="http://schemas.microsoft.com/office/drawing/2014/main" xmlns="" id="{357AC2B3-8D28-4140-A686-073213FB89CE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05" y="7470"/>
                            <a:ext cx="443" cy="405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</p:grpSp>
                    <p:sp>
                      <p:nvSpPr>
                        <p:cNvPr id="1067" name="AutoShape 362">
                          <a:extLst>
                            <a:ext uri="{FF2B5EF4-FFF2-40B4-BE49-F238E27FC236}">
                              <a16:creationId xmlns:a16="http://schemas.microsoft.com/office/drawing/2014/main" xmlns="" id="{1CDEA346-2C1D-B94D-9BFF-2A05268EBC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95" y="7710"/>
                          <a:ext cx="795" cy="165"/>
                        </a:xfrm>
                        <a:prstGeom prst="rtTriangle">
                          <a:avLst/>
                        </a:prstGeom>
                        <a:solidFill>
                          <a:srgbClr val="000000"/>
                        </a:solidFill>
                        <a:ln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065" name="AutoShape 363">
                        <a:extLst>
                          <a:ext uri="{FF2B5EF4-FFF2-40B4-BE49-F238E27FC236}">
                            <a16:creationId xmlns:a16="http://schemas.microsoft.com/office/drawing/2014/main" xmlns="" id="{33B3C666-BB2F-0D4B-AD3C-A36DBF339E1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8492216">
                        <a:off x="6875" y="7316"/>
                        <a:ext cx="1316" cy="166"/>
                      </a:xfrm>
                      <a:prstGeom prst="rtTriangle">
                        <a:avLst/>
                      </a:prstGeom>
                      <a:solidFill>
                        <a:srgbClr val="000000"/>
                      </a:solidFill>
                      <a:ln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63" name="AutoShape 364">
                      <a:extLst>
                        <a:ext uri="{FF2B5EF4-FFF2-40B4-BE49-F238E27FC236}">
                          <a16:creationId xmlns:a16="http://schemas.microsoft.com/office/drawing/2014/main" xmlns="" id="{4CF121F5-B42B-CC40-9290-5A3B653595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9193022">
                      <a:off x="6409" y="7712"/>
                      <a:ext cx="1041" cy="442"/>
                    </a:xfrm>
                    <a:prstGeom prst="rtTriangle">
                      <a:avLst/>
                    </a:prstGeom>
                    <a:solidFill>
                      <a:srgbClr val="000000"/>
                    </a:solidFill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61" name="AutoShape 365">
                    <a:extLst>
                      <a:ext uri="{FF2B5EF4-FFF2-40B4-BE49-F238E27FC236}">
                        <a16:creationId xmlns:a16="http://schemas.microsoft.com/office/drawing/2014/main" xmlns="" id="{B0B6F88A-54C4-B647-B57C-B3A9BE9C6A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264089">
                    <a:off x="4499" y="7974"/>
                    <a:ext cx="2376" cy="143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59" name="AutoShape 366">
                  <a:extLst>
                    <a:ext uri="{FF2B5EF4-FFF2-40B4-BE49-F238E27FC236}">
                      <a16:creationId xmlns:a16="http://schemas.microsoft.com/office/drawing/2014/main" xmlns="" id="{ED134924-B074-9747-94B8-45FB7E693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40362">
                  <a:off x="7367" y="7338"/>
                  <a:ext cx="479" cy="394"/>
                </a:xfrm>
                <a:prstGeom prst="rtTriangle">
                  <a:avLst/>
                </a:prstGeom>
                <a:solidFill>
                  <a:srgbClr val="00000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57" name="AutoShape 367">
                <a:extLst>
                  <a:ext uri="{FF2B5EF4-FFF2-40B4-BE49-F238E27FC236}">
                    <a16:creationId xmlns:a16="http://schemas.microsoft.com/office/drawing/2014/main" xmlns="" id="{86FD633B-0A45-0845-952D-24A6E3AE5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650" y="6810"/>
                <a:ext cx="465" cy="420"/>
              </a:xfrm>
              <a:prstGeom prst="rtTriangl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039" name="Group 368">
            <a:extLst>
              <a:ext uri="{FF2B5EF4-FFF2-40B4-BE49-F238E27FC236}">
                <a16:creationId xmlns:a16="http://schemas.microsoft.com/office/drawing/2014/main" xmlns="" id="{648DA116-BF9B-3E41-AF22-5BAC0B50E96A}"/>
              </a:ext>
            </a:extLst>
          </p:cNvPr>
          <p:cNvGrpSpPr>
            <a:grpSpLocks/>
          </p:cNvGrpSpPr>
          <p:nvPr/>
        </p:nvGrpSpPr>
        <p:grpSpPr bwMode="auto">
          <a:xfrm>
            <a:off x="6272214" y="3814763"/>
            <a:ext cx="858837" cy="309562"/>
            <a:chOff x="3818" y="7575"/>
            <a:chExt cx="1493" cy="542"/>
          </a:xfrm>
        </p:grpSpPr>
        <p:sp>
          <p:nvSpPr>
            <p:cNvPr id="1041" name="Rectangle 369">
              <a:extLst>
                <a:ext uri="{FF2B5EF4-FFF2-40B4-BE49-F238E27FC236}">
                  <a16:creationId xmlns:a16="http://schemas.microsoft.com/office/drawing/2014/main" xmlns="" id="{7AABC130-19D6-5A4B-812B-BEB04C05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7575"/>
              <a:ext cx="495" cy="54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AutoShape 370">
              <a:extLst>
                <a:ext uri="{FF2B5EF4-FFF2-40B4-BE49-F238E27FC236}">
                  <a16:creationId xmlns:a16="http://schemas.microsoft.com/office/drawing/2014/main" xmlns="" id="{D25735DD-EBFD-254B-8E9A-22E4F38B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7575"/>
              <a:ext cx="676" cy="157"/>
            </a:xfrm>
            <a:prstGeom prst="rtTriangl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AutoShape 371">
              <a:extLst>
                <a:ext uri="{FF2B5EF4-FFF2-40B4-BE49-F238E27FC236}">
                  <a16:creationId xmlns:a16="http://schemas.microsoft.com/office/drawing/2014/main" xmlns="" id="{FA2F75BD-1C72-EF43-A8F7-14C07F108D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82236">
              <a:off x="3818" y="7629"/>
              <a:ext cx="461" cy="246"/>
            </a:xfrm>
            <a:prstGeom prst="rtTriangl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" name="Line 372">
              <a:extLst>
                <a:ext uri="{FF2B5EF4-FFF2-40B4-BE49-F238E27FC236}">
                  <a16:creationId xmlns:a16="http://schemas.microsoft.com/office/drawing/2014/main" xmlns="" id="{CBCB448E-2275-D941-B420-BC8A449A7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8" y="7577"/>
              <a:ext cx="322" cy="1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0" name="Freeform 373">
            <a:extLst>
              <a:ext uri="{FF2B5EF4-FFF2-40B4-BE49-F238E27FC236}">
                <a16:creationId xmlns:a16="http://schemas.microsoft.com/office/drawing/2014/main" xmlns="" id="{ED8EA542-D8EE-F843-8E8A-8315CB6F6213}"/>
              </a:ext>
            </a:extLst>
          </p:cNvPr>
          <p:cNvSpPr>
            <a:spLocks/>
          </p:cNvSpPr>
          <p:nvPr/>
        </p:nvSpPr>
        <p:spPr bwMode="auto">
          <a:xfrm>
            <a:off x="6248400" y="3825876"/>
            <a:ext cx="160338" cy="79375"/>
          </a:xfrm>
          <a:custGeom>
            <a:avLst/>
            <a:gdLst>
              <a:gd name="T0" fmla="*/ 0 w 279"/>
              <a:gd name="T1" fmla="*/ 2147483647 h 137"/>
              <a:gd name="T2" fmla="*/ 2147483647 w 279"/>
              <a:gd name="T3" fmla="*/ 2147483647 h 137"/>
              <a:gd name="T4" fmla="*/ 2147483647 w 279"/>
              <a:gd name="T5" fmla="*/ 0 h 137"/>
              <a:gd name="T6" fmla="*/ 0 60000 65536"/>
              <a:gd name="T7" fmla="*/ 0 60000 65536"/>
              <a:gd name="T8" fmla="*/ 0 60000 65536"/>
              <a:gd name="T9" fmla="*/ 0 w 279"/>
              <a:gd name="T10" fmla="*/ 0 h 137"/>
              <a:gd name="T11" fmla="*/ 279 w 279"/>
              <a:gd name="T12" fmla="*/ 137 h 1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137">
                <a:moveTo>
                  <a:pt x="0" y="137"/>
                </a:moveTo>
                <a:cubicBezTo>
                  <a:pt x="34" y="107"/>
                  <a:pt x="68" y="77"/>
                  <a:pt x="114" y="54"/>
                </a:cubicBezTo>
                <a:cubicBezTo>
                  <a:pt x="160" y="31"/>
                  <a:pt x="249" y="0"/>
                  <a:pt x="279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7" name="Object 374">
            <a:extLst>
              <a:ext uri="{FF2B5EF4-FFF2-40B4-BE49-F238E27FC236}">
                <a16:creationId xmlns:a16="http://schemas.microsoft.com/office/drawing/2014/main" xmlns="" id="{EC76D887-3AEE-B244-B043-79089F67F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2057401"/>
          <a:ext cx="695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9" name="Equation" r:id="rId6" imgW="16090900" imgH="10820400" progId="Equation.3">
                  <p:embed/>
                </p:oleObj>
              </mc:Choice>
              <mc:Fallback>
                <p:oleObj name="Equation" r:id="rId6" imgW="16090900" imgH="10820400" progId="Equation.3">
                  <p:embed/>
                  <p:pic>
                    <p:nvPicPr>
                      <p:cNvPr id="1027" name="Object 374">
                        <a:extLst>
                          <a:ext uri="{FF2B5EF4-FFF2-40B4-BE49-F238E27FC236}">
                            <a16:creationId xmlns:a16="http://schemas.microsoft.com/office/drawing/2014/main" xmlns="" id="{EC76D887-3AEE-B244-B043-79089F67F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2057401"/>
                        <a:ext cx="6953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5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6">
            <a:extLst>
              <a:ext uri="{FF2B5EF4-FFF2-40B4-BE49-F238E27FC236}">
                <a16:creationId xmlns:a16="http://schemas.microsoft.com/office/drawing/2014/main" xmlns="" id="{2FDB7F18-7029-3D4E-A1C9-A4FC79B9DF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0" y="1828800"/>
            <a:ext cx="77724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</a:rPr>
              <a:t>Two-Point Gaussian Quadrature Rule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xmlns="" id="{C6A14042-693E-9F47-A490-BE5015D26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Basis of the Gaussian  Quadrature Rule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xmlns="" id="{62EA2B33-2C9D-3B44-B262-0DFC91A9E6ED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2362200" y="2057400"/>
            <a:ext cx="7772400" cy="990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US" altLang="en-US" sz="1900"/>
              <a:t>Previously, the Trapezoidal Rule was developed by the method</a:t>
            </a:r>
          </a:p>
          <a:p>
            <a:pPr marL="457200" indent="-457200">
              <a:buNone/>
            </a:pPr>
            <a:r>
              <a:rPr lang="en-US" altLang="en-US" sz="1900"/>
              <a:t>of undetermined coefficients.  The result of that development is</a:t>
            </a:r>
          </a:p>
          <a:p>
            <a:pPr marL="457200" indent="-457200">
              <a:buNone/>
            </a:pPr>
            <a:r>
              <a:rPr lang="en-US" altLang="en-US" sz="1900"/>
              <a:t>summarized below. </a:t>
            </a:r>
          </a:p>
        </p:txBody>
      </p:sp>
      <p:graphicFrame>
        <p:nvGraphicFramePr>
          <p:cNvPr id="2050" name="Object 16">
            <a:extLst>
              <a:ext uri="{FF2B5EF4-FFF2-40B4-BE49-F238E27FC236}">
                <a16:creationId xmlns:a16="http://schemas.microsoft.com/office/drawing/2014/main" xmlns="" id="{AF8516AD-4931-0741-9E25-497BD4779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505201"/>
          <a:ext cx="53467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4" name="Equation" r:id="rId4" imgW="48856900" imgH="20485100" progId="Equation.3">
                  <p:embed/>
                </p:oleObj>
              </mc:Choice>
              <mc:Fallback>
                <p:oleObj name="Equation" r:id="rId4" imgW="48856900" imgH="20485100" progId="Equation.3">
                  <p:embed/>
                  <p:pic>
                    <p:nvPicPr>
                      <p:cNvPr id="2050" name="Object 16">
                        <a:extLst>
                          <a:ext uri="{FF2B5EF4-FFF2-40B4-BE49-F238E27FC236}">
                            <a16:creationId xmlns:a16="http://schemas.microsoft.com/office/drawing/2014/main" xmlns="" id="{AF8516AD-4931-0741-9E25-497BD4779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1"/>
                        <a:ext cx="5346700" cy="224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56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>
            <a:extLst>
              <a:ext uri="{FF2B5EF4-FFF2-40B4-BE49-F238E27FC236}">
                <a16:creationId xmlns:a16="http://schemas.microsoft.com/office/drawing/2014/main" xmlns="" id="{C0A5C665-5B9B-954C-AB6D-D6CEEED53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Basis of the Gaussian  Quadrature Rule</a:t>
            </a:r>
          </a:p>
        </p:txBody>
      </p:sp>
      <p:sp>
        <p:nvSpPr>
          <p:cNvPr id="3079" name="Rectangle 24">
            <a:extLst>
              <a:ext uri="{FF2B5EF4-FFF2-40B4-BE49-F238E27FC236}">
                <a16:creationId xmlns:a16="http://schemas.microsoft.com/office/drawing/2014/main" xmlns="" id="{BC69DFA6-A664-6648-AE6B-99CC03898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67342"/>
            <a:ext cx="6781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000" dirty="0"/>
              <a:t>The two-point Gauss Quadrature Rule is an extension of the Trapezoidal Rule approximation where the arguments of the function are not predetermined as a and b  but as unknowns 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  In the two-point Gauss Quadrature Rule, the integral is approximated as</a:t>
            </a:r>
          </a:p>
        </p:txBody>
      </p:sp>
      <p:grpSp>
        <p:nvGrpSpPr>
          <p:cNvPr id="3080" name="Group 33">
            <a:extLst>
              <a:ext uri="{FF2B5EF4-FFF2-40B4-BE49-F238E27FC236}">
                <a16:creationId xmlns:a16="http://schemas.microsoft.com/office/drawing/2014/main" xmlns="" id="{4F6784F5-B21E-1442-9568-5A65AB604C1C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4495801"/>
            <a:ext cx="4352925" cy="790575"/>
            <a:chOff x="960" y="2832"/>
            <a:chExt cx="2742" cy="498"/>
          </a:xfrm>
        </p:grpSpPr>
        <p:graphicFrame>
          <p:nvGraphicFramePr>
            <p:cNvPr id="3074" name="Object 29">
              <a:extLst>
                <a:ext uri="{FF2B5EF4-FFF2-40B4-BE49-F238E27FC236}">
                  <a16:creationId xmlns:a16="http://schemas.microsoft.com/office/drawing/2014/main" xmlns="" id="{28989F88-DCE8-1840-92FC-2AED061431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832"/>
            <a:ext cx="100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666" name="Equation" r:id="rId4" imgW="36868100" imgH="18135600" progId="Equation.3">
                    <p:embed/>
                  </p:oleObj>
                </mc:Choice>
                <mc:Fallback>
                  <p:oleObj name="Equation" r:id="rId4" imgW="36868100" imgH="18135600" progId="Equation.3">
                    <p:embed/>
                    <p:pic>
                      <p:nvPicPr>
                        <p:cNvPr id="3074" name="Object 29">
                          <a:extLst>
                            <a:ext uri="{FF2B5EF4-FFF2-40B4-BE49-F238E27FC236}">
                              <a16:creationId xmlns:a16="http://schemas.microsoft.com/office/drawing/2014/main" xmlns="" id="{28989F88-DCE8-1840-92FC-2AED061431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32"/>
                          <a:ext cx="1008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1">
              <a:extLst>
                <a:ext uri="{FF2B5EF4-FFF2-40B4-BE49-F238E27FC236}">
                  <a16:creationId xmlns:a16="http://schemas.microsoft.com/office/drawing/2014/main" xmlns="" id="{E34C50CF-01DA-BA48-B12C-AC110EDFAA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928"/>
            <a:ext cx="16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667" name="Equation" r:id="rId6" imgW="59982100" imgH="8483600" progId="Equation.3">
                    <p:embed/>
                  </p:oleObj>
                </mc:Choice>
                <mc:Fallback>
                  <p:oleObj name="Equation" r:id="rId6" imgW="59982100" imgH="8483600" progId="Equation.3">
                    <p:embed/>
                    <p:pic>
                      <p:nvPicPr>
                        <p:cNvPr id="3075" name="Object 31">
                          <a:extLst>
                            <a:ext uri="{FF2B5EF4-FFF2-40B4-BE49-F238E27FC236}">
                              <a16:creationId xmlns:a16="http://schemas.microsoft.com/office/drawing/2014/main" xmlns="" id="{E34C50CF-01DA-BA48-B12C-AC110EDFAA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28"/>
                          <a:ext cx="163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72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3">
            <a:extLst>
              <a:ext uri="{FF2B5EF4-FFF2-40B4-BE49-F238E27FC236}">
                <a16:creationId xmlns:a16="http://schemas.microsoft.com/office/drawing/2014/main" xmlns="" id="{EBA61345-FC7A-F744-8575-2FC2F55D6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Basis of the Gaussian  Quadrature Rule</a:t>
            </a:r>
          </a:p>
        </p:txBody>
      </p:sp>
      <p:sp>
        <p:nvSpPr>
          <p:cNvPr id="4105" name="Text Box 4">
            <a:extLst>
              <a:ext uri="{FF2B5EF4-FFF2-40B4-BE49-F238E27FC236}">
                <a16:creationId xmlns:a16="http://schemas.microsoft.com/office/drawing/2014/main" xmlns="" id="{3BC854E2-0694-4A43-B5BE-29C25979D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71628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The four unknowns x</a:t>
            </a:r>
            <a:r>
              <a:rPr lang="en-US" altLang="en-US" sz="1900" baseline="-25000"/>
              <a:t>1</a:t>
            </a:r>
            <a:r>
              <a:rPr lang="en-US" altLang="en-US" sz="1900"/>
              <a:t>, x</a:t>
            </a:r>
            <a:r>
              <a:rPr lang="en-US" altLang="en-US" sz="1900" baseline="-25000"/>
              <a:t>2</a:t>
            </a:r>
            <a:r>
              <a:rPr lang="en-US" altLang="en-US" sz="1900"/>
              <a:t>, c</a:t>
            </a:r>
            <a:r>
              <a:rPr lang="en-US" altLang="en-US" sz="1900" baseline="-25000"/>
              <a:t>1</a:t>
            </a:r>
            <a:r>
              <a:rPr lang="en-US" altLang="en-US" sz="1900"/>
              <a:t> and c</a:t>
            </a:r>
            <a:r>
              <a:rPr lang="en-US" altLang="en-US" sz="1900" baseline="-25000"/>
              <a:t>2</a:t>
            </a:r>
            <a:r>
              <a:rPr lang="en-US" altLang="en-US" sz="1900"/>
              <a:t>  are found by assuming that the formula gives exact results for integrating a general third order polynomial, </a:t>
            </a:r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xmlns="" id="{BFF46539-9BE0-944B-B429-5ECFD823E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743201"/>
          <a:ext cx="3632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2" name="Equation" r:id="rId4" imgW="83680300" imgH="9944100" progId="Equation.3">
                  <p:embed/>
                </p:oleObj>
              </mc:Choice>
              <mc:Fallback>
                <p:oleObj name="Equation" r:id="rId4" imgW="83680300" imgH="9944100" progId="Equation.3">
                  <p:embed/>
                  <p:pic>
                    <p:nvPicPr>
                      <p:cNvPr id="4098" name="Object 5">
                        <a:extLst>
                          <a:ext uri="{FF2B5EF4-FFF2-40B4-BE49-F238E27FC236}">
                            <a16:creationId xmlns:a16="http://schemas.microsoft.com/office/drawing/2014/main" xmlns="" id="{BFF46539-9BE0-944B-B429-5ECFD823E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1"/>
                        <a:ext cx="3632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7">
            <a:extLst>
              <a:ext uri="{FF2B5EF4-FFF2-40B4-BE49-F238E27FC236}">
                <a16:creationId xmlns:a16="http://schemas.microsoft.com/office/drawing/2014/main" xmlns="" id="{7A58890B-58CE-E041-A73A-859835B62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200400"/>
            <a:ext cx="923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Hence </a:t>
            </a:r>
          </a:p>
        </p:txBody>
      </p:sp>
      <p:graphicFrame>
        <p:nvGraphicFramePr>
          <p:cNvPr id="4099" name="Object 10">
            <a:extLst>
              <a:ext uri="{FF2B5EF4-FFF2-40B4-BE49-F238E27FC236}">
                <a16:creationId xmlns:a16="http://schemas.microsoft.com/office/drawing/2014/main" xmlns="" id="{33092DC5-12BD-544B-9293-70626EF0A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3733801"/>
          <a:ext cx="47910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3" name="Equation" r:id="rId6" imgW="110299500" imgH="18135600" progId="Equation.3">
                  <p:embed/>
                </p:oleObj>
              </mc:Choice>
              <mc:Fallback>
                <p:oleObj name="Equation" r:id="rId6" imgW="110299500" imgH="18135600" progId="Equation.3">
                  <p:embed/>
                  <p:pic>
                    <p:nvPicPr>
                      <p:cNvPr id="4099" name="Object 10">
                        <a:extLst>
                          <a:ext uri="{FF2B5EF4-FFF2-40B4-BE49-F238E27FC236}">
                            <a16:creationId xmlns:a16="http://schemas.microsoft.com/office/drawing/2014/main" xmlns="" id="{33092DC5-12BD-544B-9293-70626EF0A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733801"/>
                        <a:ext cx="47910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9">
            <a:extLst>
              <a:ext uri="{FF2B5EF4-FFF2-40B4-BE49-F238E27FC236}">
                <a16:creationId xmlns:a16="http://schemas.microsoft.com/office/drawing/2014/main" xmlns="" id="{C6A6BC11-95E1-E248-9FC1-AD9AD0C17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495801"/>
          <a:ext cx="39243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4" name="Equation" r:id="rId8" imgW="90398600" imgH="22237700" progId="Equation.3">
                  <p:embed/>
                </p:oleObj>
              </mc:Choice>
              <mc:Fallback>
                <p:oleObj name="Equation" r:id="rId8" imgW="90398600" imgH="22237700" progId="Equation.3">
                  <p:embed/>
                  <p:pic>
                    <p:nvPicPr>
                      <p:cNvPr id="4100" name="Object 9">
                        <a:extLst>
                          <a:ext uri="{FF2B5EF4-FFF2-40B4-BE49-F238E27FC236}">
                            <a16:creationId xmlns:a16="http://schemas.microsoft.com/office/drawing/2014/main" xmlns="" id="{C6A6BC11-95E1-E248-9FC1-AD9AD0C17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95801"/>
                        <a:ext cx="39243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>
            <a:extLst>
              <a:ext uri="{FF2B5EF4-FFF2-40B4-BE49-F238E27FC236}">
                <a16:creationId xmlns:a16="http://schemas.microsoft.com/office/drawing/2014/main" xmlns="" id="{9D7E67C3-A6D4-804E-ACF2-9774B1B0E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5562601"/>
          <a:ext cx="67341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5" name="Equation" r:id="rId10" imgW="155067000" imgH="20485100" progId="Equation.3">
                  <p:embed/>
                </p:oleObj>
              </mc:Choice>
              <mc:Fallback>
                <p:oleObj name="Equation" r:id="rId10" imgW="155067000" imgH="20485100" progId="Equation.3">
                  <p:embed/>
                  <p:pic>
                    <p:nvPicPr>
                      <p:cNvPr id="4101" name="Object 8">
                        <a:extLst>
                          <a:ext uri="{FF2B5EF4-FFF2-40B4-BE49-F238E27FC236}">
                            <a16:creationId xmlns:a16="http://schemas.microsoft.com/office/drawing/2014/main" xmlns="" id="{9D7E67C3-A6D4-804E-ACF2-9774B1B0E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562601"/>
                        <a:ext cx="67341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55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>
            <a:extLst>
              <a:ext uri="{FF2B5EF4-FFF2-40B4-BE49-F238E27FC236}">
                <a16:creationId xmlns:a16="http://schemas.microsoft.com/office/drawing/2014/main" xmlns="" id="{98988958-EDD4-644B-BB45-16CA3C72B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Basis of the Gaussian </a:t>
            </a:r>
            <a:br>
              <a:rPr lang="en-US" altLang="en-US" sz="4000" b="1" dirty="0"/>
            </a:br>
            <a:r>
              <a:rPr lang="en-US" altLang="en-US" sz="4000" b="1" dirty="0"/>
              <a:t>Quadrature Rule</a:t>
            </a:r>
          </a:p>
        </p:txBody>
      </p:sp>
      <p:sp>
        <p:nvSpPr>
          <p:cNvPr id="5129" name="Text Box 89">
            <a:extLst>
              <a:ext uri="{FF2B5EF4-FFF2-40B4-BE49-F238E27FC236}">
                <a16:creationId xmlns:a16="http://schemas.microsoft.com/office/drawing/2014/main" xmlns="" id="{E8E5E7AE-C5DA-384C-97CB-76A679F9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33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It follows that </a:t>
            </a:r>
          </a:p>
        </p:txBody>
      </p:sp>
      <p:graphicFrame>
        <p:nvGraphicFramePr>
          <p:cNvPr id="5122" name="Object 90">
            <a:extLst>
              <a:ext uri="{FF2B5EF4-FFF2-40B4-BE49-F238E27FC236}">
                <a16:creationId xmlns:a16="http://schemas.microsoft.com/office/drawing/2014/main" xmlns="" id="{B6A17248-7BA1-3B46-96A8-4A619D051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2590801"/>
          <a:ext cx="86201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0" name="Equation" r:id="rId4" imgW="182880000" imgH="16700500" progId="Equation.3">
                  <p:embed/>
                </p:oleObj>
              </mc:Choice>
              <mc:Fallback>
                <p:oleObj name="Equation" r:id="rId4" imgW="182880000" imgH="16700500" progId="Equation.3">
                  <p:embed/>
                  <p:pic>
                    <p:nvPicPr>
                      <p:cNvPr id="5122" name="Object 90">
                        <a:extLst>
                          <a:ext uri="{FF2B5EF4-FFF2-40B4-BE49-F238E27FC236}">
                            <a16:creationId xmlns:a16="http://schemas.microsoft.com/office/drawing/2014/main" xmlns="" id="{B6A17248-7BA1-3B46-96A8-4A619D051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2590801"/>
                        <a:ext cx="86201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92">
            <a:extLst>
              <a:ext uri="{FF2B5EF4-FFF2-40B4-BE49-F238E27FC236}">
                <a16:creationId xmlns:a16="http://schemas.microsoft.com/office/drawing/2014/main" xmlns="" id="{FE23D60B-947E-1F42-BDA7-11EB904B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05200"/>
            <a:ext cx="645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Equating Equations the two previous two expressions yield</a:t>
            </a:r>
          </a:p>
        </p:txBody>
      </p:sp>
      <p:graphicFrame>
        <p:nvGraphicFramePr>
          <p:cNvPr id="5123" name="Object 95">
            <a:extLst>
              <a:ext uri="{FF2B5EF4-FFF2-40B4-BE49-F238E27FC236}">
                <a16:creationId xmlns:a16="http://schemas.microsoft.com/office/drawing/2014/main" xmlns="" id="{7C611197-15C8-A846-BAFF-894167B80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4114801"/>
          <a:ext cx="64865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1" name="Equation" r:id="rId6" imgW="149504400" imgH="20485100" progId="Equation.3">
                  <p:embed/>
                </p:oleObj>
              </mc:Choice>
              <mc:Fallback>
                <p:oleObj name="Equation" r:id="rId6" imgW="149504400" imgH="20485100" progId="Equation.3">
                  <p:embed/>
                  <p:pic>
                    <p:nvPicPr>
                      <p:cNvPr id="5123" name="Object 95">
                        <a:extLst>
                          <a:ext uri="{FF2B5EF4-FFF2-40B4-BE49-F238E27FC236}">
                            <a16:creationId xmlns:a16="http://schemas.microsoft.com/office/drawing/2014/main" xmlns="" id="{7C611197-15C8-A846-BAFF-894167B80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114801"/>
                        <a:ext cx="64865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4">
            <a:extLst>
              <a:ext uri="{FF2B5EF4-FFF2-40B4-BE49-F238E27FC236}">
                <a16:creationId xmlns:a16="http://schemas.microsoft.com/office/drawing/2014/main" xmlns="" id="{8C4840C2-5EE7-C546-94D7-10B61D42A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5257801"/>
          <a:ext cx="7458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2" name="Equation" r:id="rId8" imgW="171742100" imgH="10236200" progId="Equation.3">
                  <p:embed/>
                </p:oleObj>
              </mc:Choice>
              <mc:Fallback>
                <p:oleObj name="Equation" r:id="rId8" imgW="171742100" imgH="10236200" progId="Equation.3">
                  <p:embed/>
                  <p:pic>
                    <p:nvPicPr>
                      <p:cNvPr id="5124" name="Object 94">
                        <a:extLst>
                          <a:ext uri="{FF2B5EF4-FFF2-40B4-BE49-F238E27FC236}">
                            <a16:creationId xmlns:a16="http://schemas.microsoft.com/office/drawing/2014/main" xmlns="" id="{8C4840C2-5EE7-C546-94D7-10B61D42A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5257801"/>
                        <a:ext cx="74580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93">
            <a:extLst>
              <a:ext uri="{FF2B5EF4-FFF2-40B4-BE49-F238E27FC236}">
                <a16:creationId xmlns:a16="http://schemas.microsoft.com/office/drawing/2014/main" xmlns="" id="{A5CA4B09-8EB0-3A4C-B443-AC090BEE3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6019801"/>
          <a:ext cx="8239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3" name="Equation" r:id="rId10" imgW="182880000" imgH="9867900" progId="Equation.3">
                  <p:embed/>
                </p:oleObj>
              </mc:Choice>
              <mc:Fallback>
                <p:oleObj name="Equation" r:id="rId10" imgW="182880000" imgH="9867900" progId="Equation.3">
                  <p:embed/>
                  <p:pic>
                    <p:nvPicPr>
                      <p:cNvPr id="5125" name="Object 93">
                        <a:extLst>
                          <a:ext uri="{FF2B5EF4-FFF2-40B4-BE49-F238E27FC236}">
                            <a16:creationId xmlns:a16="http://schemas.microsoft.com/office/drawing/2014/main" xmlns="" id="{A5CA4B09-8EB0-3A4C-B443-AC090BEE3D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6019801"/>
                        <a:ext cx="82391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28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>
            <a:extLst>
              <a:ext uri="{FF2B5EF4-FFF2-40B4-BE49-F238E27FC236}">
                <a16:creationId xmlns:a16="http://schemas.microsoft.com/office/drawing/2014/main" xmlns="" id="{5F189E5E-4075-DC42-98E2-5B69D76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Basis of the Gaussian  Quadrature Rule</a:t>
            </a:r>
          </a:p>
        </p:txBody>
      </p:sp>
      <p:sp>
        <p:nvSpPr>
          <p:cNvPr id="6153" name="Rectangle 16">
            <a:extLst>
              <a:ext uri="{FF2B5EF4-FFF2-40B4-BE49-F238E27FC236}">
                <a16:creationId xmlns:a16="http://schemas.microsoft.com/office/drawing/2014/main" xmlns="" id="{EF63FD62-B943-7340-99FA-C72A0157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533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Since the constants a</a:t>
            </a:r>
            <a:r>
              <a:rPr lang="en-US" altLang="en-US" sz="1900" baseline="-25000"/>
              <a:t>0</a:t>
            </a:r>
            <a:r>
              <a:rPr lang="en-US" altLang="en-US" sz="1900"/>
              <a:t>, a</a:t>
            </a:r>
            <a:r>
              <a:rPr lang="en-US" altLang="en-US" sz="1900" baseline="-25000"/>
              <a:t>1</a:t>
            </a:r>
            <a:r>
              <a:rPr lang="en-US" altLang="en-US" sz="1900"/>
              <a:t>, a</a:t>
            </a:r>
            <a:r>
              <a:rPr lang="en-US" altLang="en-US" sz="1900" baseline="-25000"/>
              <a:t>2</a:t>
            </a:r>
            <a:r>
              <a:rPr lang="en-US" altLang="en-US" sz="1900"/>
              <a:t>, a</a:t>
            </a:r>
            <a:r>
              <a:rPr lang="en-US" altLang="en-US" sz="1900" baseline="-25000"/>
              <a:t>3</a:t>
            </a:r>
            <a:r>
              <a:rPr lang="en-US" altLang="en-US" sz="1900"/>
              <a:t> are arbitrary  </a:t>
            </a:r>
          </a:p>
        </p:txBody>
      </p:sp>
      <p:graphicFrame>
        <p:nvGraphicFramePr>
          <p:cNvPr id="6146" name="Object 20">
            <a:extLst>
              <a:ext uri="{FF2B5EF4-FFF2-40B4-BE49-F238E27FC236}">
                <a16:creationId xmlns:a16="http://schemas.microsoft.com/office/drawing/2014/main" xmlns="" id="{74765495-96E1-1442-AD22-C2D02098A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3505201"/>
          <a:ext cx="1704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2" name="Equation" r:id="rId4" imgW="39204900" imgH="8483600" progId="Equation.3">
                  <p:embed/>
                </p:oleObj>
              </mc:Choice>
              <mc:Fallback>
                <p:oleObj name="Equation" r:id="rId4" imgW="39204900" imgH="8483600" progId="Equation.3">
                  <p:embed/>
                  <p:pic>
                    <p:nvPicPr>
                      <p:cNvPr id="6146" name="Object 20">
                        <a:extLst>
                          <a:ext uri="{FF2B5EF4-FFF2-40B4-BE49-F238E27FC236}">
                            <a16:creationId xmlns:a16="http://schemas.microsoft.com/office/drawing/2014/main" xmlns="" id="{74765495-96E1-1442-AD22-C2D02098A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505201"/>
                        <a:ext cx="17049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9">
            <a:extLst>
              <a:ext uri="{FF2B5EF4-FFF2-40B4-BE49-F238E27FC236}">
                <a16:creationId xmlns:a16="http://schemas.microsoft.com/office/drawing/2014/main" xmlns="" id="{90DB3DC6-2383-AD41-BF47-8AC29696A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3200401"/>
          <a:ext cx="25431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3" name="Equation" r:id="rId6" imgW="58508900" imgH="17843500" progId="Equation.3">
                  <p:embed/>
                </p:oleObj>
              </mc:Choice>
              <mc:Fallback>
                <p:oleObj name="Equation" r:id="rId6" imgW="58508900" imgH="17843500" progId="Equation.3">
                  <p:embed/>
                  <p:pic>
                    <p:nvPicPr>
                      <p:cNvPr id="6147" name="Object 19">
                        <a:extLst>
                          <a:ext uri="{FF2B5EF4-FFF2-40B4-BE49-F238E27FC236}">
                            <a16:creationId xmlns:a16="http://schemas.microsoft.com/office/drawing/2014/main" xmlns="" id="{90DB3DC6-2383-AD41-BF47-8AC29696A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200401"/>
                        <a:ext cx="25431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8">
            <a:extLst>
              <a:ext uri="{FF2B5EF4-FFF2-40B4-BE49-F238E27FC236}">
                <a16:creationId xmlns:a16="http://schemas.microsoft.com/office/drawing/2014/main" xmlns="" id="{3F3A5753-2253-0B49-AB93-3F26DA163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4419601"/>
          <a:ext cx="27527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4" name="Equation" r:id="rId8" imgW="63487300" imgH="18135600" progId="Equation.3">
                  <p:embed/>
                </p:oleObj>
              </mc:Choice>
              <mc:Fallback>
                <p:oleObj name="Equation" r:id="rId8" imgW="63487300" imgH="18135600" progId="Equation.3">
                  <p:embed/>
                  <p:pic>
                    <p:nvPicPr>
                      <p:cNvPr id="6148" name="Object 18">
                        <a:extLst>
                          <a:ext uri="{FF2B5EF4-FFF2-40B4-BE49-F238E27FC236}">
                            <a16:creationId xmlns:a16="http://schemas.microsoft.com/office/drawing/2014/main" xmlns="" id="{3F3A5753-2253-0B49-AB93-3F26DA163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419601"/>
                        <a:ext cx="27527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7">
            <a:extLst>
              <a:ext uri="{FF2B5EF4-FFF2-40B4-BE49-F238E27FC236}">
                <a16:creationId xmlns:a16="http://schemas.microsoft.com/office/drawing/2014/main" xmlns="" id="{925C24CE-3CEF-F748-B840-D9A91AF59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4495801"/>
          <a:ext cx="27908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5" name="Equation" r:id="rId10" imgW="64363600" imgH="17843500" progId="Equation.3">
                  <p:embed/>
                </p:oleObj>
              </mc:Choice>
              <mc:Fallback>
                <p:oleObj name="Equation" r:id="rId10" imgW="64363600" imgH="17843500" progId="Equation.3">
                  <p:embed/>
                  <p:pic>
                    <p:nvPicPr>
                      <p:cNvPr id="6149" name="Object 17">
                        <a:extLst>
                          <a:ext uri="{FF2B5EF4-FFF2-40B4-BE49-F238E27FC236}">
                            <a16:creationId xmlns:a16="http://schemas.microsoft.com/office/drawing/2014/main" xmlns="" id="{925C24CE-3CEF-F748-B840-D9A91AF59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495801"/>
                        <a:ext cx="27908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73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</TotalTime>
  <Words>877</Words>
  <Application>Microsoft Macintosh PowerPoint</Application>
  <PresentationFormat>Widescreen</PresentationFormat>
  <Paragraphs>168</Paragraphs>
  <Slides>28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Tahoma</vt:lpstr>
      <vt:lpstr>Times New Roman</vt:lpstr>
      <vt:lpstr>Wingdings</vt:lpstr>
      <vt:lpstr>Arial</vt:lpstr>
      <vt:lpstr>Office Theme</vt:lpstr>
      <vt:lpstr>Equation</vt:lpstr>
      <vt:lpstr>Week 10d</vt:lpstr>
      <vt:lpstr>Reference</vt:lpstr>
      <vt:lpstr>What is Integration?</vt:lpstr>
      <vt:lpstr>PowerPoint Presentation</vt:lpstr>
      <vt:lpstr>Basis of the Gaussian  Quadrature Rule</vt:lpstr>
      <vt:lpstr>Basis of the Gaussian  Quadrature Rule</vt:lpstr>
      <vt:lpstr>Basis of the Gaussian  Quadrature Rule</vt:lpstr>
      <vt:lpstr>Basis of the Gaussian  Quadrature Rule</vt:lpstr>
      <vt:lpstr>Basis of the Gaussian  Quadrature Rule</vt:lpstr>
      <vt:lpstr>Basis of Gauss Quadrature</vt:lpstr>
      <vt:lpstr>Basis of Gauss Quadrature</vt:lpstr>
      <vt:lpstr>PowerPoint Presentation</vt:lpstr>
      <vt:lpstr>Higher Point Gaussian Quadrature Formulas</vt:lpstr>
      <vt:lpstr>Arguments and Weighing Factors  for n-point Gauss Quadrature Formulas</vt:lpstr>
      <vt:lpstr>Arguments and Weighing Factors  for n-point Gauss Quadrature Formulas</vt:lpstr>
      <vt:lpstr>Arguments and Weighing Factors  for n-point Gauss Quadrature Formulas</vt:lpstr>
      <vt:lpstr>Arguments and Weighing Factors  for n-point Gauss Quadrature Formulas</vt:lpstr>
      <vt:lpstr>Example 1</vt:lpstr>
      <vt:lpstr>Solution</vt:lpstr>
      <vt:lpstr>Solution</vt:lpstr>
      <vt:lpstr>Basis of the Gaussian  Quadrature Rule</vt:lpstr>
      <vt:lpstr>Solution</vt:lpstr>
      <vt:lpstr>Example 2</vt:lpstr>
      <vt:lpstr>Solution</vt:lpstr>
      <vt:lpstr>Solution (cont)</vt:lpstr>
      <vt:lpstr>Solution (cont.)</vt:lpstr>
      <vt:lpstr>Solution (cont)</vt:lpstr>
      <vt:lpstr>Solution (cont)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162</cp:revision>
  <dcterms:created xsi:type="dcterms:W3CDTF">2018-07-13T04:13:16Z</dcterms:created>
  <dcterms:modified xsi:type="dcterms:W3CDTF">2021-02-05T11:13:17Z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