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259" r:id="rId5"/>
    <p:sldId id="261" r:id="rId6"/>
    <p:sldId id="489" r:id="rId7"/>
    <p:sldId id="493" r:id="rId8"/>
    <p:sldId id="518" r:id="rId9"/>
    <p:sldId id="519" r:id="rId10"/>
    <p:sldId id="490" r:id="rId11"/>
    <p:sldId id="488" r:id="rId12"/>
    <p:sldId id="491" r:id="rId13"/>
    <p:sldId id="492" r:id="rId14"/>
    <p:sldId id="494" r:id="rId15"/>
    <p:sldId id="290" r:id="rId16"/>
    <p:sldId id="329" r:id="rId17"/>
    <p:sldId id="337" r:id="rId18"/>
    <p:sldId id="495" r:id="rId19"/>
    <p:sldId id="500" r:id="rId20"/>
    <p:sldId id="501" r:id="rId21"/>
    <p:sldId id="520" r:id="rId22"/>
    <p:sldId id="515" r:id="rId23"/>
    <p:sldId id="502" r:id="rId24"/>
    <p:sldId id="504" r:id="rId25"/>
    <p:sldId id="516" r:id="rId26"/>
    <p:sldId id="505" r:id="rId27"/>
    <p:sldId id="503" r:id="rId28"/>
    <p:sldId id="521" r:id="rId29"/>
    <p:sldId id="522" r:id="rId30"/>
    <p:sldId id="302" r:id="rId31"/>
    <p:sldId id="311" r:id="rId32"/>
    <p:sldId id="307" r:id="rId33"/>
    <p:sldId id="496" r:id="rId34"/>
    <p:sldId id="497" r:id="rId35"/>
    <p:sldId id="498" r:id="rId36"/>
    <p:sldId id="499" r:id="rId37"/>
    <p:sldId id="523" r:id="rId38"/>
    <p:sldId id="517" r:id="rId3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8" autoAdjust="0"/>
    <p:restoredTop sz="95673" autoAdjust="0"/>
  </p:normalViewPr>
  <p:slideViewPr>
    <p:cSldViewPr snapToGrid="0">
      <p:cViewPr varScale="1">
        <p:scale>
          <a:sx n="115" d="100"/>
          <a:sy n="115" d="100"/>
        </p:scale>
        <p:origin x="232"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8.emf"/><Relationship Id="rId5" Type="http://schemas.openxmlformats.org/officeDocument/2006/relationships/image" Target="../media/image28.emf"/><Relationship Id="rId4"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emf"/><Relationship Id="rId1" Type="http://schemas.openxmlformats.org/officeDocument/2006/relationships/image" Target="../media/image33.emf"/><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5" Type="http://schemas.openxmlformats.org/officeDocument/2006/relationships/image" Target="../media/image18.emf"/><Relationship Id="rId4"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55942-99E9-5944-B629-1B4A82543639}" type="datetimeFigureOut">
              <a:rPr lang="en-US" smtClean="0"/>
              <a:t>6/3/20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DABD3C-D1B1-814E-8AD3-8D56B2CE1513}" type="slidenum">
              <a:rPr lang="en-US" smtClean="0"/>
              <a:t>‹#›</a:t>
            </a:fld>
            <a:endParaRPr lang="en-US"/>
          </a:p>
        </p:txBody>
      </p:sp>
    </p:spTree>
    <p:extLst>
      <p:ext uri="{BB962C8B-B14F-4D97-AF65-F5344CB8AC3E}">
        <p14:creationId xmlns:p14="http://schemas.microsoft.com/office/powerpoint/2010/main" val="1891159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78B59-2642-4952-96F3-E767EC562ACF}" type="datetimeFigureOut">
              <a:rPr lang="en-US" smtClean="0"/>
              <a:t>6/3/20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D7B3B-CCA9-4BB2-BFDE-BF6EF8734020}" type="slidenum">
              <a:rPr lang="en-US" smtClean="0"/>
              <a:t>‹#›</a:t>
            </a:fld>
            <a:endParaRPr lang="en-US"/>
          </a:p>
        </p:txBody>
      </p:sp>
    </p:spTree>
    <p:extLst>
      <p:ext uri="{BB962C8B-B14F-4D97-AF65-F5344CB8AC3E}">
        <p14:creationId xmlns:p14="http://schemas.microsoft.com/office/powerpoint/2010/main" val="419743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olver.com/examples-optimization-problem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brightstorm.com/math/calculus/the-derivative/the-derivative-func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brightstorm.com/math/calculus/applications-of-the-derivative/concavity-and-inflection-points" TargetMode="External"/><Relationship Id="rId5" Type="http://schemas.openxmlformats.org/officeDocument/2006/relationships/hyperlink" Target="https://www.brightstorm.com/math/calculus/applications-of-the-derivative/the-first-derivative-test-for-relative-maximum-and-minimum" TargetMode="External"/><Relationship Id="rId4" Type="http://schemas.openxmlformats.org/officeDocument/2006/relationships/hyperlink" Target="https://www.brightstorm.com/math/calculus/applications-of-the-derivative/relative-maxima-and-minima"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hlinkClick r:id="rId3"/>
              </a:rPr>
              <a:t>https://www.solver.com/examples-optimization-problems</a:t>
            </a:r>
            <a:endParaRPr lang="en-US" dirty="0"/>
          </a:p>
        </p:txBody>
      </p:sp>
      <p:sp>
        <p:nvSpPr>
          <p:cNvPr id="4" name="Slide Number Placeholder 3"/>
          <p:cNvSpPr>
            <a:spLocks noGrp="1"/>
          </p:cNvSpPr>
          <p:nvPr>
            <p:ph type="sldNum" sz="quarter" idx="5"/>
          </p:nvPr>
        </p:nvSpPr>
        <p:spPr/>
        <p:txBody>
          <a:bodyPr/>
          <a:lstStyle/>
          <a:p>
            <a:fld id="{12016E6D-39F4-4949-A1E7-E4A92ABD6034}" type="slidenum">
              <a:rPr lang="en-US" altLang="en-US" smtClean="0"/>
              <a:pPr/>
              <a:t>5</a:t>
            </a:fld>
            <a:endParaRPr lang="en-US" altLang="en-US"/>
          </a:p>
        </p:txBody>
      </p:sp>
    </p:spTree>
    <p:extLst>
      <p:ext uri="{BB962C8B-B14F-4D97-AF65-F5344CB8AC3E}">
        <p14:creationId xmlns:p14="http://schemas.microsoft.com/office/powerpoint/2010/main" val="3105950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F97B511-A859-7B45-8E43-A32BB9DD75C1}"/>
              </a:ext>
            </a:extLst>
          </p:cNvPr>
          <p:cNvSpPr>
            <a:spLocks noRo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a:extLst>
              <a:ext uri="{FF2B5EF4-FFF2-40B4-BE49-F238E27FC236}">
                <a16:creationId xmlns:a16="http://schemas.microsoft.com/office/drawing/2014/main" id="{A8CC6539-1200-F04E-82E4-4888815A49D2}"/>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30210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803993E-C978-1A40-9850-5374FC95179E}"/>
              </a:ext>
            </a:extLst>
          </p:cNvPr>
          <p:cNvSpPr>
            <a:spLocks noRo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A0965C13-F33C-FF4F-8143-C1958AA9A991}"/>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68035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016E6D-39F4-4949-A1E7-E4A92ABD6034}" type="slidenum">
              <a:rPr lang="en-US" altLang="en-US" smtClean="0"/>
              <a:pPr/>
              <a:t>6</a:t>
            </a:fld>
            <a:endParaRPr lang="en-US" altLang="en-US"/>
          </a:p>
        </p:txBody>
      </p:sp>
    </p:spTree>
    <p:extLst>
      <p:ext uri="{BB962C8B-B14F-4D97-AF65-F5344CB8AC3E}">
        <p14:creationId xmlns:p14="http://schemas.microsoft.com/office/powerpoint/2010/main" val="227904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First Derivative</a:t>
            </a:r>
            <a:r>
              <a:rPr lang="en-US" dirty="0"/>
              <a:t>:</a:t>
            </a:r>
          </a:p>
          <a:p>
            <a:r>
              <a:rPr lang="en-ID" sz="1200" b="0" i="0" kern="1200" dirty="0">
                <a:solidFill>
                  <a:schemeClr val="tx1"/>
                </a:solidFill>
                <a:effectLst/>
                <a:latin typeface="Times New Roman" panose="02020603050405020304" pitchFamily="18" charset="0"/>
                <a:ea typeface="+mn-ea"/>
                <a:cs typeface="+mn-cs"/>
              </a:rPr>
              <a:t>if the first </a:t>
            </a:r>
            <a:r>
              <a:rPr lang="en-ID" sz="1200" b="0" i="0" u="none" strike="noStrike" kern="1200" dirty="0">
                <a:solidFill>
                  <a:schemeClr val="tx1"/>
                </a:solidFill>
                <a:effectLst/>
                <a:latin typeface="Times New Roman" panose="02020603050405020304" pitchFamily="18" charset="0"/>
                <a:ea typeface="+mn-ea"/>
                <a:cs typeface="+mn-cs"/>
                <a:hlinkClick r:id="rId3"/>
              </a:rPr>
              <a:t>derivative</a:t>
            </a:r>
            <a:r>
              <a:rPr lang="en-ID" sz="1200" b="0" i="0" kern="1200" dirty="0">
                <a:solidFill>
                  <a:schemeClr val="tx1"/>
                </a:solidFill>
                <a:effectLst/>
                <a:latin typeface="Times New Roman" panose="02020603050405020304" pitchFamily="18" charset="0"/>
                <a:ea typeface="+mn-ea"/>
                <a:cs typeface="+mn-cs"/>
              </a:rPr>
              <a:t> is negative to the left of the critical point, and positive to the right of it, it is a relative minimum. If the </a:t>
            </a:r>
            <a:r>
              <a:rPr lang="en-ID" sz="1200" b="1" i="0" kern="1200" dirty="0">
                <a:solidFill>
                  <a:schemeClr val="tx1"/>
                </a:solidFill>
                <a:effectLst/>
                <a:latin typeface="Times New Roman" panose="02020603050405020304" pitchFamily="18" charset="0"/>
                <a:ea typeface="+mn-ea"/>
                <a:cs typeface="+mn-cs"/>
              </a:rPr>
              <a:t>first derivative test</a:t>
            </a:r>
            <a:r>
              <a:rPr lang="en-ID" sz="1200" b="0" i="0" kern="1200" dirty="0">
                <a:solidFill>
                  <a:schemeClr val="tx1"/>
                </a:solidFill>
                <a:effectLst/>
                <a:latin typeface="Times New Roman" panose="02020603050405020304" pitchFamily="18" charset="0"/>
                <a:ea typeface="+mn-ea"/>
                <a:cs typeface="+mn-cs"/>
              </a:rPr>
              <a:t> finds the first derivative is positive to the left of the critical point, and negative to the right of it, the critical point is a relative maximum.</a:t>
            </a:r>
          </a:p>
          <a:p>
            <a:endParaRPr lang="en-ID" sz="1200" b="0" i="0" kern="1200" dirty="0">
              <a:solidFill>
                <a:schemeClr val="tx1"/>
              </a:solidFill>
              <a:effectLst/>
              <a:latin typeface="Times New Roman" panose="02020603050405020304" pitchFamily="18" charset="0"/>
              <a:ea typeface="+mn-ea"/>
              <a:cs typeface="+mn-cs"/>
            </a:endParaRPr>
          </a:p>
          <a:p>
            <a:r>
              <a:rPr lang="en-ID" sz="1200" b="1" i="0" u="sng" kern="1200" dirty="0">
                <a:solidFill>
                  <a:schemeClr val="tx1"/>
                </a:solidFill>
                <a:effectLst/>
                <a:latin typeface="Times New Roman" panose="02020603050405020304" pitchFamily="18" charset="0"/>
                <a:ea typeface="+mn-ea"/>
                <a:cs typeface="+mn-cs"/>
              </a:rPr>
              <a:t>Second Derivative</a:t>
            </a:r>
            <a:r>
              <a:rPr lang="en-ID" sz="1200" b="0" i="0" kern="1200" dirty="0">
                <a:solidFill>
                  <a:schemeClr val="tx1"/>
                </a:solidFill>
                <a:effectLst/>
                <a:latin typeface="Times New Roman" panose="02020603050405020304" pitchFamily="18" charset="0"/>
                <a:ea typeface="+mn-ea"/>
                <a:cs typeface="+mn-cs"/>
              </a:rPr>
              <a:t>:</a:t>
            </a:r>
          </a:p>
          <a:p>
            <a:r>
              <a:rPr lang="en-ID" sz="1200" b="0" i="0" kern="1200" dirty="0">
                <a:solidFill>
                  <a:schemeClr val="tx1"/>
                </a:solidFill>
                <a:effectLst/>
                <a:latin typeface="Times New Roman" panose="02020603050405020304" pitchFamily="18" charset="0"/>
                <a:ea typeface="+mn-ea"/>
                <a:cs typeface="+mn-cs"/>
              </a:rPr>
              <a:t>The second derivative test is useful when trying to find a </a:t>
            </a:r>
            <a:r>
              <a:rPr lang="en-ID" sz="1200" b="0" i="0" u="none" strike="noStrike" kern="1200" dirty="0">
                <a:solidFill>
                  <a:schemeClr val="tx1"/>
                </a:solidFill>
                <a:effectLst/>
                <a:latin typeface="Times New Roman" panose="02020603050405020304" pitchFamily="18" charset="0"/>
                <a:ea typeface="+mn-ea"/>
                <a:cs typeface="+mn-cs"/>
                <a:hlinkClick r:id="rId4"/>
              </a:rPr>
              <a:t>relative maximum or minimum</a:t>
            </a:r>
            <a:r>
              <a:rPr lang="en-ID" sz="1200" b="0" i="0" kern="1200" dirty="0">
                <a:solidFill>
                  <a:schemeClr val="tx1"/>
                </a:solidFill>
                <a:effectLst/>
                <a:latin typeface="Times New Roman" panose="02020603050405020304" pitchFamily="18" charset="0"/>
                <a:ea typeface="+mn-ea"/>
                <a:cs typeface="+mn-cs"/>
              </a:rPr>
              <a:t> if a function has a first derivative that is zero at a certain point. Since the </a:t>
            </a:r>
            <a:r>
              <a:rPr lang="en-ID" sz="1200" b="0" i="0" u="none" strike="noStrike" kern="1200" dirty="0">
                <a:solidFill>
                  <a:schemeClr val="tx1"/>
                </a:solidFill>
                <a:effectLst/>
                <a:latin typeface="Times New Roman" panose="02020603050405020304" pitchFamily="18" charset="0"/>
                <a:ea typeface="+mn-ea"/>
                <a:cs typeface="+mn-cs"/>
                <a:hlinkClick r:id="rId5"/>
              </a:rPr>
              <a:t>first derivative test</a:t>
            </a:r>
            <a:r>
              <a:rPr lang="en-ID" sz="1200" b="0" i="0" kern="1200" dirty="0">
                <a:solidFill>
                  <a:schemeClr val="tx1"/>
                </a:solidFill>
                <a:effectLst/>
                <a:latin typeface="Times New Roman" panose="02020603050405020304" pitchFamily="18" charset="0"/>
                <a:ea typeface="+mn-ea"/>
                <a:cs typeface="+mn-cs"/>
              </a:rPr>
              <a:t> fails at this point, the point is an </a:t>
            </a:r>
            <a:r>
              <a:rPr lang="en-ID" sz="1200" b="0" i="0" u="none" strike="noStrike" kern="1200" dirty="0">
                <a:solidFill>
                  <a:schemeClr val="tx1"/>
                </a:solidFill>
                <a:effectLst/>
                <a:latin typeface="Times New Roman" panose="02020603050405020304" pitchFamily="18" charset="0"/>
                <a:ea typeface="+mn-ea"/>
                <a:cs typeface="+mn-cs"/>
                <a:hlinkClick r:id="rId6"/>
              </a:rPr>
              <a:t>inflection point</a:t>
            </a:r>
            <a:r>
              <a:rPr lang="en-ID" sz="1200" b="0" i="0" kern="1200" dirty="0">
                <a:solidFill>
                  <a:schemeClr val="tx1"/>
                </a:solidFill>
                <a:effectLst/>
                <a:latin typeface="Times New Roman" panose="02020603050405020304" pitchFamily="18" charset="0"/>
                <a:ea typeface="+mn-ea"/>
                <a:cs typeface="+mn-cs"/>
              </a:rPr>
              <a:t>. The </a:t>
            </a:r>
            <a:r>
              <a:rPr lang="en-ID" sz="1200" b="1" i="0" kern="1200" dirty="0">
                <a:solidFill>
                  <a:schemeClr val="tx1"/>
                </a:solidFill>
                <a:effectLst/>
                <a:latin typeface="Times New Roman" panose="02020603050405020304" pitchFamily="18" charset="0"/>
                <a:ea typeface="+mn-ea"/>
                <a:cs typeface="+mn-cs"/>
              </a:rPr>
              <a:t>second derivative test</a:t>
            </a:r>
            <a:r>
              <a:rPr lang="en-ID" sz="1200" b="0" i="0" kern="1200" dirty="0">
                <a:solidFill>
                  <a:schemeClr val="tx1"/>
                </a:solidFill>
                <a:effectLst/>
                <a:latin typeface="Times New Roman" panose="02020603050405020304" pitchFamily="18" charset="0"/>
                <a:ea typeface="+mn-ea"/>
                <a:cs typeface="+mn-cs"/>
              </a:rPr>
              <a:t> relies on the sign of the second derivative at that point. If it is positive, the point is a relative minimum, and if it is negative, the point is a relative maximum.</a:t>
            </a:r>
            <a:endParaRPr lang="en-US" dirty="0"/>
          </a:p>
          <a:p>
            <a:endParaRPr lang="en-US" dirty="0"/>
          </a:p>
        </p:txBody>
      </p:sp>
      <p:sp>
        <p:nvSpPr>
          <p:cNvPr id="4" name="Slide Number Placeholder 3"/>
          <p:cNvSpPr>
            <a:spLocks noGrp="1"/>
          </p:cNvSpPr>
          <p:nvPr>
            <p:ph type="sldNum" sz="quarter" idx="5"/>
          </p:nvPr>
        </p:nvSpPr>
        <p:spPr/>
        <p:txBody>
          <a:bodyPr/>
          <a:lstStyle/>
          <a:p>
            <a:fld id="{12016E6D-39F4-4949-A1E7-E4A92ABD6034}" type="slidenum">
              <a:rPr lang="en-US" altLang="en-US" smtClean="0"/>
              <a:pPr/>
              <a:t>10</a:t>
            </a:fld>
            <a:endParaRPr lang="en-US" altLang="en-US"/>
          </a:p>
        </p:txBody>
      </p:sp>
    </p:spTree>
    <p:extLst>
      <p:ext uri="{BB962C8B-B14F-4D97-AF65-F5344CB8AC3E}">
        <p14:creationId xmlns:p14="http://schemas.microsoft.com/office/powerpoint/2010/main" val="303917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3E5F41B-B3D9-304C-82CD-31B66D6CA332}"/>
              </a:ext>
            </a:extLst>
          </p:cNvPr>
          <p:cNvSpPr>
            <a:spLocks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F894F7D0-3F13-514E-A726-A9FE53F3A553}"/>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26066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8A4F1D5-86AB-F84D-8014-1DE15BB671AF}"/>
              </a:ext>
            </a:extLst>
          </p:cNvPr>
          <p:cNvSpPr>
            <a:spLocks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8B0CAAF9-0838-AB42-A9AE-E45EB78A21A8}"/>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1677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3307B52-C128-8C4D-8A78-F77CEB9CE08F}"/>
              </a:ext>
            </a:extLst>
          </p:cNvPr>
          <p:cNvSpPr>
            <a:spLocks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194BCDC7-665D-164F-9884-53D9B9743477}"/>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32113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70CE823-2E72-8846-B545-BFA5CEE93BF6}"/>
              </a:ext>
            </a:extLst>
          </p:cNvPr>
          <p:cNvSpPr>
            <a:spLocks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F692584D-0C53-8541-A084-7CAC7B072603}"/>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35995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14A3A5E-77D9-FA44-90DC-1EE146BF3CA4}"/>
              </a:ext>
            </a:extLst>
          </p:cNvPr>
          <p:cNvSpPr>
            <a:spLocks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a:extLst>
              <a:ext uri="{FF2B5EF4-FFF2-40B4-BE49-F238E27FC236}">
                <a16:creationId xmlns:a16="http://schemas.microsoft.com/office/drawing/2014/main" id="{E4940F32-21A1-AD42-83E5-EC7C78DADB86}"/>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90554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B6C32A5-0C79-B64B-914F-7CF0321B4E41}"/>
              </a:ext>
            </a:extLst>
          </p:cNvPr>
          <p:cNvSpPr>
            <a:spLocks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6B970ADC-EAD9-854B-B597-C28FE63505CD}"/>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06986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C4CA6C90-F534-45F7-AFB9-2D60CD17F851}" type="datetimeFigureOut">
              <a:rPr lang="id-ID" smtClean="0"/>
              <a:t>03/06/20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263841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2EAE-1C15-FA42-BCAD-049B93B6B9C5}"/>
              </a:ext>
            </a:extLst>
          </p:cNvPr>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88A463-BEE1-0146-9701-0AF25F7F66E5}"/>
              </a:ext>
            </a:extLst>
          </p:cNvPr>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79BF39-CB4B-1046-BBCC-E98C28621C29}"/>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68AE6B0-EEC8-F54E-BB3D-CF464F562DD6}"/>
              </a:ext>
            </a:extLst>
          </p:cNvPr>
          <p:cNvSpPr>
            <a:spLocks noGrp="1"/>
          </p:cNvSpPr>
          <p:nvPr>
            <p:ph type="sldNum" sz="quarter" idx="10"/>
          </p:nvPr>
        </p:nvSpPr>
        <p:spPr>
          <a:xfrm>
            <a:off x="8737600" y="6245225"/>
            <a:ext cx="2844800" cy="476250"/>
          </a:xfrm>
        </p:spPr>
        <p:txBody>
          <a:bodyPr/>
          <a:lstStyle>
            <a:lvl1pPr>
              <a:defRPr/>
            </a:lvl1pPr>
          </a:lstStyle>
          <a:p>
            <a:fld id="{9D97B927-B646-4340-8974-66A251877F7E}" type="slidenum">
              <a:rPr lang="zh-TW" altLang="en-US"/>
              <a:pPr/>
              <a:t>‹#›</a:t>
            </a:fld>
            <a:endParaRPr lang="en-US" altLang="zh-TW"/>
          </a:p>
        </p:txBody>
      </p:sp>
    </p:spTree>
    <p:extLst>
      <p:ext uri="{BB962C8B-B14F-4D97-AF65-F5344CB8AC3E}">
        <p14:creationId xmlns:p14="http://schemas.microsoft.com/office/powerpoint/2010/main" val="120401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endParaRPr lang="id-ID"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10"/>
          </p:nvPr>
        </p:nvSpPr>
        <p:spPr/>
        <p:txBody>
          <a:bodyPr/>
          <a:lstStyle/>
          <a:p>
            <a:fld id="{C4CA6C90-F534-45F7-AFB9-2D60CD17F851}" type="datetimeFigureOut">
              <a:rPr lang="id-ID" smtClean="0"/>
              <a:t>03/06/20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40903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6C90-F534-45F7-AFB9-2D60CD17F851}" type="datetimeFigureOut">
              <a:rPr lang="id-ID" smtClean="0"/>
              <a:t>03/06/20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0754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125"/>
            <a:ext cx="9601200" cy="1325563"/>
          </a:xfr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C4CA6C90-F534-45F7-AFB9-2D60CD17F851}" type="datetimeFigureOut">
              <a:rPr lang="id-ID" smtClean="0"/>
              <a:t>03/06/20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0384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5800" y="365125"/>
            <a:ext cx="9399588" cy="1325563"/>
          </a:xfrm>
        </p:spPr>
        <p:txBody>
          <a:bodyPr/>
          <a:lstStyle/>
          <a:p>
            <a:r>
              <a:rPr lang="en-US" dirty="0"/>
              <a:t>Click to edit Master title style</a:t>
            </a:r>
            <a:endParaRPr lang="id-ID"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C4CA6C90-F534-45F7-AFB9-2D60CD17F851}" type="datetimeFigureOut">
              <a:rPr lang="id-ID" smtClean="0"/>
              <a:t>03/06/20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868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92300" y="427831"/>
            <a:ext cx="8737600" cy="1325563"/>
          </a:xfrm>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C4CA6C90-F534-45F7-AFB9-2D60CD17F851}" type="datetimeFigureOut">
              <a:rPr lang="id-ID" smtClean="0"/>
              <a:t>03/06/20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1280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A6C90-F534-45F7-AFB9-2D60CD17F851}" type="datetimeFigureOut">
              <a:rPr lang="id-ID" smtClean="0"/>
              <a:t>03/06/20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5236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03/06/20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0811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03/06/20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71344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7842" y="365125"/>
            <a:ext cx="9515957"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A6C90-F534-45F7-AFB9-2D60CD17F851}" type="datetimeFigureOut">
              <a:rPr lang="id-ID" smtClean="0"/>
              <a:t>03/06/20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A2C76-ADE5-4C41-ACDE-C8185ECECAF7}" type="slidenum">
              <a:rPr lang="id-ID" smtClean="0"/>
              <a:t>‹#›</a:t>
            </a:fld>
            <a:endParaRPr lang="id-ID"/>
          </a:p>
        </p:txBody>
      </p:sp>
      <p:pic>
        <p:nvPicPr>
          <p:cNvPr id="9" name="Picture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2118188" cy="1639887"/>
          </a:xfrm>
          <a:prstGeom prst="rect">
            <a:avLst/>
          </a:prstGeom>
        </p:spPr>
      </p:pic>
    </p:spTree>
    <p:extLst>
      <p:ext uri="{BB962C8B-B14F-4D97-AF65-F5344CB8AC3E}">
        <p14:creationId xmlns:p14="http://schemas.microsoft.com/office/powerpoint/2010/main" val="1894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9.bin"/><Relationship Id="rId3" Type="http://schemas.openxmlformats.org/officeDocument/2006/relationships/slideLayout" Target="../slideLayouts/slideLayout6.xml"/><Relationship Id="rId7" Type="http://schemas.openxmlformats.org/officeDocument/2006/relationships/oleObject" Target="../embeddings/oleObject6.bin"/><Relationship Id="rId12" Type="http://schemas.openxmlformats.org/officeDocument/2006/relationships/image" Target="../media/image11.emf"/><Relationship Id="rId2" Type="http://schemas.openxmlformats.org/officeDocument/2006/relationships/tags" Target="../tags/tag2.xml"/><Relationship Id="rId16" Type="http://schemas.openxmlformats.org/officeDocument/2006/relationships/image" Target="../media/image13.emf"/><Relationship Id="rId1" Type="http://schemas.openxmlformats.org/officeDocument/2006/relationships/vmlDrawing" Target="../drawings/vmlDrawing4.vml"/><Relationship Id="rId6" Type="http://schemas.openxmlformats.org/officeDocument/2006/relationships/image" Target="../media/image8.e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0.emf"/><Relationship Id="rId4" Type="http://schemas.openxmlformats.org/officeDocument/2006/relationships/notesSlide" Target="../notesSlides/notesSlide5.xml"/><Relationship Id="rId9" Type="http://schemas.openxmlformats.org/officeDocument/2006/relationships/oleObject" Target="../embeddings/oleObject7.bin"/><Relationship Id="rId14" Type="http://schemas.openxmlformats.org/officeDocument/2006/relationships/image" Target="../media/image12.emf"/></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5.bin"/><Relationship Id="rId3" Type="http://schemas.openxmlformats.org/officeDocument/2006/relationships/slideLayout" Target="../slideLayouts/slideLayout6.xml"/><Relationship Id="rId7" Type="http://schemas.openxmlformats.org/officeDocument/2006/relationships/oleObject" Target="../embeddings/oleObject12.bin"/><Relationship Id="rId12" Type="http://schemas.openxmlformats.org/officeDocument/2006/relationships/image" Target="../media/image17.emf"/><Relationship Id="rId2" Type="http://schemas.openxmlformats.org/officeDocument/2006/relationships/tags" Target="../tags/tag3.xml"/><Relationship Id="rId1" Type="http://schemas.openxmlformats.org/officeDocument/2006/relationships/vmlDrawing" Target="../drawings/vmlDrawing5.vml"/><Relationship Id="rId6" Type="http://schemas.openxmlformats.org/officeDocument/2006/relationships/image" Target="../media/image14.e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6.emf"/><Relationship Id="rId4" Type="http://schemas.openxmlformats.org/officeDocument/2006/relationships/notesSlide" Target="../notesSlides/notesSlide6.xml"/><Relationship Id="rId9" Type="http://schemas.openxmlformats.org/officeDocument/2006/relationships/oleObject" Target="../embeddings/oleObject13.bin"/><Relationship Id="rId14" Type="http://schemas.openxmlformats.org/officeDocument/2006/relationships/image" Target="../media/image18.emf"/></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slideLayout" Target="../slideLayouts/slideLayout6.xml"/><Relationship Id="rId7" Type="http://schemas.openxmlformats.org/officeDocument/2006/relationships/oleObject" Target="../embeddings/oleObject20.bin"/><Relationship Id="rId2" Type="http://schemas.openxmlformats.org/officeDocument/2006/relationships/tags" Target="../tags/tag4.xml"/><Relationship Id="rId1" Type="http://schemas.openxmlformats.org/officeDocument/2006/relationships/vmlDrawing" Target="../drawings/vmlDrawing9.vml"/><Relationship Id="rId6" Type="http://schemas.openxmlformats.org/officeDocument/2006/relationships/image" Target="../media/image7.emf"/><Relationship Id="rId5" Type="http://schemas.openxmlformats.org/officeDocument/2006/relationships/oleObject" Target="../embeddings/oleObject19.bin"/><Relationship Id="rId10" Type="http://schemas.openxmlformats.org/officeDocument/2006/relationships/image" Target="../media/image24.emf"/><Relationship Id="rId4" Type="http://schemas.openxmlformats.org/officeDocument/2006/relationships/notesSlide" Target="../notesSlides/notesSlide7.xml"/><Relationship Id="rId9"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oleObject" Target="../embeddings/oleObject26.bin"/><Relationship Id="rId3" Type="http://schemas.openxmlformats.org/officeDocument/2006/relationships/slideLayout" Target="../slideLayouts/slideLayout6.xml"/><Relationship Id="rId7" Type="http://schemas.openxmlformats.org/officeDocument/2006/relationships/oleObject" Target="../embeddings/oleObject23.bin"/><Relationship Id="rId12" Type="http://schemas.openxmlformats.org/officeDocument/2006/relationships/image" Target="../media/image27.emf"/><Relationship Id="rId2" Type="http://schemas.openxmlformats.org/officeDocument/2006/relationships/tags" Target="../tags/tag5.xml"/><Relationship Id="rId1" Type="http://schemas.openxmlformats.org/officeDocument/2006/relationships/vmlDrawing" Target="../drawings/vmlDrawing10.vml"/><Relationship Id="rId6" Type="http://schemas.openxmlformats.org/officeDocument/2006/relationships/image" Target="../media/image8.e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6.emf"/><Relationship Id="rId4" Type="http://schemas.openxmlformats.org/officeDocument/2006/relationships/notesSlide" Target="../notesSlides/notesSlide8.xml"/><Relationship Id="rId9" Type="http://schemas.openxmlformats.org/officeDocument/2006/relationships/oleObject" Target="../embeddings/oleObject24.bin"/><Relationship Id="rId14" Type="http://schemas.openxmlformats.org/officeDocument/2006/relationships/image" Target="../media/image28.emf"/></Relationships>
</file>

<file path=ppt/slides/_rels/slide27.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slideLayout" Target="../slideLayouts/slideLayout10.xml"/><Relationship Id="rId7" Type="http://schemas.openxmlformats.org/officeDocument/2006/relationships/oleObject" Target="../embeddings/oleObject28.bin"/><Relationship Id="rId12" Type="http://schemas.openxmlformats.org/officeDocument/2006/relationships/image" Target="../media/image32.emf"/><Relationship Id="rId2" Type="http://schemas.openxmlformats.org/officeDocument/2006/relationships/tags" Target="../tags/tag6.xml"/><Relationship Id="rId1" Type="http://schemas.openxmlformats.org/officeDocument/2006/relationships/vmlDrawing" Target="../drawings/vmlDrawing11.vml"/><Relationship Id="rId6" Type="http://schemas.openxmlformats.org/officeDocument/2006/relationships/image" Target="../media/image29.e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1.emf"/><Relationship Id="rId4" Type="http://schemas.openxmlformats.org/officeDocument/2006/relationships/notesSlide" Target="../notesSlides/notesSlide9.xml"/><Relationship Id="rId9" Type="http://schemas.openxmlformats.org/officeDocument/2006/relationships/oleObject" Target="../embeddings/oleObject29.bin"/></Relationships>
</file>

<file path=ppt/slides/_rels/slide28.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oleObject" Target="../embeddings/oleObject35.bin"/><Relationship Id="rId18" Type="http://schemas.openxmlformats.org/officeDocument/2006/relationships/image" Target="../media/image39.emf"/><Relationship Id="rId3" Type="http://schemas.openxmlformats.org/officeDocument/2006/relationships/slideLayout" Target="../slideLayouts/slideLayout2.xml"/><Relationship Id="rId7" Type="http://schemas.openxmlformats.org/officeDocument/2006/relationships/oleObject" Target="../embeddings/oleObject32.bin"/><Relationship Id="rId12" Type="http://schemas.openxmlformats.org/officeDocument/2006/relationships/image" Target="../media/image36.emf"/><Relationship Id="rId17" Type="http://schemas.openxmlformats.org/officeDocument/2006/relationships/oleObject" Target="../embeddings/oleObject37.bin"/><Relationship Id="rId2" Type="http://schemas.openxmlformats.org/officeDocument/2006/relationships/tags" Target="../tags/tag7.xml"/><Relationship Id="rId16" Type="http://schemas.openxmlformats.org/officeDocument/2006/relationships/image" Target="../media/image38.emf"/><Relationship Id="rId1" Type="http://schemas.openxmlformats.org/officeDocument/2006/relationships/vmlDrawing" Target="../drawings/vmlDrawing12.vml"/><Relationship Id="rId6" Type="http://schemas.openxmlformats.org/officeDocument/2006/relationships/image" Target="../media/image33.e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5.emf"/><Relationship Id="rId4" Type="http://schemas.openxmlformats.org/officeDocument/2006/relationships/notesSlide" Target="../notesSlides/notesSlide10.xml"/><Relationship Id="rId9" Type="http://schemas.openxmlformats.org/officeDocument/2006/relationships/oleObject" Target="../embeddings/oleObject33.bin"/><Relationship Id="rId14" Type="http://schemas.openxmlformats.org/officeDocument/2006/relationships/image" Target="../media/image37.emf"/></Relationships>
</file>

<file path=ppt/slides/_rels/slide29.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slideLayout" Target="../slideLayouts/slideLayout2.xml"/><Relationship Id="rId7" Type="http://schemas.openxmlformats.org/officeDocument/2006/relationships/oleObject" Target="../embeddings/oleObject39.bin"/><Relationship Id="rId2" Type="http://schemas.openxmlformats.org/officeDocument/2006/relationships/tags" Target="../tags/tag8.xml"/><Relationship Id="rId1" Type="http://schemas.openxmlformats.org/officeDocument/2006/relationships/vmlDrawing" Target="../drawings/vmlDrawing13.vml"/><Relationship Id="rId6" Type="http://schemas.openxmlformats.org/officeDocument/2006/relationships/image" Target="../media/image40.emf"/><Relationship Id="rId5" Type="http://schemas.openxmlformats.org/officeDocument/2006/relationships/oleObject" Target="../embeddings/oleObject38.bin"/><Relationship Id="rId4"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0.xml"/><Relationship Id="rId1" Type="http://schemas.openxmlformats.org/officeDocument/2006/relationships/vmlDrawing" Target="../drawings/vmlDrawing14.vml"/><Relationship Id="rId4" Type="http://schemas.openxmlformats.org/officeDocument/2006/relationships/image" Target="../media/image4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b="1" dirty="0"/>
              <a:t>Week 13a</a:t>
            </a:r>
          </a:p>
        </p:txBody>
      </p:sp>
      <p:sp>
        <p:nvSpPr>
          <p:cNvPr id="12" name="Subtitle 11"/>
          <p:cNvSpPr>
            <a:spLocks noGrp="1"/>
          </p:cNvSpPr>
          <p:nvPr>
            <p:ph type="subTitle" idx="1"/>
          </p:nvPr>
        </p:nvSpPr>
        <p:spPr/>
        <p:txBody>
          <a:bodyPr>
            <a:normAutofit lnSpcReduction="10000"/>
          </a:bodyPr>
          <a:lstStyle/>
          <a:p>
            <a:r>
              <a:rPr lang="en-US" dirty="0"/>
              <a:t>COMPUTATIONAL MATHEMATICS</a:t>
            </a:r>
          </a:p>
          <a:p>
            <a:r>
              <a:rPr lang="en-US" dirty="0"/>
              <a:t>1D Optimization Method</a:t>
            </a:r>
          </a:p>
          <a:p>
            <a:endParaRPr lang="en-US" dirty="0"/>
          </a:p>
          <a:p>
            <a:r>
              <a:rPr lang="en-US" dirty="0"/>
              <a:t>Wednesday, 3 June 2020</a:t>
            </a:r>
          </a:p>
        </p:txBody>
      </p:sp>
    </p:spTree>
    <p:extLst>
      <p:ext uri="{BB962C8B-B14F-4D97-AF65-F5344CB8AC3E}">
        <p14:creationId xmlns:p14="http://schemas.microsoft.com/office/powerpoint/2010/main" val="75226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379" name="Picture 3" descr="FigP0401">
            <a:extLst>
              <a:ext uri="{FF2B5EF4-FFF2-40B4-BE49-F238E27FC236}">
                <a16:creationId xmlns:a16="http://schemas.microsoft.com/office/drawing/2014/main" id="{6D4415D6-81FA-AC4E-85CC-CEDFDFA62436}"/>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855914" y="1442297"/>
            <a:ext cx="6372225" cy="4173538"/>
          </a:xfrm>
          <a:noFill/>
          <a:ln/>
        </p:spPr>
      </p:pic>
      <p:sp>
        <p:nvSpPr>
          <p:cNvPr id="485381" name="Rectangle 5">
            <a:extLst>
              <a:ext uri="{FF2B5EF4-FFF2-40B4-BE49-F238E27FC236}">
                <a16:creationId xmlns:a16="http://schemas.microsoft.com/office/drawing/2014/main" id="{737101F0-E191-9045-8D79-DC2024163673}"/>
              </a:ext>
            </a:extLst>
          </p:cNvPr>
          <p:cNvSpPr>
            <a:spLocks noGrp="1" noChangeArrowheads="1"/>
          </p:cNvSpPr>
          <p:nvPr>
            <p:ph type="title"/>
          </p:nvPr>
        </p:nvSpPr>
        <p:spPr>
          <a:xfrm>
            <a:off x="1981200" y="274638"/>
            <a:ext cx="8229600" cy="633412"/>
          </a:xfrm>
          <a:noFill/>
          <a:ln/>
        </p:spPr>
        <p:txBody>
          <a:bodyPr>
            <a:normAutofit fontScale="90000"/>
          </a:bodyPr>
          <a:lstStyle/>
          <a:p>
            <a:r>
              <a:rPr lang="en-US" altLang="zh-TW" sz="4000"/>
              <a:t>Characteristics of Optima</a:t>
            </a:r>
          </a:p>
        </p:txBody>
      </p:sp>
      <p:sp>
        <p:nvSpPr>
          <p:cNvPr id="485382" name="Rectangle 6">
            <a:extLst>
              <a:ext uri="{FF2B5EF4-FFF2-40B4-BE49-F238E27FC236}">
                <a16:creationId xmlns:a16="http://schemas.microsoft.com/office/drawing/2014/main" id="{B2DE5DA9-7B83-3344-A932-ED4FD2CB7A68}"/>
              </a:ext>
            </a:extLst>
          </p:cNvPr>
          <p:cNvSpPr>
            <a:spLocks noGrp="1" noChangeArrowheads="1"/>
          </p:cNvSpPr>
          <p:nvPr>
            <p:ph type="body" idx="1"/>
          </p:nvPr>
        </p:nvSpPr>
        <p:spPr>
          <a:xfrm>
            <a:off x="2063750" y="5619011"/>
            <a:ext cx="8280400" cy="719137"/>
          </a:xfrm>
          <a:noFill/>
          <a:ln/>
        </p:spPr>
        <p:txBody>
          <a:bodyPr/>
          <a:lstStyle/>
          <a:p>
            <a:pPr marL="0" indent="0">
              <a:buNone/>
            </a:pPr>
            <a:r>
              <a:rPr lang="en-US" altLang="zh-TW"/>
              <a:t>To find the optima, we can find the zeroes of </a:t>
            </a:r>
            <a:r>
              <a:rPr lang="en-US" altLang="zh-TW" i="1">
                <a:latin typeface="Times New Roman" panose="02020603050405020304" pitchFamily="18" charset="0"/>
              </a:rPr>
              <a:t>f'</a:t>
            </a:r>
            <a:r>
              <a:rPr lang="en-US" altLang="zh-TW">
                <a:latin typeface="Times New Roman" panose="02020603050405020304" pitchFamily="18" charset="0"/>
              </a:rPr>
              <a:t>(</a:t>
            </a:r>
            <a:r>
              <a:rPr lang="en-US" altLang="zh-TW" i="1">
                <a:latin typeface="Times New Roman" panose="02020603050405020304" pitchFamily="18" charset="0"/>
              </a:rPr>
              <a:t>x</a:t>
            </a:r>
            <a:r>
              <a:rPr lang="en-US" altLang="zh-TW">
                <a:latin typeface="Times New Roman" panose="02020603050405020304" pitchFamily="18" charset="0"/>
              </a:rPr>
              <a:t>)</a:t>
            </a:r>
            <a:r>
              <a:rPr lang="en-US" altLang="zh-TW"/>
              <a:t>.</a:t>
            </a:r>
          </a:p>
        </p:txBody>
      </p:sp>
    </p:spTree>
    <p:extLst>
      <p:ext uri="{BB962C8B-B14F-4D97-AF65-F5344CB8AC3E}">
        <p14:creationId xmlns:p14="http://schemas.microsoft.com/office/powerpoint/2010/main" val="402183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a:extLst>
              <a:ext uri="{FF2B5EF4-FFF2-40B4-BE49-F238E27FC236}">
                <a16:creationId xmlns:a16="http://schemas.microsoft.com/office/drawing/2014/main" id="{6DE1C930-37D1-764F-BF59-8E73AB04E453}"/>
              </a:ext>
            </a:extLst>
          </p:cNvPr>
          <p:cNvSpPr>
            <a:spLocks noGrp="1" noChangeArrowheads="1"/>
          </p:cNvSpPr>
          <p:nvPr>
            <p:ph type="title"/>
          </p:nvPr>
        </p:nvSpPr>
        <p:spPr>
          <a:xfrm>
            <a:off x="1981201" y="274639"/>
            <a:ext cx="8075613" cy="706437"/>
          </a:xfrm>
        </p:spPr>
        <p:txBody>
          <a:bodyPr/>
          <a:lstStyle/>
          <a:p>
            <a:r>
              <a:rPr lang="en-US" altLang="zh-TW" sz="4000"/>
              <a:t>Newton’s Method</a:t>
            </a:r>
          </a:p>
        </p:txBody>
      </p:sp>
      <p:sp>
        <p:nvSpPr>
          <p:cNvPr id="487427" name="Rectangle 3">
            <a:extLst>
              <a:ext uri="{FF2B5EF4-FFF2-40B4-BE49-F238E27FC236}">
                <a16:creationId xmlns:a16="http://schemas.microsoft.com/office/drawing/2014/main" id="{FF650FC8-5A27-7640-9619-D8ED72C5BC78}"/>
              </a:ext>
            </a:extLst>
          </p:cNvPr>
          <p:cNvSpPr>
            <a:spLocks noGrp="1" noChangeArrowheads="1"/>
          </p:cNvSpPr>
          <p:nvPr>
            <p:ph type="body" sz="half" idx="1"/>
          </p:nvPr>
        </p:nvSpPr>
        <p:spPr>
          <a:xfrm>
            <a:off x="1981200" y="1268413"/>
            <a:ext cx="8255000" cy="2520950"/>
          </a:xfrm>
        </p:spPr>
        <p:txBody>
          <a:bodyPr>
            <a:normAutofit fontScale="92500" lnSpcReduction="10000"/>
          </a:bodyPr>
          <a:lstStyle/>
          <a:p>
            <a:pPr marL="0" indent="0">
              <a:buNone/>
            </a:pPr>
            <a:r>
              <a:rPr lang="en-US" altLang="zh-TW" dirty="0"/>
              <a:t>Let </a:t>
            </a:r>
            <a:r>
              <a:rPr lang="en-US" altLang="zh-TW" i="1" dirty="0">
                <a:latin typeface="Times New Roman" panose="02020603050405020304" pitchFamily="18" charset="0"/>
              </a:rPr>
              <a:t>g</a:t>
            </a:r>
            <a:r>
              <a:rPr lang="en-US" altLang="zh-TW" dirty="0">
                <a:latin typeface="Times New Roman" panose="02020603050405020304" pitchFamily="18" charset="0"/>
              </a:rPr>
              <a:t>(</a:t>
            </a:r>
            <a:r>
              <a:rPr lang="en-US" altLang="zh-TW" i="1" dirty="0">
                <a:latin typeface="Times New Roman" panose="02020603050405020304" pitchFamily="18" charset="0"/>
              </a:rPr>
              <a:t>x</a:t>
            </a:r>
            <a:r>
              <a:rPr lang="en-US" altLang="zh-TW" dirty="0">
                <a:latin typeface="Times New Roman" panose="02020603050405020304" pitchFamily="18" charset="0"/>
              </a:rPr>
              <a:t>) = </a:t>
            </a:r>
            <a:r>
              <a:rPr lang="en-US" altLang="zh-TW" i="1" dirty="0">
                <a:latin typeface="Times New Roman" panose="02020603050405020304" pitchFamily="18" charset="0"/>
              </a:rPr>
              <a:t>f'</a:t>
            </a:r>
            <a:r>
              <a:rPr lang="en-US" altLang="zh-TW" dirty="0">
                <a:latin typeface="Times New Roman" panose="02020603050405020304" pitchFamily="18" charset="0"/>
              </a:rPr>
              <a:t>(</a:t>
            </a:r>
            <a:r>
              <a:rPr lang="en-US" altLang="zh-TW" i="1" dirty="0">
                <a:latin typeface="Times New Roman" panose="02020603050405020304" pitchFamily="18" charset="0"/>
              </a:rPr>
              <a:t>x</a:t>
            </a:r>
            <a:r>
              <a:rPr lang="en-US" altLang="zh-TW" dirty="0">
                <a:latin typeface="Times New Roman" panose="02020603050405020304" pitchFamily="18" charset="0"/>
              </a:rPr>
              <a:t>)</a:t>
            </a:r>
            <a:r>
              <a:rPr lang="en-US" altLang="zh-TW" dirty="0"/>
              <a:t> </a:t>
            </a:r>
          </a:p>
          <a:p>
            <a:pPr marL="0" indent="0">
              <a:buNone/>
            </a:pPr>
            <a:endParaRPr lang="en-US" altLang="zh-TW" sz="1200" dirty="0"/>
          </a:p>
          <a:p>
            <a:pPr marL="0" indent="0">
              <a:buNone/>
            </a:pPr>
            <a:r>
              <a:rPr lang="en-US" altLang="zh-TW" dirty="0"/>
              <a:t>Thus the zeroes of </a:t>
            </a:r>
            <a:r>
              <a:rPr lang="en-US" altLang="zh-TW" i="1" dirty="0">
                <a:latin typeface="Times New Roman" panose="02020603050405020304" pitchFamily="18" charset="0"/>
              </a:rPr>
              <a:t>g</a:t>
            </a:r>
            <a:r>
              <a:rPr lang="en-US" altLang="zh-TW" dirty="0">
                <a:latin typeface="Times New Roman" panose="02020603050405020304" pitchFamily="18" charset="0"/>
              </a:rPr>
              <a:t>(</a:t>
            </a:r>
            <a:r>
              <a:rPr lang="en-US" altLang="zh-TW" i="1" dirty="0">
                <a:latin typeface="Times New Roman" panose="02020603050405020304" pitchFamily="18" charset="0"/>
              </a:rPr>
              <a:t>x</a:t>
            </a:r>
            <a:r>
              <a:rPr lang="en-US" altLang="zh-TW" dirty="0">
                <a:latin typeface="Times New Roman" panose="02020603050405020304" pitchFamily="18" charset="0"/>
              </a:rPr>
              <a:t>)</a:t>
            </a:r>
            <a:r>
              <a:rPr lang="en-US" altLang="zh-TW" dirty="0"/>
              <a:t> is the optima of </a:t>
            </a:r>
            <a:r>
              <a:rPr lang="en-US" altLang="zh-TW" i="1" dirty="0">
                <a:latin typeface="Times New Roman" panose="02020603050405020304" pitchFamily="18" charset="0"/>
              </a:rPr>
              <a:t>f</a:t>
            </a:r>
            <a:r>
              <a:rPr lang="en-US" altLang="zh-TW" dirty="0">
                <a:latin typeface="Times New Roman" panose="02020603050405020304" pitchFamily="18" charset="0"/>
              </a:rPr>
              <a:t>(</a:t>
            </a:r>
            <a:r>
              <a:rPr lang="en-US" altLang="zh-TW" i="1" dirty="0">
                <a:latin typeface="Times New Roman" panose="02020603050405020304" pitchFamily="18" charset="0"/>
              </a:rPr>
              <a:t>x</a:t>
            </a:r>
            <a:r>
              <a:rPr lang="en-US" altLang="zh-TW" dirty="0"/>
              <a:t>), the </a:t>
            </a:r>
            <a:r>
              <a:rPr lang="en-US" altLang="zh-TW" dirty="0">
                <a:solidFill>
                  <a:srgbClr val="00B050"/>
                </a:solidFill>
              </a:rPr>
              <a:t>same as finding the root of g(x)</a:t>
            </a:r>
          </a:p>
          <a:p>
            <a:pPr marL="0" indent="0">
              <a:buNone/>
            </a:pPr>
            <a:endParaRPr lang="en-US" altLang="zh-TW" sz="1200" dirty="0"/>
          </a:p>
          <a:p>
            <a:pPr marL="0" indent="0">
              <a:buNone/>
            </a:pPr>
            <a:r>
              <a:rPr lang="en-US" altLang="zh-TW" dirty="0"/>
              <a:t>Substituting </a:t>
            </a:r>
            <a:r>
              <a:rPr lang="en-US" altLang="zh-TW" i="1" dirty="0">
                <a:latin typeface="Times New Roman" panose="02020603050405020304" pitchFamily="18" charset="0"/>
              </a:rPr>
              <a:t>g</a:t>
            </a:r>
            <a:r>
              <a:rPr lang="en-US" altLang="zh-TW" dirty="0">
                <a:latin typeface="Times New Roman" panose="02020603050405020304" pitchFamily="18" charset="0"/>
              </a:rPr>
              <a:t>(</a:t>
            </a:r>
            <a:r>
              <a:rPr lang="en-US" altLang="zh-TW" i="1" dirty="0">
                <a:latin typeface="Times New Roman" panose="02020603050405020304" pitchFamily="18" charset="0"/>
              </a:rPr>
              <a:t>x</a:t>
            </a:r>
            <a:r>
              <a:rPr lang="en-US" altLang="zh-TW" dirty="0">
                <a:latin typeface="Times New Roman" panose="02020603050405020304" pitchFamily="18" charset="0"/>
              </a:rPr>
              <a:t>)</a:t>
            </a:r>
            <a:r>
              <a:rPr lang="en-US" altLang="zh-TW" dirty="0"/>
              <a:t> into the updating formula of Newton-</a:t>
            </a:r>
            <a:r>
              <a:rPr lang="en-US" altLang="zh-TW" dirty="0" err="1"/>
              <a:t>Rahpson</a:t>
            </a:r>
            <a:r>
              <a:rPr lang="en-US" altLang="zh-TW" dirty="0"/>
              <a:t> method, we have</a:t>
            </a:r>
          </a:p>
        </p:txBody>
      </p:sp>
      <p:graphicFrame>
        <p:nvGraphicFramePr>
          <p:cNvPr id="487429" name="Object 5">
            <a:extLst>
              <a:ext uri="{FF2B5EF4-FFF2-40B4-BE49-F238E27FC236}">
                <a16:creationId xmlns:a16="http://schemas.microsoft.com/office/drawing/2014/main" id="{539CCF3F-1974-6A4F-9651-97E8965C36EE}"/>
              </a:ext>
            </a:extLst>
          </p:cNvPr>
          <p:cNvGraphicFramePr>
            <a:graphicFrameLocks noChangeAspect="1"/>
          </p:cNvGraphicFramePr>
          <p:nvPr/>
        </p:nvGraphicFramePr>
        <p:xfrm>
          <a:off x="3735388" y="4256088"/>
          <a:ext cx="4567237" cy="969963"/>
        </p:xfrm>
        <a:graphic>
          <a:graphicData uri="http://schemas.openxmlformats.org/presentationml/2006/ole">
            <mc:AlternateContent xmlns:mc="http://schemas.openxmlformats.org/markup-compatibility/2006">
              <mc:Choice xmlns:v="urn:schemas-microsoft-com:vml" Requires="v">
                <p:oleObj spid="_x0000_s237578" name="Equation" r:id="rId3" imgW="45643800" imgH="9944100" progId="Equation.3">
                  <p:embed/>
                </p:oleObj>
              </mc:Choice>
              <mc:Fallback>
                <p:oleObj name="Equation" r:id="rId3" imgW="45643800" imgH="9944100" progId="Equation.3">
                  <p:embed/>
                  <p:pic>
                    <p:nvPicPr>
                      <p:cNvPr id="487429" name="Object 5">
                        <a:extLst>
                          <a:ext uri="{FF2B5EF4-FFF2-40B4-BE49-F238E27FC236}">
                            <a16:creationId xmlns:a16="http://schemas.microsoft.com/office/drawing/2014/main" id="{539CCF3F-1974-6A4F-9651-97E8965C36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5388" y="4256088"/>
                        <a:ext cx="4567237" cy="969963"/>
                      </a:xfrm>
                      <a:prstGeom prst="rect">
                        <a:avLst/>
                      </a:prstGeom>
                      <a:solidFill>
                        <a:srgbClr val="FFFFFF"/>
                      </a:solidFill>
                      <a:ln w="9525">
                        <a:solidFill>
                          <a:srgbClr val="FA1A02"/>
                        </a:solidFill>
                        <a:miter lim="800000"/>
                        <a:headEnd/>
                        <a:tailEnd/>
                      </a:ln>
                    </p:spPr>
                  </p:pic>
                </p:oleObj>
              </mc:Fallback>
            </mc:AlternateContent>
          </a:graphicData>
        </a:graphic>
      </p:graphicFrame>
      <p:sp>
        <p:nvSpPr>
          <p:cNvPr id="487431" name="Rectangle 7">
            <a:extLst>
              <a:ext uri="{FF2B5EF4-FFF2-40B4-BE49-F238E27FC236}">
                <a16:creationId xmlns:a16="http://schemas.microsoft.com/office/drawing/2014/main" id="{EA16C583-2B1D-5F47-BB53-61C7DD65738C}"/>
              </a:ext>
            </a:extLst>
          </p:cNvPr>
          <p:cNvSpPr>
            <a:spLocks noChangeArrowheads="1"/>
          </p:cNvSpPr>
          <p:nvPr/>
        </p:nvSpPr>
        <p:spPr bwMode="auto">
          <a:xfrm>
            <a:off x="1919288" y="5373688"/>
            <a:ext cx="82550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har char="»"/>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har char="»"/>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har char="»"/>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har char="»"/>
              <a:defRPr kumimoji="1">
                <a:solidFill>
                  <a:schemeClr val="tx1"/>
                </a:solidFill>
                <a:latin typeface="Arial" panose="020B0604020202020204" pitchFamily="34" charset="0"/>
                <a:ea typeface="新細明體" panose="02020500000000000000" pitchFamily="18" charset="-120"/>
              </a:defRPr>
            </a:lvl9pPr>
          </a:lstStyle>
          <a:p>
            <a:pPr>
              <a:buFontTx/>
              <a:buNone/>
            </a:pPr>
            <a:r>
              <a:rPr lang="en-US" altLang="zh-TW"/>
              <a:t>Note: Other root finding methods will also work.</a:t>
            </a:r>
          </a:p>
        </p:txBody>
      </p:sp>
    </p:spTree>
    <p:extLst>
      <p:ext uri="{BB962C8B-B14F-4D97-AF65-F5344CB8AC3E}">
        <p14:creationId xmlns:p14="http://schemas.microsoft.com/office/powerpoint/2010/main" val="54932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93A08BF5-6231-DF4C-B0C5-3E0272D1464B}"/>
              </a:ext>
            </a:extLst>
          </p:cNvPr>
          <p:cNvSpPr>
            <a:spLocks noGrp="1" noChangeArrowheads="1"/>
          </p:cNvSpPr>
          <p:nvPr>
            <p:ph type="title"/>
          </p:nvPr>
        </p:nvSpPr>
        <p:spPr>
          <a:xfrm>
            <a:off x="1676400" y="0"/>
            <a:ext cx="8458200" cy="990600"/>
          </a:xfrm>
        </p:spPr>
        <p:txBody>
          <a:bodyPr anchor="ctr"/>
          <a:lstStyle/>
          <a:p>
            <a:r>
              <a:rPr lang="en-US" altLang="en-US">
                <a:cs typeface="Times New Roman" panose="02020603050405020304" pitchFamily="18" charset="0"/>
              </a:rPr>
              <a:t>Example</a:t>
            </a:r>
          </a:p>
        </p:txBody>
      </p:sp>
      <p:sp>
        <p:nvSpPr>
          <p:cNvPr id="4110" name="Rectangle 14">
            <a:extLst>
              <a:ext uri="{FF2B5EF4-FFF2-40B4-BE49-F238E27FC236}">
                <a16:creationId xmlns:a16="http://schemas.microsoft.com/office/drawing/2014/main" id="{57FFA3F4-59AB-5244-A1E9-03C26A0C044A}"/>
              </a:ext>
            </a:extLst>
          </p:cNvPr>
          <p:cNvSpPr>
            <a:spLocks noChangeArrowheads="1"/>
          </p:cNvSpPr>
          <p:nvPr/>
        </p:nvSpPr>
        <p:spPr bwMode="auto">
          <a:xfrm>
            <a:off x="2077616" y="3757142"/>
            <a:ext cx="8305800" cy="615553"/>
          </a:xfrm>
          <a:prstGeom prst="rect">
            <a:avLst/>
          </a:prstGeom>
          <a:noFill/>
          <a:ln w="9525" cap="flat" cmpd="sng">
            <a:noFill/>
            <a:prstDash val="solid"/>
            <a:miter lim="800000"/>
            <a:headEnd type="none" w="med" len="med"/>
            <a:tailEnd type="none" w="med" len="med"/>
          </a:ln>
          <a:effectLst/>
        </p:spPr>
        <p:txBody>
          <a:bodyPr anchor="ctr">
            <a:spAutoFit/>
          </a:bodyPr>
          <a:lstStyle/>
          <a:p>
            <a:pPr algn="l" eaLnBrk="0" hangingPunct="0">
              <a:defRPr/>
            </a:pPr>
            <a:r>
              <a:rPr lang="en-US" sz="1600" dirty="0">
                <a:latin typeface="+mj-lt"/>
                <a:ea typeface="Calibri" pitchFamily="34" charset="0"/>
                <a:cs typeface="Times New Roman" pitchFamily="18" charset="0"/>
              </a:rPr>
              <a:t>The cross-sectional area A of a gutter with equal base and edge length of 2 is given by </a:t>
            </a:r>
            <a:endParaRPr lang="en-US" sz="1600" dirty="0">
              <a:latin typeface="+mj-lt"/>
            </a:endParaRPr>
          </a:p>
          <a:p>
            <a:pPr algn="l" eaLnBrk="0" hangingPunct="0">
              <a:defRPr/>
            </a:pPr>
            <a:endParaRPr lang="en-US" dirty="0"/>
          </a:p>
        </p:txBody>
      </p:sp>
      <p:graphicFrame>
        <p:nvGraphicFramePr>
          <p:cNvPr id="33798" name="Object 13">
            <a:extLst>
              <a:ext uri="{FF2B5EF4-FFF2-40B4-BE49-F238E27FC236}">
                <a16:creationId xmlns:a16="http://schemas.microsoft.com/office/drawing/2014/main" id="{AF9B0BE2-7758-8548-8AD3-1FBF2E154FBC}"/>
              </a:ext>
            </a:extLst>
          </p:cNvPr>
          <p:cNvGraphicFramePr>
            <a:graphicFrameLocks noChangeAspect="1"/>
          </p:cNvGraphicFramePr>
          <p:nvPr/>
        </p:nvGraphicFramePr>
        <p:xfrm>
          <a:off x="4744616" y="4190331"/>
          <a:ext cx="2743200" cy="430213"/>
        </p:xfrm>
        <a:graphic>
          <a:graphicData uri="http://schemas.openxmlformats.org/presentationml/2006/ole">
            <mc:AlternateContent xmlns:mc="http://schemas.openxmlformats.org/markup-compatibility/2006">
              <mc:Choice xmlns:v="urn:schemas-microsoft-com:vml" Requires="v">
                <p:oleObj spid="_x0000_s239626" name="Equation" r:id="rId5" imgW="30137100" imgH="4686300" progId="Equation.3">
                  <p:embed/>
                </p:oleObj>
              </mc:Choice>
              <mc:Fallback>
                <p:oleObj name="Equation" r:id="rId5" imgW="30137100" imgH="4686300" progId="Equation.3">
                  <p:embed/>
                  <p:pic>
                    <p:nvPicPr>
                      <p:cNvPr id="33798" name="Object 13">
                        <a:extLst>
                          <a:ext uri="{FF2B5EF4-FFF2-40B4-BE49-F238E27FC236}">
                            <a16:creationId xmlns:a16="http://schemas.microsoft.com/office/drawing/2014/main" id="{AF9B0BE2-7758-8548-8AD3-1FBF2E154F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616" y="4190331"/>
                        <a:ext cx="2743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9" name="Rectangle 19">
            <a:extLst>
              <a:ext uri="{FF2B5EF4-FFF2-40B4-BE49-F238E27FC236}">
                <a16:creationId xmlns:a16="http://schemas.microsoft.com/office/drawing/2014/main" id="{5951EBBB-0AFB-F44D-B98B-FA1A8A166228}"/>
              </a:ext>
            </a:extLst>
          </p:cNvPr>
          <p:cNvSpPr>
            <a:spLocks noChangeArrowheads="1"/>
          </p:cNvSpPr>
          <p:nvPr/>
        </p:nvSpPr>
        <p:spPr bwMode="auto">
          <a:xfrm>
            <a:off x="1524000" y="699702"/>
            <a:ext cx="2231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latin typeface="Times New Roman" panose="02020603050405020304" pitchFamily="18" charset="0"/>
                <a:ea typeface="Calibri" panose="020F0502020204030204" pitchFamily="34" charset="0"/>
                <a:cs typeface="Times New Roman" panose="02020603050405020304" pitchFamily="18" charset="0"/>
              </a:rPr>
              <a:t>.</a:t>
            </a:r>
            <a:endParaRPr lang="en-US" altLang="en-US">
              <a:ea typeface="Calibri" panose="020F0502020204030204" pitchFamily="34" charset="0"/>
              <a:cs typeface="Times New Roman" panose="02020603050405020304" pitchFamily="18" charset="0"/>
            </a:endParaRPr>
          </a:p>
        </p:txBody>
      </p:sp>
      <p:sp>
        <p:nvSpPr>
          <p:cNvPr id="33800" name="Rectangle 14">
            <a:extLst>
              <a:ext uri="{FF2B5EF4-FFF2-40B4-BE49-F238E27FC236}">
                <a16:creationId xmlns:a16="http://schemas.microsoft.com/office/drawing/2014/main" id="{61774BB5-B3F1-9745-93D4-5BCCF7D6FCE6}"/>
              </a:ext>
            </a:extLst>
          </p:cNvPr>
          <p:cNvSpPr>
            <a:spLocks noChangeArrowheads="1"/>
          </p:cNvSpPr>
          <p:nvPr/>
        </p:nvSpPr>
        <p:spPr bwMode="auto">
          <a:xfrm>
            <a:off x="2077616" y="5031705"/>
            <a:ext cx="830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1600"/>
              <a:t>Find the angle </a:t>
            </a:r>
            <a:r>
              <a:rPr lang="en-US" altLang="en-US" sz="1600" i="1">
                <a:sym typeface="Symbol" pitchFamily="2" charset="2"/>
              </a:rPr>
              <a:t></a:t>
            </a:r>
            <a:r>
              <a:rPr lang="en-US" altLang="en-US" sz="1600"/>
              <a:t> which maximizes the cross-sectional area of the gutter. </a:t>
            </a:r>
            <a:endParaRPr lang="en-US" altLang="en-US"/>
          </a:p>
        </p:txBody>
      </p:sp>
      <p:sp>
        <p:nvSpPr>
          <p:cNvPr id="33801" name="Rectangle 21">
            <a:extLst>
              <a:ext uri="{FF2B5EF4-FFF2-40B4-BE49-F238E27FC236}">
                <a16:creationId xmlns:a16="http://schemas.microsoft.com/office/drawing/2014/main" id="{E27F20B2-DB50-6842-8A99-5A5C54DB40CB}"/>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02" name="AutoShape 35">
            <a:extLst>
              <a:ext uri="{FF2B5EF4-FFF2-40B4-BE49-F238E27FC236}">
                <a16:creationId xmlns:a16="http://schemas.microsoft.com/office/drawing/2014/main" id="{F9DEB9DF-5D65-A14C-8946-CB353FD3B3FD}"/>
              </a:ext>
            </a:extLst>
          </p:cNvPr>
          <p:cNvSpPr>
            <a:spLocks noChangeArrowheads="1"/>
          </p:cNvSpPr>
          <p:nvPr/>
        </p:nvSpPr>
        <p:spPr bwMode="auto">
          <a:xfrm>
            <a:off x="4439817" y="1675730"/>
            <a:ext cx="3006725" cy="16637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4BC96"/>
          </a:solidFill>
          <a:ln w="9525">
            <a:solidFill>
              <a:srgbClr val="000000"/>
            </a:solidFill>
            <a:miter lim="800000"/>
            <a:headEnd/>
            <a:tailEnd/>
          </a:ln>
        </p:spPr>
        <p:txBody>
          <a:bodyPr/>
          <a:lstStyle/>
          <a:p>
            <a:endParaRPr lang="en-US"/>
          </a:p>
        </p:txBody>
      </p:sp>
      <p:sp>
        <p:nvSpPr>
          <p:cNvPr id="33803" name="Arc 36">
            <a:extLst>
              <a:ext uri="{FF2B5EF4-FFF2-40B4-BE49-F238E27FC236}">
                <a16:creationId xmlns:a16="http://schemas.microsoft.com/office/drawing/2014/main" id="{CF1B00FD-C150-564B-BEE2-BD718C1BBE02}"/>
              </a:ext>
            </a:extLst>
          </p:cNvPr>
          <p:cNvSpPr>
            <a:spLocks/>
          </p:cNvSpPr>
          <p:nvPr/>
        </p:nvSpPr>
        <p:spPr bwMode="auto">
          <a:xfrm flipH="1">
            <a:off x="4887492" y="3128294"/>
            <a:ext cx="195263" cy="2063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03" y="0"/>
                  <a:pt x="21563" y="9630"/>
                  <a:pt x="21599" y="21534"/>
                </a:cubicBezTo>
              </a:path>
              <a:path w="21600" h="21600" stroke="0" extrusionOk="0">
                <a:moveTo>
                  <a:pt x="-1" y="0"/>
                </a:moveTo>
                <a:cubicBezTo>
                  <a:pt x="11903" y="0"/>
                  <a:pt x="21563" y="9630"/>
                  <a:pt x="21599" y="21534"/>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4" name="Arc 37">
            <a:extLst>
              <a:ext uri="{FF2B5EF4-FFF2-40B4-BE49-F238E27FC236}">
                <a16:creationId xmlns:a16="http://schemas.microsoft.com/office/drawing/2014/main" id="{110E7E70-F70D-B348-A7FD-4FF622159205}"/>
              </a:ext>
            </a:extLst>
          </p:cNvPr>
          <p:cNvSpPr>
            <a:spLocks/>
          </p:cNvSpPr>
          <p:nvPr/>
        </p:nvSpPr>
        <p:spPr bwMode="auto">
          <a:xfrm rot="5098382" flipH="1">
            <a:off x="6755186" y="3137025"/>
            <a:ext cx="198437" cy="206375"/>
          </a:xfrm>
          <a:custGeom>
            <a:avLst/>
            <a:gdLst>
              <a:gd name="T0" fmla="*/ 0 w 21994"/>
              <a:gd name="T1" fmla="*/ 43391318 h 21600"/>
              <a:gd name="T2" fmla="*/ 2147483647 w 21994"/>
              <a:gd name="T3" fmla="*/ 2147483647 h 21600"/>
              <a:gd name="T4" fmla="*/ 2147483647 w 21994"/>
              <a:gd name="T5" fmla="*/ 2147483647 h 21600"/>
              <a:gd name="T6" fmla="*/ 0 60000 65536"/>
              <a:gd name="T7" fmla="*/ 0 60000 65536"/>
              <a:gd name="T8" fmla="*/ 0 60000 65536"/>
              <a:gd name="T9" fmla="*/ 0 w 21994"/>
              <a:gd name="T10" fmla="*/ 0 h 21600"/>
              <a:gd name="T11" fmla="*/ 21994 w 21994"/>
              <a:gd name="T12" fmla="*/ 21600 h 21600"/>
            </a:gdLst>
            <a:ahLst/>
            <a:cxnLst>
              <a:cxn ang="T6">
                <a:pos x="T0" y="T1"/>
              </a:cxn>
              <a:cxn ang="T7">
                <a:pos x="T2" y="T3"/>
              </a:cxn>
              <a:cxn ang="T8">
                <a:pos x="T4" y="T5"/>
              </a:cxn>
            </a:cxnLst>
            <a:rect l="T9" t="T10" r="T11" b="T12"/>
            <a:pathLst>
              <a:path w="21994" h="21600" fill="none" extrusionOk="0">
                <a:moveTo>
                  <a:pt x="-1" y="5"/>
                </a:moveTo>
                <a:cubicBezTo>
                  <a:pt x="168" y="1"/>
                  <a:pt x="337" y="-1"/>
                  <a:pt x="506" y="0"/>
                </a:cubicBezTo>
                <a:cubicBezTo>
                  <a:pt x="11584" y="0"/>
                  <a:pt x="20867" y="8381"/>
                  <a:pt x="21993" y="19403"/>
                </a:cubicBezTo>
              </a:path>
              <a:path w="21994" h="21600" stroke="0" extrusionOk="0">
                <a:moveTo>
                  <a:pt x="-1" y="5"/>
                </a:moveTo>
                <a:cubicBezTo>
                  <a:pt x="168" y="1"/>
                  <a:pt x="337" y="-1"/>
                  <a:pt x="506" y="0"/>
                </a:cubicBezTo>
                <a:cubicBezTo>
                  <a:pt x="11584" y="0"/>
                  <a:pt x="20867" y="8381"/>
                  <a:pt x="21993" y="19403"/>
                </a:cubicBezTo>
                <a:lnTo>
                  <a:pt x="506" y="21600"/>
                </a:lnTo>
                <a:lnTo>
                  <a:pt x="-1" y="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5" name="Text Box 38">
            <a:extLst>
              <a:ext uri="{FF2B5EF4-FFF2-40B4-BE49-F238E27FC236}">
                <a16:creationId xmlns:a16="http://schemas.microsoft.com/office/drawing/2014/main" id="{C6B5C2B9-572E-7B4F-9958-DEE2BADA2297}"/>
              </a:ext>
            </a:extLst>
          </p:cNvPr>
          <p:cNvSpPr txBox="1">
            <a:spLocks noChangeArrowheads="1"/>
          </p:cNvSpPr>
          <p:nvPr/>
        </p:nvSpPr>
        <p:spPr bwMode="auto">
          <a:xfrm>
            <a:off x="4819229" y="2247230"/>
            <a:ext cx="1952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Aft>
                <a:spcPts val="1000"/>
              </a:spcAft>
            </a:pPr>
            <a:r>
              <a:rPr lang="en-US" altLang="en-US" sz="1000">
                <a:latin typeface="Calibri" panose="020F0502020204030204" pitchFamily="34" charset="0"/>
              </a:rPr>
              <a:t>2</a:t>
            </a:r>
            <a:endParaRPr lang="en-US" altLang="en-US"/>
          </a:p>
        </p:txBody>
      </p:sp>
      <p:sp>
        <p:nvSpPr>
          <p:cNvPr id="33806" name="Text Box 39">
            <a:extLst>
              <a:ext uri="{FF2B5EF4-FFF2-40B4-BE49-F238E27FC236}">
                <a16:creationId xmlns:a16="http://schemas.microsoft.com/office/drawing/2014/main" id="{40551428-2856-CC4C-AF82-8C687D6F4995}"/>
              </a:ext>
            </a:extLst>
          </p:cNvPr>
          <p:cNvSpPr txBox="1">
            <a:spLocks noChangeArrowheads="1"/>
          </p:cNvSpPr>
          <p:nvPr/>
        </p:nvSpPr>
        <p:spPr bwMode="auto">
          <a:xfrm>
            <a:off x="5811417" y="3071143"/>
            <a:ext cx="193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Aft>
                <a:spcPts val="1000"/>
              </a:spcAft>
            </a:pPr>
            <a:r>
              <a:rPr lang="en-US" altLang="en-US" sz="1000">
                <a:latin typeface="Calibri" panose="020F0502020204030204" pitchFamily="34" charset="0"/>
              </a:rPr>
              <a:t>2</a:t>
            </a:r>
            <a:endParaRPr lang="en-US" altLang="en-US"/>
          </a:p>
        </p:txBody>
      </p:sp>
      <p:sp>
        <p:nvSpPr>
          <p:cNvPr id="33807" name="Text Box 40">
            <a:extLst>
              <a:ext uri="{FF2B5EF4-FFF2-40B4-BE49-F238E27FC236}">
                <a16:creationId xmlns:a16="http://schemas.microsoft.com/office/drawing/2014/main" id="{56C0A094-286E-A04B-90AF-211475CA8257}"/>
              </a:ext>
            </a:extLst>
          </p:cNvPr>
          <p:cNvSpPr txBox="1">
            <a:spLocks noChangeArrowheads="1"/>
          </p:cNvSpPr>
          <p:nvPr/>
        </p:nvSpPr>
        <p:spPr bwMode="auto">
          <a:xfrm>
            <a:off x="6795667" y="2247230"/>
            <a:ext cx="193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Aft>
                <a:spcPts val="1000"/>
              </a:spcAft>
            </a:pPr>
            <a:r>
              <a:rPr lang="en-US" altLang="en-US" sz="1000">
                <a:latin typeface="Calibri" panose="020F0502020204030204" pitchFamily="34" charset="0"/>
              </a:rPr>
              <a:t>2</a:t>
            </a:r>
            <a:endParaRPr lang="en-US" altLang="en-US"/>
          </a:p>
        </p:txBody>
      </p:sp>
      <p:sp useBgFill="1">
        <p:nvSpPr>
          <p:cNvPr id="33808" name="Text Box 41">
            <a:extLst>
              <a:ext uri="{FF2B5EF4-FFF2-40B4-BE49-F238E27FC236}">
                <a16:creationId xmlns:a16="http://schemas.microsoft.com/office/drawing/2014/main" id="{4B0589CB-CDDD-174E-8E41-F9EEA12B07ED}"/>
              </a:ext>
            </a:extLst>
          </p:cNvPr>
          <p:cNvSpPr txBox="1">
            <a:spLocks noChangeArrowheads="1"/>
          </p:cNvSpPr>
          <p:nvPr/>
        </p:nvSpPr>
        <p:spPr bwMode="auto">
          <a:xfrm>
            <a:off x="4738267" y="2944143"/>
            <a:ext cx="195263" cy="2349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Aft>
                <a:spcPts val="1000"/>
              </a:spcAft>
            </a:pPr>
            <a:r>
              <a:rPr lang="en-US" altLang="en-US" sz="1000">
                <a:latin typeface="Times New Roman" panose="02020603050405020304" pitchFamily="18" charset="0"/>
                <a:sym typeface="Symbol" pitchFamily="2" charset="2"/>
              </a:rPr>
              <a:t></a:t>
            </a:r>
            <a:endParaRPr lang="en-US" altLang="en-US"/>
          </a:p>
        </p:txBody>
      </p:sp>
      <p:sp useBgFill="1">
        <p:nvSpPr>
          <p:cNvPr id="33809" name="Text Box 42">
            <a:extLst>
              <a:ext uri="{FF2B5EF4-FFF2-40B4-BE49-F238E27FC236}">
                <a16:creationId xmlns:a16="http://schemas.microsoft.com/office/drawing/2014/main" id="{546E41E5-BBF6-4B48-9AB0-F40E8F265BC2}"/>
              </a:ext>
            </a:extLst>
          </p:cNvPr>
          <p:cNvSpPr txBox="1">
            <a:spLocks noChangeArrowheads="1"/>
          </p:cNvSpPr>
          <p:nvPr/>
        </p:nvSpPr>
        <p:spPr bwMode="auto">
          <a:xfrm>
            <a:off x="6935367" y="2991768"/>
            <a:ext cx="193675" cy="2349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Aft>
                <a:spcPts val="1000"/>
              </a:spcAft>
            </a:pPr>
            <a:r>
              <a:rPr lang="en-US" altLang="en-US" sz="1000">
                <a:latin typeface="Times New Roman" panose="02020603050405020304" pitchFamily="18" charset="0"/>
                <a:sym typeface="Symbol" pitchFamily="2" charset="2"/>
              </a:rPr>
              <a:t></a:t>
            </a:r>
            <a:endParaRPr lang="en-US" altLang="en-US"/>
          </a:p>
        </p:txBody>
      </p:sp>
      <p:cxnSp>
        <p:nvCxnSpPr>
          <p:cNvPr id="33810" name="AutoShape 43">
            <a:extLst>
              <a:ext uri="{FF2B5EF4-FFF2-40B4-BE49-F238E27FC236}">
                <a16:creationId xmlns:a16="http://schemas.microsoft.com/office/drawing/2014/main" id="{C0B952C3-86DC-A348-BC8A-02CD70004386}"/>
              </a:ext>
            </a:extLst>
          </p:cNvPr>
          <p:cNvCxnSpPr>
            <a:cxnSpLocks noChangeShapeType="1"/>
          </p:cNvCxnSpPr>
          <p:nvPr/>
        </p:nvCxnSpPr>
        <p:spPr bwMode="auto">
          <a:xfrm rot="10800000" flipV="1">
            <a:off x="4516016" y="3352130"/>
            <a:ext cx="2743200" cy="0"/>
          </a:xfrm>
          <a:prstGeom prst="straightConnector1">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spTree>
    <p:custDataLst>
      <p:tags r:id="rId2"/>
    </p:custDataLst>
    <p:extLst>
      <p:ext uri="{BB962C8B-B14F-4D97-AF65-F5344CB8AC3E}">
        <p14:creationId xmlns:p14="http://schemas.microsoft.com/office/powerpoint/2010/main" val="93048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CBD46F74-A017-D74F-8C8E-782303E83692}"/>
              </a:ext>
            </a:extLst>
          </p:cNvPr>
          <p:cNvSpPr>
            <a:spLocks noGrp="1" noChangeArrowheads="1"/>
          </p:cNvSpPr>
          <p:nvPr>
            <p:ph type="title"/>
          </p:nvPr>
        </p:nvSpPr>
        <p:spPr>
          <a:xfrm>
            <a:off x="2209800" y="228600"/>
            <a:ext cx="7793038" cy="1143000"/>
          </a:xfrm>
        </p:spPr>
        <p:txBody>
          <a:bodyPr anchor="ctr"/>
          <a:lstStyle/>
          <a:p>
            <a:r>
              <a:rPr lang="en-US" altLang="en-US">
                <a:cs typeface="Times New Roman" panose="02020603050405020304" pitchFamily="18" charset="0"/>
              </a:rPr>
              <a:t>Solution</a:t>
            </a:r>
          </a:p>
        </p:txBody>
      </p:sp>
      <p:graphicFrame>
        <p:nvGraphicFramePr>
          <p:cNvPr id="34821" name="Object 15">
            <a:extLst>
              <a:ext uri="{FF2B5EF4-FFF2-40B4-BE49-F238E27FC236}">
                <a16:creationId xmlns:a16="http://schemas.microsoft.com/office/drawing/2014/main" id="{41DCA590-2480-3A4B-BEE5-2414404EC137}"/>
              </a:ext>
            </a:extLst>
          </p:cNvPr>
          <p:cNvGraphicFramePr>
            <a:graphicFrameLocks noChangeAspect="1"/>
          </p:cNvGraphicFramePr>
          <p:nvPr>
            <p:extLst>
              <p:ext uri="{D42A27DB-BD31-4B8C-83A1-F6EECF244321}">
                <p14:modId xmlns:p14="http://schemas.microsoft.com/office/powerpoint/2010/main" val="3779328534"/>
              </p:ext>
            </p:extLst>
          </p:nvPr>
        </p:nvGraphicFramePr>
        <p:xfrm>
          <a:off x="6324599" y="1738957"/>
          <a:ext cx="2438400" cy="333375"/>
        </p:xfrm>
        <a:graphic>
          <a:graphicData uri="http://schemas.openxmlformats.org/presentationml/2006/ole">
            <mc:AlternateContent xmlns:mc="http://schemas.openxmlformats.org/markup-compatibility/2006">
              <mc:Choice xmlns:v="urn:schemas-microsoft-com:vml" Requires="v">
                <p:oleObj spid="_x0000_s241719" name="Equation" r:id="rId5" imgW="34810700" imgH="4686300" progId="Equation.3">
                  <p:embed/>
                </p:oleObj>
              </mc:Choice>
              <mc:Fallback>
                <p:oleObj name="Equation" r:id="rId5" imgW="34810700" imgH="4686300" progId="Equation.3">
                  <p:embed/>
                  <p:pic>
                    <p:nvPicPr>
                      <p:cNvPr id="34821" name="Object 15">
                        <a:extLst>
                          <a:ext uri="{FF2B5EF4-FFF2-40B4-BE49-F238E27FC236}">
                            <a16:creationId xmlns:a16="http://schemas.microsoft.com/office/drawing/2014/main" id="{41DCA590-2480-3A4B-BEE5-2414404EC1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599" y="1738957"/>
                        <a:ext cx="2438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Rectangle 19">
            <a:extLst>
              <a:ext uri="{FF2B5EF4-FFF2-40B4-BE49-F238E27FC236}">
                <a16:creationId xmlns:a16="http://schemas.microsoft.com/office/drawing/2014/main" id="{8BC5F478-479F-244E-B47A-4CA1EE0309A6}"/>
              </a:ext>
            </a:extLst>
          </p:cNvPr>
          <p:cNvSpPr>
            <a:spLocks noChangeArrowheads="1"/>
          </p:cNvSpPr>
          <p:nvPr/>
        </p:nvSpPr>
        <p:spPr bwMode="auto">
          <a:xfrm>
            <a:off x="1524000" y="195897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34823" name="TextBox 19">
            <a:extLst>
              <a:ext uri="{FF2B5EF4-FFF2-40B4-BE49-F238E27FC236}">
                <a16:creationId xmlns:a16="http://schemas.microsoft.com/office/drawing/2014/main" id="{F042E301-9C01-F34C-A9CE-C67087A8E78E}"/>
              </a:ext>
            </a:extLst>
          </p:cNvPr>
          <p:cNvSpPr txBox="1">
            <a:spLocks noChangeArrowheads="1"/>
          </p:cNvSpPr>
          <p:nvPr/>
        </p:nvSpPr>
        <p:spPr bwMode="auto">
          <a:xfrm>
            <a:off x="1828799" y="1662757"/>
            <a:ext cx="594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dirty="0"/>
              <a:t>The function to be maximized is</a:t>
            </a:r>
          </a:p>
        </p:txBody>
      </p:sp>
      <p:sp>
        <p:nvSpPr>
          <p:cNvPr id="34824" name="TextBox 27">
            <a:extLst>
              <a:ext uri="{FF2B5EF4-FFF2-40B4-BE49-F238E27FC236}">
                <a16:creationId xmlns:a16="http://schemas.microsoft.com/office/drawing/2014/main" id="{8DA897F4-EAB1-2942-97CA-4E1CBE6C395D}"/>
              </a:ext>
            </a:extLst>
          </p:cNvPr>
          <p:cNvSpPr txBox="1">
            <a:spLocks noChangeArrowheads="1"/>
          </p:cNvSpPr>
          <p:nvPr/>
        </p:nvSpPr>
        <p:spPr bwMode="auto">
          <a:xfrm>
            <a:off x="1728787" y="3455044"/>
            <a:ext cx="8551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b="1"/>
              <a:t>Iteration 1: </a:t>
            </a:r>
            <a:r>
              <a:rPr lang="en-US" altLang="en-US"/>
              <a:t>Use           as the initial estimate of the solution </a:t>
            </a:r>
          </a:p>
        </p:txBody>
      </p:sp>
      <p:sp>
        <p:nvSpPr>
          <p:cNvPr id="34825" name="Rectangle 28">
            <a:extLst>
              <a:ext uri="{FF2B5EF4-FFF2-40B4-BE49-F238E27FC236}">
                <a16:creationId xmlns:a16="http://schemas.microsoft.com/office/drawing/2014/main" id="{D3D4E1A4-1476-8C40-A90D-3502C0B8F8AA}"/>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4826" name="Rectangle 30">
            <a:extLst>
              <a:ext uri="{FF2B5EF4-FFF2-40B4-BE49-F238E27FC236}">
                <a16:creationId xmlns:a16="http://schemas.microsoft.com/office/drawing/2014/main" id="{5AE204DC-08A6-6545-BAD7-179FC68D2184}"/>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4827" name="Rectangle 32">
            <a:extLst>
              <a:ext uri="{FF2B5EF4-FFF2-40B4-BE49-F238E27FC236}">
                <a16:creationId xmlns:a16="http://schemas.microsoft.com/office/drawing/2014/main" id="{DF2E6E25-5F07-144E-AE0E-7FD6A9EE9742}"/>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4828" name="Object 47">
            <a:extLst>
              <a:ext uri="{FF2B5EF4-FFF2-40B4-BE49-F238E27FC236}">
                <a16:creationId xmlns:a16="http://schemas.microsoft.com/office/drawing/2014/main" id="{1EBDC616-AADA-C44D-BA47-C09B8888889E}"/>
              </a:ext>
            </a:extLst>
          </p:cNvPr>
          <p:cNvGraphicFramePr>
            <a:graphicFrameLocks noChangeAspect="1"/>
          </p:cNvGraphicFramePr>
          <p:nvPr>
            <p:extLst>
              <p:ext uri="{D42A27DB-BD31-4B8C-83A1-F6EECF244321}">
                <p14:modId xmlns:p14="http://schemas.microsoft.com/office/powerpoint/2010/main" val="2110931891"/>
              </p:ext>
            </p:extLst>
          </p:nvPr>
        </p:nvGraphicFramePr>
        <p:xfrm>
          <a:off x="4433888" y="2285056"/>
          <a:ext cx="3686175" cy="407988"/>
        </p:xfrm>
        <a:graphic>
          <a:graphicData uri="http://schemas.openxmlformats.org/presentationml/2006/ole">
            <mc:AlternateContent xmlns:mc="http://schemas.openxmlformats.org/markup-compatibility/2006">
              <mc:Choice xmlns:v="urn:schemas-microsoft-com:vml" Requires="v">
                <p:oleObj spid="_x0000_s241720" name="Equation" r:id="rId7" imgW="47688500" imgH="5270500" progId="Equation.3">
                  <p:embed/>
                </p:oleObj>
              </mc:Choice>
              <mc:Fallback>
                <p:oleObj name="Equation" r:id="rId7" imgW="47688500" imgH="5270500" progId="Equation.3">
                  <p:embed/>
                  <p:pic>
                    <p:nvPicPr>
                      <p:cNvPr id="34828" name="Object 47">
                        <a:extLst>
                          <a:ext uri="{FF2B5EF4-FFF2-40B4-BE49-F238E27FC236}">
                            <a16:creationId xmlns:a16="http://schemas.microsoft.com/office/drawing/2014/main" id="{1EBDC616-AADA-C44D-BA47-C09B888888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3888" y="2285056"/>
                        <a:ext cx="368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9" name="Object 46">
            <a:extLst>
              <a:ext uri="{FF2B5EF4-FFF2-40B4-BE49-F238E27FC236}">
                <a16:creationId xmlns:a16="http://schemas.microsoft.com/office/drawing/2014/main" id="{2831B685-AAE3-E947-996D-78FE84BFF3B1}"/>
              </a:ext>
            </a:extLst>
          </p:cNvPr>
          <p:cNvGraphicFramePr>
            <a:graphicFrameLocks noChangeAspect="1"/>
          </p:cNvGraphicFramePr>
          <p:nvPr>
            <p:extLst>
              <p:ext uri="{D42A27DB-BD31-4B8C-83A1-F6EECF244321}">
                <p14:modId xmlns:p14="http://schemas.microsoft.com/office/powerpoint/2010/main" val="1811170687"/>
              </p:ext>
            </p:extLst>
          </p:nvPr>
        </p:nvGraphicFramePr>
        <p:xfrm>
          <a:off x="4792662" y="2850207"/>
          <a:ext cx="3124200" cy="373063"/>
        </p:xfrm>
        <a:graphic>
          <a:graphicData uri="http://schemas.openxmlformats.org/presentationml/2006/ole">
            <mc:AlternateContent xmlns:mc="http://schemas.openxmlformats.org/markup-compatibility/2006">
              <mc:Choice xmlns:v="urn:schemas-microsoft-com:vml" Requires="v">
                <p:oleObj spid="_x0000_s241721" name="Equation" r:id="rId9" imgW="40081200" imgH="4686300" progId="Equation.3">
                  <p:embed/>
                </p:oleObj>
              </mc:Choice>
              <mc:Fallback>
                <p:oleObj name="Equation" r:id="rId9" imgW="40081200" imgH="4686300" progId="Equation.3">
                  <p:embed/>
                  <p:pic>
                    <p:nvPicPr>
                      <p:cNvPr id="34829" name="Object 46">
                        <a:extLst>
                          <a:ext uri="{FF2B5EF4-FFF2-40B4-BE49-F238E27FC236}">
                            <a16:creationId xmlns:a16="http://schemas.microsoft.com/office/drawing/2014/main" id="{2831B685-AAE3-E947-996D-78FE84BFF3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2662" y="2850207"/>
                        <a:ext cx="31242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0" name="Rectangle 48">
            <a:extLst>
              <a:ext uri="{FF2B5EF4-FFF2-40B4-BE49-F238E27FC236}">
                <a16:creationId xmlns:a16="http://schemas.microsoft.com/office/drawing/2014/main" id="{8DDCC90D-3753-824D-A0B2-F2256F7BCADF}"/>
              </a:ext>
            </a:extLst>
          </p:cNvPr>
          <p:cNvSpPr>
            <a:spLocks noChangeArrowheads="1"/>
          </p:cNvSpPr>
          <p:nvPr/>
        </p:nvSpPr>
        <p:spPr bwMode="auto">
          <a:xfrm>
            <a:off x="1524001" y="-22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4831" name="Rectangle 49">
            <a:extLst>
              <a:ext uri="{FF2B5EF4-FFF2-40B4-BE49-F238E27FC236}">
                <a16:creationId xmlns:a16="http://schemas.microsoft.com/office/drawing/2014/main" id="{9E340276-D362-FE4D-826C-7722017A7075}"/>
              </a:ext>
            </a:extLst>
          </p:cNvPr>
          <p:cNvSpPr>
            <a:spLocks noChangeArrowheads="1"/>
          </p:cNvSpPr>
          <p:nvPr/>
        </p:nvSpPr>
        <p:spPr bwMode="auto">
          <a:xfrm>
            <a:off x="1524000" y="112712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4832" name="Rectangle 50">
            <a:extLst>
              <a:ext uri="{FF2B5EF4-FFF2-40B4-BE49-F238E27FC236}">
                <a16:creationId xmlns:a16="http://schemas.microsoft.com/office/drawing/2014/main" id="{2DE273DD-9DC1-F642-9261-751F724013E9}"/>
              </a:ext>
            </a:extLst>
          </p:cNvPr>
          <p:cNvSpPr>
            <a:spLocks noChangeArrowheads="1"/>
          </p:cNvSpPr>
          <p:nvPr/>
        </p:nvSpPr>
        <p:spPr bwMode="auto">
          <a:xfrm>
            <a:off x="1524000" y="1562100"/>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34833" name="Rectangle 52">
            <a:extLst>
              <a:ext uri="{FF2B5EF4-FFF2-40B4-BE49-F238E27FC236}">
                <a16:creationId xmlns:a16="http://schemas.microsoft.com/office/drawing/2014/main" id="{64104A7B-0F82-A949-AAF5-E3A7FEA56403}"/>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4834" name="Object 51">
            <a:extLst>
              <a:ext uri="{FF2B5EF4-FFF2-40B4-BE49-F238E27FC236}">
                <a16:creationId xmlns:a16="http://schemas.microsoft.com/office/drawing/2014/main" id="{E1013F28-E39C-284D-B2C1-CC269D73EC1B}"/>
              </a:ext>
            </a:extLst>
          </p:cNvPr>
          <p:cNvGraphicFramePr>
            <a:graphicFrameLocks noChangeAspect="1"/>
          </p:cNvGraphicFramePr>
          <p:nvPr>
            <p:extLst>
              <p:ext uri="{D42A27DB-BD31-4B8C-83A1-F6EECF244321}">
                <p14:modId xmlns:p14="http://schemas.microsoft.com/office/powerpoint/2010/main" val="3381454726"/>
              </p:ext>
            </p:extLst>
          </p:nvPr>
        </p:nvGraphicFramePr>
        <p:xfrm>
          <a:off x="4225924" y="3559820"/>
          <a:ext cx="954088" cy="363537"/>
        </p:xfrm>
        <a:graphic>
          <a:graphicData uri="http://schemas.openxmlformats.org/presentationml/2006/ole">
            <mc:AlternateContent xmlns:mc="http://schemas.openxmlformats.org/markup-compatibility/2006">
              <mc:Choice xmlns:v="urn:schemas-microsoft-com:vml" Requires="v">
                <p:oleObj spid="_x0000_s241722" name="Equation" r:id="rId11" imgW="13754100" imgH="5270500" progId="Equation.3">
                  <p:embed/>
                </p:oleObj>
              </mc:Choice>
              <mc:Fallback>
                <p:oleObj name="Equation" r:id="rId11" imgW="13754100" imgH="5270500" progId="Equation.3">
                  <p:embed/>
                  <p:pic>
                    <p:nvPicPr>
                      <p:cNvPr id="34834" name="Object 51">
                        <a:extLst>
                          <a:ext uri="{FF2B5EF4-FFF2-40B4-BE49-F238E27FC236}">
                            <a16:creationId xmlns:a16="http://schemas.microsoft.com/office/drawing/2014/main" id="{E1013F28-E39C-284D-B2C1-CC269D73EC1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5924" y="3559820"/>
                        <a:ext cx="95408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5" name="Object 53">
            <a:extLst>
              <a:ext uri="{FF2B5EF4-FFF2-40B4-BE49-F238E27FC236}">
                <a16:creationId xmlns:a16="http://schemas.microsoft.com/office/drawing/2014/main" id="{58F1CF94-24AB-A64C-A58B-78D77D6276A6}"/>
              </a:ext>
            </a:extLst>
          </p:cNvPr>
          <p:cNvGraphicFramePr>
            <a:graphicFrameLocks noChangeAspect="1"/>
          </p:cNvGraphicFramePr>
          <p:nvPr>
            <p:extLst>
              <p:ext uri="{D42A27DB-BD31-4B8C-83A1-F6EECF244321}">
                <p14:modId xmlns:p14="http://schemas.microsoft.com/office/powerpoint/2010/main" val="2760834131"/>
              </p:ext>
            </p:extLst>
          </p:nvPr>
        </p:nvGraphicFramePr>
        <p:xfrm>
          <a:off x="4305300" y="4293244"/>
          <a:ext cx="3813175" cy="1016000"/>
        </p:xfrm>
        <a:graphic>
          <a:graphicData uri="http://schemas.openxmlformats.org/presentationml/2006/ole">
            <mc:AlternateContent xmlns:mc="http://schemas.openxmlformats.org/markup-compatibility/2006">
              <mc:Choice xmlns:v="urn:schemas-microsoft-com:vml" Requires="v">
                <p:oleObj spid="_x0000_s241723" name="Equation" r:id="rId13" imgW="63487300" imgH="17551400" progId="Equation.3">
                  <p:embed/>
                </p:oleObj>
              </mc:Choice>
              <mc:Fallback>
                <p:oleObj name="Equation" r:id="rId13" imgW="63487300" imgH="17551400" progId="Equation.3">
                  <p:embed/>
                  <p:pic>
                    <p:nvPicPr>
                      <p:cNvPr id="34835" name="Object 53">
                        <a:extLst>
                          <a:ext uri="{FF2B5EF4-FFF2-40B4-BE49-F238E27FC236}">
                            <a16:creationId xmlns:a16="http://schemas.microsoft.com/office/drawing/2014/main" id="{58F1CF94-24AB-A64C-A58B-78D77D6276A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05300" y="4293244"/>
                        <a:ext cx="38131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6" name="Rectangle 55">
            <a:extLst>
              <a:ext uri="{FF2B5EF4-FFF2-40B4-BE49-F238E27FC236}">
                <a16:creationId xmlns:a16="http://schemas.microsoft.com/office/drawing/2014/main" id="{EA0B7517-407E-014A-B3A2-BC86427E9905}"/>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4837" name="Object 54">
            <a:extLst>
              <a:ext uri="{FF2B5EF4-FFF2-40B4-BE49-F238E27FC236}">
                <a16:creationId xmlns:a16="http://schemas.microsoft.com/office/drawing/2014/main" id="{003A043E-7594-AB41-A3F3-700D74AE60EC}"/>
              </a:ext>
            </a:extLst>
          </p:cNvPr>
          <p:cNvGraphicFramePr>
            <a:graphicFrameLocks noChangeAspect="1"/>
          </p:cNvGraphicFramePr>
          <p:nvPr>
            <p:extLst>
              <p:ext uri="{D42A27DB-BD31-4B8C-83A1-F6EECF244321}">
                <p14:modId xmlns:p14="http://schemas.microsoft.com/office/powerpoint/2010/main" val="2307391512"/>
              </p:ext>
            </p:extLst>
          </p:nvPr>
        </p:nvGraphicFramePr>
        <p:xfrm>
          <a:off x="5197474" y="5642620"/>
          <a:ext cx="2135188" cy="319087"/>
        </p:xfrm>
        <a:graphic>
          <a:graphicData uri="http://schemas.openxmlformats.org/presentationml/2006/ole">
            <mc:AlternateContent xmlns:mc="http://schemas.openxmlformats.org/markup-compatibility/2006">
              <mc:Choice xmlns:v="urn:schemas-microsoft-com:vml" Requires="v">
                <p:oleObj spid="_x0000_s241724" name="Equation" r:id="rId15" imgW="31889700" imgH="4686300" progId="Equation.3">
                  <p:embed/>
                </p:oleObj>
              </mc:Choice>
              <mc:Fallback>
                <p:oleObj name="Equation" r:id="rId15" imgW="31889700" imgH="4686300" progId="Equation.3">
                  <p:embed/>
                  <p:pic>
                    <p:nvPicPr>
                      <p:cNvPr id="34837" name="Object 54">
                        <a:extLst>
                          <a:ext uri="{FF2B5EF4-FFF2-40B4-BE49-F238E27FC236}">
                            <a16:creationId xmlns:a16="http://schemas.microsoft.com/office/drawing/2014/main" id="{003A043E-7594-AB41-A3F3-700D74AE60E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97474" y="5642620"/>
                        <a:ext cx="2135188"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64961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24E0F1C0-D35A-4A44-B2D2-66DAA35C9172}"/>
              </a:ext>
            </a:extLst>
          </p:cNvPr>
          <p:cNvSpPr>
            <a:spLocks noGrp="1" noChangeArrowheads="1"/>
          </p:cNvSpPr>
          <p:nvPr>
            <p:ph type="title"/>
          </p:nvPr>
        </p:nvSpPr>
        <p:spPr>
          <a:xfrm>
            <a:off x="2209800" y="228600"/>
            <a:ext cx="7793038" cy="1143000"/>
          </a:xfrm>
        </p:spPr>
        <p:txBody>
          <a:bodyPr anchor="ctr"/>
          <a:lstStyle/>
          <a:p>
            <a:r>
              <a:rPr lang="en-US" altLang="en-US" dirty="0">
                <a:cs typeface="Times New Roman" panose="02020603050405020304" pitchFamily="18" charset="0"/>
              </a:rPr>
              <a:t>Solution Cont.</a:t>
            </a:r>
          </a:p>
        </p:txBody>
      </p:sp>
      <p:sp>
        <p:nvSpPr>
          <p:cNvPr id="35845" name="Rectangle 19">
            <a:extLst>
              <a:ext uri="{FF2B5EF4-FFF2-40B4-BE49-F238E27FC236}">
                <a16:creationId xmlns:a16="http://schemas.microsoft.com/office/drawing/2014/main" id="{5E498327-91C2-0A49-9DF1-6E192E8C596A}"/>
              </a:ext>
            </a:extLst>
          </p:cNvPr>
          <p:cNvSpPr>
            <a:spLocks noChangeArrowheads="1"/>
          </p:cNvSpPr>
          <p:nvPr/>
        </p:nvSpPr>
        <p:spPr bwMode="auto">
          <a:xfrm>
            <a:off x="1524001" y="1515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35846" name="TextBox 27">
            <a:extLst>
              <a:ext uri="{FF2B5EF4-FFF2-40B4-BE49-F238E27FC236}">
                <a16:creationId xmlns:a16="http://schemas.microsoft.com/office/drawing/2014/main" id="{5D77B532-8F2E-DB45-81C3-35A5E9567D4C}"/>
              </a:ext>
            </a:extLst>
          </p:cNvPr>
          <p:cNvSpPr txBox="1">
            <a:spLocks noChangeArrowheads="1"/>
          </p:cNvSpPr>
          <p:nvPr/>
        </p:nvSpPr>
        <p:spPr bwMode="auto">
          <a:xfrm>
            <a:off x="1806576" y="1384301"/>
            <a:ext cx="2143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b="1"/>
              <a:t>Iteration 2:</a:t>
            </a:r>
            <a:endParaRPr lang="en-US" altLang="en-US"/>
          </a:p>
        </p:txBody>
      </p:sp>
      <p:sp>
        <p:nvSpPr>
          <p:cNvPr id="35847" name="Rectangle 28">
            <a:extLst>
              <a:ext uri="{FF2B5EF4-FFF2-40B4-BE49-F238E27FC236}">
                <a16:creationId xmlns:a16="http://schemas.microsoft.com/office/drawing/2014/main" id="{001F7479-F682-994B-AC7F-BFB98387B1B8}"/>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48" name="Rectangle 30">
            <a:extLst>
              <a:ext uri="{FF2B5EF4-FFF2-40B4-BE49-F238E27FC236}">
                <a16:creationId xmlns:a16="http://schemas.microsoft.com/office/drawing/2014/main" id="{2917A1E6-A99B-C548-B7C2-F979465BC36A}"/>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49" name="Rectangle 32">
            <a:extLst>
              <a:ext uri="{FF2B5EF4-FFF2-40B4-BE49-F238E27FC236}">
                <a16:creationId xmlns:a16="http://schemas.microsoft.com/office/drawing/2014/main" id="{551A4889-20B9-664E-9E01-C13CF665E5CE}"/>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0" name="Rectangle 48">
            <a:extLst>
              <a:ext uri="{FF2B5EF4-FFF2-40B4-BE49-F238E27FC236}">
                <a16:creationId xmlns:a16="http://schemas.microsoft.com/office/drawing/2014/main" id="{84DE9DCB-3C42-B149-B667-4C584FE47F59}"/>
              </a:ext>
            </a:extLst>
          </p:cNvPr>
          <p:cNvSpPr>
            <a:spLocks noChangeArrowheads="1"/>
          </p:cNvSpPr>
          <p:nvPr/>
        </p:nvSpPr>
        <p:spPr bwMode="auto">
          <a:xfrm>
            <a:off x="1524001" y="-22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1" name="Rectangle 49">
            <a:extLst>
              <a:ext uri="{FF2B5EF4-FFF2-40B4-BE49-F238E27FC236}">
                <a16:creationId xmlns:a16="http://schemas.microsoft.com/office/drawing/2014/main" id="{1AD83303-C425-074A-BDDC-3DD55166602C}"/>
              </a:ext>
            </a:extLst>
          </p:cNvPr>
          <p:cNvSpPr>
            <a:spLocks noChangeArrowheads="1"/>
          </p:cNvSpPr>
          <p:nvPr/>
        </p:nvSpPr>
        <p:spPr bwMode="auto">
          <a:xfrm>
            <a:off x="1524001" y="6835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2" name="Rectangle 50">
            <a:extLst>
              <a:ext uri="{FF2B5EF4-FFF2-40B4-BE49-F238E27FC236}">
                <a16:creationId xmlns:a16="http://schemas.microsoft.com/office/drawing/2014/main" id="{D0C805E4-D511-BF42-A779-6DF4A2E61559}"/>
              </a:ext>
            </a:extLst>
          </p:cNvPr>
          <p:cNvSpPr>
            <a:spLocks noChangeArrowheads="1"/>
          </p:cNvSpPr>
          <p:nvPr/>
        </p:nvSpPr>
        <p:spPr bwMode="auto">
          <a:xfrm>
            <a:off x="1524001" y="11185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35853" name="Rectangle 52">
            <a:extLst>
              <a:ext uri="{FF2B5EF4-FFF2-40B4-BE49-F238E27FC236}">
                <a16:creationId xmlns:a16="http://schemas.microsoft.com/office/drawing/2014/main" id="{14DB1F16-C6CB-3C41-B461-41AEE8F37C61}"/>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4" name="Rectangle 55">
            <a:extLst>
              <a:ext uri="{FF2B5EF4-FFF2-40B4-BE49-F238E27FC236}">
                <a16:creationId xmlns:a16="http://schemas.microsoft.com/office/drawing/2014/main" id="{096300F8-F7D5-EA4F-86F6-E06A0850541C}"/>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5855" name="Object 8">
            <a:extLst>
              <a:ext uri="{FF2B5EF4-FFF2-40B4-BE49-F238E27FC236}">
                <a16:creationId xmlns:a16="http://schemas.microsoft.com/office/drawing/2014/main" id="{F5E515A4-C6A3-5F40-89C8-F14C9541618B}"/>
              </a:ext>
            </a:extLst>
          </p:cNvPr>
          <p:cNvGraphicFramePr>
            <a:graphicFrameLocks noChangeAspect="1"/>
          </p:cNvGraphicFramePr>
          <p:nvPr/>
        </p:nvGraphicFramePr>
        <p:xfrm>
          <a:off x="3402014" y="2111375"/>
          <a:ext cx="5940425" cy="655638"/>
        </p:xfrm>
        <a:graphic>
          <a:graphicData uri="http://schemas.openxmlformats.org/presentationml/2006/ole">
            <mc:AlternateContent xmlns:mc="http://schemas.openxmlformats.org/markup-compatibility/2006">
              <mc:Choice xmlns:v="urn:schemas-microsoft-com:vml" Requires="v">
                <p:oleObj spid="_x0000_s243758" name="Equation" r:id="rId5" imgW="89522300" imgH="10236200" progId="Equation.3">
                  <p:embed/>
                </p:oleObj>
              </mc:Choice>
              <mc:Fallback>
                <p:oleObj name="Equation" r:id="rId5" imgW="89522300" imgH="10236200" progId="Equation.3">
                  <p:embed/>
                  <p:pic>
                    <p:nvPicPr>
                      <p:cNvPr id="35855" name="Object 8">
                        <a:extLst>
                          <a:ext uri="{FF2B5EF4-FFF2-40B4-BE49-F238E27FC236}">
                            <a16:creationId xmlns:a16="http://schemas.microsoft.com/office/drawing/2014/main" id="{F5E515A4-C6A3-5F40-89C8-F14C954161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2014" y="2111375"/>
                        <a:ext cx="594042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Table 23">
            <a:extLst>
              <a:ext uri="{FF2B5EF4-FFF2-40B4-BE49-F238E27FC236}">
                <a16:creationId xmlns:a16="http://schemas.microsoft.com/office/drawing/2014/main" id="{8DF60427-E950-3E4E-AE28-3F19505D373E}"/>
              </a:ext>
            </a:extLst>
          </p:cNvPr>
          <p:cNvGraphicFramePr>
            <a:graphicFrameLocks noGrp="1"/>
          </p:cNvGraphicFramePr>
          <p:nvPr/>
        </p:nvGraphicFramePr>
        <p:xfrm>
          <a:off x="3384551" y="3611563"/>
          <a:ext cx="5041901" cy="1606548"/>
        </p:xfrm>
        <a:graphic>
          <a:graphicData uri="http://schemas.openxmlformats.org/drawingml/2006/table">
            <a:tbl>
              <a:tblPr/>
              <a:tblGrid>
                <a:gridCol w="757279">
                  <a:extLst>
                    <a:ext uri="{9D8B030D-6E8A-4147-A177-3AD203B41FA5}">
                      <a16:colId xmlns:a16="http://schemas.microsoft.com/office/drawing/2014/main" val="20000"/>
                    </a:ext>
                  </a:extLst>
                </a:gridCol>
                <a:gridCol w="821305">
                  <a:extLst>
                    <a:ext uri="{9D8B030D-6E8A-4147-A177-3AD203B41FA5}">
                      <a16:colId xmlns:a16="http://schemas.microsoft.com/office/drawing/2014/main" val="20001"/>
                    </a:ext>
                  </a:extLst>
                </a:gridCol>
                <a:gridCol w="1008969">
                  <a:extLst>
                    <a:ext uri="{9D8B030D-6E8A-4147-A177-3AD203B41FA5}">
                      <a16:colId xmlns:a16="http://schemas.microsoft.com/office/drawing/2014/main" val="20002"/>
                    </a:ext>
                  </a:extLst>
                </a:gridCol>
                <a:gridCol w="811738">
                  <a:extLst>
                    <a:ext uri="{9D8B030D-6E8A-4147-A177-3AD203B41FA5}">
                      <a16:colId xmlns:a16="http://schemas.microsoft.com/office/drawing/2014/main" val="20003"/>
                    </a:ext>
                  </a:extLst>
                </a:gridCol>
                <a:gridCol w="821305">
                  <a:extLst>
                    <a:ext uri="{9D8B030D-6E8A-4147-A177-3AD203B41FA5}">
                      <a16:colId xmlns:a16="http://schemas.microsoft.com/office/drawing/2014/main" val="20004"/>
                    </a:ext>
                  </a:extLst>
                </a:gridCol>
                <a:gridCol w="821305">
                  <a:extLst>
                    <a:ext uri="{9D8B030D-6E8A-4147-A177-3AD203B41FA5}">
                      <a16:colId xmlns:a16="http://schemas.microsoft.com/office/drawing/2014/main" val="20005"/>
                    </a:ext>
                  </a:extLst>
                </a:gridCol>
              </a:tblGrid>
              <a:tr h="264397">
                <a:tc>
                  <a:txBody>
                    <a:bodyPr/>
                    <a:lstStyle/>
                    <a:p>
                      <a:pPr marL="0" marR="0" algn="ctr">
                        <a:lnSpc>
                          <a:spcPct val="115000"/>
                        </a:lnSpc>
                        <a:spcBef>
                          <a:spcPts val="0"/>
                        </a:spcBef>
                        <a:spcAft>
                          <a:spcPts val="0"/>
                        </a:spcAft>
                      </a:pPr>
                      <a:r>
                        <a:rPr lang="en-US" sz="1200" dirty="0">
                          <a:solidFill>
                            <a:srgbClr val="000000"/>
                          </a:solidFill>
                          <a:latin typeface="Times New Roman"/>
                          <a:ea typeface="Times New Roman"/>
                          <a:cs typeface="Times New Roman"/>
                        </a:rPr>
                        <a:t>Iteration</a:t>
                      </a:r>
                      <a:endParaRPr lang="en-US" sz="1100" dirty="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sym typeface="Symbol"/>
                        </a:rPr>
                        <a:t></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68573" marR="68573" marT="0" marB="0">
                    <a:lnL>
                      <a:noFill/>
                    </a:lnL>
                    <a:lnR>
                      <a:noFill/>
                    </a:lnR>
                    <a:lnT>
                      <a:noFill/>
                    </a:lnT>
                    <a:lnB>
                      <a:noFill/>
                    </a:lnB>
                  </a:tcPr>
                </a:tc>
                <a:extLst>
                  <a:ext uri="{0D108BD9-81ED-4DB2-BD59-A6C34878D82A}">
                    <a16:rowId xmlns:a16="http://schemas.microsoft.com/office/drawing/2014/main" val="10000"/>
                  </a:ext>
                </a:extLst>
              </a:tr>
              <a:tr h="264397">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1</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0.7854</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2.8284</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-10.8284</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1.0466</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5.1962</a:t>
                      </a:r>
                      <a:endParaRPr lang="en-US" sz="1100">
                        <a:latin typeface="Calibri"/>
                        <a:ea typeface="Calibri"/>
                        <a:cs typeface="Times New Roman"/>
                      </a:endParaRPr>
                    </a:p>
                  </a:txBody>
                  <a:tcPr marL="68573" marR="68573" marT="0" marB="0">
                    <a:lnL>
                      <a:noFill/>
                    </a:lnL>
                    <a:lnR>
                      <a:noFill/>
                    </a:lnR>
                    <a:lnT>
                      <a:noFill/>
                    </a:lnT>
                    <a:lnB>
                      <a:noFill/>
                    </a:lnB>
                  </a:tcPr>
                </a:tc>
                <a:extLst>
                  <a:ext uri="{0D108BD9-81ED-4DB2-BD59-A6C34878D82A}">
                    <a16:rowId xmlns:a16="http://schemas.microsoft.com/office/drawing/2014/main" val="10001"/>
                  </a:ext>
                </a:extLst>
              </a:tr>
              <a:tr h="284563">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2</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1.0466</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dirty="0">
                          <a:solidFill>
                            <a:srgbClr val="000000"/>
                          </a:solidFill>
                          <a:latin typeface="Times New Roman"/>
                          <a:ea typeface="Times New Roman"/>
                          <a:cs typeface="Times New Roman"/>
                        </a:rPr>
                        <a:t>0.0062</a:t>
                      </a:r>
                      <a:endParaRPr lang="en-US" sz="1100" dirty="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-10.3959</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dirty="0">
                          <a:solidFill>
                            <a:srgbClr val="000000"/>
                          </a:solidFill>
                          <a:latin typeface="Times New Roman"/>
                          <a:ea typeface="Times New Roman"/>
                          <a:cs typeface="Times New Roman"/>
                        </a:rPr>
                        <a:t>1.0472</a:t>
                      </a:r>
                      <a:endParaRPr lang="en-US" sz="1100" dirty="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5.1962</a:t>
                      </a:r>
                      <a:endParaRPr lang="en-US" sz="1100">
                        <a:latin typeface="Calibri"/>
                        <a:ea typeface="Calibri"/>
                        <a:cs typeface="Times New Roman"/>
                      </a:endParaRPr>
                    </a:p>
                  </a:txBody>
                  <a:tcPr marL="68573" marR="68573" marT="0" marB="0">
                    <a:lnL>
                      <a:noFill/>
                    </a:lnL>
                    <a:lnR>
                      <a:noFill/>
                    </a:lnR>
                    <a:lnT>
                      <a:noFill/>
                    </a:lnT>
                    <a:lnB>
                      <a:noFill/>
                    </a:lnB>
                  </a:tcPr>
                </a:tc>
                <a:extLst>
                  <a:ext uri="{0D108BD9-81ED-4DB2-BD59-A6C34878D82A}">
                    <a16:rowId xmlns:a16="http://schemas.microsoft.com/office/drawing/2014/main" val="10002"/>
                  </a:ext>
                </a:extLst>
              </a:tr>
              <a:tr h="264397">
                <a:tc>
                  <a:txBody>
                    <a:bodyPr/>
                    <a:lstStyle/>
                    <a:p>
                      <a:pPr marL="0" marR="0" algn="ctr">
                        <a:lnSpc>
                          <a:spcPct val="115000"/>
                        </a:lnSpc>
                        <a:spcBef>
                          <a:spcPts val="0"/>
                        </a:spcBef>
                        <a:spcAft>
                          <a:spcPts val="0"/>
                        </a:spcAft>
                      </a:pPr>
                      <a:r>
                        <a:rPr lang="en-US" sz="1200" b="0" dirty="0">
                          <a:solidFill>
                            <a:srgbClr val="000000"/>
                          </a:solidFill>
                          <a:latin typeface="Times New Roman"/>
                          <a:ea typeface="Times New Roman"/>
                          <a:cs typeface="Times New Roman"/>
                        </a:rPr>
                        <a:t>3</a:t>
                      </a:r>
                      <a:endParaRPr lang="en-US" sz="1100" b="0" dirty="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b="0" dirty="0">
                          <a:solidFill>
                            <a:srgbClr val="000000"/>
                          </a:solidFill>
                          <a:latin typeface="Times New Roman"/>
                          <a:ea typeface="Times New Roman"/>
                          <a:cs typeface="Times New Roman"/>
                        </a:rPr>
                        <a:t>1.0472</a:t>
                      </a:r>
                      <a:endParaRPr lang="en-US" sz="1100" b="0" dirty="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b="0" dirty="0">
                          <a:solidFill>
                            <a:srgbClr val="000000"/>
                          </a:solidFill>
                          <a:latin typeface="Times New Roman"/>
                          <a:ea typeface="Times New Roman"/>
                          <a:cs typeface="Times New Roman"/>
                        </a:rPr>
                        <a:t>1.06E-06</a:t>
                      </a:r>
                      <a:endParaRPr lang="en-US" sz="1100" b="0" dirty="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b="0" dirty="0">
                          <a:solidFill>
                            <a:srgbClr val="000000"/>
                          </a:solidFill>
                          <a:latin typeface="Times New Roman"/>
                          <a:ea typeface="Times New Roman"/>
                          <a:cs typeface="Times New Roman"/>
                        </a:rPr>
                        <a:t>-10.3923</a:t>
                      </a:r>
                      <a:endParaRPr lang="en-US" sz="1100" b="0" dirty="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b="0" dirty="0">
                          <a:solidFill>
                            <a:srgbClr val="000000"/>
                          </a:solidFill>
                          <a:latin typeface="Times New Roman"/>
                          <a:ea typeface="Times New Roman"/>
                          <a:cs typeface="Times New Roman"/>
                        </a:rPr>
                        <a:t>1.0472</a:t>
                      </a:r>
                      <a:endParaRPr lang="en-US" sz="1100" b="0" dirty="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b="0" dirty="0">
                          <a:solidFill>
                            <a:srgbClr val="000000"/>
                          </a:solidFill>
                          <a:latin typeface="Times New Roman"/>
                          <a:ea typeface="Times New Roman"/>
                          <a:cs typeface="Times New Roman"/>
                        </a:rPr>
                        <a:t>5.1962</a:t>
                      </a:r>
                      <a:endParaRPr lang="en-US" sz="1100" b="0" dirty="0">
                        <a:latin typeface="Calibri"/>
                        <a:ea typeface="Calibri"/>
                        <a:cs typeface="Times New Roman"/>
                      </a:endParaRPr>
                    </a:p>
                  </a:txBody>
                  <a:tcPr marL="68573" marR="68573" marT="0" marB="0">
                    <a:lnL>
                      <a:noFill/>
                    </a:lnL>
                    <a:lnR>
                      <a:noFill/>
                    </a:lnR>
                    <a:lnT>
                      <a:noFill/>
                    </a:lnT>
                    <a:lnB>
                      <a:noFill/>
                    </a:lnB>
                  </a:tcPr>
                </a:tc>
                <a:extLst>
                  <a:ext uri="{0D108BD9-81ED-4DB2-BD59-A6C34878D82A}">
                    <a16:rowId xmlns:a16="http://schemas.microsoft.com/office/drawing/2014/main" val="10003"/>
                  </a:ext>
                </a:extLst>
              </a:tr>
              <a:tr h="264397">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4</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dirty="0">
                          <a:solidFill>
                            <a:srgbClr val="000000"/>
                          </a:solidFill>
                          <a:latin typeface="Times New Roman"/>
                          <a:ea typeface="Times New Roman"/>
                          <a:cs typeface="Times New Roman"/>
                        </a:rPr>
                        <a:t>1.0472</a:t>
                      </a:r>
                      <a:endParaRPr lang="en-US" sz="1100" dirty="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3.06E-14</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-10.3923</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1.0472</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5.1962</a:t>
                      </a:r>
                      <a:endParaRPr lang="en-US" sz="1100">
                        <a:latin typeface="Calibri"/>
                        <a:ea typeface="Calibri"/>
                        <a:cs typeface="Times New Roman"/>
                      </a:endParaRPr>
                    </a:p>
                  </a:txBody>
                  <a:tcPr marL="68573" marR="68573" marT="0" marB="0">
                    <a:lnL>
                      <a:noFill/>
                    </a:lnL>
                    <a:lnR>
                      <a:noFill/>
                    </a:lnR>
                    <a:lnT>
                      <a:noFill/>
                    </a:lnT>
                    <a:lnB>
                      <a:noFill/>
                    </a:lnB>
                  </a:tcPr>
                </a:tc>
                <a:extLst>
                  <a:ext uri="{0D108BD9-81ED-4DB2-BD59-A6C34878D82A}">
                    <a16:rowId xmlns:a16="http://schemas.microsoft.com/office/drawing/2014/main" val="10004"/>
                  </a:ext>
                </a:extLst>
              </a:tr>
              <a:tr h="264397">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5</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1.0472</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dirty="0">
                          <a:solidFill>
                            <a:srgbClr val="000000"/>
                          </a:solidFill>
                          <a:latin typeface="Times New Roman"/>
                          <a:ea typeface="Times New Roman"/>
                          <a:cs typeface="Times New Roman"/>
                        </a:rPr>
                        <a:t>1.3322E-15</a:t>
                      </a:r>
                      <a:endParaRPr lang="en-US" sz="1100" dirty="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-10.3923</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1.0472</a:t>
                      </a:r>
                      <a:endParaRPr lang="en-US" sz="1100">
                        <a:latin typeface="Calibri"/>
                        <a:ea typeface="Calibri"/>
                        <a:cs typeface="Times New Roman"/>
                      </a:endParaRPr>
                    </a:p>
                  </a:txBody>
                  <a:tcPr marL="68573" marR="68573" marT="0" marB="0">
                    <a:lnL>
                      <a:noFill/>
                    </a:lnL>
                    <a:lnR>
                      <a:noFill/>
                    </a:lnR>
                    <a:lnT>
                      <a:noFill/>
                    </a:lnT>
                    <a:lnB>
                      <a:noFill/>
                    </a:lnB>
                  </a:tcPr>
                </a:tc>
                <a:tc>
                  <a:txBody>
                    <a:bodyPr/>
                    <a:lstStyle/>
                    <a:p>
                      <a:pPr marL="0" marR="0" algn="ctr">
                        <a:lnSpc>
                          <a:spcPct val="115000"/>
                        </a:lnSpc>
                        <a:spcBef>
                          <a:spcPts val="0"/>
                        </a:spcBef>
                        <a:spcAft>
                          <a:spcPts val="0"/>
                        </a:spcAft>
                      </a:pPr>
                      <a:r>
                        <a:rPr lang="en-US" sz="1200" dirty="0">
                          <a:solidFill>
                            <a:srgbClr val="000000"/>
                          </a:solidFill>
                          <a:latin typeface="Times New Roman"/>
                          <a:ea typeface="Times New Roman"/>
                          <a:cs typeface="Times New Roman"/>
                        </a:rPr>
                        <a:t>5.1962</a:t>
                      </a:r>
                      <a:endParaRPr lang="en-US" sz="1100" dirty="0">
                        <a:latin typeface="Calibri"/>
                        <a:ea typeface="Calibri"/>
                        <a:cs typeface="Times New Roman"/>
                      </a:endParaRPr>
                    </a:p>
                  </a:txBody>
                  <a:tcPr marL="68573" marR="68573" marT="0" marB="0">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35893" name="TextBox 27">
            <a:extLst>
              <a:ext uri="{FF2B5EF4-FFF2-40B4-BE49-F238E27FC236}">
                <a16:creationId xmlns:a16="http://schemas.microsoft.com/office/drawing/2014/main" id="{BE61FDC2-07A2-AB4F-A37D-948EC4785716}"/>
              </a:ext>
            </a:extLst>
          </p:cNvPr>
          <p:cNvSpPr txBox="1">
            <a:spLocks noChangeArrowheads="1"/>
          </p:cNvSpPr>
          <p:nvPr/>
        </p:nvSpPr>
        <p:spPr bwMode="auto">
          <a:xfrm>
            <a:off x="1827214" y="2994026"/>
            <a:ext cx="3889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b="1"/>
              <a:t>Summary of iterations</a:t>
            </a:r>
            <a:endParaRPr lang="en-US" altLang="en-US"/>
          </a:p>
        </p:txBody>
      </p:sp>
      <p:sp>
        <p:nvSpPr>
          <p:cNvPr id="35894" name="Rectangle 25">
            <a:extLst>
              <a:ext uri="{FF2B5EF4-FFF2-40B4-BE49-F238E27FC236}">
                <a16:creationId xmlns:a16="http://schemas.microsoft.com/office/drawing/2014/main" id="{0FB5F6CD-0F52-4E44-8CE8-B37DA6AF6E44}"/>
              </a:ext>
            </a:extLst>
          </p:cNvPr>
          <p:cNvSpPr>
            <a:spLocks noChangeArrowheads="1"/>
          </p:cNvSpPr>
          <p:nvPr/>
        </p:nvSpPr>
        <p:spPr bwMode="auto">
          <a:xfrm>
            <a:off x="2035175" y="5464176"/>
            <a:ext cx="80279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Remember that the actual solution to the problem is at 60 degrees or 1.0472 radians. </a:t>
            </a:r>
          </a:p>
        </p:txBody>
      </p:sp>
      <p:graphicFrame>
        <p:nvGraphicFramePr>
          <p:cNvPr id="35895" name="Object 55">
            <a:extLst>
              <a:ext uri="{FF2B5EF4-FFF2-40B4-BE49-F238E27FC236}">
                <a16:creationId xmlns:a16="http://schemas.microsoft.com/office/drawing/2014/main" id="{840C8159-94A9-1A4C-A493-F69764453CB4}"/>
              </a:ext>
            </a:extLst>
          </p:cNvPr>
          <p:cNvGraphicFramePr>
            <a:graphicFrameLocks noChangeAspect="1"/>
          </p:cNvGraphicFramePr>
          <p:nvPr/>
        </p:nvGraphicFramePr>
        <p:xfrm>
          <a:off x="7815263" y="3614738"/>
          <a:ext cx="342900" cy="203200"/>
        </p:xfrm>
        <a:graphic>
          <a:graphicData uri="http://schemas.openxmlformats.org/presentationml/2006/ole">
            <mc:AlternateContent xmlns:mc="http://schemas.openxmlformats.org/markup-compatibility/2006">
              <mc:Choice xmlns:v="urn:schemas-microsoft-com:vml" Requires="v">
                <p:oleObj spid="_x0000_s243759" name="Equation" r:id="rId7" imgW="7899400" imgH="4686300" progId="Equation.3">
                  <p:embed/>
                </p:oleObj>
              </mc:Choice>
              <mc:Fallback>
                <p:oleObj name="Equation" r:id="rId7" imgW="7899400" imgH="4686300" progId="Equation.3">
                  <p:embed/>
                  <p:pic>
                    <p:nvPicPr>
                      <p:cNvPr id="35895" name="Object 55">
                        <a:extLst>
                          <a:ext uri="{FF2B5EF4-FFF2-40B4-BE49-F238E27FC236}">
                            <a16:creationId xmlns:a16="http://schemas.microsoft.com/office/drawing/2014/main" id="{840C8159-94A9-1A4C-A493-F69764453C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5263" y="3614738"/>
                        <a:ext cx="3429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6" name="Object 56">
            <a:extLst>
              <a:ext uri="{FF2B5EF4-FFF2-40B4-BE49-F238E27FC236}">
                <a16:creationId xmlns:a16="http://schemas.microsoft.com/office/drawing/2014/main" id="{C9DFE45B-AE1B-794E-B6C5-93D35FAC1E5C}"/>
              </a:ext>
            </a:extLst>
          </p:cNvPr>
          <p:cNvGraphicFramePr>
            <a:graphicFrameLocks noChangeAspect="1"/>
          </p:cNvGraphicFramePr>
          <p:nvPr/>
        </p:nvGraphicFramePr>
        <p:xfrm>
          <a:off x="6854825" y="3625850"/>
          <a:ext cx="660400" cy="203200"/>
        </p:xfrm>
        <a:graphic>
          <a:graphicData uri="http://schemas.openxmlformats.org/presentationml/2006/ole">
            <mc:AlternateContent xmlns:mc="http://schemas.openxmlformats.org/markup-compatibility/2006">
              <mc:Choice xmlns:v="urn:schemas-microsoft-com:vml" Requires="v">
                <p:oleObj spid="_x0000_s243760" name="Equation" r:id="rId9" imgW="15214600" imgH="4686300" progId="Equation.3">
                  <p:embed/>
                </p:oleObj>
              </mc:Choice>
              <mc:Fallback>
                <p:oleObj name="Equation" r:id="rId9" imgW="15214600" imgH="4686300" progId="Equation.3">
                  <p:embed/>
                  <p:pic>
                    <p:nvPicPr>
                      <p:cNvPr id="35896" name="Object 56">
                        <a:extLst>
                          <a:ext uri="{FF2B5EF4-FFF2-40B4-BE49-F238E27FC236}">
                            <a16:creationId xmlns:a16="http://schemas.microsoft.com/office/drawing/2014/main" id="{C9DFE45B-AE1B-794E-B6C5-93D35FAC1E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4825" y="3625850"/>
                        <a:ext cx="6604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7" name="Object 57">
            <a:extLst>
              <a:ext uri="{FF2B5EF4-FFF2-40B4-BE49-F238E27FC236}">
                <a16:creationId xmlns:a16="http://schemas.microsoft.com/office/drawing/2014/main" id="{0A93EDC4-9748-1E45-BEA0-EB060707E8FD}"/>
              </a:ext>
            </a:extLst>
          </p:cNvPr>
          <p:cNvGraphicFramePr>
            <a:graphicFrameLocks noChangeAspect="1"/>
          </p:cNvGraphicFramePr>
          <p:nvPr/>
        </p:nvGraphicFramePr>
        <p:xfrm>
          <a:off x="5251450" y="3611563"/>
          <a:ext cx="393700" cy="203200"/>
        </p:xfrm>
        <a:graphic>
          <a:graphicData uri="http://schemas.openxmlformats.org/presentationml/2006/ole">
            <mc:AlternateContent xmlns:mc="http://schemas.openxmlformats.org/markup-compatibility/2006">
              <mc:Choice xmlns:v="urn:schemas-microsoft-com:vml" Requires="v">
                <p:oleObj spid="_x0000_s243761" name="Equation" r:id="rId11" imgW="9067800" imgH="4686300" progId="Equation.3">
                  <p:embed/>
                </p:oleObj>
              </mc:Choice>
              <mc:Fallback>
                <p:oleObj name="Equation" r:id="rId11" imgW="9067800" imgH="4686300" progId="Equation.3">
                  <p:embed/>
                  <p:pic>
                    <p:nvPicPr>
                      <p:cNvPr id="35897" name="Object 57">
                        <a:extLst>
                          <a:ext uri="{FF2B5EF4-FFF2-40B4-BE49-F238E27FC236}">
                            <a16:creationId xmlns:a16="http://schemas.microsoft.com/office/drawing/2014/main" id="{0A93EDC4-9748-1E45-BEA0-EB060707E8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1450" y="3611563"/>
                        <a:ext cx="3937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98" name="Object 58">
            <a:extLst>
              <a:ext uri="{FF2B5EF4-FFF2-40B4-BE49-F238E27FC236}">
                <a16:creationId xmlns:a16="http://schemas.microsoft.com/office/drawing/2014/main" id="{8BD9BC53-F786-BE4E-BAF3-C5451B0BBB56}"/>
              </a:ext>
            </a:extLst>
          </p:cNvPr>
          <p:cNvGraphicFramePr>
            <a:graphicFrameLocks noChangeAspect="1"/>
          </p:cNvGraphicFramePr>
          <p:nvPr/>
        </p:nvGraphicFramePr>
        <p:xfrm>
          <a:off x="6154738" y="3632200"/>
          <a:ext cx="431800" cy="203200"/>
        </p:xfrm>
        <a:graphic>
          <a:graphicData uri="http://schemas.openxmlformats.org/presentationml/2006/ole">
            <mc:AlternateContent xmlns:mc="http://schemas.openxmlformats.org/markup-compatibility/2006">
              <mc:Choice xmlns:v="urn:schemas-microsoft-com:vml" Requires="v">
                <p:oleObj spid="_x0000_s243762" name="Equation" r:id="rId13" imgW="9944100" imgH="4686300" progId="Equation.3">
                  <p:embed/>
                </p:oleObj>
              </mc:Choice>
              <mc:Fallback>
                <p:oleObj name="Equation" r:id="rId13" imgW="9944100" imgH="4686300" progId="Equation.3">
                  <p:embed/>
                  <p:pic>
                    <p:nvPicPr>
                      <p:cNvPr id="35898" name="Object 58">
                        <a:extLst>
                          <a:ext uri="{FF2B5EF4-FFF2-40B4-BE49-F238E27FC236}">
                            <a16:creationId xmlns:a16="http://schemas.microsoft.com/office/drawing/2014/main" id="{8BD9BC53-F786-BE4E-BAF3-C5451B0BBB5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54738" y="3632200"/>
                        <a:ext cx="4318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2151876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52627851-E72D-044C-9208-F385D1B6EC50}"/>
              </a:ext>
            </a:extLst>
          </p:cNvPr>
          <p:cNvSpPr>
            <a:spLocks noGrp="1" noChangeArrowheads="1"/>
          </p:cNvSpPr>
          <p:nvPr>
            <p:ph type="title"/>
          </p:nvPr>
        </p:nvSpPr>
        <p:spPr>
          <a:xfrm>
            <a:off x="1981201" y="274639"/>
            <a:ext cx="5612779" cy="346075"/>
          </a:xfrm>
        </p:spPr>
        <p:txBody>
          <a:bodyPr vert="horz" lIns="91440" tIns="45720" rIns="91440" bIns="45720" rtlCol="0" anchor="ctr">
            <a:normAutofit fontScale="90000"/>
          </a:bodyPr>
          <a:lstStyle/>
          <a:p>
            <a:r>
              <a:rPr lang="en-US" altLang="zh-TW" dirty="0">
                <a:cs typeface="Times New Roman" panose="02020603050405020304" pitchFamily="18" charset="0"/>
              </a:rPr>
              <a:t>Newton’s Method</a:t>
            </a:r>
          </a:p>
        </p:txBody>
      </p:sp>
      <p:sp>
        <p:nvSpPr>
          <p:cNvPr id="490499" name="Rectangle 3">
            <a:extLst>
              <a:ext uri="{FF2B5EF4-FFF2-40B4-BE49-F238E27FC236}">
                <a16:creationId xmlns:a16="http://schemas.microsoft.com/office/drawing/2014/main" id="{A9BAA4C9-0C1C-E945-AC1C-16F39D7402C1}"/>
              </a:ext>
            </a:extLst>
          </p:cNvPr>
          <p:cNvSpPr>
            <a:spLocks noGrp="1" noChangeArrowheads="1"/>
          </p:cNvSpPr>
          <p:nvPr>
            <p:ph type="body" sz="half" idx="1"/>
          </p:nvPr>
        </p:nvSpPr>
        <p:spPr>
          <a:xfrm>
            <a:off x="2054226" y="1098549"/>
            <a:ext cx="8255000" cy="2089150"/>
          </a:xfrm>
        </p:spPr>
        <p:txBody>
          <a:bodyPr/>
          <a:lstStyle/>
          <a:p>
            <a:pPr marL="231775" indent="-231775"/>
            <a:r>
              <a:rPr lang="en-US" altLang="zh-TW"/>
              <a:t>Shortcomings</a:t>
            </a:r>
          </a:p>
          <a:p>
            <a:pPr marL="863600" lvl="1"/>
            <a:r>
              <a:rPr lang="en-US" altLang="zh-TW"/>
              <a:t>Need to derive </a:t>
            </a:r>
            <a:r>
              <a:rPr lang="en-US" altLang="zh-TW" i="1">
                <a:latin typeface="Times New Roman" panose="02020603050405020304" pitchFamily="18" charset="0"/>
              </a:rPr>
              <a:t>f'</a:t>
            </a:r>
            <a:r>
              <a:rPr lang="en-US" altLang="zh-TW">
                <a:latin typeface="Times New Roman" panose="02020603050405020304" pitchFamily="18" charset="0"/>
              </a:rPr>
              <a:t>(</a:t>
            </a:r>
            <a:r>
              <a:rPr lang="en-US" altLang="zh-TW" i="1">
                <a:latin typeface="Times New Roman" panose="02020603050405020304" pitchFamily="18" charset="0"/>
              </a:rPr>
              <a:t>x</a:t>
            </a:r>
            <a:r>
              <a:rPr lang="en-US" altLang="zh-TW">
                <a:latin typeface="Times New Roman" panose="02020603050405020304" pitchFamily="18" charset="0"/>
              </a:rPr>
              <a:t>)</a:t>
            </a:r>
            <a:r>
              <a:rPr lang="en-US" altLang="zh-TW"/>
              <a:t> and </a:t>
            </a:r>
            <a:r>
              <a:rPr lang="en-US" altLang="zh-TW" i="1">
                <a:latin typeface="Times New Roman" panose="02020603050405020304" pitchFamily="18" charset="0"/>
              </a:rPr>
              <a:t>f"</a:t>
            </a:r>
            <a:r>
              <a:rPr lang="en-US" altLang="zh-TW">
                <a:latin typeface="Times New Roman" panose="02020603050405020304" pitchFamily="18" charset="0"/>
              </a:rPr>
              <a:t>(</a:t>
            </a:r>
            <a:r>
              <a:rPr lang="en-US" altLang="zh-TW" i="1">
                <a:latin typeface="Times New Roman" panose="02020603050405020304" pitchFamily="18" charset="0"/>
              </a:rPr>
              <a:t>x</a:t>
            </a:r>
            <a:r>
              <a:rPr lang="en-US" altLang="zh-TW">
                <a:latin typeface="Times New Roman" panose="02020603050405020304" pitchFamily="18" charset="0"/>
              </a:rPr>
              <a:t>)</a:t>
            </a:r>
            <a:r>
              <a:rPr lang="en-US" altLang="zh-TW"/>
              <a:t>.</a:t>
            </a:r>
            <a:endParaRPr lang="en-US" altLang="zh-TW" sz="900"/>
          </a:p>
          <a:p>
            <a:pPr marL="863600" lvl="1"/>
            <a:r>
              <a:rPr lang="en-US" altLang="zh-TW"/>
              <a:t>May diverge</a:t>
            </a:r>
            <a:endParaRPr lang="en-US" altLang="zh-TW" sz="900"/>
          </a:p>
          <a:p>
            <a:pPr marL="863600" lvl="1"/>
            <a:r>
              <a:rPr lang="en-US" altLang="zh-TW"/>
              <a:t>May "jump"  to another solution far away</a:t>
            </a:r>
            <a:endParaRPr lang="en-US" altLang="zh-TW" sz="1000"/>
          </a:p>
        </p:txBody>
      </p:sp>
      <p:pic>
        <p:nvPicPr>
          <p:cNvPr id="490503" name="Picture 7" descr="Clipboard04">
            <a:extLst>
              <a:ext uri="{FF2B5EF4-FFF2-40B4-BE49-F238E27FC236}">
                <a16:creationId xmlns:a16="http://schemas.microsoft.com/office/drawing/2014/main" id="{B8E7D7C1-49FA-8348-9D9F-F281B3D21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451" y="3041649"/>
            <a:ext cx="4324350" cy="1555750"/>
          </a:xfrm>
          <a:prstGeom prst="rect">
            <a:avLst/>
          </a:prstGeom>
          <a:noFill/>
          <a:extLst>
            <a:ext uri="{909E8E84-426E-40DD-AFC4-6F175D3DCCD1}">
              <a14:hiddenFill xmlns:a14="http://schemas.microsoft.com/office/drawing/2010/main">
                <a:solidFill>
                  <a:srgbClr val="FFFFFF"/>
                </a:solidFill>
              </a14:hiddenFill>
            </a:ext>
          </a:extLst>
        </p:spPr>
      </p:pic>
      <p:sp>
        <p:nvSpPr>
          <p:cNvPr id="490504" name="Rectangle 8">
            <a:extLst>
              <a:ext uri="{FF2B5EF4-FFF2-40B4-BE49-F238E27FC236}">
                <a16:creationId xmlns:a16="http://schemas.microsoft.com/office/drawing/2014/main" id="{175B4896-BF7C-634F-942B-7B3A538E377D}"/>
              </a:ext>
            </a:extLst>
          </p:cNvPr>
          <p:cNvSpPr>
            <a:spLocks noChangeArrowheads="1"/>
          </p:cNvSpPr>
          <p:nvPr/>
        </p:nvSpPr>
        <p:spPr bwMode="auto">
          <a:xfrm>
            <a:off x="1981201" y="4625975"/>
            <a:ext cx="8399462"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1775" indent="-231775">
              <a:spcBef>
                <a:spcPct val="20000"/>
              </a:spcBef>
              <a:buChar char="•"/>
              <a:defRPr kumimoji="1" sz="2800">
                <a:solidFill>
                  <a:schemeClr val="tx1"/>
                </a:solidFill>
                <a:latin typeface="Arial" panose="020B0604020202020204" pitchFamily="34" charset="0"/>
                <a:ea typeface="新細明體" panose="02020500000000000000" pitchFamily="18" charset="-120"/>
              </a:defRPr>
            </a:lvl1pPr>
            <a:lvl2pPr marL="863600" indent="-285750">
              <a:spcBef>
                <a:spcPct val="20000"/>
              </a:spcBef>
              <a:buChar char="–"/>
              <a:defRPr kumimoji="1" sz="2400">
                <a:solidFill>
                  <a:schemeClr val="tx1"/>
                </a:solidFill>
                <a:latin typeface="Arial" panose="020B0604020202020204" pitchFamily="34" charset="0"/>
                <a:ea typeface="新細明體" panose="02020500000000000000" pitchFamily="18" charset="-120"/>
              </a:defRPr>
            </a:lvl2pPr>
            <a:lvl3pPr marL="12065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har char="»"/>
              <a:defRPr kumimoji="1">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har char="»"/>
              <a:defRPr kumimoji="1">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har char="»"/>
              <a:defRPr kumimoji="1">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har char="»"/>
              <a:defRPr kumimoji="1">
                <a:solidFill>
                  <a:schemeClr val="tx1"/>
                </a:solidFill>
                <a:latin typeface="Arial" panose="020B0604020202020204" pitchFamily="34" charset="0"/>
                <a:ea typeface="新細明體" panose="02020500000000000000" pitchFamily="18" charset="-120"/>
              </a:defRPr>
            </a:lvl9pPr>
          </a:lstStyle>
          <a:p>
            <a:pPr>
              <a:lnSpc>
                <a:spcPct val="90000"/>
              </a:lnSpc>
            </a:pPr>
            <a:r>
              <a:rPr lang="en-US" altLang="zh-TW" dirty="0"/>
              <a:t>Advantages</a:t>
            </a:r>
          </a:p>
          <a:p>
            <a:pPr lvl="1">
              <a:lnSpc>
                <a:spcPct val="90000"/>
              </a:lnSpc>
            </a:pPr>
            <a:r>
              <a:rPr lang="en-US" altLang="zh-TW" dirty="0"/>
              <a:t>Fast convergent rate near solution</a:t>
            </a:r>
          </a:p>
          <a:p>
            <a:pPr lvl="1">
              <a:lnSpc>
                <a:spcPct val="90000"/>
              </a:lnSpc>
            </a:pPr>
            <a:r>
              <a:rPr lang="en-US" altLang="zh-TW" dirty="0">
                <a:solidFill>
                  <a:srgbClr val="0070C0"/>
                </a:solidFill>
              </a:rPr>
              <a:t>Hybrid approach</a:t>
            </a:r>
            <a:r>
              <a:rPr lang="en-US" altLang="zh-TW" dirty="0"/>
              <a:t>: Use bracketing method to find an approximation near the solution, then switch to Newton's method.</a:t>
            </a:r>
            <a:endParaRPr lang="en-US" altLang="zh-TW" sz="1000" dirty="0"/>
          </a:p>
        </p:txBody>
      </p:sp>
    </p:spTree>
    <p:extLst>
      <p:ext uri="{BB962C8B-B14F-4D97-AF65-F5344CB8AC3E}">
        <p14:creationId xmlns:p14="http://schemas.microsoft.com/office/powerpoint/2010/main" val="44134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Line 2">
            <a:extLst>
              <a:ext uri="{FF2B5EF4-FFF2-40B4-BE49-F238E27FC236}">
                <a16:creationId xmlns:a16="http://schemas.microsoft.com/office/drawing/2014/main" id="{7264C70C-3E16-9141-846C-97E80130BAE6}"/>
              </a:ext>
            </a:extLst>
          </p:cNvPr>
          <p:cNvSpPr>
            <a:spLocks noChangeShapeType="1"/>
          </p:cNvSpPr>
          <p:nvPr/>
        </p:nvSpPr>
        <p:spPr bwMode="auto">
          <a:xfrm>
            <a:off x="3235364" y="4043361"/>
            <a:ext cx="5715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5619" name="Line 3">
            <a:extLst>
              <a:ext uri="{FF2B5EF4-FFF2-40B4-BE49-F238E27FC236}">
                <a16:creationId xmlns:a16="http://schemas.microsoft.com/office/drawing/2014/main" id="{5ACB28EB-4ED1-5B45-86BF-60ED108E5AAE}"/>
              </a:ext>
            </a:extLst>
          </p:cNvPr>
          <p:cNvSpPr>
            <a:spLocks noChangeShapeType="1"/>
          </p:cNvSpPr>
          <p:nvPr/>
        </p:nvSpPr>
        <p:spPr bwMode="auto">
          <a:xfrm flipV="1">
            <a:off x="3235364" y="1147761"/>
            <a:ext cx="0" cy="289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5621" name="Freeform 5">
            <a:extLst>
              <a:ext uri="{FF2B5EF4-FFF2-40B4-BE49-F238E27FC236}">
                <a16:creationId xmlns:a16="http://schemas.microsoft.com/office/drawing/2014/main" id="{16B70738-E5F6-1C49-87E8-53F5906FE241}"/>
              </a:ext>
            </a:extLst>
          </p:cNvPr>
          <p:cNvSpPr>
            <a:spLocks/>
          </p:cNvSpPr>
          <p:nvPr/>
        </p:nvSpPr>
        <p:spPr bwMode="auto">
          <a:xfrm>
            <a:off x="4454564" y="1249361"/>
            <a:ext cx="3352800" cy="2336800"/>
          </a:xfrm>
          <a:custGeom>
            <a:avLst/>
            <a:gdLst>
              <a:gd name="T0" fmla="*/ 0 w 2112"/>
              <a:gd name="T1" fmla="*/ 1472 h 1472"/>
              <a:gd name="T2" fmla="*/ 720 w 2112"/>
              <a:gd name="T3" fmla="*/ 32 h 1472"/>
              <a:gd name="T4" fmla="*/ 2112 w 2112"/>
              <a:gd name="T5" fmla="*/ 1280 h 1472"/>
            </a:gdLst>
            <a:ahLst/>
            <a:cxnLst>
              <a:cxn ang="0">
                <a:pos x="T0" y="T1"/>
              </a:cxn>
              <a:cxn ang="0">
                <a:pos x="T2" y="T3"/>
              </a:cxn>
              <a:cxn ang="0">
                <a:pos x="T4" y="T5"/>
              </a:cxn>
            </a:cxnLst>
            <a:rect l="0" t="0" r="r" b="b"/>
            <a:pathLst>
              <a:path w="2112" h="1472">
                <a:moveTo>
                  <a:pt x="0" y="1472"/>
                </a:moveTo>
                <a:cubicBezTo>
                  <a:pt x="184" y="768"/>
                  <a:pt x="368" y="64"/>
                  <a:pt x="720" y="32"/>
                </a:cubicBezTo>
                <a:cubicBezTo>
                  <a:pt x="1072" y="0"/>
                  <a:pt x="1880" y="1072"/>
                  <a:pt x="2112" y="1280"/>
                </a:cubicBezTo>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5622" name="Oval 6">
            <a:extLst>
              <a:ext uri="{FF2B5EF4-FFF2-40B4-BE49-F238E27FC236}">
                <a16:creationId xmlns:a16="http://schemas.microsoft.com/office/drawing/2014/main" id="{1E3F74D6-45C2-A24B-9A92-16F6DE95F68A}"/>
              </a:ext>
            </a:extLst>
          </p:cNvPr>
          <p:cNvSpPr>
            <a:spLocks noChangeAspect="1" noChangeArrowheads="1"/>
          </p:cNvSpPr>
          <p:nvPr/>
        </p:nvSpPr>
        <p:spPr bwMode="auto">
          <a:xfrm>
            <a:off x="4530765" y="3052761"/>
            <a:ext cx="115887"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625" name="Oval 9">
            <a:extLst>
              <a:ext uri="{FF2B5EF4-FFF2-40B4-BE49-F238E27FC236}">
                <a16:creationId xmlns:a16="http://schemas.microsoft.com/office/drawing/2014/main" id="{D0EDE095-0AA4-7D48-A6CE-AE4F0BD561AA}"/>
              </a:ext>
            </a:extLst>
          </p:cNvPr>
          <p:cNvSpPr>
            <a:spLocks noChangeAspect="1" noChangeArrowheads="1"/>
          </p:cNvSpPr>
          <p:nvPr/>
        </p:nvSpPr>
        <p:spPr bwMode="auto">
          <a:xfrm>
            <a:off x="6892965" y="2290761"/>
            <a:ext cx="115887"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627" name="Line 11">
            <a:extLst>
              <a:ext uri="{FF2B5EF4-FFF2-40B4-BE49-F238E27FC236}">
                <a16:creationId xmlns:a16="http://schemas.microsoft.com/office/drawing/2014/main" id="{BE7F77E5-B539-814F-AD68-13F06F5A081A}"/>
              </a:ext>
            </a:extLst>
          </p:cNvPr>
          <p:cNvSpPr>
            <a:spLocks noChangeShapeType="1"/>
          </p:cNvSpPr>
          <p:nvPr/>
        </p:nvSpPr>
        <p:spPr bwMode="auto">
          <a:xfrm>
            <a:off x="4606964" y="3128961"/>
            <a:ext cx="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5630" name="Line 14">
            <a:extLst>
              <a:ext uri="{FF2B5EF4-FFF2-40B4-BE49-F238E27FC236}">
                <a16:creationId xmlns:a16="http://schemas.microsoft.com/office/drawing/2014/main" id="{8941811E-4493-4F4C-BE81-E5D3DA1AB7AA}"/>
              </a:ext>
            </a:extLst>
          </p:cNvPr>
          <p:cNvSpPr>
            <a:spLocks noChangeShapeType="1"/>
          </p:cNvSpPr>
          <p:nvPr/>
        </p:nvSpPr>
        <p:spPr bwMode="auto">
          <a:xfrm>
            <a:off x="6969164" y="2366961"/>
            <a:ext cx="0" cy="1676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5631" name="Text Box 15">
            <a:extLst>
              <a:ext uri="{FF2B5EF4-FFF2-40B4-BE49-F238E27FC236}">
                <a16:creationId xmlns:a16="http://schemas.microsoft.com/office/drawing/2014/main" id="{8AEB6B48-19BB-0A45-9680-8DDB447797B7}"/>
              </a:ext>
            </a:extLst>
          </p:cNvPr>
          <p:cNvSpPr txBox="1">
            <a:spLocks noChangeArrowheads="1"/>
          </p:cNvSpPr>
          <p:nvPr/>
        </p:nvSpPr>
        <p:spPr bwMode="auto">
          <a:xfrm>
            <a:off x="3082964" y="4051300"/>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a:effectLst>
                  <a:outerShdw blurRad="38100" dist="38100" dir="2700000" algn="tl">
                    <a:srgbClr val="C0C0C0"/>
                  </a:outerShdw>
                </a:effectLst>
                <a:latin typeface="Times New Roman" panose="02020603050405020304" pitchFamily="18" charset="0"/>
              </a:rPr>
              <a:t>                     </a:t>
            </a:r>
            <a:r>
              <a:rPr lang="en-US" altLang="zh-TW" sz="2000" i="1">
                <a:effectLst>
                  <a:outerShdw blurRad="38100" dist="38100" dir="2700000" algn="tl">
                    <a:srgbClr val="C0C0C0"/>
                  </a:outerShdw>
                </a:effectLst>
                <a:latin typeface="Times New Roman" panose="02020603050405020304" pitchFamily="18" charset="0"/>
              </a:rPr>
              <a:t>x</a:t>
            </a:r>
            <a:r>
              <a:rPr lang="en-US" altLang="zh-TW" sz="2000" i="1" baseline="-25000">
                <a:effectLst>
                  <a:outerShdw blurRad="38100" dist="38100" dir="2700000" algn="tl">
                    <a:srgbClr val="C0C0C0"/>
                  </a:outerShdw>
                </a:effectLst>
                <a:latin typeface="Times New Roman" panose="02020603050405020304" pitchFamily="18" charset="0"/>
              </a:rPr>
              <a:t>l</a:t>
            </a:r>
            <a:r>
              <a:rPr lang="en-US" altLang="zh-TW" sz="2000" i="1">
                <a:effectLst>
                  <a:outerShdw blurRad="38100" dist="38100" dir="2700000" algn="tl">
                    <a:srgbClr val="C0C0C0"/>
                  </a:outerShdw>
                </a:effectLst>
                <a:latin typeface="Times New Roman" panose="02020603050405020304" pitchFamily="18" charset="0"/>
              </a:rPr>
              <a:t>                                  x</a:t>
            </a:r>
            <a:r>
              <a:rPr lang="en-US" altLang="zh-TW" sz="2000" i="1" baseline="-25000">
                <a:effectLst>
                  <a:outerShdw blurRad="38100" dist="38100" dir="2700000" algn="tl">
                    <a:srgbClr val="C0C0C0"/>
                  </a:outerShdw>
                </a:effectLst>
                <a:latin typeface="Times New Roman" panose="02020603050405020304" pitchFamily="18" charset="0"/>
              </a:rPr>
              <a:t>u</a:t>
            </a:r>
            <a:r>
              <a:rPr lang="en-US" altLang="zh-TW" sz="2000" i="1">
                <a:effectLst>
                  <a:outerShdw blurRad="38100" dist="38100" dir="2700000" algn="tl">
                    <a:srgbClr val="C0C0C0"/>
                  </a:outerShdw>
                </a:effectLst>
                <a:latin typeface="Times New Roman" panose="02020603050405020304" pitchFamily="18" charset="0"/>
              </a:rPr>
              <a:t>                          x</a:t>
            </a:r>
          </a:p>
        </p:txBody>
      </p:sp>
      <p:sp>
        <p:nvSpPr>
          <p:cNvPr id="495632" name="Text Box 16">
            <a:extLst>
              <a:ext uri="{FF2B5EF4-FFF2-40B4-BE49-F238E27FC236}">
                <a16:creationId xmlns:a16="http://schemas.microsoft.com/office/drawing/2014/main" id="{AB45D83A-2C7E-4040-94EA-81D203DD86F8}"/>
              </a:ext>
            </a:extLst>
          </p:cNvPr>
          <p:cNvSpPr txBox="1">
            <a:spLocks noChangeArrowheads="1"/>
          </p:cNvSpPr>
          <p:nvPr/>
        </p:nvSpPr>
        <p:spPr bwMode="auto">
          <a:xfrm>
            <a:off x="2625764" y="1071562"/>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i="1">
                <a:effectLst>
                  <a:outerShdw blurRad="38100" dist="38100" dir="2700000" algn="tl">
                    <a:srgbClr val="C0C0C0"/>
                  </a:outerShdw>
                </a:effectLst>
                <a:latin typeface="Times New Roman" panose="02020603050405020304" pitchFamily="18" charset="0"/>
              </a:rPr>
              <a:t>f</a:t>
            </a:r>
            <a:r>
              <a:rPr lang="en-US" altLang="zh-TW" sz="2000">
                <a:effectLst>
                  <a:outerShdw blurRad="38100" dist="38100" dir="2700000" algn="tl">
                    <a:srgbClr val="C0C0C0"/>
                  </a:outerShdw>
                </a:effectLst>
                <a:latin typeface="Times New Roman" panose="02020603050405020304" pitchFamily="18" charset="0"/>
              </a:rPr>
              <a:t>(</a:t>
            </a:r>
            <a:r>
              <a:rPr lang="en-US" altLang="zh-TW" sz="2000" i="1">
                <a:effectLst>
                  <a:outerShdw blurRad="38100" dist="38100" dir="2700000" algn="tl">
                    <a:srgbClr val="C0C0C0"/>
                  </a:outerShdw>
                </a:effectLst>
                <a:latin typeface="Times New Roman" panose="02020603050405020304" pitchFamily="18" charset="0"/>
              </a:rPr>
              <a:t>x</a:t>
            </a:r>
            <a:r>
              <a:rPr lang="en-US" altLang="zh-TW" sz="2000">
                <a:effectLst>
                  <a:outerShdw blurRad="38100" dist="38100" dir="2700000" algn="tl">
                    <a:srgbClr val="C0C0C0"/>
                  </a:outerShdw>
                </a:effectLst>
                <a:latin typeface="Times New Roman" panose="02020603050405020304" pitchFamily="18" charset="0"/>
              </a:rPr>
              <a:t>)</a:t>
            </a:r>
          </a:p>
        </p:txBody>
      </p:sp>
      <p:sp>
        <p:nvSpPr>
          <p:cNvPr id="495633" name="Rectangle 17">
            <a:extLst>
              <a:ext uri="{FF2B5EF4-FFF2-40B4-BE49-F238E27FC236}">
                <a16:creationId xmlns:a16="http://schemas.microsoft.com/office/drawing/2014/main" id="{12D4F5C2-760C-5A4C-8312-12551EABFB01}"/>
              </a:ext>
            </a:extLst>
          </p:cNvPr>
          <p:cNvSpPr>
            <a:spLocks noChangeArrowheads="1"/>
          </p:cNvSpPr>
          <p:nvPr/>
        </p:nvSpPr>
        <p:spPr bwMode="auto">
          <a:xfrm>
            <a:off x="1992313" y="188914"/>
            <a:ext cx="807561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rgbClr val="800080"/>
                </a:solidFill>
                <a:latin typeface="Tahoma" panose="020B0604030504040204" pitchFamily="34" charset="0"/>
                <a:ea typeface="新細明體" panose="02020500000000000000" pitchFamily="18" charset="-120"/>
              </a:defRPr>
            </a:lvl1pPr>
            <a:lvl2pPr algn="ctr">
              <a:defRPr kumimoji="1" sz="4400">
                <a:solidFill>
                  <a:srgbClr val="800080"/>
                </a:solidFill>
                <a:latin typeface="Tahoma" panose="020B0604030504040204" pitchFamily="34" charset="0"/>
                <a:ea typeface="新細明體" panose="02020500000000000000" pitchFamily="18" charset="-120"/>
              </a:defRPr>
            </a:lvl2pPr>
            <a:lvl3pPr algn="ctr">
              <a:defRPr kumimoji="1" sz="4400">
                <a:solidFill>
                  <a:srgbClr val="800080"/>
                </a:solidFill>
                <a:latin typeface="Tahoma" panose="020B0604030504040204" pitchFamily="34" charset="0"/>
                <a:ea typeface="新細明體" panose="02020500000000000000" pitchFamily="18" charset="-120"/>
              </a:defRPr>
            </a:lvl3pPr>
            <a:lvl4pPr algn="ctr">
              <a:defRPr kumimoji="1" sz="4400">
                <a:solidFill>
                  <a:srgbClr val="800080"/>
                </a:solidFill>
                <a:latin typeface="Tahoma" panose="020B0604030504040204" pitchFamily="34" charset="0"/>
                <a:ea typeface="新細明體" panose="02020500000000000000" pitchFamily="18" charset="-120"/>
              </a:defRPr>
            </a:lvl4pPr>
            <a:lvl5pPr algn="ctr">
              <a:defRPr kumimoji="1" sz="4400">
                <a:solidFill>
                  <a:srgbClr val="800080"/>
                </a:solidFill>
                <a:latin typeface="Tahoma" panose="020B0604030504040204" pitchFamily="34" charset="0"/>
                <a:ea typeface="新細明體" panose="02020500000000000000" pitchFamily="18" charset="-120"/>
              </a:defRPr>
            </a:lvl5pPr>
            <a:lvl6pPr marL="4572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6pPr>
            <a:lvl7pPr marL="9144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7pPr>
            <a:lvl8pPr marL="13716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8pPr>
            <a:lvl9pPr marL="18288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9pPr>
          </a:lstStyle>
          <a:p>
            <a:r>
              <a:rPr lang="en-US" altLang="zh-TW" sz="3600">
                <a:latin typeface="Arial" panose="020B0604020202020204" pitchFamily="34" charset="0"/>
              </a:rPr>
              <a:t>Bracketing Method</a:t>
            </a:r>
          </a:p>
        </p:txBody>
      </p:sp>
      <p:sp>
        <p:nvSpPr>
          <p:cNvPr id="495634" name="Rectangle 18">
            <a:extLst>
              <a:ext uri="{FF2B5EF4-FFF2-40B4-BE49-F238E27FC236}">
                <a16:creationId xmlns:a16="http://schemas.microsoft.com/office/drawing/2014/main" id="{B39BCA2D-9FC6-4640-8692-4F67620179C4}"/>
              </a:ext>
            </a:extLst>
          </p:cNvPr>
          <p:cNvSpPr>
            <a:spLocks noGrp="1" noChangeArrowheads="1"/>
          </p:cNvSpPr>
          <p:nvPr>
            <p:ph type="body" idx="1"/>
          </p:nvPr>
        </p:nvSpPr>
        <p:spPr>
          <a:xfrm>
            <a:off x="1859001" y="4554537"/>
            <a:ext cx="8567738" cy="1801813"/>
          </a:xfrm>
          <a:noFill/>
          <a:ln/>
        </p:spPr>
        <p:txBody>
          <a:bodyPr/>
          <a:lstStyle/>
          <a:p>
            <a:pPr marL="0" indent="0">
              <a:buNone/>
            </a:pPr>
            <a:r>
              <a:rPr lang="en-US" altLang="zh-TW" sz="2400"/>
              <a:t>Suppose </a:t>
            </a:r>
            <a:r>
              <a:rPr lang="en-US" altLang="zh-TW" sz="2400" i="1">
                <a:latin typeface="Times New Roman" panose="02020603050405020304" pitchFamily="18" charset="0"/>
              </a:rPr>
              <a:t>f</a:t>
            </a:r>
            <a:r>
              <a:rPr lang="en-US" altLang="zh-TW" sz="2400">
                <a:latin typeface="Times New Roman" panose="02020603050405020304" pitchFamily="18" charset="0"/>
              </a:rPr>
              <a:t>(</a:t>
            </a:r>
            <a:r>
              <a:rPr lang="en-US" altLang="zh-TW" sz="2400" i="1">
                <a:latin typeface="Times New Roman" panose="02020603050405020304" pitchFamily="18" charset="0"/>
              </a:rPr>
              <a:t>x</a:t>
            </a:r>
            <a:r>
              <a:rPr lang="en-US" altLang="zh-TW" sz="2400">
                <a:latin typeface="Times New Roman" panose="02020603050405020304" pitchFamily="18" charset="0"/>
              </a:rPr>
              <a:t>)</a:t>
            </a:r>
            <a:r>
              <a:rPr lang="en-US" altLang="zh-TW" sz="2400"/>
              <a:t> is </a:t>
            </a:r>
            <a:r>
              <a:rPr lang="en-US" altLang="zh-TW" sz="2400" i="1">
                <a:solidFill>
                  <a:schemeClr val="hlink"/>
                </a:solidFill>
              </a:rPr>
              <a:t>unimodal</a:t>
            </a:r>
            <a:r>
              <a:rPr lang="en-US" altLang="zh-TW" sz="2400"/>
              <a:t> on the interval </a:t>
            </a:r>
            <a:r>
              <a:rPr lang="en-US" altLang="zh-TW" sz="2400">
                <a:latin typeface="Times New Roman" panose="02020603050405020304" pitchFamily="18" charset="0"/>
              </a:rPr>
              <a:t>[</a:t>
            </a:r>
            <a:r>
              <a:rPr lang="en-US" altLang="zh-TW" sz="2400" i="1">
                <a:latin typeface="Times New Roman" panose="02020603050405020304" pitchFamily="18" charset="0"/>
              </a:rPr>
              <a:t>x</a:t>
            </a:r>
            <a:r>
              <a:rPr lang="en-US" altLang="zh-TW" sz="2400" i="1" baseline="-25000">
                <a:latin typeface="Times New Roman" panose="02020603050405020304" pitchFamily="18" charset="0"/>
              </a:rPr>
              <a:t>l</a:t>
            </a:r>
            <a:r>
              <a:rPr lang="en-US" altLang="zh-TW" sz="2400">
                <a:latin typeface="Times New Roman" panose="02020603050405020304" pitchFamily="18" charset="0"/>
              </a:rPr>
              <a:t>, </a:t>
            </a:r>
            <a:r>
              <a:rPr lang="en-US" altLang="zh-TW" sz="2400" i="1">
                <a:latin typeface="Times New Roman" panose="02020603050405020304" pitchFamily="18" charset="0"/>
              </a:rPr>
              <a:t>x</a:t>
            </a:r>
            <a:r>
              <a:rPr lang="en-US" altLang="zh-TW" sz="2400" i="1" baseline="-25000">
                <a:latin typeface="Times New Roman" panose="02020603050405020304" pitchFamily="18" charset="0"/>
              </a:rPr>
              <a:t>u</a:t>
            </a:r>
            <a:r>
              <a:rPr lang="en-US" altLang="zh-TW" sz="2400">
                <a:latin typeface="Times New Roman" panose="02020603050405020304" pitchFamily="18" charset="0"/>
              </a:rPr>
              <a:t>]. </a:t>
            </a:r>
            <a:r>
              <a:rPr lang="en-US" altLang="zh-TW" sz="2400"/>
              <a:t>That is, there is only one local maxima in </a:t>
            </a:r>
            <a:r>
              <a:rPr lang="en-US" altLang="zh-TW" sz="2400">
                <a:latin typeface="Times New Roman" panose="02020603050405020304" pitchFamily="18" charset="0"/>
              </a:rPr>
              <a:t>[</a:t>
            </a:r>
            <a:r>
              <a:rPr lang="en-US" altLang="zh-TW" sz="2400" i="1">
                <a:latin typeface="Times New Roman" panose="02020603050405020304" pitchFamily="18" charset="0"/>
              </a:rPr>
              <a:t>x</a:t>
            </a:r>
            <a:r>
              <a:rPr lang="en-US" altLang="zh-TW" sz="2400" i="1" baseline="-25000">
                <a:latin typeface="Times New Roman" panose="02020603050405020304" pitchFamily="18" charset="0"/>
              </a:rPr>
              <a:t>l</a:t>
            </a:r>
            <a:r>
              <a:rPr lang="en-US" altLang="zh-TW" sz="2400">
                <a:latin typeface="Times New Roman" panose="02020603050405020304" pitchFamily="18" charset="0"/>
              </a:rPr>
              <a:t>, </a:t>
            </a:r>
            <a:r>
              <a:rPr lang="en-US" altLang="zh-TW" sz="2400" i="1">
                <a:latin typeface="Times New Roman" panose="02020603050405020304" pitchFamily="18" charset="0"/>
              </a:rPr>
              <a:t>x</a:t>
            </a:r>
            <a:r>
              <a:rPr lang="en-US" altLang="zh-TW" sz="2400" i="1" baseline="-25000">
                <a:latin typeface="Times New Roman" panose="02020603050405020304" pitchFamily="18" charset="0"/>
              </a:rPr>
              <a:t>u</a:t>
            </a:r>
            <a:r>
              <a:rPr lang="en-US" altLang="zh-TW" sz="2400">
                <a:latin typeface="Times New Roman" panose="02020603050405020304" pitchFamily="18" charset="0"/>
              </a:rPr>
              <a:t>].</a:t>
            </a:r>
          </a:p>
          <a:p>
            <a:pPr marL="0" indent="0">
              <a:buNone/>
            </a:pPr>
            <a:endParaRPr lang="en-US" altLang="zh-TW" sz="1000"/>
          </a:p>
          <a:p>
            <a:pPr marL="0" indent="0">
              <a:buNone/>
            </a:pPr>
            <a:r>
              <a:rPr lang="en-US" altLang="zh-TW" sz="2400" b="1"/>
              <a:t>Objective</a:t>
            </a:r>
            <a:r>
              <a:rPr lang="en-US" altLang="zh-TW" sz="2400"/>
              <a:t>: Gradually narrowing down the interval by eliminating the sub-interval that does not contain the maxima. </a:t>
            </a:r>
            <a:endParaRPr lang="en-US" altLang="zh-TW" sz="2400" i="1"/>
          </a:p>
        </p:txBody>
      </p:sp>
    </p:spTree>
    <p:extLst>
      <p:ext uri="{BB962C8B-B14F-4D97-AF65-F5344CB8AC3E}">
        <p14:creationId xmlns:p14="http://schemas.microsoft.com/office/powerpoint/2010/main" val="563604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Line 2">
            <a:extLst>
              <a:ext uri="{FF2B5EF4-FFF2-40B4-BE49-F238E27FC236}">
                <a16:creationId xmlns:a16="http://schemas.microsoft.com/office/drawing/2014/main" id="{91C65853-002D-DD49-BC32-2AF33657AFB6}"/>
              </a:ext>
            </a:extLst>
          </p:cNvPr>
          <p:cNvSpPr>
            <a:spLocks noChangeShapeType="1"/>
          </p:cNvSpPr>
          <p:nvPr/>
        </p:nvSpPr>
        <p:spPr bwMode="auto">
          <a:xfrm>
            <a:off x="1851025" y="3857626"/>
            <a:ext cx="3735388"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44" name="Freeform 4">
            <a:extLst>
              <a:ext uri="{FF2B5EF4-FFF2-40B4-BE49-F238E27FC236}">
                <a16:creationId xmlns:a16="http://schemas.microsoft.com/office/drawing/2014/main" id="{EB830B01-E9ED-A641-B83E-1A765CF8DFC3}"/>
              </a:ext>
            </a:extLst>
          </p:cNvPr>
          <p:cNvSpPr>
            <a:spLocks/>
          </p:cNvSpPr>
          <p:nvPr/>
        </p:nvSpPr>
        <p:spPr bwMode="auto">
          <a:xfrm>
            <a:off x="2063750" y="1092200"/>
            <a:ext cx="3352800" cy="2336800"/>
          </a:xfrm>
          <a:custGeom>
            <a:avLst/>
            <a:gdLst>
              <a:gd name="T0" fmla="*/ 0 w 2112"/>
              <a:gd name="T1" fmla="*/ 1472 h 1472"/>
              <a:gd name="T2" fmla="*/ 720 w 2112"/>
              <a:gd name="T3" fmla="*/ 32 h 1472"/>
              <a:gd name="T4" fmla="*/ 2112 w 2112"/>
              <a:gd name="T5" fmla="*/ 1280 h 1472"/>
            </a:gdLst>
            <a:ahLst/>
            <a:cxnLst>
              <a:cxn ang="0">
                <a:pos x="T0" y="T1"/>
              </a:cxn>
              <a:cxn ang="0">
                <a:pos x="T2" y="T3"/>
              </a:cxn>
              <a:cxn ang="0">
                <a:pos x="T4" y="T5"/>
              </a:cxn>
            </a:cxnLst>
            <a:rect l="0" t="0" r="r" b="b"/>
            <a:pathLst>
              <a:path w="2112" h="1472">
                <a:moveTo>
                  <a:pt x="0" y="1472"/>
                </a:moveTo>
                <a:cubicBezTo>
                  <a:pt x="184" y="768"/>
                  <a:pt x="368" y="64"/>
                  <a:pt x="720" y="32"/>
                </a:cubicBezTo>
                <a:cubicBezTo>
                  <a:pt x="1072" y="0"/>
                  <a:pt x="1880" y="1072"/>
                  <a:pt x="2112" y="1280"/>
                </a:cubicBezTo>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45" name="Oval 5">
            <a:extLst>
              <a:ext uri="{FF2B5EF4-FFF2-40B4-BE49-F238E27FC236}">
                <a16:creationId xmlns:a16="http://schemas.microsoft.com/office/drawing/2014/main" id="{FD39230F-81C0-BA46-9B05-FAAC870FFFB6}"/>
              </a:ext>
            </a:extLst>
          </p:cNvPr>
          <p:cNvSpPr>
            <a:spLocks noChangeAspect="1" noChangeArrowheads="1"/>
          </p:cNvSpPr>
          <p:nvPr/>
        </p:nvSpPr>
        <p:spPr bwMode="auto">
          <a:xfrm>
            <a:off x="2139950" y="2895600"/>
            <a:ext cx="115888"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46" name="Oval 6">
            <a:extLst>
              <a:ext uri="{FF2B5EF4-FFF2-40B4-BE49-F238E27FC236}">
                <a16:creationId xmlns:a16="http://schemas.microsoft.com/office/drawing/2014/main" id="{605E8E41-77BE-064A-8951-F663A29661DF}"/>
              </a:ext>
            </a:extLst>
          </p:cNvPr>
          <p:cNvSpPr>
            <a:spLocks noChangeAspect="1" noChangeArrowheads="1"/>
          </p:cNvSpPr>
          <p:nvPr/>
        </p:nvSpPr>
        <p:spPr bwMode="auto">
          <a:xfrm>
            <a:off x="3787775" y="1447800"/>
            <a:ext cx="115888"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47" name="Oval 7">
            <a:extLst>
              <a:ext uri="{FF2B5EF4-FFF2-40B4-BE49-F238E27FC236}">
                <a16:creationId xmlns:a16="http://schemas.microsoft.com/office/drawing/2014/main" id="{C54CE17D-0B0A-EB49-9170-73FC96077056}"/>
              </a:ext>
            </a:extLst>
          </p:cNvPr>
          <p:cNvSpPr>
            <a:spLocks noChangeAspect="1" noChangeArrowheads="1"/>
          </p:cNvSpPr>
          <p:nvPr/>
        </p:nvSpPr>
        <p:spPr bwMode="auto">
          <a:xfrm>
            <a:off x="4502150" y="2133600"/>
            <a:ext cx="115888"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48" name="Oval 8">
            <a:extLst>
              <a:ext uri="{FF2B5EF4-FFF2-40B4-BE49-F238E27FC236}">
                <a16:creationId xmlns:a16="http://schemas.microsoft.com/office/drawing/2014/main" id="{0322B381-1112-2142-B538-3D363325946F}"/>
              </a:ext>
            </a:extLst>
          </p:cNvPr>
          <p:cNvSpPr>
            <a:spLocks noChangeAspect="1" noChangeArrowheads="1"/>
          </p:cNvSpPr>
          <p:nvPr/>
        </p:nvSpPr>
        <p:spPr bwMode="auto">
          <a:xfrm>
            <a:off x="4148139" y="1735139"/>
            <a:ext cx="115887" cy="11588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49" name="Line 9">
            <a:extLst>
              <a:ext uri="{FF2B5EF4-FFF2-40B4-BE49-F238E27FC236}">
                <a16:creationId xmlns:a16="http://schemas.microsoft.com/office/drawing/2014/main" id="{FE64FE63-3C18-F34E-B1FA-5DDA60D23CA5}"/>
              </a:ext>
            </a:extLst>
          </p:cNvPr>
          <p:cNvSpPr>
            <a:spLocks noChangeShapeType="1"/>
          </p:cNvSpPr>
          <p:nvPr/>
        </p:nvSpPr>
        <p:spPr bwMode="auto">
          <a:xfrm>
            <a:off x="2216150" y="2971800"/>
            <a:ext cx="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50" name="Line 10">
            <a:extLst>
              <a:ext uri="{FF2B5EF4-FFF2-40B4-BE49-F238E27FC236}">
                <a16:creationId xmlns:a16="http://schemas.microsoft.com/office/drawing/2014/main" id="{6C9FBBCB-84E6-1E4A-91C9-1B21078089A7}"/>
              </a:ext>
            </a:extLst>
          </p:cNvPr>
          <p:cNvSpPr>
            <a:spLocks noChangeShapeType="1"/>
          </p:cNvSpPr>
          <p:nvPr/>
        </p:nvSpPr>
        <p:spPr bwMode="auto">
          <a:xfrm>
            <a:off x="3863975" y="15240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51" name="Line 11">
            <a:extLst>
              <a:ext uri="{FF2B5EF4-FFF2-40B4-BE49-F238E27FC236}">
                <a16:creationId xmlns:a16="http://schemas.microsoft.com/office/drawing/2014/main" id="{7B8F0589-90E1-2845-804F-57291B06A1C7}"/>
              </a:ext>
            </a:extLst>
          </p:cNvPr>
          <p:cNvSpPr>
            <a:spLocks noChangeShapeType="1"/>
          </p:cNvSpPr>
          <p:nvPr/>
        </p:nvSpPr>
        <p:spPr bwMode="auto">
          <a:xfrm>
            <a:off x="4221163" y="1806575"/>
            <a:ext cx="0" cy="2095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52" name="Line 12">
            <a:extLst>
              <a:ext uri="{FF2B5EF4-FFF2-40B4-BE49-F238E27FC236}">
                <a16:creationId xmlns:a16="http://schemas.microsoft.com/office/drawing/2014/main" id="{3CC33167-1CA5-044D-BE2A-E3B849EB04A0}"/>
              </a:ext>
            </a:extLst>
          </p:cNvPr>
          <p:cNvSpPr>
            <a:spLocks noChangeShapeType="1"/>
          </p:cNvSpPr>
          <p:nvPr/>
        </p:nvSpPr>
        <p:spPr bwMode="auto">
          <a:xfrm>
            <a:off x="4578350" y="2209800"/>
            <a:ext cx="0" cy="1676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53" name="Text Box 13">
            <a:extLst>
              <a:ext uri="{FF2B5EF4-FFF2-40B4-BE49-F238E27FC236}">
                <a16:creationId xmlns:a16="http://schemas.microsoft.com/office/drawing/2014/main" id="{94F994D1-55AC-3D41-8C49-27B5F42C1584}"/>
              </a:ext>
            </a:extLst>
          </p:cNvPr>
          <p:cNvSpPr txBox="1">
            <a:spLocks noChangeArrowheads="1"/>
          </p:cNvSpPr>
          <p:nvPr/>
        </p:nvSpPr>
        <p:spPr bwMode="auto">
          <a:xfrm>
            <a:off x="2063750" y="3756026"/>
            <a:ext cx="3816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i="1">
                <a:effectLst>
                  <a:outerShdw blurRad="38100" dist="38100" dir="2700000" algn="tl">
                    <a:srgbClr val="C0C0C0"/>
                  </a:outerShdw>
                </a:effectLst>
                <a:latin typeface="Times New Roman" panose="02020603050405020304" pitchFamily="18" charset="0"/>
              </a:rPr>
              <a:t>x</a:t>
            </a:r>
            <a:r>
              <a:rPr lang="en-US" altLang="zh-TW" sz="2000" i="1" baseline="-25000">
                <a:effectLst>
                  <a:outerShdw blurRad="38100" dist="38100" dir="2700000" algn="tl">
                    <a:srgbClr val="C0C0C0"/>
                  </a:outerShdw>
                </a:effectLst>
                <a:latin typeface="Times New Roman" panose="02020603050405020304" pitchFamily="18" charset="0"/>
              </a:rPr>
              <a:t>l</a:t>
            </a:r>
            <a:r>
              <a:rPr lang="en-US" altLang="zh-TW" sz="2000" i="1">
                <a:effectLst>
                  <a:outerShdw blurRad="38100" dist="38100" dir="2700000" algn="tl">
                    <a:srgbClr val="C0C0C0"/>
                  </a:outerShdw>
                </a:effectLst>
                <a:latin typeface="Times New Roman" panose="02020603050405020304" pitchFamily="18" charset="0"/>
              </a:rPr>
              <a:t>                       x</a:t>
            </a:r>
            <a:r>
              <a:rPr lang="en-US" altLang="zh-TW" sz="2000" i="1" baseline="-25000">
                <a:effectLst>
                  <a:outerShdw blurRad="38100" dist="38100" dir="2700000" algn="tl">
                    <a:srgbClr val="C0C0C0"/>
                  </a:outerShdw>
                </a:effectLst>
                <a:latin typeface="Times New Roman" panose="02020603050405020304" pitchFamily="18" charset="0"/>
              </a:rPr>
              <a:t>a</a:t>
            </a:r>
            <a:r>
              <a:rPr lang="en-US" altLang="zh-TW" sz="2000" i="1">
                <a:effectLst>
                  <a:outerShdw blurRad="38100" dist="38100" dir="2700000" algn="tl">
                    <a:srgbClr val="C0C0C0"/>
                  </a:outerShdw>
                </a:effectLst>
                <a:latin typeface="Times New Roman" panose="02020603050405020304" pitchFamily="18" charset="0"/>
              </a:rPr>
              <a:t>   x</a:t>
            </a:r>
            <a:r>
              <a:rPr lang="en-US" altLang="zh-TW" sz="2000" i="1" baseline="-25000">
                <a:effectLst>
                  <a:outerShdw blurRad="38100" dist="38100" dir="2700000" algn="tl">
                    <a:srgbClr val="C0C0C0"/>
                  </a:outerShdw>
                </a:effectLst>
                <a:latin typeface="Times New Roman" panose="02020603050405020304" pitchFamily="18" charset="0"/>
              </a:rPr>
              <a:t>b</a:t>
            </a:r>
            <a:r>
              <a:rPr lang="en-US" altLang="zh-TW" sz="2000" i="1">
                <a:effectLst>
                  <a:outerShdw blurRad="38100" dist="38100" dir="2700000" algn="tl">
                    <a:srgbClr val="C0C0C0"/>
                  </a:outerShdw>
                </a:effectLst>
                <a:latin typeface="Times New Roman" panose="02020603050405020304" pitchFamily="18" charset="0"/>
              </a:rPr>
              <a:t>   x</a:t>
            </a:r>
            <a:r>
              <a:rPr lang="en-US" altLang="zh-TW" sz="2000" i="1" baseline="-25000">
                <a:effectLst>
                  <a:outerShdw blurRad="38100" dist="38100" dir="2700000" algn="tl">
                    <a:srgbClr val="C0C0C0"/>
                  </a:outerShdw>
                </a:effectLst>
                <a:latin typeface="Times New Roman" panose="02020603050405020304" pitchFamily="18" charset="0"/>
              </a:rPr>
              <a:t>u</a:t>
            </a:r>
            <a:r>
              <a:rPr lang="en-US" altLang="zh-TW" sz="2000" i="1">
                <a:effectLst>
                  <a:outerShdw blurRad="38100" dist="38100" dir="2700000" algn="tl">
                    <a:srgbClr val="C0C0C0"/>
                  </a:outerShdw>
                </a:effectLst>
                <a:latin typeface="Times New Roman" panose="02020603050405020304" pitchFamily="18" charset="0"/>
              </a:rPr>
              <a:t>          x</a:t>
            </a:r>
          </a:p>
        </p:txBody>
      </p:sp>
      <p:sp>
        <p:nvSpPr>
          <p:cNvPr id="496655" name="Rectangle 15">
            <a:extLst>
              <a:ext uri="{FF2B5EF4-FFF2-40B4-BE49-F238E27FC236}">
                <a16:creationId xmlns:a16="http://schemas.microsoft.com/office/drawing/2014/main" id="{33D2C090-3C9F-694D-A4E7-67DB2CBFF9A9}"/>
              </a:ext>
            </a:extLst>
          </p:cNvPr>
          <p:cNvSpPr>
            <a:spLocks noChangeArrowheads="1"/>
          </p:cNvSpPr>
          <p:nvPr/>
        </p:nvSpPr>
        <p:spPr bwMode="auto">
          <a:xfrm>
            <a:off x="1992313" y="188912"/>
            <a:ext cx="8075612"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TW" sz="3600" dirty="0">
                <a:solidFill>
                  <a:srgbClr val="800080"/>
                </a:solidFill>
                <a:latin typeface="Arial" panose="020B0604020202020204" pitchFamily="34" charset="0"/>
                <a:ea typeface="新細明體" panose="02020500000000000000" pitchFamily="18" charset="-120"/>
              </a:rPr>
              <a:t>Bracketing Method</a:t>
            </a:r>
          </a:p>
        </p:txBody>
      </p:sp>
      <p:sp>
        <p:nvSpPr>
          <p:cNvPr id="496656" name="Rectangle 16">
            <a:extLst>
              <a:ext uri="{FF2B5EF4-FFF2-40B4-BE49-F238E27FC236}">
                <a16:creationId xmlns:a16="http://schemas.microsoft.com/office/drawing/2014/main" id="{CFAFBE45-FB84-BB4D-9A4E-4AAD614EEC5E}"/>
              </a:ext>
            </a:extLst>
          </p:cNvPr>
          <p:cNvSpPr>
            <a:spLocks noGrp="1" noChangeArrowheads="1"/>
          </p:cNvSpPr>
          <p:nvPr>
            <p:ph type="body" idx="1"/>
          </p:nvPr>
        </p:nvSpPr>
        <p:spPr>
          <a:xfrm>
            <a:off x="1847850" y="4260850"/>
            <a:ext cx="8567738" cy="2305050"/>
          </a:xfrm>
          <a:noFill/>
          <a:ln/>
        </p:spPr>
        <p:txBody>
          <a:bodyPr>
            <a:normAutofit fontScale="92500"/>
          </a:bodyPr>
          <a:lstStyle/>
          <a:p>
            <a:pPr marL="0" indent="0">
              <a:lnSpc>
                <a:spcPct val="80000"/>
              </a:lnSpc>
              <a:buNone/>
            </a:pPr>
            <a:r>
              <a:rPr lang="en-US" altLang="zh-TW" sz="2400"/>
              <a:t>Let </a:t>
            </a:r>
            <a:r>
              <a:rPr lang="en-US" altLang="zh-TW" sz="2400" i="1">
                <a:latin typeface="Times New Roman" panose="02020603050405020304" pitchFamily="18" charset="0"/>
              </a:rPr>
              <a:t>x</a:t>
            </a:r>
            <a:r>
              <a:rPr lang="en-US" altLang="zh-TW" sz="2400" i="1" baseline="-25000">
                <a:latin typeface="Times New Roman" panose="02020603050405020304" pitchFamily="18" charset="0"/>
              </a:rPr>
              <a:t>a</a:t>
            </a:r>
            <a:r>
              <a:rPr lang="en-US" altLang="zh-TW" sz="2400"/>
              <a:t> and </a:t>
            </a:r>
            <a:r>
              <a:rPr lang="en-US" altLang="zh-TW" sz="2400" i="1">
                <a:latin typeface="Times New Roman" panose="02020603050405020304" pitchFamily="18" charset="0"/>
              </a:rPr>
              <a:t>x</a:t>
            </a:r>
            <a:r>
              <a:rPr lang="en-US" altLang="zh-TW" sz="2400" i="1" baseline="-25000">
                <a:latin typeface="Times New Roman" panose="02020603050405020304" pitchFamily="18" charset="0"/>
              </a:rPr>
              <a:t>b</a:t>
            </a:r>
            <a:r>
              <a:rPr lang="en-US" altLang="zh-TW" sz="2400"/>
              <a:t> be two points in </a:t>
            </a:r>
            <a:r>
              <a:rPr lang="en-US" altLang="zh-TW" sz="2400">
                <a:latin typeface="Times New Roman" panose="02020603050405020304" pitchFamily="18" charset="0"/>
              </a:rPr>
              <a:t>(</a:t>
            </a:r>
            <a:r>
              <a:rPr lang="en-US" altLang="zh-TW" sz="2400" i="1">
                <a:latin typeface="Times New Roman" panose="02020603050405020304" pitchFamily="18" charset="0"/>
              </a:rPr>
              <a:t>x</a:t>
            </a:r>
            <a:r>
              <a:rPr lang="en-US" altLang="zh-TW" sz="2400" i="1" baseline="-25000">
                <a:latin typeface="Times New Roman" panose="02020603050405020304" pitchFamily="18" charset="0"/>
              </a:rPr>
              <a:t>l</a:t>
            </a:r>
            <a:r>
              <a:rPr lang="en-US" altLang="zh-TW" sz="2400">
                <a:latin typeface="Times New Roman" panose="02020603050405020304" pitchFamily="18" charset="0"/>
              </a:rPr>
              <a:t>, </a:t>
            </a:r>
            <a:r>
              <a:rPr lang="en-US" altLang="zh-TW" sz="2400" i="1">
                <a:latin typeface="Times New Roman" panose="02020603050405020304" pitchFamily="18" charset="0"/>
              </a:rPr>
              <a:t>x</a:t>
            </a:r>
            <a:r>
              <a:rPr lang="en-US" altLang="zh-TW" sz="2400" i="1" baseline="-25000">
                <a:latin typeface="Times New Roman" panose="02020603050405020304" pitchFamily="18" charset="0"/>
              </a:rPr>
              <a:t>u</a:t>
            </a:r>
            <a:r>
              <a:rPr lang="en-US" altLang="zh-TW" sz="2400">
                <a:latin typeface="Times New Roman" panose="02020603050405020304" pitchFamily="18" charset="0"/>
              </a:rPr>
              <a:t>) </a:t>
            </a:r>
            <a:r>
              <a:rPr lang="en-US" altLang="zh-TW" sz="2400"/>
              <a:t>where</a:t>
            </a:r>
            <a:r>
              <a:rPr lang="en-US" altLang="zh-TW" sz="2400">
                <a:latin typeface="Times New Roman" panose="02020603050405020304" pitchFamily="18" charset="0"/>
              </a:rPr>
              <a:t> </a:t>
            </a:r>
            <a:r>
              <a:rPr lang="en-US" altLang="zh-TW" sz="2400" i="1">
                <a:latin typeface="Times New Roman" panose="02020603050405020304" pitchFamily="18" charset="0"/>
              </a:rPr>
              <a:t>x</a:t>
            </a:r>
            <a:r>
              <a:rPr lang="en-US" altLang="zh-TW" sz="2400" i="1" baseline="-25000">
                <a:latin typeface="Times New Roman" panose="02020603050405020304" pitchFamily="18" charset="0"/>
              </a:rPr>
              <a:t>a</a:t>
            </a:r>
            <a:r>
              <a:rPr lang="en-US" altLang="zh-TW" sz="2400"/>
              <a:t> &lt; </a:t>
            </a:r>
            <a:r>
              <a:rPr lang="en-US" altLang="zh-TW" sz="2400" i="1">
                <a:latin typeface="Times New Roman" panose="02020603050405020304" pitchFamily="18" charset="0"/>
              </a:rPr>
              <a:t>x</a:t>
            </a:r>
            <a:r>
              <a:rPr lang="en-US" altLang="zh-TW" sz="2400" i="1" baseline="-25000">
                <a:latin typeface="Times New Roman" panose="02020603050405020304" pitchFamily="18" charset="0"/>
              </a:rPr>
              <a:t>b</a:t>
            </a:r>
            <a:r>
              <a:rPr lang="en-US" altLang="zh-TW" sz="2400" i="1"/>
              <a:t>.</a:t>
            </a:r>
          </a:p>
          <a:p>
            <a:pPr marL="0" indent="0">
              <a:lnSpc>
                <a:spcPct val="80000"/>
              </a:lnSpc>
              <a:buNone/>
            </a:pPr>
            <a:endParaRPr lang="en-US" altLang="zh-TW" sz="1600">
              <a:solidFill>
                <a:srgbClr val="0000FF"/>
              </a:solidFill>
            </a:endParaRPr>
          </a:p>
          <a:p>
            <a:pPr marL="0" indent="0">
              <a:buNone/>
            </a:pPr>
            <a:r>
              <a:rPr lang="en-US" altLang="zh-TW" sz="2400">
                <a:solidFill>
                  <a:srgbClr val="0000FF"/>
                </a:solidFill>
              </a:rPr>
              <a:t>If </a:t>
            </a:r>
            <a:r>
              <a:rPr lang="en-US" altLang="zh-TW" sz="2400" i="1">
                <a:solidFill>
                  <a:srgbClr val="0000FF"/>
                </a:solidFill>
                <a:latin typeface="Times New Roman" panose="02020603050405020304" pitchFamily="18" charset="0"/>
              </a:rPr>
              <a:t>f</a:t>
            </a:r>
            <a:r>
              <a:rPr lang="en-US" altLang="zh-TW" sz="2400">
                <a:solidFill>
                  <a:srgbClr val="0000FF"/>
                </a:solidFill>
                <a:latin typeface="Times New Roman" panose="02020603050405020304" pitchFamily="18" charset="0"/>
              </a:rPr>
              <a:t>(</a:t>
            </a:r>
            <a:r>
              <a:rPr lang="en-US" altLang="zh-TW" sz="2400" i="1">
                <a:solidFill>
                  <a:srgbClr val="0000FF"/>
                </a:solidFill>
                <a:latin typeface="Times New Roman" panose="02020603050405020304" pitchFamily="18" charset="0"/>
              </a:rPr>
              <a:t>x</a:t>
            </a:r>
            <a:r>
              <a:rPr lang="en-US" altLang="zh-TW" sz="2400" i="1" baseline="-25000">
                <a:solidFill>
                  <a:srgbClr val="0000FF"/>
                </a:solidFill>
                <a:latin typeface="Times New Roman" panose="02020603050405020304" pitchFamily="18" charset="0"/>
              </a:rPr>
              <a:t>a</a:t>
            </a:r>
            <a:r>
              <a:rPr lang="en-US" altLang="zh-TW" sz="2400">
                <a:solidFill>
                  <a:srgbClr val="0000FF"/>
                </a:solidFill>
                <a:latin typeface="Times New Roman" panose="02020603050405020304" pitchFamily="18" charset="0"/>
              </a:rPr>
              <a:t>) &gt; </a:t>
            </a:r>
            <a:r>
              <a:rPr lang="en-US" altLang="zh-TW" sz="2400">
                <a:solidFill>
                  <a:srgbClr val="0000FF"/>
                </a:solidFill>
              </a:rPr>
              <a:t> </a:t>
            </a:r>
            <a:r>
              <a:rPr lang="en-US" altLang="zh-TW" sz="2400" i="1">
                <a:solidFill>
                  <a:srgbClr val="0000FF"/>
                </a:solidFill>
                <a:latin typeface="Times New Roman" panose="02020603050405020304" pitchFamily="18" charset="0"/>
              </a:rPr>
              <a:t>f</a:t>
            </a:r>
            <a:r>
              <a:rPr lang="en-US" altLang="zh-TW" sz="2400">
                <a:solidFill>
                  <a:srgbClr val="0000FF"/>
                </a:solidFill>
                <a:latin typeface="Times New Roman" panose="02020603050405020304" pitchFamily="18" charset="0"/>
              </a:rPr>
              <a:t>(</a:t>
            </a:r>
            <a:r>
              <a:rPr lang="en-US" altLang="zh-TW" sz="2400" i="1">
                <a:solidFill>
                  <a:srgbClr val="0000FF"/>
                </a:solidFill>
                <a:latin typeface="Times New Roman" panose="02020603050405020304" pitchFamily="18" charset="0"/>
              </a:rPr>
              <a:t>x</a:t>
            </a:r>
            <a:r>
              <a:rPr lang="en-US" altLang="zh-TW" sz="2400" i="1" baseline="-25000">
                <a:solidFill>
                  <a:srgbClr val="0000FF"/>
                </a:solidFill>
                <a:latin typeface="Times New Roman" panose="02020603050405020304" pitchFamily="18" charset="0"/>
              </a:rPr>
              <a:t>b</a:t>
            </a:r>
            <a:r>
              <a:rPr lang="en-US" altLang="zh-TW" sz="2400">
                <a:solidFill>
                  <a:srgbClr val="0000FF"/>
                </a:solidFill>
                <a:latin typeface="Times New Roman" panose="02020603050405020304" pitchFamily="18" charset="0"/>
              </a:rPr>
              <a:t>), </a:t>
            </a:r>
            <a:r>
              <a:rPr lang="en-US" altLang="zh-TW" sz="2400">
                <a:solidFill>
                  <a:srgbClr val="0000FF"/>
                </a:solidFill>
              </a:rPr>
              <a:t>then the maximum point will not reside in the interval [</a:t>
            </a:r>
            <a:r>
              <a:rPr lang="en-US" altLang="zh-TW" sz="2400" i="1">
                <a:solidFill>
                  <a:srgbClr val="0000FF"/>
                </a:solidFill>
                <a:latin typeface="Times New Roman" panose="02020603050405020304" pitchFamily="18" charset="0"/>
              </a:rPr>
              <a:t>x</a:t>
            </a:r>
            <a:r>
              <a:rPr lang="en-US" altLang="zh-TW" sz="2400" i="1" baseline="-25000">
                <a:solidFill>
                  <a:srgbClr val="0000FF"/>
                </a:solidFill>
                <a:latin typeface="Times New Roman" panose="02020603050405020304" pitchFamily="18" charset="0"/>
              </a:rPr>
              <a:t>b</a:t>
            </a:r>
            <a:r>
              <a:rPr lang="en-US" altLang="zh-TW" sz="2400">
                <a:solidFill>
                  <a:srgbClr val="0000FF"/>
                </a:solidFill>
              </a:rPr>
              <a:t>, </a:t>
            </a:r>
            <a:r>
              <a:rPr lang="en-US" altLang="zh-TW" sz="2400" i="1">
                <a:solidFill>
                  <a:srgbClr val="0000FF"/>
                </a:solidFill>
                <a:latin typeface="Times New Roman" panose="02020603050405020304" pitchFamily="18" charset="0"/>
              </a:rPr>
              <a:t>x</a:t>
            </a:r>
            <a:r>
              <a:rPr lang="en-US" altLang="zh-TW" sz="2400" i="1" baseline="-25000">
                <a:solidFill>
                  <a:srgbClr val="0000FF"/>
                </a:solidFill>
                <a:latin typeface="Times New Roman" panose="02020603050405020304" pitchFamily="18" charset="0"/>
              </a:rPr>
              <a:t>u</a:t>
            </a:r>
            <a:r>
              <a:rPr lang="en-US" altLang="zh-TW" sz="2400">
                <a:solidFill>
                  <a:srgbClr val="0000FF"/>
                </a:solidFill>
              </a:rPr>
              <a:t>]</a:t>
            </a:r>
            <a:r>
              <a:rPr lang="en-US" altLang="zh-TW" sz="2400"/>
              <a:t> and as a result we can eliminate the portion toward the right of </a:t>
            </a:r>
            <a:r>
              <a:rPr lang="en-US" altLang="zh-TW" sz="2400" i="1">
                <a:latin typeface="Times New Roman" panose="02020603050405020304" pitchFamily="18" charset="0"/>
              </a:rPr>
              <a:t>x</a:t>
            </a:r>
            <a:r>
              <a:rPr lang="en-US" altLang="zh-TW" sz="2400" i="1" baseline="-25000">
                <a:latin typeface="Times New Roman" panose="02020603050405020304" pitchFamily="18" charset="0"/>
              </a:rPr>
              <a:t>b</a:t>
            </a:r>
            <a:r>
              <a:rPr lang="en-US" altLang="zh-TW" sz="2400"/>
              <a:t>.</a:t>
            </a:r>
          </a:p>
          <a:p>
            <a:pPr marL="0" indent="0">
              <a:lnSpc>
                <a:spcPct val="80000"/>
              </a:lnSpc>
              <a:buNone/>
            </a:pPr>
            <a:endParaRPr lang="en-US" altLang="zh-TW" sz="1600"/>
          </a:p>
          <a:p>
            <a:pPr marL="0" indent="0">
              <a:lnSpc>
                <a:spcPct val="80000"/>
              </a:lnSpc>
              <a:buNone/>
            </a:pPr>
            <a:r>
              <a:rPr lang="en-US" altLang="zh-TW" sz="2400"/>
              <a:t>In other words, in the next iteration we can make </a:t>
            </a:r>
            <a:r>
              <a:rPr lang="en-US" altLang="zh-TW" sz="2400" i="1">
                <a:latin typeface="Times New Roman" panose="02020603050405020304" pitchFamily="18" charset="0"/>
              </a:rPr>
              <a:t>x</a:t>
            </a:r>
            <a:r>
              <a:rPr lang="en-US" altLang="zh-TW" sz="2400" i="1" baseline="-25000">
                <a:latin typeface="Times New Roman" panose="02020603050405020304" pitchFamily="18" charset="0"/>
              </a:rPr>
              <a:t>b </a:t>
            </a:r>
            <a:r>
              <a:rPr lang="en-US" altLang="zh-TW" sz="2400"/>
              <a:t>the new </a:t>
            </a:r>
            <a:r>
              <a:rPr lang="en-US" altLang="zh-TW" sz="2400" i="1">
                <a:latin typeface="Times New Roman" panose="02020603050405020304" pitchFamily="18" charset="0"/>
              </a:rPr>
              <a:t>x</a:t>
            </a:r>
            <a:r>
              <a:rPr lang="en-US" altLang="zh-TW" sz="2400" i="1" baseline="-25000">
                <a:latin typeface="Times New Roman" panose="02020603050405020304" pitchFamily="18" charset="0"/>
              </a:rPr>
              <a:t>u</a:t>
            </a:r>
          </a:p>
        </p:txBody>
      </p:sp>
      <p:sp>
        <p:nvSpPr>
          <p:cNvPr id="496657" name="Line 17">
            <a:extLst>
              <a:ext uri="{FF2B5EF4-FFF2-40B4-BE49-F238E27FC236}">
                <a16:creationId xmlns:a16="http://schemas.microsoft.com/office/drawing/2014/main" id="{9F55171D-3D87-6146-8614-776B96236459}"/>
              </a:ext>
            </a:extLst>
          </p:cNvPr>
          <p:cNvSpPr>
            <a:spLocks noChangeShapeType="1"/>
          </p:cNvSpPr>
          <p:nvPr/>
        </p:nvSpPr>
        <p:spPr bwMode="auto">
          <a:xfrm>
            <a:off x="6315075" y="3857626"/>
            <a:ext cx="3735388"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58" name="Freeform 18">
            <a:extLst>
              <a:ext uri="{FF2B5EF4-FFF2-40B4-BE49-F238E27FC236}">
                <a16:creationId xmlns:a16="http://schemas.microsoft.com/office/drawing/2014/main" id="{D286ADE2-3782-C04E-B0E0-DD04A74DB789}"/>
              </a:ext>
            </a:extLst>
          </p:cNvPr>
          <p:cNvSpPr>
            <a:spLocks/>
          </p:cNvSpPr>
          <p:nvPr/>
        </p:nvSpPr>
        <p:spPr bwMode="auto">
          <a:xfrm>
            <a:off x="6527800" y="1092200"/>
            <a:ext cx="3352800" cy="2336800"/>
          </a:xfrm>
          <a:custGeom>
            <a:avLst/>
            <a:gdLst>
              <a:gd name="T0" fmla="*/ 0 w 2112"/>
              <a:gd name="T1" fmla="*/ 1472 h 1472"/>
              <a:gd name="T2" fmla="*/ 720 w 2112"/>
              <a:gd name="T3" fmla="*/ 32 h 1472"/>
              <a:gd name="T4" fmla="*/ 2112 w 2112"/>
              <a:gd name="T5" fmla="*/ 1280 h 1472"/>
            </a:gdLst>
            <a:ahLst/>
            <a:cxnLst>
              <a:cxn ang="0">
                <a:pos x="T0" y="T1"/>
              </a:cxn>
              <a:cxn ang="0">
                <a:pos x="T2" y="T3"/>
              </a:cxn>
              <a:cxn ang="0">
                <a:pos x="T4" y="T5"/>
              </a:cxn>
            </a:cxnLst>
            <a:rect l="0" t="0" r="r" b="b"/>
            <a:pathLst>
              <a:path w="2112" h="1472">
                <a:moveTo>
                  <a:pt x="0" y="1472"/>
                </a:moveTo>
                <a:cubicBezTo>
                  <a:pt x="184" y="768"/>
                  <a:pt x="368" y="64"/>
                  <a:pt x="720" y="32"/>
                </a:cubicBezTo>
                <a:cubicBezTo>
                  <a:pt x="1072" y="0"/>
                  <a:pt x="1880" y="1072"/>
                  <a:pt x="2112" y="1280"/>
                </a:cubicBezTo>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59" name="Oval 19">
            <a:extLst>
              <a:ext uri="{FF2B5EF4-FFF2-40B4-BE49-F238E27FC236}">
                <a16:creationId xmlns:a16="http://schemas.microsoft.com/office/drawing/2014/main" id="{E12B0611-C0F7-C144-8F4D-34E5A26387AB}"/>
              </a:ext>
            </a:extLst>
          </p:cNvPr>
          <p:cNvSpPr>
            <a:spLocks noChangeAspect="1" noChangeArrowheads="1"/>
          </p:cNvSpPr>
          <p:nvPr/>
        </p:nvSpPr>
        <p:spPr bwMode="auto">
          <a:xfrm>
            <a:off x="6604000" y="2895600"/>
            <a:ext cx="115888"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60" name="Oval 20">
            <a:extLst>
              <a:ext uri="{FF2B5EF4-FFF2-40B4-BE49-F238E27FC236}">
                <a16:creationId xmlns:a16="http://schemas.microsoft.com/office/drawing/2014/main" id="{A0661F3B-21B7-7A46-8F9A-E1200CBC7731}"/>
              </a:ext>
            </a:extLst>
          </p:cNvPr>
          <p:cNvSpPr>
            <a:spLocks noChangeAspect="1" noChangeArrowheads="1"/>
          </p:cNvSpPr>
          <p:nvPr/>
        </p:nvSpPr>
        <p:spPr bwMode="auto">
          <a:xfrm>
            <a:off x="7137400" y="1447800"/>
            <a:ext cx="115888"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61" name="Oval 21">
            <a:extLst>
              <a:ext uri="{FF2B5EF4-FFF2-40B4-BE49-F238E27FC236}">
                <a16:creationId xmlns:a16="http://schemas.microsoft.com/office/drawing/2014/main" id="{592C4F1B-B25D-2145-813A-CB0BF5324784}"/>
              </a:ext>
            </a:extLst>
          </p:cNvPr>
          <p:cNvSpPr>
            <a:spLocks noChangeAspect="1" noChangeArrowheads="1"/>
          </p:cNvSpPr>
          <p:nvPr/>
        </p:nvSpPr>
        <p:spPr bwMode="auto">
          <a:xfrm>
            <a:off x="8966200" y="2133600"/>
            <a:ext cx="115888"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62" name="Oval 22">
            <a:extLst>
              <a:ext uri="{FF2B5EF4-FFF2-40B4-BE49-F238E27FC236}">
                <a16:creationId xmlns:a16="http://schemas.microsoft.com/office/drawing/2014/main" id="{577AE2BA-6B1B-F541-8961-294844C46407}"/>
              </a:ext>
            </a:extLst>
          </p:cNvPr>
          <p:cNvSpPr>
            <a:spLocks noChangeAspect="1" noChangeArrowheads="1"/>
          </p:cNvSpPr>
          <p:nvPr/>
        </p:nvSpPr>
        <p:spPr bwMode="auto">
          <a:xfrm>
            <a:off x="8612189" y="1735139"/>
            <a:ext cx="115887" cy="11588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63" name="Line 23">
            <a:extLst>
              <a:ext uri="{FF2B5EF4-FFF2-40B4-BE49-F238E27FC236}">
                <a16:creationId xmlns:a16="http://schemas.microsoft.com/office/drawing/2014/main" id="{D888404D-A863-5640-8E12-F6DA89AF1FFE}"/>
              </a:ext>
            </a:extLst>
          </p:cNvPr>
          <p:cNvSpPr>
            <a:spLocks noChangeShapeType="1"/>
          </p:cNvSpPr>
          <p:nvPr/>
        </p:nvSpPr>
        <p:spPr bwMode="auto">
          <a:xfrm>
            <a:off x="6680200" y="2971800"/>
            <a:ext cx="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64" name="Line 24">
            <a:extLst>
              <a:ext uri="{FF2B5EF4-FFF2-40B4-BE49-F238E27FC236}">
                <a16:creationId xmlns:a16="http://schemas.microsoft.com/office/drawing/2014/main" id="{102F8FBB-631D-2A4A-ADC6-9D5564A9A3D5}"/>
              </a:ext>
            </a:extLst>
          </p:cNvPr>
          <p:cNvSpPr>
            <a:spLocks noChangeShapeType="1"/>
          </p:cNvSpPr>
          <p:nvPr/>
        </p:nvSpPr>
        <p:spPr bwMode="auto">
          <a:xfrm>
            <a:off x="7213600" y="15240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65" name="Line 25">
            <a:extLst>
              <a:ext uri="{FF2B5EF4-FFF2-40B4-BE49-F238E27FC236}">
                <a16:creationId xmlns:a16="http://schemas.microsoft.com/office/drawing/2014/main" id="{37FF1559-9906-7147-99FA-8A5760399171}"/>
              </a:ext>
            </a:extLst>
          </p:cNvPr>
          <p:cNvSpPr>
            <a:spLocks noChangeShapeType="1"/>
          </p:cNvSpPr>
          <p:nvPr/>
        </p:nvSpPr>
        <p:spPr bwMode="auto">
          <a:xfrm>
            <a:off x="8685213" y="1806575"/>
            <a:ext cx="0" cy="2095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66" name="Line 26">
            <a:extLst>
              <a:ext uri="{FF2B5EF4-FFF2-40B4-BE49-F238E27FC236}">
                <a16:creationId xmlns:a16="http://schemas.microsoft.com/office/drawing/2014/main" id="{6DFE61B6-1DE7-E94C-913C-E5DFD6B6EB68}"/>
              </a:ext>
            </a:extLst>
          </p:cNvPr>
          <p:cNvSpPr>
            <a:spLocks noChangeShapeType="1"/>
          </p:cNvSpPr>
          <p:nvPr/>
        </p:nvSpPr>
        <p:spPr bwMode="auto">
          <a:xfrm>
            <a:off x="9042400" y="2209800"/>
            <a:ext cx="0" cy="1676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67" name="Text Box 27">
            <a:extLst>
              <a:ext uri="{FF2B5EF4-FFF2-40B4-BE49-F238E27FC236}">
                <a16:creationId xmlns:a16="http://schemas.microsoft.com/office/drawing/2014/main" id="{7EEF32F7-201E-DD40-AFF3-9D42D03FE45E}"/>
              </a:ext>
            </a:extLst>
          </p:cNvPr>
          <p:cNvSpPr txBox="1">
            <a:spLocks noChangeArrowheads="1"/>
          </p:cNvSpPr>
          <p:nvPr/>
        </p:nvSpPr>
        <p:spPr bwMode="auto">
          <a:xfrm>
            <a:off x="6311900" y="3756026"/>
            <a:ext cx="4032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a:effectLst>
                  <a:outerShdw blurRad="38100" dist="38100" dir="2700000" algn="tl">
                    <a:srgbClr val="C0C0C0"/>
                  </a:outerShdw>
                </a:effectLst>
                <a:latin typeface="Times New Roman" panose="02020603050405020304" pitchFamily="18" charset="0"/>
              </a:rPr>
              <a:t>   </a:t>
            </a:r>
            <a:r>
              <a:rPr lang="en-US" altLang="zh-TW" sz="2000" i="1">
                <a:effectLst>
                  <a:outerShdw blurRad="38100" dist="38100" dir="2700000" algn="tl">
                    <a:srgbClr val="C0C0C0"/>
                  </a:outerShdw>
                </a:effectLst>
                <a:latin typeface="Times New Roman" panose="02020603050405020304" pitchFamily="18" charset="0"/>
              </a:rPr>
              <a:t>x</a:t>
            </a:r>
            <a:r>
              <a:rPr lang="en-US" altLang="zh-TW" sz="2000" i="1" baseline="-25000">
                <a:effectLst>
                  <a:outerShdw blurRad="38100" dist="38100" dir="2700000" algn="tl">
                    <a:srgbClr val="C0C0C0"/>
                  </a:outerShdw>
                </a:effectLst>
                <a:latin typeface="Times New Roman" panose="02020603050405020304" pitchFamily="18" charset="0"/>
              </a:rPr>
              <a:t>l</a:t>
            </a:r>
            <a:r>
              <a:rPr lang="en-US" altLang="zh-TW" sz="2000" i="1">
                <a:effectLst>
                  <a:outerShdw blurRad="38100" dist="38100" dir="2700000" algn="tl">
                    <a:srgbClr val="C0C0C0"/>
                  </a:outerShdw>
                </a:effectLst>
                <a:latin typeface="Times New Roman" panose="02020603050405020304" pitchFamily="18" charset="0"/>
              </a:rPr>
              <a:t>     x</a:t>
            </a:r>
            <a:r>
              <a:rPr lang="en-US" altLang="zh-TW" sz="2000" i="1" baseline="-25000">
                <a:effectLst>
                  <a:outerShdw blurRad="38100" dist="38100" dir="2700000" algn="tl">
                    <a:srgbClr val="C0C0C0"/>
                  </a:outerShdw>
                </a:effectLst>
                <a:latin typeface="Times New Roman" panose="02020603050405020304" pitchFamily="18" charset="0"/>
              </a:rPr>
              <a:t>a</a:t>
            </a:r>
            <a:r>
              <a:rPr lang="en-US" altLang="zh-TW" sz="2000" i="1">
                <a:effectLst>
                  <a:outerShdw blurRad="38100" dist="38100" dir="2700000" algn="tl">
                    <a:srgbClr val="C0C0C0"/>
                  </a:outerShdw>
                </a:effectLst>
                <a:latin typeface="Times New Roman" panose="02020603050405020304" pitchFamily="18" charset="0"/>
              </a:rPr>
              <a:t>                    x</a:t>
            </a:r>
            <a:r>
              <a:rPr lang="en-US" altLang="zh-TW" sz="2000" i="1" baseline="-25000">
                <a:effectLst>
                  <a:outerShdw blurRad="38100" dist="38100" dir="2700000" algn="tl">
                    <a:srgbClr val="C0C0C0"/>
                  </a:outerShdw>
                </a:effectLst>
                <a:latin typeface="Times New Roman" panose="02020603050405020304" pitchFamily="18" charset="0"/>
              </a:rPr>
              <a:t>b</a:t>
            </a:r>
            <a:r>
              <a:rPr lang="en-US" altLang="zh-TW" sz="2000" i="1">
                <a:effectLst>
                  <a:outerShdw blurRad="38100" dist="38100" dir="2700000" algn="tl">
                    <a:srgbClr val="C0C0C0"/>
                  </a:outerShdw>
                </a:effectLst>
                <a:latin typeface="Times New Roman" panose="02020603050405020304" pitchFamily="18" charset="0"/>
              </a:rPr>
              <a:t>   x</a:t>
            </a:r>
            <a:r>
              <a:rPr lang="en-US" altLang="zh-TW" sz="2000" i="1" baseline="-25000">
                <a:effectLst>
                  <a:outerShdw blurRad="38100" dist="38100" dir="2700000" algn="tl">
                    <a:srgbClr val="C0C0C0"/>
                  </a:outerShdw>
                </a:effectLst>
                <a:latin typeface="Times New Roman" panose="02020603050405020304" pitchFamily="18" charset="0"/>
              </a:rPr>
              <a:t>u</a:t>
            </a:r>
            <a:r>
              <a:rPr lang="en-US" altLang="zh-TW" sz="2000" i="1">
                <a:effectLst>
                  <a:outerShdw blurRad="38100" dist="38100" dir="2700000" algn="tl">
                    <a:srgbClr val="C0C0C0"/>
                  </a:outerShdw>
                </a:effectLst>
                <a:latin typeface="Times New Roman" panose="02020603050405020304" pitchFamily="18" charset="0"/>
              </a:rPr>
              <a:t>          x</a:t>
            </a:r>
          </a:p>
        </p:txBody>
      </p:sp>
      <p:sp>
        <p:nvSpPr>
          <p:cNvPr id="496669" name="Freeform 29">
            <a:extLst>
              <a:ext uri="{FF2B5EF4-FFF2-40B4-BE49-F238E27FC236}">
                <a16:creationId xmlns:a16="http://schemas.microsoft.com/office/drawing/2014/main" id="{69DDB926-A60C-D24C-B59D-16FA15B86DAC}"/>
              </a:ext>
            </a:extLst>
          </p:cNvPr>
          <p:cNvSpPr>
            <a:spLocks/>
          </p:cNvSpPr>
          <p:nvPr/>
        </p:nvSpPr>
        <p:spPr bwMode="auto">
          <a:xfrm>
            <a:off x="4222751" y="1823384"/>
            <a:ext cx="360363" cy="2017712"/>
          </a:xfrm>
          <a:custGeom>
            <a:avLst/>
            <a:gdLst>
              <a:gd name="T0" fmla="*/ 0 w 227"/>
              <a:gd name="T1" fmla="*/ 1316 h 1316"/>
              <a:gd name="T2" fmla="*/ 0 w 227"/>
              <a:gd name="T3" fmla="*/ 0 h 1316"/>
              <a:gd name="T4" fmla="*/ 227 w 227"/>
              <a:gd name="T5" fmla="*/ 273 h 1316"/>
              <a:gd name="T6" fmla="*/ 227 w 227"/>
              <a:gd name="T7" fmla="*/ 1316 h 1316"/>
              <a:gd name="T8" fmla="*/ 0 w 227"/>
              <a:gd name="T9" fmla="*/ 1316 h 1316"/>
            </a:gdLst>
            <a:ahLst/>
            <a:cxnLst>
              <a:cxn ang="0">
                <a:pos x="T0" y="T1"/>
              </a:cxn>
              <a:cxn ang="0">
                <a:pos x="T2" y="T3"/>
              </a:cxn>
              <a:cxn ang="0">
                <a:pos x="T4" y="T5"/>
              </a:cxn>
              <a:cxn ang="0">
                <a:pos x="T6" y="T7"/>
              </a:cxn>
              <a:cxn ang="0">
                <a:pos x="T8" y="T9"/>
              </a:cxn>
            </a:cxnLst>
            <a:rect l="0" t="0" r="r" b="b"/>
            <a:pathLst>
              <a:path w="227" h="1316">
                <a:moveTo>
                  <a:pt x="0" y="1316"/>
                </a:moveTo>
                <a:lnTo>
                  <a:pt x="0" y="0"/>
                </a:lnTo>
                <a:lnTo>
                  <a:pt x="227" y="273"/>
                </a:lnTo>
                <a:lnTo>
                  <a:pt x="227" y="1316"/>
                </a:lnTo>
                <a:lnTo>
                  <a:pt x="0" y="1316"/>
                </a:lnTo>
                <a:close/>
              </a:path>
            </a:pathLst>
          </a:custGeom>
          <a:solidFill>
            <a:srgbClr val="C0C0C0"/>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70" name="Freeform 30">
            <a:extLst>
              <a:ext uri="{FF2B5EF4-FFF2-40B4-BE49-F238E27FC236}">
                <a16:creationId xmlns:a16="http://schemas.microsoft.com/office/drawing/2014/main" id="{56A601C0-4486-974B-BE45-3F2B393D189D}"/>
              </a:ext>
            </a:extLst>
          </p:cNvPr>
          <p:cNvSpPr>
            <a:spLocks/>
          </p:cNvSpPr>
          <p:nvPr/>
        </p:nvSpPr>
        <p:spPr bwMode="auto">
          <a:xfrm>
            <a:off x="8688388" y="1822913"/>
            <a:ext cx="360362" cy="2017712"/>
          </a:xfrm>
          <a:custGeom>
            <a:avLst/>
            <a:gdLst>
              <a:gd name="T0" fmla="*/ 0 w 227"/>
              <a:gd name="T1" fmla="*/ 1316 h 1316"/>
              <a:gd name="T2" fmla="*/ 0 w 227"/>
              <a:gd name="T3" fmla="*/ 0 h 1316"/>
              <a:gd name="T4" fmla="*/ 227 w 227"/>
              <a:gd name="T5" fmla="*/ 273 h 1316"/>
              <a:gd name="T6" fmla="*/ 227 w 227"/>
              <a:gd name="T7" fmla="*/ 1316 h 1316"/>
              <a:gd name="T8" fmla="*/ 0 w 227"/>
              <a:gd name="T9" fmla="*/ 1316 h 1316"/>
            </a:gdLst>
            <a:ahLst/>
            <a:cxnLst>
              <a:cxn ang="0">
                <a:pos x="T0" y="T1"/>
              </a:cxn>
              <a:cxn ang="0">
                <a:pos x="T2" y="T3"/>
              </a:cxn>
              <a:cxn ang="0">
                <a:pos x="T4" y="T5"/>
              </a:cxn>
              <a:cxn ang="0">
                <a:pos x="T6" y="T7"/>
              </a:cxn>
              <a:cxn ang="0">
                <a:pos x="T8" y="T9"/>
              </a:cxn>
            </a:cxnLst>
            <a:rect l="0" t="0" r="r" b="b"/>
            <a:pathLst>
              <a:path w="227" h="1316">
                <a:moveTo>
                  <a:pt x="0" y="1316"/>
                </a:moveTo>
                <a:lnTo>
                  <a:pt x="0" y="0"/>
                </a:lnTo>
                <a:lnTo>
                  <a:pt x="227" y="273"/>
                </a:lnTo>
                <a:lnTo>
                  <a:pt x="227" y="1316"/>
                </a:lnTo>
                <a:lnTo>
                  <a:pt x="0" y="1316"/>
                </a:lnTo>
                <a:close/>
              </a:path>
            </a:pathLst>
          </a:custGeom>
          <a:solidFill>
            <a:srgbClr val="C0C0C0"/>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04192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29">
            <a:extLst>
              <a:ext uri="{FF2B5EF4-FFF2-40B4-BE49-F238E27FC236}">
                <a16:creationId xmlns:a16="http://schemas.microsoft.com/office/drawing/2014/main" id="{1468BFDE-3C04-9D40-8B6D-1647A3679466}"/>
              </a:ext>
            </a:extLst>
          </p:cNvPr>
          <p:cNvSpPr>
            <a:spLocks/>
          </p:cNvSpPr>
          <p:nvPr/>
        </p:nvSpPr>
        <p:spPr bwMode="auto">
          <a:xfrm>
            <a:off x="8388783" y="1235830"/>
            <a:ext cx="360363" cy="2410658"/>
          </a:xfrm>
          <a:custGeom>
            <a:avLst/>
            <a:gdLst>
              <a:gd name="T0" fmla="*/ 0 w 227"/>
              <a:gd name="T1" fmla="*/ 1316 h 1316"/>
              <a:gd name="T2" fmla="*/ 0 w 227"/>
              <a:gd name="T3" fmla="*/ 0 h 1316"/>
              <a:gd name="T4" fmla="*/ 227 w 227"/>
              <a:gd name="T5" fmla="*/ 273 h 1316"/>
              <a:gd name="T6" fmla="*/ 227 w 227"/>
              <a:gd name="T7" fmla="*/ 1316 h 1316"/>
              <a:gd name="T8" fmla="*/ 0 w 227"/>
              <a:gd name="T9" fmla="*/ 1316 h 1316"/>
              <a:gd name="connsiteX0" fmla="*/ 0 w 10000"/>
              <a:gd name="connsiteY0" fmla="*/ 10000 h 10000"/>
              <a:gd name="connsiteX1" fmla="*/ 0 w 10000"/>
              <a:gd name="connsiteY1" fmla="*/ 0 h 10000"/>
              <a:gd name="connsiteX2" fmla="*/ 10000 w 10000"/>
              <a:gd name="connsiteY2" fmla="*/ 1493 h 10000"/>
              <a:gd name="connsiteX3" fmla="*/ 10000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1493"/>
                </a:lnTo>
                <a:lnTo>
                  <a:pt x="10000" y="10000"/>
                </a:lnTo>
                <a:lnTo>
                  <a:pt x="0" y="10000"/>
                </a:lnTo>
                <a:close/>
              </a:path>
            </a:pathLst>
          </a:custGeom>
          <a:solidFill>
            <a:srgbClr val="C0C0C0"/>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69" name="Freeform 29">
            <a:extLst>
              <a:ext uri="{FF2B5EF4-FFF2-40B4-BE49-F238E27FC236}">
                <a16:creationId xmlns:a16="http://schemas.microsoft.com/office/drawing/2014/main" id="{69DDB926-A60C-D24C-B59D-16FA15B86DAC}"/>
              </a:ext>
            </a:extLst>
          </p:cNvPr>
          <p:cNvSpPr>
            <a:spLocks/>
          </p:cNvSpPr>
          <p:nvPr/>
        </p:nvSpPr>
        <p:spPr bwMode="auto">
          <a:xfrm>
            <a:off x="4211600" y="1594781"/>
            <a:ext cx="360363" cy="2061234"/>
          </a:xfrm>
          <a:custGeom>
            <a:avLst/>
            <a:gdLst>
              <a:gd name="T0" fmla="*/ 0 w 227"/>
              <a:gd name="T1" fmla="*/ 1316 h 1316"/>
              <a:gd name="T2" fmla="*/ 0 w 227"/>
              <a:gd name="T3" fmla="*/ 0 h 1316"/>
              <a:gd name="T4" fmla="*/ 227 w 227"/>
              <a:gd name="T5" fmla="*/ 273 h 1316"/>
              <a:gd name="T6" fmla="*/ 227 w 227"/>
              <a:gd name="T7" fmla="*/ 1316 h 1316"/>
              <a:gd name="T8" fmla="*/ 0 w 227"/>
              <a:gd name="T9" fmla="*/ 1316 h 1316"/>
              <a:gd name="connsiteX0" fmla="*/ 0 w 10000"/>
              <a:gd name="connsiteY0" fmla="*/ 10000 h 10000"/>
              <a:gd name="connsiteX1" fmla="*/ 0 w 10000"/>
              <a:gd name="connsiteY1" fmla="*/ 0 h 10000"/>
              <a:gd name="connsiteX2" fmla="*/ 10000 w 10000"/>
              <a:gd name="connsiteY2" fmla="*/ 1960 h 10000"/>
              <a:gd name="connsiteX3" fmla="*/ 10000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1960"/>
                </a:lnTo>
                <a:lnTo>
                  <a:pt x="10000" y="10000"/>
                </a:lnTo>
                <a:lnTo>
                  <a:pt x="0" y="10000"/>
                </a:lnTo>
                <a:close/>
              </a:path>
            </a:pathLst>
          </a:custGeom>
          <a:solidFill>
            <a:srgbClr val="C0C0C0"/>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42" name="Line 2">
            <a:extLst>
              <a:ext uri="{FF2B5EF4-FFF2-40B4-BE49-F238E27FC236}">
                <a16:creationId xmlns:a16="http://schemas.microsoft.com/office/drawing/2014/main" id="{91C65853-002D-DD49-BC32-2AF33657AFB6}"/>
              </a:ext>
            </a:extLst>
          </p:cNvPr>
          <p:cNvSpPr>
            <a:spLocks noChangeShapeType="1"/>
          </p:cNvSpPr>
          <p:nvPr/>
        </p:nvSpPr>
        <p:spPr bwMode="auto">
          <a:xfrm>
            <a:off x="1839874" y="3648076"/>
            <a:ext cx="3735388"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44" name="Freeform 4">
            <a:extLst>
              <a:ext uri="{FF2B5EF4-FFF2-40B4-BE49-F238E27FC236}">
                <a16:creationId xmlns:a16="http://schemas.microsoft.com/office/drawing/2014/main" id="{EB830B01-E9ED-A641-B83E-1A765CF8DFC3}"/>
              </a:ext>
            </a:extLst>
          </p:cNvPr>
          <p:cNvSpPr>
            <a:spLocks/>
          </p:cNvSpPr>
          <p:nvPr/>
        </p:nvSpPr>
        <p:spPr bwMode="auto">
          <a:xfrm>
            <a:off x="2052599" y="882650"/>
            <a:ext cx="3352800" cy="2336800"/>
          </a:xfrm>
          <a:custGeom>
            <a:avLst/>
            <a:gdLst>
              <a:gd name="T0" fmla="*/ 0 w 2112"/>
              <a:gd name="T1" fmla="*/ 1472 h 1472"/>
              <a:gd name="T2" fmla="*/ 720 w 2112"/>
              <a:gd name="T3" fmla="*/ 32 h 1472"/>
              <a:gd name="T4" fmla="*/ 2112 w 2112"/>
              <a:gd name="T5" fmla="*/ 1280 h 1472"/>
            </a:gdLst>
            <a:ahLst/>
            <a:cxnLst>
              <a:cxn ang="0">
                <a:pos x="T0" y="T1"/>
              </a:cxn>
              <a:cxn ang="0">
                <a:pos x="T2" y="T3"/>
              </a:cxn>
              <a:cxn ang="0">
                <a:pos x="T4" y="T5"/>
              </a:cxn>
            </a:cxnLst>
            <a:rect l="0" t="0" r="r" b="b"/>
            <a:pathLst>
              <a:path w="2112" h="1472">
                <a:moveTo>
                  <a:pt x="0" y="1472"/>
                </a:moveTo>
                <a:cubicBezTo>
                  <a:pt x="184" y="768"/>
                  <a:pt x="368" y="64"/>
                  <a:pt x="720" y="32"/>
                </a:cubicBezTo>
                <a:cubicBezTo>
                  <a:pt x="1072" y="0"/>
                  <a:pt x="1880" y="1072"/>
                  <a:pt x="2112" y="1280"/>
                </a:cubicBezTo>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45" name="Oval 5">
            <a:extLst>
              <a:ext uri="{FF2B5EF4-FFF2-40B4-BE49-F238E27FC236}">
                <a16:creationId xmlns:a16="http://schemas.microsoft.com/office/drawing/2014/main" id="{FD39230F-81C0-BA46-9B05-FAAC870FFFB6}"/>
              </a:ext>
            </a:extLst>
          </p:cNvPr>
          <p:cNvSpPr>
            <a:spLocks noChangeAspect="1" noChangeArrowheads="1"/>
          </p:cNvSpPr>
          <p:nvPr/>
        </p:nvSpPr>
        <p:spPr bwMode="auto">
          <a:xfrm>
            <a:off x="2128799" y="2686050"/>
            <a:ext cx="115888"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46" name="Oval 6">
            <a:extLst>
              <a:ext uri="{FF2B5EF4-FFF2-40B4-BE49-F238E27FC236}">
                <a16:creationId xmlns:a16="http://schemas.microsoft.com/office/drawing/2014/main" id="{605E8E41-77BE-064A-8951-F663A29661DF}"/>
              </a:ext>
            </a:extLst>
          </p:cNvPr>
          <p:cNvSpPr>
            <a:spLocks noChangeAspect="1" noChangeArrowheads="1"/>
          </p:cNvSpPr>
          <p:nvPr/>
        </p:nvSpPr>
        <p:spPr bwMode="auto">
          <a:xfrm>
            <a:off x="3776624" y="1238250"/>
            <a:ext cx="115888"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47" name="Oval 7">
            <a:extLst>
              <a:ext uri="{FF2B5EF4-FFF2-40B4-BE49-F238E27FC236}">
                <a16:creationId xmlns:a16="http://schemas.microsoft.com/office/drawing/2014/main" id="{C54CE17D-0B0A-EB49-9170-73FC96077056}"/>
              </a:ext>
            </a:extLst>
          </p:cNvPr>
          <p:cNvSpPr>
            <a:spLocks noChangeAspect="1" noChangeArrowheads="1"/>
          </p:cNvSpPr>
          <p:nvPr/>
        </p:nvSpPr>
        <p:spPr bwMode="auto">
          <a:xfrm>
            <a:off x="4490999" y="1924050"/>
            <a:ext cx="115888"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48" name="Oval 8">
            <a:extLst>
              <a:ext uri="{FF2B5EF4-FFF2-40B4-BE49-F238E27FC236}">
                <a16:creationId xmlns:a16="http://schemas.microsoft.com/office/drawing/2014/main" id="{0322B381-1112-2142-B538-3D363325946F}"/>
              </a:ext>
            </a:extLst>
          </p:cNvPr>
          <p:cNvSpPr>
            <a:spLocks noChangeAspect="1" noChangeArrowheads="1"/>
          </p:cNvSpPr>
          <p:nvPr/>
        </p:nvSpPr>
        <p:spPr bwMode="auto">
          <a:xfrm>
            <a:off x="4136988" y="1525589"/>
            <a:ext cx="115887" cy="11588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649" name="Line 9">
            <a:extLst>
              <a:ext uri="{FF2B5EF4-FFF2-40B4-BE49-F238E27FC236}">
                <a16:creationId xmlns:a16="http://schemas.microsoft.com/office/drawing/2014/main" id="{FE64FE63-3C18-F34E-B1FA-5DDA60D23CA5}"/>
              </a:ext>
            </a:extLst>
          </p:cNvPr>
          <p:cNvSpPr>
            <a:spLocks noChangeShapeType="1"/>
          </p:cNvSpPr>
          <p:nvPr/>
        </p:nvSpPr>
        <p:spPr bwMode="auto">
          <a:xfrm>
            <a:off x="2204999" y="2762250"/>
            <a:ext cx="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50" name="Line 10">
            <a:extLst>
              <a:ext uri="{FF2B5EF4-FFF2-40B4-BE49-F238E27FC236}">
                <a16:creationId xmlns:a16="http://schemas.microsoft.com/office/drawing/2014/main" id="{6C9FBBCB-84E6-1E4A-91C9-1B21078089A7}"/>
              </a:ext>
            </a:extLst>
          </p:cNvPr>
          <p:cNvSpPr>
            <a:spLocks noChangeShapeType="1"/>
          </p:cNvSpPr>
          <p:nvPr/>
        </p:nvSpPr>
        <p:spPr bwMode="auto">
          <a:xfrm>
            <a:off x="3852824" y="131445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51" name="Line 11">
            <a:extLst>
              <a:ext uri="{FF2B5EF4-FFF2-40B4-BE49-F238E27FC236}">
                <a16:creationId xmlns:a16="http://schemas.microsoft.com/office/drawing/2014/main" id="{7B8F0589-90E1-2845-804F-57291B06A1C7}"/>
              </a:ext>
            </a:extLst>
          </p:cNvPr>
          <p:cNvSpPr>
            <a:spLocks noChangeShapeType="1"/>
          </p:cNvSpPr>
          <p:nvPr/>
        </p:nvSpPr>
        <p:spPr bwMode="auto">
          <a:xfrm>
            <a:off x="4210012" y="1597025"/>
            <a:ext cx="0" cy="2095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52" name="Line 12">
            <a:extLst>
              <a:ext uri="{FF2B5EF4-FFF2-40B4-BE49-F238E27FC236}">
                <a16:creationId xmlns:a16="http://schemas.microsoft.com/office/drawing/2014/main" id="{3CC33167-1CA5-044D-BE2A-E3B849EB04A0}"/>
              </a:ext>
            </a:extLst>
          </p:cNvPr>
          <p:cNvSpPr>
            <a:spLocks noChangeShapeType="1"/>
          </p:cNvSpPr>
          <p:nvPr/>
        </p:nvSpPr>
        <p:spPr bwMode="auto">
          <a:xfrm>
            <a:off x="4567199" y="2000250"/>
            <a:ext cx="0" cy="1676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6653" name="Text Box 13">
            <a:extLst>
              <a:ext uri="{FF2B5EF4-FFF2-40B4-BE49-F238E27FC236}">
                <a16:creationId xmlns:a16="http://schemas.microsoft.com/office/drawing/2014/main" id="{94F994D1-55AC-3D41-8C49-27B5F42C1584}"/>
              </a:ext>
            </a:extLst>
          </p:cNvPr>
          <p:cNvSpPr txBox="1">
            <a:spLocks noChangeArrowheads="1"/>
          </p:cNvSpPr>
          <p:nvPr/>
        </p:nvSpPr>
        <p:spPr bwMode="auto">
          <a:xfrm>
            <a:off x="2052599" y="3546476"/>
            <a:ext cx="3816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i="1">
                <a:effectLst>
                  <a:outerShdw blurRad="38100" dist="38100" dir="2700000" algn="tl">
                    <a:srgbClr val="C0C0C0"/>
                  </a:outerShdw>
                </a:effectLst>
                <a:latin typeface="Times New Roman" panose="02020603050405020304" pitchFamily="18" charset="0"/>
              </a:rPr>
              <a:t>x</a:t>
            </a:r>
            <a:r>
              <a:rPr lang="en-US" altLang="zh-TW" sz="2000" i="1" baseline="-25000">
                <a:effectLst>
                  <a:outerShdw blurRad="38100" dist="38100" dir="2700000" algn="tl">
                    <a:srgbClr val="C0C0C0"/>
                  </a:outerShdw>
                </a:effectLst>
                <a:latin typeface="Times New Roman" panose="02020603050405020304" pitchFamily="18" charset="0"/>
              </a:rPr>
              <a:t>l</a:t>
            </a:r>
            <a:r>
              <a:rPr lang="en-US" altLang="zh-TW" sz="2000" i="1">
                <a:effectLst>
                  <a:outerShdw blurRad="38100" dist="38100" dir="2700000" algn="tl">
                    <a:srgbClr val="C0C0C0"/>
                  </a:outerShdw>
                </a:effectLst>
                <a:latin typeface="Times New Roman" panose="02020603050405020304" pitchFamily="18" charset="0"/>
              </a:rPr>
              <a:t>                       x</a:t>
            </a:r>
            <a:r>
              <a:rPr lang="en-US" altLang="zh-TW" sz="2000" i="1" baseline="-25000">
                <a:effectLst>
                  <a:outerShdw blurRad="38100" dist="38100" dir="2700000" algn="tl">
                    <a:srgbClr val="C0C0C0"/>
                  </a:outerShdw>
                </a:effectLst>
                <a:latin typeface="Times New Roman" panose="02020603050405020304" pitchFamily="18" charset="0"/>
              </a:rPr>
              <a:t>a</a:t>
            </a:r>
            <a:r>
              <a:rPr lang="en-US" altLang="zh-TW" sz="2000" i="1">
                <a:effectLst>
                  <a:outerShdw blurRad="38100" dist="38100" dir="2700000" algn="tl">
                    <a:srgbClr val="C0C0C0"/>
                  </a:outerShdw>
                </a:effectLst>
                <a:latin typeface="Times New Roman" panose="02020603050405020304" pitchFamily="18" charset="0"/>
              </a:rPr>
              <a:t>   x</a:t>
            </a:r>
            <a:r>
              <a:rPr lang="en-US" altLang="zh-TW" sz="2000" i="1" baseline="-25000">
                <a:effectLst>
                  <a:outerShdw blurRad="38100" dist="38100" dir="2700000" algn="tl">
                    <a:srgbClr val="C0C0C0"/>
                  </a:outerShdw>
                </a:effectLst>
                <a:latin typeface="Times New Roman" panose="02020603050405020304" pitchFamily="18" charset="0"/>
              </a:rPr>
              <a:t>b</a:t>
            </a:r>
            <a:r>
              <a:rPr lang="en-US" altLang="zh-TW" sz="2000" i="1">
                <a:effectLst>
                  <a:outerShdw blurRad="38100" dist="38100" dir="2700000" algn="tl">
                    <a:srgbClr val="C0C0C0"/>
                  </a:outerShdw>
                </a:effectLst>
                <a:latin typeface="Times New Roman" panose="02020603050405020304" pitchFamily="18" charset="0"/>
              </a:rPr>
              <a:t>   x</a:t>
            </a:r>
            <a:r>
              <a:rPr lang="en-US" altLang="zh-TW" sz="2000" i="1" baseline="-25000">
                <a:effectLst>
                  <a:outerShdw blurRad="38100" dist="38100" dir="2700000" algn="tl">
                    <a:srgbClr val="C0C0C0"/>
                  </a:outerShdw>
                </a:effectLst>
                <a:latin typeface="Times New Roman" panose="02020603050405020304" pitchFamily="18" charset="0"/>
              </a:rPr>
              <a:t>u</a:t>
            </a:r>
            <a:r>
              <a:rPr lang="en-US" altLang="zh-TW" sz="2000" i="1">
                <a:effectLst>
                  <a:outerShdw blurRad="38100" dist="38100" dir="2700000" algn="tl">
                    <a:srgbClr val="C0C0C0"/>
                  </a:outerShdw>
                </a:effectLst>
                <a:latin typeface="Times New Roman" panose="02020603050405020304" pitchFamily="18" charset="0"/>
              </a:rPr>
              <a:t>          x</a:t>
            </a:r>
          </a:p>
        </p:txBody>
      </p:sp>
      <p:sp>
        <p:nvSpPr>
          <p:cNvPr id="496655" name="Rectangle 15">
            <a:extLst>
              <a:ext uri="{FF2B5EF4-FFF2-40B4-BE49-F238E27FC236}">
                <a16:creationId xmlns:a16="http://schemas.microsoft.com/office/drawing/2014/main" id="{33D2C090-3C9F-694D-A4E7-67DB2CBFF9A9}"/>
              </a:ext>
            </a:extLst>
          </p:cNvPr>
          <p:cNvSpPr>
            <a:spLocks noChangeArrowheads="1"/>
          </p:cNvSpPr>
          <p:nvPr/>
        </p:nvSpPr>
        <p:spPr bwMode="auto">
          <a:xfrm>
            <a:off x="1992313" y="188912"/>
            <a:ext cx="8075612" cy="502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TW" sz="3600" dirty="0">
                <a:solidFill>
                  <a:srgbClr val="800080"/>
                </a:solidFill>
                <a:latin typeface="Arial" panose="020B0604020202020204" pitchFamily="34" charset="0"/>
                <a:ea typeface="新細明體" panose="02020500000000000000" pitchFamily="18" charset="-120"/>
              </a:rPr>
              <a:t>Bracketing Method</a:t>
            </a:r>
          </a:p>
        </p:txBody>
      </p:sp>
      <p:sp>
        <p:nvSpPr>
          <p:cNvPr id="496656" name="Rectangle 16">
            <a:extLst>
              <a:ext uri="{FF2B5EF4-FFF2-40B4-BE49-F238E27FC236}">
                <a16:creationId xmlns:a16="http://schemas.microsoft.com/office/drawing/2014/main" id="{CFAFBE45-FB84-BB4D-9A4E-4AAD614EEC5E}"/>
              </a:ext>
            </a:extLst>
          </p:cNvPr>
          <p:cNvSpPr>
            <a:spLocks noGrp="1" noChangeArrowheads="1"/>
          </p:cNvSpPr>
          <p:nvPr>
            <p:ph type="body" idx="1"/>
          </p:nvPr>
        </p:nvSpPr>
        <p:spPr>
          <a:xfrm>
            <a:off x="1836699" y="4051300"/>
            <a:ext cx="8567738" cy="2305050"/>
          </a:xfrm>
          <a:noFill/>
          <a:ln/>
        </p:spPr>
        <p:txBody>
          <a:bodyPr>
            <a:normAutofit fontScale="92500" lnSpcReduction="10000"/>
          </a:bodyPr>
          <a:lstStyle/>
          <a:p>
            <a:pPr marL="0" indent="0">
              <a:lnSpc>
                <a:spcPct val="80000"/>
              </a:lnSpc>
              <a:buNone/>
            </a:pPr>
            <a:r>
              <a:rPr lang="en-US" altLang="zh-TW" sz="2400" dirty="0"/>
              <a:t>Let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a</a:t>
            </a:r>
            <a:r>
              <a:rPr lang="en-US" altLang="zh-TW" sz="2400" dirty="0"/>
              <a:t> and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b</a:t>
            </a:r>
            <a:r>
              <a:rPr lang="en-US" altLang="zh-TW" sz="2400" dirty="0"/>
              <a:t> be two points in </a:t>
            </a:r>
            <a:r>
              <a:rPr lang="en-US" altLang="zh-TW" sz="2400" dirty="0">
                <a:latin typeface="Times New Roman" panose="02020603050405020304" pitchFamily="18" charset="0"/>
              </a:rPr>
              <a:t>(</a:t>
            </a:r>
            <a:r>
              <a:rPr lang="en-US" altLang="zh-TW" sz="2400" i="1" dirty="0">
                <a:latin typeface="Times New Roman" panose="02020603050405020304" pitchFamily="18" charset="0"/>
              </a:rPr>
              <a:t>x</a:t>
            </a:r>
            <a:r>
              <a:rPr lang="en-US" altLang="zh-TW" sz="2400" i="1" baseline="-25000" dirty="0">
                <a:latin typeface="Times New Roman" panose="02020603050405020304" pitchFamily="18" charset="0"/>
              </a:rPr>
              <a:t>l</a:t>
            </a:r>
            <a:r>
              <a:rPr lang="en-US" altLang="zh-TW" sz="2400" dirty="0">
                <a:latin typeface="Times New Roman" panose="02020603050405020304" pitchFamily="18" charset="0"/>
              </a:rPr>
              <a:t>,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u</a:t>
            </a:r>
            <a:r>
              <a:rPr lang="en-US" altLang="zh-TW" sz="2400" dirty="0">
                <a:latin typeface="Times New Roman" panose="02020603050405020304" pitchFamily="18" charset="0"/>
              </a:rPr>
              <a:t>) </a:t>
            </a:r>
            <a:r>
              <a:rPr lang="en-US" altLang="zh-TW" sz="2400" dirty="0"/>
              <a:t>where</a:t>
            </a:r>
            <a:r>
              <a:rPr lang="en-US" altLang="zh-TW" sz="2400" dirty="0">
                <a:latin typeface="Times New Roman" panose="02020603050405020304" pitchFamily="18" charset="0"/>
              </a:rPr>
              <a:t>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a</a:t>
            </a:r>
            <a:r>
              <a:rPr lang="en-US" altLang="zh-TW" sz="2400" dirty="0"/>
              <a:t> &lt;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b</a:t>
            </a:r>
            <a:r>
              <a:rPr lang="en-US" altLang="zh-TW" sz="2400" i="1" dirty="0"/>
              <a:t>.</a:t>
            </a:r>
          </a:p>
          <a:p>
            <a:pPr marL="0" indent="0">
              <a:lnSpc>
                <a:spcPct val="80000"/>
              </a:lnSpc>
              <a:buNone/>
            </a:pPr>
            <a:endParaRPr lang="en-US" altLang="zh-TW" sz="1600" dirty="0">
              <a:solidFill>
                <a:srgbClr val="0000FF"/>
              </a:solidFill>
            </a:endParaRPr>
          </a:p>
          <a:p>
            <a:pPr marL="0" indent="0">
              <a:buNone/>
            </a:pPr>
            <a:r>
              <a:rPr lang="en-US" altLang="zh-TW" sz="2400" dirty="0">
                <a:solidFill>
                  <a:srgbClr val="00B050"/>
                </a:solidFill>
              </a:rPr>
              <a:t>If </a:t>
            </a:r>
            <a:r>
              <a:rPr lang="en-US" altLang="zh-TW" sz="2400" i="1" dirty="0">
                <a:solidFill>
                  <a:srgbClr val="00B050"/>
                </a:solidFill>
                <a:latin typeface="Times New Roman" panose="02020603050405020304" pitchFamily="18" charset="0"/>
              </a:rPr>
              <a:t>f</a:t>
            </a:r>
            <a:r>
              <a:rPr lang="en-US" altLang="zh-TW" sz="2400" dirty="0">
                <a:solidFill>
                  <a:srgbClr val="00B050"/>
                </a:solidFill>
                <a:latin typeface="Times New Roman" panose="02020603050405020304" pitchFamily="18" charset="0"/>
              </a:rPr>
              <a:t>(</a:t>
            </a:r>
            <a:r>
              <a:rPr lang="en-US" altLang="zh-TW" sz="2400" i="1" dirty="0" err="1">
                <a:solidFill>
                  <a:srgbClr val="00B050"/>
                </a:solidFill>
                <a:latin typeface="Times New Roman" panose="02020603050405020304" pitchFamily="18" charset="0"/>
              </a:rPr>
              <a:t>x</a:t>
            </a:r>
            <a:r>
              <a:rPr lang="en-US" altLang="zh-TW" sz="2400" i="1" baseline="-25000" dirty="0" err="1">
                <a:solidFill>
                  <a:srgbClr val="00B050"/>
                </a:solidFill>
                <a:latin typeface="Times New Roman" panose="02020603050405020304" pitchFamily="18" charset="0"/>
              </a:rPr>
              <a:t>a</a:t>
            </a:r>
            <a:r>
              <a:rPr lang="en-US" altLang="zh-TW" sz="2400" dirty="0">
                <a:solidFill>
                  <a:srgbClr val="00B050"/>
                </a:solidFill>
                <a:latin typeface="Times New Roman" panose="02020603050405020304" pitchFamily="18" charset="0"/>
              </a:rPr>
              <a:t>) &gt; </a:t>
            </a:r>
            <a:r>
              <a:rPr lang="en-US" altLang="zh-TW" sz="2400" dirty="0">
                <a:solidFill>
                  <a:srgbClr val="00B050"/>
                </a:solidFill>
              </a:rPr>
              <a:t> </a:t>
            </a:r>
            <a:r>
              <a:rPr lang="en-US" altLang="zh-TW" sz="2400" i="1" dirty="0">
                <a:solidFill>
                  <a:srgbClr val="00B050"/>
                </a:solidFill>
                <a:latin typeface="Times New Roman" panose="02020603050405020304" pitchFamily="18" charset="0"/>
              </a:rPr>
              <a:t>f</a:t>
            </a:r>
            <a:r>
              <a:rPr lang="en-US" altLang="zh-TW" sz="2400" dirty="0">
                <a:solidFill>
                  <a:srgbClr val="00B050"/>
                </a:solidFill>
                <a:latin typeface="Times New Roman" panose="02020603050405020304" pitchFamily="18" charset="0"/>
              </a:rPr>
              <a:t>(</a:t>
            </a:r>
            <a:r>
              <a:rPr lang="en-US" altLang="zh-TW" sz="2400" i="1" dirty="0" err="1">
                <a:solidFill>
                  <a:srgbClr val="00B050"/>
                </a:solidFill>
                <a:latin typeface="Times New Roman" panose="02020603050405020304" pitchFamily="18" charset="0"/>
              </a:rPr>
              <a:t>x</a:t>
            </a:r>
            <a:r>
              <a:rPr lang="en-US" altLang="zh-TW" sz="2400" i="1" baseline="-25000" dirty="0" err="1">
                <a:solidFill>
                  <a:srgbClr val="00B050"/>
                </a:solidFill>
                <a:latin typeface="Times New Roman" panose="02020603050405020304" pitchFamily="18" charset="0"/>
              </a:rPr>
              <a:t>b</a:t>
            </a:r>
            <a:r>
              <a:rPr lang="en-US" altLang="zh-TW" sz="2400" dirty="0">
                <a:solidFill>
                  <a:srgbClr val="00B050"/>
                </a:solidFill>
                <a:latin typeface="Times New Roman" panose="02020603050405020304" pitchFamily="18" charset="0"/>
              </a:rPr>
              <a:t>), </a:t>
            </a:r>
            <a:r>
              <a:rPr lang="en-US" altLang="zh-TW" sz="2400" dirty="0">
                <a:solidFill>
                  <a:srgbClr val="00B050"/>
                </a:solidFill>
              </a:rPr>
              <a:t>then the maximum point will not reside in the interval [</a:t>
            </a:r>
            <a:r>
              <a:rPr lang="en-US" altLang="zh-TW" sz="2400" i="1" dirty="0" err="1">
                <a:solidFill>
                  <a:srgbClr val="00B050"/>
                </a:solidFill>
                <a:latin typeface="Times New Roman" panose="02020603050405020304" pitchFamily="18" charset="0"/>
              </a:rPr>
              <a:t>x</a:t>
            </a:r>
            <a:r>
              <a:rPr lang="en-US" altLang="zh-TW" sz="2400" i="1" baseline="-25000" dirty="0" err="1">
                <a:solidFill>
                  <a:srgbClr val="00B050"/>
                </a:solidFill>
                <a:latin typeface="Times New Roman" panose="02020603050405020304" pitchFamily="18" charset="0"/>
              </a:rPr>
              <a:t>b</a:t>
            </a:r>
            <a:r>
              <a:rPr lang="en-US" altLang="zh-TW" sz="2400" dirty="0">
                <a:solidFill>
                  <a:srgbClr val="00B050"/>
                </a:solidFill>
              </a:rPr>
              <a:t>, </a:t>
            </a:r>
            <a:r>
              <a:rPr lang="en-US" altLang="zh-TW" sz="2400" i="1" dirty="0" err="1">
                <a:solidFill>
                  <a:srgbClr val="00B050"/>
                </a:solidFill>
                <a:latin typeface="Times New Roman" panose="02020603050405020304" pitchFamily="18" charset="0"/>
              </a:rPr>
              <a:t>x</a:t>
            </a:r>
            <a:r>
              <a:rPr lang="en-US" altLang="zh-TW" sz="2400" i="1" baseline="-25000" dirty="0" err="1">
                <a:solidFill>
                  <a:srgbClr val="00B050"/>
                </a:solidFill>
                <a:latin typeface="Times New Roman" panose="02020603050405020304" pitchFamily="18" charset="0"/>
              </a:rPr>
              <a:t>u</a:t>
            </a:r>
            <a:r>
              <a:rPr lang="en-US" altLang="zh-TW" sz="2400" dirty="0">
                <a:solidFill>
                  <a:srgbClr val="00B050"/>
                </a:solidFill>
              </a:rPr>
              <a:t>]</a:t>
            </a:r>
            <a:r>
              <a:rPr lang="en-US" altLang="zh-TW" sz="2400" dirty="0"/>
              <a:t> and as a result we can eliminate the portion toward the right of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b</a:t>
            </a:r>
            <a:r>
              <a:rPr lang="en-US" altLang="zh-TW" sz="2400" dirty="0"/>
              <a:t>.</a:t>
            </a:r>
          </a:p>
          <a:p>
            <a:pPr marL="0" indent="0">
              <a:lnSpc>
                <a:spcPct val="80000"/>
              </a:lnSpc>
              <a:buNone/>
            </a:pPr>
            <a:endParaRPr lang="en-US" altLang="zh-TW" sz="1600" dirty="0"/>
          </a:p>
          <a:p>
            <a:pPr marL="0" indent="0">
              <a:lnSpc>
                <a:spcPct val="80000"/>
              </a:lnSpc>
              <a:buNone/>
            </a:pPr>
            <a:r>
              <a:rPr lang="en-US" altLang="zh-TW" sz="2400" dirty="0"/>
              <a:t>In other words, in the next iteration we can make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b</a:t>
            </a:r>
            <a:r>
              <a:rPr lang="en-US" altLang="zh-TW" sz="2400" i="1" baseline="-25000" dirty="0">
                <a:latin typeface="Times New Roman" panose="02020603050405020304" pitchFamily="18" charset="0"/>
              </a:rPr>
              <a:t> </a:t>
            </a:r>
            <a:r>
              <a:rPr lang="en-US" altLang="zh-TW" sz="2400" dirty="0"/>
              <a:t>the new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u</a:t>
            </a:r>
            <a:endParaRPr lang="en-US" altLang="zh-TW" sz="2400" i="1" baseline="-25000" dirty="0">
              <a:latin typeface="Times New Roman" panose="02020603050405020304" pitchFamily="18" charset="0"/>
            </a:endParaRPr>
          </a:p>
          <a:p>
            <a:pPr marL="0" indent="0">
              <a:lnSpc>
                <a:spcPct val="80000"/>
              </a:lnSpc>
              <a:buNone/>
            </a:pPr>
            <a:r>
              <a:rPr lang="en-US" altLang="zh-TW" sz="2400" dirty="0">
                <a:solidFill>
                  <a:srgbClr val="0070C0"/>
                </a:solidFill>
              </a:rPr>
              <a:t>How we choose the next values of </a:t>
            </a:r>
            <a:r>
              <a:rPr lang="en-US" altLang="zh-TW" sz="2400" i="1" dirty="0" err="1">
                <a:solidFill>
                  <a:srgbClr val="0070C0"/>
                </a:solidFill>
                <a:latin typeface="Times New Roman" panose="02020603050405020304" pitchFamily="18" charset="0"/>
              </a:rPr>
              <a:t>x</a:t>
            </a:r>
            <a:r>
              <a:rPr lang="en-US" altLang="zh-TW" sz="2400" i="1" baseline="-25000" dirty="0" err="1">
                <a:solidFill>
                  <a:srgbClr val="0070C0"/>
                </a:solidFill>
                <a:latin typeface="Times New Roman" panose="02020603050405020304" pitchFamily="18" charset="0"/>
              </a:rPr>
              <a:t>a</a:t>
            </a:r>
            <a:r>
              <a:rPr lang="en-US" altLang="zh-TW" sz="2400" dirty="0">
                <a:solidFill>
                  <a:srgbClr val="0070C0"/>
                </a:solidFill>
              </a:rPr>
              <a:t> and </a:t>
            </a:r>
            <a:r>
              <a:rPr lang="en-US" altLang="zh-TW" sz="2400" i="1" dirty="0" err="1">
                <a:solidFill>
                  <a:srgbClr val="0070C0"/>
                </a:solidFill>
                <a:latin typeface="Times New Roman" panose="02020603050405020304" pitchFamily="18" charset="0"/>
              </a:rPr>
              <a:t>x</a:t>
            </a:r>
            <a:r>
              <a:rPr lang="en-US" altLang="zh-TW" sz="2400" i="1" baseline="-25000" dirty="0" err="1">
                <a:solidFill>
                  <a:srgbClr val="0070C0"/>
                </a:solidFill>
                <a:latin typeface="Times New Roman" panose="02020603050405020304" pitchFamily="18" charset="0"/>
              </a:rPr>
              <a:t>b</a:t>
            </a:r>
            <a:r>
              <a:rPr lang="en-US" altLang="zh-TW" sz="2400" dirty="0">
                <a:solidFill>
                  <a:srgbClr val="0070C0"/>
                </a:solidFill>
              </a:rPr>
              <a:t>?</a:t>
            </a:r>
          </a:p>
        </p:txBody>
      </p:sp>
      <p:sp>
        <p:nvSpPr>
          <p:cNvPr id="29" name="Line 2">
            <a:extLst>
              <a:ext uri="{FF2B5EF4-FFF2-40B4-BE49-F238E27FC236}">
                <a16:creationId xmlns:a16="http://schemas.microsoft.com/office/drawing/2014/main" id="{347E753B-D9BE-6140-8090-8CB811E46772}"/>
              </a:ext>
            </a:extLst>
          </p:cNvPr>
          <p:cNvSpPr>
            <a:spLocks noChangeShapeType="1"/>
          </p:cNvSpPr>
          <p:nvPr/>
        </p:nvSpPr>
        <p:spPr bwMode="auto">
          <a:xfrm>
            <a:off x="6355550" y="3636964"/>
            <a:ext cx="3735388"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Freeform 4">
            <a:extLst>
              <a:ext uri="{FF2B5EF4-FFF2-40B4-BE49-F238E27FC236}">
                <a16:creationId xmlns:a16="http://schemas.microsoft.com/office/drawing/2014/main" id="{E7264EE4-5AA8-2E46-AB05-1822EC6F95E0}"/>
              </a:ext>
            </a:extLst>
          </p:cNvPr>
          <p:cNvSpPr>
            <a:spLocks/>
          </p:cNvSpPr>
          <p:nvPr/>
        </p:nvSpPr>
        <p:spPr bwMode="auto">
          <a:xfrm>
            <a:off x="6568275" y="871538"/>
            <a:ext cx="3352800" cy="2336800"/>
          </a:xfrm>
          <a:custGeom>
            <a:avLst/>
            <a:gdLst>
              <a:gd name="T0" fmla="*/ 0 w 2112"/>
              <a:gd name="T1" fmla="*/ 1472 h 1472"/>
              <a:gd name="T2" fmla="*/ 720 w 2112"/>
              <a:gd name="T3" fmla="*/ 32 h 1472"/>
              <a:gd name="T4" fmla="*/ 2112 w 2112"/>
              <a:gd name="T5" fmla="*/ 1280 h 1472"/>
            </a:gdLst>
            <a:ahLst/>
            <a:cxnLst>
              <a:cxn ang="0">
                <a:pos x="T0" y="T1"/>
              </a:cxn>
              <a:cxn ang="0">
                <a:pos x="T2" y="T3"/>
              </a:cxn>
              <a:cxn ang="0">
                <a:pos x="T4" y="T5"/>
              </a:cxn>
            </a:cxnLst>
            <a:rect l="0" t="0" r="r" b="b"/>
            <a:pathLst>
              <a:path w="2112" h="1472">
                <a:moveTo>
                  <a:pt x="0" y="1472"/>
                </a:moveTo>
                <a:cubicBezTo>
                  <a:pt x="184" y="768"/>
                  <a:pt x="368" y="64"/>
                  <a:pt x="720" y="32"/>
                </a:cubicBezTo>
                <a:cubicBezTo>
                  <a:pt x="1072" y="0"/>
                  <a:pt x="1880" y="1072"/>
                  <a:pt x="2112" y="1280"/>
                </a:cubicBezTo>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Oval 5">
            <a:extLst>
              <a:ext uri="{FF2B5EF4-FFF2-40B4-BE49-F238E27FC236}">
                <a16:creationId xmlns:a16="http://schemas.microsoft.com/office/drawing/2014/main" id="{814B8185-7137-564B-ABFA-FE52A580DC5C}"/>
              </a:ext>
            </a:extLst>
          </p:cNvPr>
          <p:cNvSpPr>
            <a:spLocks noChangeAspect="1" noChangeArrowheads="1"/>
          </p:cNvSpPr>
          <p:nvPr/>
        </p:nvSpPr>
        <p:spPr bwMode="auto">
          <a:xfrm>
            <a:off x="6644475" y="2674938"/>
            <a:ext cx="115888"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6">
            <a:extLst>
              <a:ext uri="{FF2B5EF4-FFF2-40B4-BE49-F238E27FC236}">
                <a16:creationId xmlns:a16="http://schemas.microsoft.com/office/drawing/2014/main" id="{CBAAE756-5DF8-EB4E-8BE8-6DB8D79579E7}"/>
              </a:ext>
            </a:extLst>
          </p:cNvPr>
          <p:cNvSpPr>
            <a:spLocks noChangeAspect="1" noChangeArrowheads="1"/>
          </p:cNvSpPr>
          <p:nvPr/>
        </p:nvSpPr>
        <p:spPr bwMode="auto">
          <a:xfrm>
            <a:off x="8008105" y="950913"/>
            <a:ext cx="115888"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7">
            <a:extLst>
              <a:ext uri="{FF2B5EF4-FFF2-40B4-BE49-F238E27FC236}">
                <a16:creationId xmlns:a16="http://schemas.microsoft.com/office/drawing/2014/main" id="{11219A39-04A5-004B-AAE8-5B083B1FA28D}"/>
              </a:ext>
            </a:extLst>
          </p:cNvPr>
          <p:cNvSpPr>
            <a:spLocks noChangeAspect="1" noChangeArrowheads="1"/>
          </p:cNvSpPr>
          <p:nvPr/>
        </p:nvSpPr>
        <p:spPr bwMode="auto">
          <a:xfrm>
            <a:off x="8671109" y="1568673"/>
            <a:ext cx="115888"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8">
            <a:extLst>
              <a:ext uri="{FF2B5EF4-FFF2-40B4-BE49-F238E27FC236}">
                <a16:creationId xmlns:a16="http://schemas.microsoft.com/office/drawing/2014/main" id="{6D26BA9C-E19F-3346-AB16-F412724365CE}"/>
              </a:ext>
            </a:extLst>
          </p:cNvPr>
          <p:cNvSpPr>
            <a:spLocks noChangeAspect="1" noChangeArrowheads="1"/>
          </p:cNvSpPr>
          <p:nvPr/>
        </p:nvSpPr>
        <p:spPr bwMode="auto">
          <a:xfrm>
            <a:off x="8317098" y="1170212"/>
            <a:ext cx="115887" cy="11588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9">
            <a:extLst>
              <a:ext uri="{FF2B5EF4-FFF2-40B4-BE49-F238E27FC236}">
                <a16:creationId xmlns:a16="http://schemas.microsoft.com/office/drawing/2014/main" id="{F8DDB910-5704-6342-9465-7D0FA36FFAE2}"/>
              </a:ext>
            </a:extLst>
          </p:cNvPr>
          <p:cNvSpPr>
            <a:spLocks noChangeShapeType="1"/>
          </p:cNvSpPr>
          <p:nvPr/>
        </p:nvSpPr>
        <p:spPr bwMode="auto">
          <a:xfrm>
            <a:off x="6720675" y="2751138"/>
            <a:ext cx="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Line 10">
            <a:extLst>
              <a:ext uri="{FF2B5EF4-FFF2-40B4-BE49-F238E27FC236}">
                <a16:creationId xmlns:a16="http://schemas.microsoft.com/office/drawing/2014/main" id="{8695651F-7AFE-2444-8B2F-FB4F9BAF0FF4}"/>
              </a:ext>
            </a:extLst>
          </p:cNvPr>
          <p:cNvSpPr>
            <a:spLocks noChangeShapeType="1"/>
          </p:cNvSpPr>
          <p:nvPr/>
        </p:nvSpPr>
        <p:spPr bwMode="auto">
          <a:xfrm>
            <a:off x="8066049" y="1026196"/>
            <a:ext cx="0" cy="263140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 name="Text Box 13">
            <a:extLst>
              <a:ext uri="{FF2B5EF4-FFF2-40B4-BE49-F238E27FC236}">
                <a16:creationId xmlns:a16="http://schemas.microsoft.com/office/drawing/2014/main" id="{01ADAAFE-139D-B24D-8DF4-E3AAE9F83925}"/>
              </a:ext>
            </a:extLst>
          </p:cNvPr>
          <p:cNvSpPr txBox="1">
            <a:spLocks noChangeArrowheads="1"/>
          </p:cNvSpPr>
          <p:nvPr/>
        </p:nvSpPr>
        <p:spPr bwMode="auto">
          <a:xfrm>
            <a:off x="6568275" y="3535364"/>
            <a:ext cx="3816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i="1" dirty="0">
                <a:effectLst>
                  <a:outerShdw blurRad="38100" dist="38100" dir="2700000" algn="tl">
                    <a:srgbClr val="C0C0C0"/>
                  </a:outerShdw>
                </a:effectLst>
                <a:latin typeface="Times New Roman" panose="02020603050405020304" pitchFamily="18" charset="0"/>
              </a:rPr>
              <a:t>x</a:t>
            </a:r>
            <a:r>
              <a:rPr lang="en-US" altLang="zh-TW" sz="2000" i="1" baseline="-25000" dirty="0">
                <a:effectLst>
                  <a:outerShdw blurRad="38100" dist="38100" dir="2700000" algn="tl">
                    <a:srgbClr val="C0C0C0"/>
                  </a:outerShdw>
                </a:effectLst>
                <a:latin typeface="Times New Roman" panose="02020603050405020304" pitchFamily="18" charset="0"/>
              </a:rPr>
              <a:t>l</a:t>
            </a:r>
            <a:r>
              <a:rPr lang="en-US" altLang="zh-TW" sz="2000" i="1" dirty="0">
                <a:effectLst>
                  <a:outerShdw blurRad="38100" dist="38100" dir="2700000" algn="tl">
                    <a:srgbClr val="C0C0C0"/>
                  </a:outerShdw>
                </a:effectLst>
                <a:latin typeface="Times New Roman" panose="02020603050405020304" pitchFamily="18" charset="0"/>
              </a:rPr>
              <a:t>                 </a:t>
            </a:r>
            <a:r>
              <a:rPr lang="en-US" altLang="zh-TW" sz="2000" i="1" dirty="0" err="1">
                <a:effectLst>
                  <a:outerShdw blurRad="38100" dist="38100" dir="2700000" algn="tl">
                    <a:srgbClr val="C0C0C0"/>
                  </a:outerShdw>
                </a:effectLst>
                <a:latin typeface="Times New Roman" panose="02020603050405020304" pitchFamily="18" charset="0"/>
              </a:rPr>
              <a:t>x</a:t>
            </a:r>
            <a:r>
              <a:rPr lang="en-US" altLang="zh-TW" sz="2000" i="1" baseline="-25000" dirty="0" err="1">
                <a:effectLst>
                  <a:outerShdw blurRad="38100" dist="38100" dir="2700000" algn="tl">
                    <a:srgbClr val="C0C0C0"/>
                  </a:outerShdw>
                </a:effectLst>
                <a:latin typeface="Times New Roman" panose="02020603050405020304" pitchFamily="18" charset="0"/>
              </a:rPr>
              <a:t>a</a:t>
            </a:r>
            <a:r>
              <a:rPr lang="en-US" altLang="zh-TW" sz="2000" i="1" dirty="0">
                <a:effectLst>
                  <a:outerShdw blurRad="38100" dist="38100" dir="2700000" algn="tl">
                    <a:srgbClr val="C0C0C0"/>
                  </a:outerShdw>
                </a:effectLst>
                <a:latin typeface="Times New Roman" panose="02020603050405020304" pitchFamily="18" charset="0"/>
              </a:rPr>
              <a:t>   </a:t>
            </a:r>
            <a:r>
              <a:rPr lang="en-US" altLang="zh-TW" sz="2000" i="1" dirty="0" err="1">
                <a:effectLst>
                  <a:outerShdw blurRad="38100" dist="38100" dir="2700000" algn="tl">
                    <a:srgbClr val="C0C0C0"/>
                  </a:outerShdw>
                </a:effectLst>
                <a:latin typeface="Times New Roman" panose="02020603050405020304" pitchFamily="18" charset="0"/>
              </a:rPr>
              <a:t>x</a:t>
            </a:r>
            <a:r>
              <a:rPr lang="en-US" altLang="zh-TW" sz="2000" i="1" baseline="-25000" dirty="0" err="1">
                <a:effectLst>
                  <a:outerShdw blurRad="38100" dist="38100" dir="2700000" algn="tl">
                    <a:srgbClr val="C0C0C0"/>
                  </a:outerShdw>
                </a:effectLst>
                <a:latin typeface="Times New Roman" panose="02020603050405020304" pitchFamily="18" charset="0"/>
              </a:rPr>
              <a:t>b</a:t>
            </a:r>
            <a:r>
              <a:rPr lang="en-US" altLang="zh-TW" sz="2000" i="1" dirty="0">
                <a:effectLst>
                  <a:outerShdw blurRad="38100" dist="38100" dir="2700000" algn="tl">
                    <a:srgbClr val="C0C0C0"/>
                  </a:outerShdw>
                </a:effectLst>
                <a:latin typeface="Times New Roman" panose="02020603050405020304" pitchFamily="18" charset="0"/>
              </a:rPr>
              <a:t>   </a:t>
            </a:r>
            <a:r>
              <a:rPr lang="en-US" altLang="zh-TW" sz="2000" i="1" dirty="0" err="1">
                <a:effectLst>
                  <a:outerShdw blurRad="38100" dist="38100" dir="2700000" algn="tl">
                    <a:srgbClr val="C0C0C0"/>
                  </a:outerShdw>
                </a:effectLst>
                <a:latin typeface="Times New Roman" panose="02020603050405020304" pitchFamily="18" charset="0"/>
              </a:rPr>
              <a:t>x</a:t>
            </a:r>
            <a:r>
              <a:rPr lang="en-US" altLang="zh-TW" sz="2000" i="1" baseline="-25000" dirty="0" err="1">
                <a:effectLst>
                  <a:outerShdw blurRad="38100" dist="38100" dir="2700000" algn="tl">
                    <a:srgbClr val="C0C0C0"/>
                  </a:outerShdw>
                </a:effectLst>
                <a:latin typeface="Times New Roman" panose="02020603050405020304" pitchFamily="18" charset="0"/>
              </a:rPr>
              <a:t>u</a:t>
            </a:r>
            <a:r>
              <a:rPr lang="en-US" altLang="zh-TW" sz="2000" i="1" dirty="0">
                <a:effectLst>
                  <a:outerShdw blurRad="38100" dist="38100" dir="2700000" algn="tl">
                    <a:srgbClr val="C0C0C0"/>
                  </a:outerShdw>
                </a:effectLst>
                <a:latin typeface="Times New Roman" panose="02020603050405020304" pitchFamily="18" charset="0"/>
              </a:rPr>
              <a:t>                x</a:t>
            </a:r>
          </a:p>
        </p:txBody>
      </p:sp>
    </p:spTree>
    <p:extLst>
      <p:ext uri="{BB962C8B-B14F-4D97-AF65-F5344CB8AC3E}">
        <p14:creationId xmlns:p14="http://schemas.microsoft.com/office/powerpoint/2010/main" val="3745842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a:extLst>
              <a:ext uri="{FF2B5EF4-FFF2-40B4-BE49-F238E27FC236}">
                <a16:creationId xmlns:a16="http://schemas.microsoft.com/office/drawing/2014/main" id="{C2EDA72E-0D07-B942-B45A-ED9A8F3DACAD}"/>
              </a:ext>
            </a:extLst>
          </p:cNvPr>
          <p:cNvSpPr>
            <a:spLocks noGrp="1" noChangeArrowheads="1"/>
          </p:cNvSpPr>
          <p:nvPr>
            <p:ph type="title"/>
          </p:nvPr>
        </p:nvSpPr>
        <p:spPr>
          <a:xfrm>
            <a:off x="1992313" y="188914"/>
            <a:ext cx="8229600" cy="287337"/>
          </a:xfrm>
        </p:spPr>
        <p:txBody>
          <a:bodyPr>
            <a:normAutofit fontScale="90000"/>
          </a:bodyPr>
          <a:lstStyle/>
          <a:p>
            <a:r>
              <a:rPr lang="en-US" altLang="en-US" sz="2800"/>
              <a:t>Generic Bracketing Method (Pseudocode)</a:t>
            </a:r>
          </a:p>
        </p:txBody>
      </p:sp>
      <p:sp>
        <p:nvSpPr>
          <p:cNvPr id="510981" name="Rectangle 5">
            <a:extLst>
              <a:ext uri="{FF2B5EF4-FFF2-40B4-BE49-F238E27FC236}">
                <a16:creationId xmlns:a16="http://schemas.microsoft.com/office/drawing/2014/main" id="{1D709B58-FCBC-EB49-A1B9-30471354F4E1}"/>
              </a:ext>
            </a:extLst>
          </p:cNvPr>
          <p:cNvSpPr>
            <a:spLocks noGrp="1" noChangeArrowheads="1"/>
          </p:cNvSpPr>
          <p:nvPr>
            <p:ph type="body" idx="1"/>
          </p:nvPr>
        </p:nvSpPr>
        <p:spPr>
          <a:xfrm>
            <a:off x="1774826" y="620714"/>
            <a:ext cx="8569325" cy="6048375"/>
          </a:xfrm>
          <a:solidFill>
            <a:srgbClr val="FFFFFF"/>
          </a:solidFill>
          <a:ln>
            <a:solidFill>
              <a:schemeClr val="tx1"/>
            </a:solidFill>
            <a:miter lim="800000"/>
            <a:headEnd/>
            <a:tailEnd/>
          </a:ln>
        </p:spPr>
        <p:txBody>
          <a:bodyPr>
            <a:normAutofit fontScale="92500" lnSpcReduction="10000"/>
          </a:bodyPr>
          <a:lstStyle/>
          <a:p>
            <a:pPr>
              <a:lnSpc>
                <a:spcPct val="80000"/>
              </a:lnSpc>
              <a:buFontTx/>
              <a:buNone/>
            </a:pPr>
            <a:r>
              <a:rPr lang="en-US" altLang="zh-TW" sz="2000" b="1" dirty="0">
                <a:solidFill>
                  <a:schemeClr val="hlink"/>
                </a:solidFill>
                <a:latin typeface="Courier New" panose="02070309020205020404" pitchFamily="49" charset="0"/>
              </a:rPr>
              <a:t>// xl, </a:t>
            </a:r>
            <a:r>
              <a:rPr lang="en-US" altLang="zh-TW" sz="2000" b="1" dirty="0" err="1">
                <a:solidFill>
                  <a:schemeClr val="hlink"/>
                </a:solidFill>
                <a:latin typeface="Courier New" panose="02070309020205020404" pitchFamily="49" charset="0"/>
              </a:rPr>
              <a:t>xu</a:t>
            </a:r>
            <a:r>
              <a:rPr lang="en-US" altLang="zh-TW" sz="2000" b="1" dirty="0">
                <a:solidFill>
                  <a:schemeClr val="hlink"/>
                </a:solidFill>
                <a:latin typeface="Courier New" panose="02070309020205020404" pitchFamily="49" charset="0"/>
              </a:rPr>
              <a:t>: Lower and upper bounds of the interval</a:t>
            </a:r>
          </a:p>
          <a:p>
            <a:pPr>
              <a:lnSpc>
                <a:spcPct val="80000"/>
              </a:lnSpc>
              <a:buFontTx/>
              <a:buNone/>
            </a:pPr>
            <a:r>
              <a:rPr lang="en-US" altLang="zh-TW" sz="2000" b="1" dirty="0">
                <a:solidFill>
                  <a:schemeClr val="hlink"/>
                </a:solidFill>
                <a:latin typeface="Courier New" panose="02070309020205020404" pitchFamily="49" charset="0"/>
              </a:rPr>
              <a:t>// es: Acceptable relative error</a:t>
            </a:r>
          </a:p>
          <a:p>
            <a:pPr>
              <a:lnSpc>
                <a:spcPct val="80000"/>
              </a:lnSpc>
              <a:buFontTx/>
              <a:buNone/>
            </a:pPr>
            <a:r>
              <a:rPr lang="en-US" altLang="zh-TW" sz="2000" b="1" dirty="0">
                <a:latin typeface="Courier New" panose="02070309020205020404" pitchFamily="49" charset="0"/>
              </a:rPr>
              <a:t>function </a:t>
            </a:r>
            <a:r>
              <a:rPr lang="en-US" altLang="zh-TW" sz="2000" b="1" dirty="0" err="1">
                <a:latin typeface="Courier New" panose="02070309020205020404" pitchFamily="49" charset="0"/>
              </a:rPr>
              <a:t>BracketingMax</a:t>
            </a:r>
            <a:r>
              <a:rPr lang="en-US" altLang="zh-TW" sz="2000" b="1" dirty="0">
                <a:latin typeface="Courier New" panose="02070309020205020404" pitchFamily="49" charset="0"/>
              </a:rPr>
              <a:t>(xl, </a:t>
            </a:r>
            <a:r>
              <a:rPr lang="en-US" altLang="zh-TW" sz="2000" b="1" dirty="0" err="1">
                <a:latin typeface="Courier New" panose="02070309020205020404" pitchFamily="49" charset="0"/>
              </a:rPr>
              <a:t>xu</a:t>
            </a:r>
            <a:r>
              <a:rPr lang="en-US" altLang="zh-TW" sz="2000" b="1" dirty="0">
                <a:latin typeface="Courier New" panose="02070309020205020404" pitchFamily="49" charset="0"/>
              </a:rPr>
              <a:t>, es) {</a:t>
            </a:r>
          </a:p>
          <a:p>
            <a:pPr>
              <a:lnSpc>
                <a:spcPct val="80000"/>
              </a:lnSpc>
              <a:buFontTx/>
              <a:buNone/>
            </a:pPr>
            <a:r>
              <a:rPr lang="en-US" altLang="zh-TW" sz="2000" b="1" dirty="0">
                <a:latin typeface="Courier New" panose="02070309020205020404" pitchFamily="49" charset="0"/>
              </a:rPr>
              <a:t>  do {</a:t>
            </a:r>
          </a:p>
          <a:p>
            <a:pPr>
              <a:lnSpc>
                <a:spcPct val="80000"/>
              </a:lnSpc>
              <a:buFontTx/>
              <a:buNone/>
            </a:pPr>
            <a:r>
              <a:rPr lang="en-US" altLang="zh-TW" sz="2000" b="1" dirty="0">
                <a:latin typeface="Courier New" panose="02070309020205020404" pitchFamily="49" charset="0"/>
              </a:rPr>
              <a:t>    </a:t>
            </a:r>
            <a:r>
              <a:rPr lang="en-US" altLang="zh-TW" sz="2000" b="1" dirty="0" err="1">
                <a:latin typeface="Courier New" panose="02070309020205020404" pitchFamily="49" charset="0"/>
              </a:rPr>
              <a:t>prev_optimal</a:t>
            </a:r>
            <a:r>
              <a:rPr lang="en-US" altLang="zh-TW" sz="2000" b="1" dirty="0">
                <a:latin typeface="Courier New" panose="02070309020205020404" pitchFamily="49" charset="0"/>
              </a:rPr>
              <a:t> = optimal;</a:t>
            </a:r>
          </a:p>
          <a:p>
            <a:pPr>
              <a:lnSpc>
                <a:spcPct val="80000"/>
              </a:lnSpc>
              <a:buFontTx/>
              <a:buNone/>
            </a:pPr>
            <a:r>
              <a:rPr lang="en-US" altLang="zh-TW" sz="2000" b="1" dirty="0">
                <a:latin typeface="Courier New" panose="02070309020205020404" pitchFamily="49" charset="0"/>
              </a:rPr>
              <a:t>    Select </a:t>
            </a:r>
            <a:r>
              <a:rPr lang="en-US" altLang="zh-TW" sz="2000" b="1" dirty="0" err="1">
                <a:latin typeface="Courier New" panose="02070309020205020404" pitchFamily="49" charset="0"/>
              </a:rPr>
              <a:t>xa</a:t>
            </a:r>
            <a:r>
              <a:rPr lang="en-US" altLang="zh-TW" sz="2000" b="1" dirty="0">
                <a:latin typeface="Courier New" panose="02070309020205020404" pitchFamily="49" charset="0"/>
              </a:rPr>
              <a:t> and </a:t>
            </a:r>
            <a:r>
              <a:rPr lang="en-US" altLang="zh-TW" sz="2000" b="1" dirty="0" err="1">
                <a:latin typeface="Courier New" panose="02070309020205020404" pitchFamily="49" charset="0"/>
              </a:rPr>
              <a:t>xb</a:t>
            </a:r>
            <a:r>
              <a:rPr lang="en-US" altLang="zh-TW" sz="2000" b="1" dirty="0">
                <a:latin typeface="Courier New" panose="02070309020205020404" pitchFamily="49" charset="0"/>
              </a:rPr>
              <a:t> </a:t>
            </a:r>
            <a:r>
              <a:rPr lang="en-US" altLang="zh-TW" sz="2000" b="1" dirty="0" err="1">
                <a:latin typeface="Courier New" panose="02070309020205020404" pitchFamily="49" charset="0"/>
              </a:rPr>
              <a:t>s.t.</a:t>
            </a:r>
            <a:r>
              <a:rPr lang="en-US" altLang="zh-TW" sz="2000" b="1" dirty="0">
                <a:latin typeface="Courier New" panose="02070309020205020404" pitchFamily="49" charset="0"/>
              </a:rPr>
              <a:t> xl &lt;= </a:t>
            </a:r>
            <a:r>
              <a:rPr lang="en-US" altLang="zh-TW" sz="2000" b="1" dirty="0" err="1">
                <a:latin typeface="Courier New" panose="02070309020205020404" pitchFamily="49" charset="0"/>
              </a:rPr>
              <a:t>xa</a:t>
            </a:r>
            <a:r>
              <a:rPr lang="en-US" altLang="zh-TW" sz="2000" b="1" dirty="0">
                <a:latin typeface="Courier New" panose="02070309020205020404" pitchFamily="49" charset="0"/>
              </a:rPr>
              <a:t> &lt; </a:t>
            </a:r>
            <a:r>
              <a:rPr lang="en-US" altLang="zh-TW" sz="2000" b="1" dirty="0" err="1">
                <a:latin typeface="Courier New" panose="02070309020205020404" pitchFamily="49" charset="0"/>
              </a:rPr>
              <a:t>xb</a:t>
            </a:r>
            <a:r>
              <a:rPr lang="en-US" altLang="zh-TW" sz="2000" b="1" dirty="0">
                <a:latin typeface="Courier New" panose="02070309020205020404" pitchFamily="49" charset="0"/>
              </a:rPr>
              <a:t> &lt;= </a:t>
            </a:r>
            <a:r>
              <a:rPr lang="en-US" altLang="zh-TW" sz="2000" b="1" dirty="0" err="1">
                <a:latin typeface="Courier New" panose="02070309020205020404" pitchFamily="49" charset="0"/>
              </a:rPr>
              <a:t>xu</a:t>
            </a:r>
            <a:r>
              <a:rPr lang="en-US" altLang="zh-TW" sz="2000" b="1" dirty="0">
                <a:latin typeface="Courier New" panose="02070309020205020404" pitchFamily="49" charset="0"/>
              </a:rPr>
              <a:t>;</a:t>
            </a:r>
          </a:p>
          <a:p>
            <a:pPr>
              <a:lnSpc>
                <a:spcPct val="80000"/>
              </a:lnSpc>
              <a:buFontTx/>
              <a:buNone/>
            </a:pPr>
            <a:endParaRPr lang="en-US" altLang="zh-TW" sz="2000" b="1" dirty="0">
              <a:latin typeface="Courier New" panose="02070309020205020404" pitchFamily="49" charset="0"/>
            </a:endParaRPr>
          </a:p>
          <a:p>
            <a:pPr>
              <a:lnSpc>
                <a:spcPct val="80000"/>
              </a:lnSpc>
              <a:buFontTx/>
              <a:buNone/>
            </a:pPr>
            <a:r>
              <a:rPr lang="en-US" altLang="zh-TW" sz="2000" b="1" dirty="0">
                <a:latin typeface="Courier New" panose="02070309020205020404" pitchFamily="49" charset="0"/>
              </a:rPr>
              <a:t>    if (f(</a:t>
            </a:r>
            <a:r>
              <a:rPr lang="en-US" altLang="zh-TW" sz="2000" b="1" dirty="0" err="1">
                <a:latin typeface="Courier New" panose="02070309020205020404" pitchFamily="49" charset="0"/>
              </a:rPr>
              <a:t>xa</a:t>
            </a:r>
            <a:r>
              <a:rPr lang="en-US" altLang="zh-TW" sz="2000" b="1" dirty="0">
                <a:latin typeface="Courier New" panose="02070309020205020404" pitchFamily="49" charset="0"/>
              </a:rPr>
              <a:t>) &gt; f(</a:t>
            </a:r>
            <a:r>
              <a:rPr lang="en-US" altLang="zh-TW" sz="2000" b="1" dirty="0" err="1">
                <a:latin typeface="Courier New" panose="02070309020205020404" pitchFamily="49" charset="0"/>
              </a:rPr>
              <a:t>xb</a:t>
            </a:r>
            <a:r>
              <a:rPr lang="en-US" altLang="zh-TW" sz="2000" b="1" dirty="0">
                <a:latin typeface="Courier New" panose="02070309020205020404" pitchFamily="49" charset="0"/>
              </a:rPr>
              <a:t>))</a:t>
            </a:r>
          </a:p>
          <a:p>
            <a:pPr>
              <a:lnSpc>
                <a:spcPct val="80000"/>
              </a:lnSpc>
              <a:buNone/>
            </a:pPr>
            <a:r>
              <a:rPr lang="en-US" altLang="zh-TW" sz="2000" b="1" dirty="0">
                <a:latin typeface="Courier New" panose="02070309020205020404" pitchFamily="49" charset="0"/>
              </a:rPr>
              <a:t>      </a:t>
            </a:r>
            <a:r>
              <a:rPr lang="en-US" altLang="zh-TW" sz="2000" b="1" dirty="0" err="1">
                <a:latin typeface="Courier New" panose="02070309020205020404" pitchFamily="49" charset="0"/>
              </a:rPr>
              <a:t>xu</a:t>
            </a:r>
            <a:r>
              <a:rPr lang="en-US" altLang="zh-TW" sz="2000" b="1" dirty="0">
                <a:latin typeface="Courier New" panose="02070309020205020404" pitchFamily="49" charset="0"/>
              </a:rPr>
              <a:t> = </a:t>
            </a:r>
            <a:r>
              <a:rPr lang="en-US" altLang="zh-TW" sz="2000" b="1" dirty="0" err="1">
                <a:latin typeface="Courier New" panose="02070309020205020404" pitchFamily="49" charset="0"/>
              </a:rPr>
              <a:t>xb</a:t>
            </a:r>
            <a:r>
              <a:rPr lang="en-US" altLang="zh-TW" sz="2000" b="1" dirty="0">
                <a:latin typeface="Courier New" panose="02070309020205020404" pitchFamily="49" charset="0"/>
              </a:rPr>
              <a:t>;</a:t>
            </a:r>
          </a:p>
          <a:p>
            <a:pPr>
              <a:lnSpc>
                <a:spcPct val="80000"/>
              </a:lnSpc>
              <a:buFontTx/>
              <a:buNone/>
            </a:pPr>
            <a:r>
              <a:rPr lang="en-US" altLang="zh-TW" sz="2000" b="1" dirty="0">
                <a:latin typeface="Courier New" panose="02070309020205020404" pitchFamily="49" charset="0"/>
              </a:rPr>
              <a:t>	  else</a:t>
            </a:r>
          </a:p>
          <a:p>
            <a:pPr>
              <a:lnSpc>
                <a:spcPct val="80000"/>
              </a:lnSpc>
              <a:buNone/>
            </a:pPr>
            <a:r>
              <a:rPr lang="en-US" altLang="zh-TW" sz="2000" b="1" dirty="0">
                <a:latin typeface="Courier New" panose="02070309020205020404" pitchFamily="49" charset="0"/>
              </a:rPr>
              <a:t>		xl = </a:t>
            </a:r>
            <a:r>
              <a:rPr lang="en-US" altLang="zh-TW" sz="2000" b="1" dirty="0" err="1">
                <a:latin typeface="Courier New" panose="02070309020205020404" pitchFamily="49" charset="0"/>
              </a:rPr>
              <a:t>xa</a:t>
            </a:r>
            <a:r>
              <a:rPr lang="en-US" altLang="zh-TW" sz="2000" b="1" dirty="0">
                <a:latin typeface="Courier New" panose="02070309020205020404" pitchFamily="49" charset="0"/>
              </a:rPr>
              <a:t>;	</a:t>
            </a:r>
          </a:p>
          <a:p>
            <a:pPr>
              <a:lnSpc>
                <a:spcPct val="80000"/>
              </a:lnSpc>
              <a:buNone/>
            </a:pPr>
            <a:r>
              <a:rPr lang="en-US" altLang="zh-TW" sz="2000" b="1" dirty="0">
                <a:latin typeface="Courier New" panose="02070309020205020404" pitchFamily="49" charset="0"/>
              </a:rPr>
              <a:t>	</a:t>
            </a:r>
          </a:p>
          <a:p>
            <a:pPr>
              <a:lnSpc>
                <a:spcPct val="80000"/>
              </a:lnSpc>
              <a:buFontTx/>
              <a:buNone/>
            </a:pPr>
            <a:r>
              <a:rPr lang="en-US" altLang="zh-TW" sz="2000" b="1" dirty="0">
                <a:latin typeface="Courier New" panose="02070309020205020404" pitchFamily="49" charset="0"/>
              </a:rPr>
              <a:t>    optimal = max(f(</a:t>
            </a:r>
            <a:r>
              <a:rPr lang="en-US" altLang="zh-TW" sz="2000" b="1" dirty="0" err="1">
                <a:latin typeface="Courier New" panose="02070309020205020404" pitchFamily="49" charset="0"/>
              </a:rPr>
              <a:t>xa</a:t>
            </a:r>
            <a:r>
              <a:rPr lang="en-US" altLang="zh-TW" sz="2000" b="1" dirty="0">
                <a:latin typeface="Courier New" panose="02070309020205020404" pitchFamily="49" charset="0"/>
              </a:rPr>
              <a:t>), f(</a:t>
            </a:r>
            <a:r>
              <a:rPr lang="en-US" altLang="zh-TW" sz="2000" b="1" dirty="0" err="1">
                <a:latin typeface="Courier New" panose="02070309020205020404" pitchFamily="49" charset="0"/>
              </a:rPr>
              <a:t>xb</a:t>
            </a:r>
            <a:r>
              <a:rPr lang="en-US" altLang="zh-TW" sz="2000" b="1" dirty="0">
                <a:latin typeface="Courier New" panose="02070309020205020404" pitchFamily="49" charset="0"/>
              </a:rPr>
              <a:t>));</a:t>
            </a:r>
          </a:p>
          <a:p>
            <a:pPr>
              <a:lnSpc>
                <a:spcPct val="80000"/>
              </a:lnSpc>
              <a:buFontTx/>
              <a:buNone/>
            </a:pPr>
            <a:r>
              <a:rPr lang="en-US" altLang="zh-TW" sz="2000" b="1" dirty="0">
                <a:latin typeface="Courier New" panose="02070309020205020404" pitchFamily="49" charset="0"/>
              </a:rPr>
              <a:t>    </a:t>
            </a:r>
            <a:r>
              <a:rPr lang="en-US" altLang="zh-TW" sz="2000" b="1" dirty="0" err="1">
                <a:latin typeface="Courier New" panose="02070309020205020404" pitchFamily="49" charset="0"/>
              </a:rPr>
              <a:t>ea</a:t>
            </a:r>
            <a:r>
              <a:rPr lang="en-US" altLang="zh-TW" sz="2000" b="1" dirty="0">
                <a:latin typeface="Courier New" panose="02070309020205020404" pitchFamily="49" charset="0"/>
              </a:rPr>
              <a:t> = abs((max – </a:t>
            </a:r>
            <a:r>
              <a:rPr lang="en-US" altLang="zh-TW" sz="2000" b="1" dirty="0" err="1">
                <a:latin typeface="Courier New" panose="02070309020205020404" pitchFamily="49" charset="0"/>
              </a:rPr>
              <a:t>prev_max</a:t>
            </a:r>
            <a:r>
              <a:rPr lang="en-US" altLang="zh-TW" sz="2000" b="1" dirty="0">
                <a:latin typeface="Courier New" panose="02070309020205020404" pitchFamily="49" charset="0"/>
              </a:rPr>
              <a:t>) / max);</a:t>
            </a:r>
          </a:p>
          <a:p>
            <a:pPr>
              <a:lnSpc>
                <a:spcPct val="80000"/>
              </a:lnSpc>
              <a:buFontTx/>
              <a:buNone/>
            </a:pPr>
            <a:r>
              <a:rPr lang="en-US" altLang="zh-TW" sz="2000" b="1" dirty="0">
                <a:latin typeface="Courier New" panose="02070309020205020404" pitchFamily="49" charset="0"/>
              </a:rPr>
              <a:t>  } while (</a:t>
            </a:r>
            <a:r>
              <a:rPr lang="en-US" altLang="zh-TW" sz="2000" b="1" dirty="0" err="1">
                <a:latin typeface="Courier New" panose="02070309020205020404" pitchFamily="49" charset="0"/>
              </a:rPr>
              <a:t>ea</a:t>
            </a:r>
            <a:r>
              <a:rPr lang="en-US" altLang="zh-TW" sz="2000" b="1" dirty="0">
                <a:latin typeface="Courier New" panose="02070309020205020404" pitchFamily="49" charset="0"/>
              </a:rPr>
              <a:t> &lt; es);</a:t>
            </a:r>
          </a:p>
          <a:p>
            <a:pPr>
              <a:lnSpc>
                <a:spcPct val="80000"/>
              </a:lnSpc>
              <a:buFontTx/>
              <a:buNone/>
            </a:pPr>
            <a:endParaRPr lang="en-US" altLang="zh-TW" sz="2000" b="1" dirty="0">
              <a:latin typeface="Courier New" panose="02070309020205020404" pitchFamily="49" charset="0"/>
            </a:endParaRPr>
          </a:p>
          <a:p>
            <a:pPr>
              <a:lnSpc>
                <a:spcPct val="80000"/>
              </a:lnSpc>
              <a:buFontTx/>
              <a:buNone/>
            </a:pPr>
            <a:r>
              <a:rPr lang="en-US" altLang="zh-TW" sz="2000" b="1" dirty="0">
                <a:latin typeface="Courier New" panose="02070309020205020404" pitchFamily="49" charset="0"/>
              </a:rPr>
              <a:t>  return max;</a:t>
            </a:r>
          </a:p>
          <a:p>
            <a:pPr>
              <a:lnSpc>
                <a:spcPct val="80000"/>
              </a:lnSpc>
              <a:buFontTx/>
              <a:buNone/>
            </a:pPr>
            <a:r>
              <a:rPr lang="en-US" altLang="zh-TW" sz="2000" b="1" dirty="0">
                <a:latin typeface="Courier New" panose="02070309020205020404" pitchFamily="49" charset="0"/>
              </a:rPr>
              <a:t>} </a:t>
            </a:r>
          </a:p>
        </p:txBody>
      </p:sp>
    </p:spTree>
    <p:extLst>
      <p:ext uri="{BB962C8B-B14F-4D97-AF65-F5344CB8AC3E}">
        <p14:creationId xmlns:p14="http://schemas.microsoft.com/office/powerpoint/2010/main" val="83870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41E8-A928-4DDC-A8A2-3909DC9B06A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374F748E-62FE-4EF6-9BD6-B5EC5825685F}"/>
              </a:ext>
            </a:extLst>
          </p:cNvPr>
          <p:cNvSpPr>
            <a:spLocks noGrp="1"/>
          </p:cNvSpPr>
          <p:nvPr>
            <p:ph idx="1"/>
          </p:nvPr>
        </p:nvSpPr>
        <p:spPr/>
        <p:txBody>
          <a:bodyPr/>
          <a:lstStyle/>
          <a:p>
            <a:pPr marL="457200" indent="-457200">
              <a:buNone/>
            </a:pPr>
            <a:r>
              <a:rPr lang="en-US" altLang="en-US" dirty="0" err="1"/>
              <a:t>Kisualaas</a:t>
            </a:r>
            <a:r>
              <a:rPr lang="en-US" altLang="en-US" dirty="0"/>
              <a:t>, Jann. (2013). Numerical Methods in Engineering with Python 3. Cambridge University Press.</a:t>
            </a:r>
          </a:p>
          <a:p>
            <a:pPr marL="457200" indent="-457200">
              <a:buNone/>
            </a:pPr>
            <a:r>
              <a:rPr lang="en-US" altLang="en-US" dirty="0"/>
              <a:t>Johansson, Robert. (2015). </a:t>
            </a:r>
            <a:r>
              <a:rPr lang="en-US" dirty="0"/>
              <a:t>Chapter 5. Equation Solving. </a:t>
            </a:r>
            <a:r>
              <a:rPr lang="en-US" altLang="en-US" dirty="0"/>
              <a:t>Numerical Python: A Practical Techniques Approach for Industry, </a:t>
            </a:r>
            <a:r>
              <a:rPr lang="en-US" altLang="en-US" dirty="0" err="1"/>
              <a:t>Apress</a:t>
            </a:r>
            <a:r>
              <a:rPr lang="en-US" altLang="en-US" dirty="0"/>
              <a:t>.</a:t>
            </a:r>
          </a:p>
          <a:p>
            <a:pPr marL="457200" indent="-457200">
              <a:buNone/>
            </a:pPr>
            <a:r>
              <a:rPr lang="en-US" altLang="en-US" dirty="0" err="1"/>
              <a:t>Chapra</a:t>
            </a:r>
            <a:r>
              <a:rPr lang="en-US" altLang="en-US" dirty="0"/>
              <a:t>, S. C., and Raymond P. </a:t>
            </a:r>
            <a:r>
              <a:rPr lang="en-US" altLang="en-US" dirty="0" err="1"/>
              <a:t>Canale</a:t>
            </a:r>
            <a:r>
              <a:rPr lang="en-US" altLang="en-US" dirty="0"/>
              <a:t>. (2010). Numerical methods for engineers, Sixth edition, McGraw Hill. </a:t>
            </a:r>
          </a:p>
          <a:p>
            <a:pPr marL="457200" indent="-457200">
              <a:buNone/>
            </a:pPr>
            <a:r>
              <a:rPr lang="en-US" altLang="en-US" dirty="0"/>
              <a:t>Kaw, A. (n.d.). Numerical Methods. Retrieved March 20, 2020, from https://</a:t>
            </a:r>
            <a:r>
              <a:rPr lang="en-US" altLang="en-US" dirty="0" err="1"/>
              <a:t>nm.mathforcollege.com</a:t>
            </a:r>
            <a:r>
              <a:rPr lang="en-US" altLang="en-US" dirty="0"/>
              <a:t>/</a:t>
            </a:r>
          </a:p>
          <a:p>
            <a:pPr marL="457200" indent="-457200">
              <a:buNone/>
            </a:pPr>
            <a:endParaRPr lang="en-US" altLang="en-US" dirty="0"/>
          </a:p>
        </p:txBody>
      </p:sp>
    </p:spTree>
    <p:extLst>
      <p:ext uri="{BB962C8B-B14F-4D97-AF65-F5344CB8AC3E}">
        <p14:creationId xmlns:p14="http://schemas.microsoft.com/office/powerpoint/2010/main" val="780416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Rectangle 3">
            <a:extLst>
              <a:ext uri="{FF2B5EF4-FFF2-40B4-BE49-F238E27FC236}">
                <a16:creationId xmlns:a16="http://schemas.microsoft.com/office/drawing/2014/main" id="{5A4D60F9-CB87-3B48-8CF2-A9CBBCCF1315}"/>
              </a:ext>
            </a:extLst>
          </p:cNvPr>
          <p:cNvSpPr>
            <a:spLocks noGrp="1" noChangeArrowheads="1"/>
          </p:cNvSpPr>
          <p:nvPr>
            <p:ph type="body" idx="1"/>
          </p:nvPr>
        </p:nvSpPr>
        <p:spPr>
          <a:xfrm>
            <a:off x="1981201" y="1393902"/>
            <a:ext cx="8291513" cy="4987848"/>
          </a:xfrm>
        </p:spPr>
        <p:txBody>
          <a:bodyPr>
            <a:normAutofit lnSpcReduction="10000"/>
          </a:bodyPr>
          <a:lstStyle/>
          <a:p>
            <a:pPr marL="0" indent="0">
              <a:buNone/>
            </a:pPr>
            <a:r>
              <a:rPr lang="en-US" altLang="zh-TW" dirty="0"/>
              <a:t>How would you suggest we select </a:t>
            </a:r>
            <a:r>
              <a:rPr lang="en-US" altLang="zh-TW" i="1" dirty="0" err="1">
                <a:latin typeface="Times New Roman" panose="02020603050405020304" pitchFamily="18" charset="0"/>
              </a:rPr>
              <a:t>x</a:t>
            </a:r>
            <a:r>
              <a:rPr lang="en-US" altLang="zh-TW" i="1" baseline="-25000" dirty="0" err="1">
                <a:latin typeface="Times New Roman" panose="02020603050405020304" pitchFamily="18" charset="0"/>
              </a:rPr>
              <a:t>a</a:t>
            </a:r>
            <a:r>
              <a:rPr lang="en-US" altLang="zh-TW" dirty="0"/>
              <a:t> and </a:t>
            </a:r>
            <a:r>
              <a:rPr lang="en-US" altLang="zh-TW" i="1" dirty="0" err="1">
                <a:latin typeface="Times New Roman" panose="02020603050405020304" pitchFamily="18" charset="0"/>
              </a:rPr>
              <a:t>x</a:t>
            </a:r>
            <a:r>
              <a:rPr lang="en-US" altLang="zh-TW" i="1" baseline="-25000" dirty="0" err="1">
                <a:latin typeface="Times New Roman" panose="02020603050405020304" pitchFamily="18" charset="0"/>
              </a:rPr>
              <a:t>b</a:t>
            </a:r>
            <a:r>
              <a:rPr lang="en-US" altLang="zh-TW" dirty="0"/>
              <a:t> (with the objective to minimize computation)?</a:t>
            </a:r>
          </a:p>
          <a:p>
            <a:pPr marL="463550" lvl="1" indent="-231775"/>
            <a:r>
              <a:rPr lang="en-US" altLang="zh-TW" sz="2800" dirty="0">
                <a:solidFill>
                  <a:srgbClr val="0070C0"/>
                </a:solidFill>
              </a:rPr>
              <a:t>Eliminate as much interval as possible in each iteration</a:t>
            </a:r>
          </a:p>
          <a:p>
            <a:pPr marL="857250" lvl="2" indent="-231775"/>
            <a:r>
              <a:rPr lang="en-US" altLang="zh-TW" sz="2400" dirty="0"/>
              <a:t>Set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a</a:t>
            </a:r>
            <a:r>
              <a:rPr lang="en-US" altLang="zh-TW" sz="2400" dirty="0"/>
              <a:t> and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b</a:t>
            </a:r>
            <a:r>
              <a:rPr lang="en-US" altLang="zh-TW" sz="2400" dirty="0"/>
              <a:t> close to the center so that we can halve the interval in each iteration</a:t>
            </a:r>
          </a:p>
          <a:p>
            <a:pPr marL="857250" lvl="2" indent="-231775"/>
            <a:r>
              <a:rPr lang="en-US" altLang="zh-TW" sz="2400" dirty="0"/>
              <a:t>Drawbacks: function evaluation is usually a costly operation.</a:t>
            </a:r>
          </a:p>
          <a:p>
            <a:pPr marL="857250" lvl="2" indent="-231775"/>
            <a:endParaRPr lang="en-US" altLang="zh-TW" sz="1400" dirty="0"/>
          </a:p>
          <a:p>
            <a:pPr marL="463550" lvl="1" indent="-231775"/>
            <a:r>
              <a:rPr lang="en-US" altLang="zh-TW" sz="2800" dirty="0">
                <a:solidFill>
                  <a:srgbClr val="0070C0"/>
                </a:solidFill>
              </a:rPr>
              <a:t>Minimize the number of function evaluations	</a:t>
            </a:r>
          </a:p>
          <a:p>
            <a:pPr marL="857250" lvl="2" indent="-231775"/>
            <a:r>
              <a:rPr lang="en-US" altLang="zh-TW" sz="2400" dirty="0"/>
              <a:t>Select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a</a:t>
            </a:r>
            <a:r>
              <a:rPr lang="en-US" altLang="zh-TW" sz="2400" dirty="0"/>
              <a:t> and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b</a:t>
            </a:r>
            <a:r>
              <a:rPr lang="en-US" altLang="zh-TW" sz="2400" dirty="0"/>
              <a:t> such that one of them can be reused in the next iteration (so that we only need to evaluate </a:t>
            </a:r>
            <a:r>
              <a:rPr lang="en-US" altLang="zh-TW" sz="2400" i="1" dirty="0">
                <a:latin typeface="Times New Roman" panose="02020603050405020304" pitchFamily="18" charset="0"/>
              </a:rPr>
              <a:t>f</a:t>
            </a:r>
            <a:r>
              <a:rPr lang="en-US" altLang="zh-TW" sz="2400" dirty="0">
                <a:latin typeface="Times New Roman" panose="02020603050405020304" pitchFamily="18" charset="0"/>
              </a:rPr>
              <a:t>(</a:t>
            </a:r>
            <a:r>
              <a:rPr lang="en-US" altLang="zh-TW" sz="2400" i="1" dirty="0">
                <a:latin typeface="Times New Roman" panose="02020603050405020304" pitchFamily="18" charset="0"/>
              </a:rPr>
              <a:t>x</a:t>
            </a:r>
            <a:r>
              <a:rPr lang="en-US" altLang="zh-TW" sz="2400" dirty="0">
                <a:latin typeface="Times New Roman" panose="02020603050405020304" pitchFamily="18" charset="0"/>
              </a:rPr>
              <a:t>)</a:t>
            </a:r>
            <a:r>
              <a:rPr lang="en-US" altLang="zh-TW" sz="2400" dirty="0"/>
              <a:t> once in each iteration). </a:t>
            </a:r>
          </a:p>
          <a:p>
            <a:pPr marL="857250" lvl="2" indent="-231775"/>
            <a:r>
              <a:rPr lang="en-US" altLang="zh-TW" sz="2400" dirty="0"/>
              <a:t>How should we select such points?</a:t>
            </a:r>
          </a:p>
        </p:txBody>
      </p:sp>
      <p:sp>
        <p:nvSpPr>
          <p:cNvPr id="497668" name="Rectangle 4">
            <a:extLst>
              <a:ext uri="{FF2B5EF4-FFF2-40B4-BE49-F238E27FC236}">
                <a16:creationId xmlns:a16="http://schemas.microsoft.com/office/drawing/2014/main" id="{C0651CCE-CB46-224E-B899-68463E32A263}"/>
              </a:ext>
            </a:extLst>
          </p:cNvPr>
          <p:cNvSpPr>
            <a:spLocks noChangeArrowheads="1"/>
          </p:cNvSpPr>
          <p:nvPr/>
        </p:nvSpPr>
        <p:spPr bwMode="auto">
          <a:xfrm>
            <a:off x="1992313" y="188914"/>
            <a:ext cx="807561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rgbClr val="800080"/>
                </a:solidFill>
                <a:latin typeface="Tahoma" panose="020B0604030504040204" pitchFamily="34" charset="0"/>
                <a:ea typeface="新細明體" panose="02020500000000000000" pitchFamily="18" charset="-120"/>
              </a:defRPr>
            </a:lvl1pPr>
            <a:lvl2pPr algn="ctr">
              <a:defRPr kumimoji="1" sz="4400">
                <a:solidFill>
                  <a:srgbClr val="800080"/>
                </a:solidFill>
                <a:latin typeface="Tahoma" panose="020B0604030504040204" pitchFamily="34" charset="0"/>
                <a:ea typeface="新細明體" panose="02020500000000000000" pitchFamily="18" charset="-120"/>
              </a:defRPr>
            </a:lvl2pPr>
            <a:lvl3pPr algn="ctr">
              <a:defRPr kumimoji="1" sz="4400">
                <a:solidFill>
                  <a:srgbClr val="800080"/>
                </a:solidFill>
                <a:latin typeface="Tahoma" panose="020B0604030504040204" pitchFamily="34" charset="0"/>
                <a:ea typeface="新細明體" panose="02020500000000000000" pitchFamily="18" charset="-120"/>
              </a:defRPr>
            </a:lvl3pPr>
            <a:lvl4pPr algn="ctr">
              <a:defRPr kumimoji="1" sz="4400">
                <a:solidFill>
                  <a:srgbClr val="800080"/>
                </a:solidFill>
                <a:latin typeface="Tahoma" panose="020B0604030504040204" pitchFamily="34" charset="0"/>
                <a:ea typeface="新細明體" panose="02020500000000000000" pitchFamily="18" charset="-120"/>
              </a:defRPr>
            </a:lvl4pPr>
            <a:lvl5pPr algn="ctr">
              <a:defRPr kumimoji="1" sz="4400">
                <a:solidFill>
                  <a:srgbClr val="800080"/>
                </a:solidFill>
                <a:latin typeface="Tahoma" panose="020B0604030504040204" pitchFamily="34" charset="0"/>
                <a:ea typeface="新細明體" panose="02020500000000000000" pitchFamily="18" charset="-120"/>
              </a:defRPr>
            </a:lvl5pPr>
            <a:lvl6pPr marL="4572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6pPr>
            <a:lvl7pPr marL="9144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7pPr>
            <a:lvl8pPr marL="13716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8pPr>
            <a:lvl9pPr marL="18288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9pPr>
          </a:lstStyle>
          <a:p>
            <a:r>
              <a:rPr lang="en-US" altLang="zh-TW" sz="3600">
                <a:latin typeface="Arial" panose="020B0604020202020204" pitchFamily="34" charset="0"/>
              </a:rPr>
              <a:t>Bracketing Method</a:t>
            </a:r>
          </a:p>
        </p:txBody>
      </p:sp>
    </p:spTree>
    <p:extLst>
      <p:ext uri="{BB962C8B-B14F-4D97-AF65-F5344CB8AC3E}">
        <p14:creationId xmlns:p14="http://schemas.microsoft.com/office/powerpoint/2010/main" val="2949083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7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76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76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766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766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976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6" name="Line 4">
            <a:extLst>
              <a:ext uri="{FF2B5EF4-FFF2-40B4-BE49-F238E27FC236}">
                <a16:creationId xmlns:a16="http://schemas.microsoft.com/office/drawing/2014/main" id="{D01E3C54-0410-484F-B1A6-59E724E34934}"/>
              </a:ext>
            </a:extLst>
          </p:cNvPr>
          <p:cNvSpPr>
            <a:spLocks noChangeShapeType="1"/>
          </p:cNvSpPr>
          <p:nvPr/>
        </p:nvSpPr>
        <p:spPr bwMode="auto">
          <a:xfrm>
            <a:off x="1846263" y="2492376"/>
            <a:ext cx="4176712" cy="3175"/>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9717" name="Line 5">
            <a:extLst>
              <a:ext uri="{FF2B5EF4-FFF2-40B4-BE49-F238E27FC236}">
                <a16:creationId xmlns:a16="http://schemas.microsoft.com/office/drawing/2014/main" id="{0CBE78B7-D677-FF4B-A510-54D1FF3A7D52}"/>
              </a:ext>
            </a:extLst>
          </p:cNvPr>
          <p:cNvSpPr>
            <a:spLocks noChangeShapeType="1"/>
          </p:cNvSpPr>
          <p:nvPr/>
        </p:nvSpPr>
        <p:spPr bwMode="auto">
          <a:xfrm flipH="1" flipV="1">
            <a:off x="1846263" y="909638"/>
            <a:ext cx="11112" cy="1560512"/>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9725" name="Freeform 13">
            <a:extLst>
              <a:ext uri="{FF2B5EF4-FFF2-40B4-BE49-F238E27FC236}">
                <a16:creationId xmlns:a16="http://schemas.microsoft.com/office/drawing/2014/main" id="{D2F30FE5-C5AB-B74C-9DB1-51914B7B11DD}"/>
              </a:ext>
            </a:extLst>
          </p:cNvPr>
          <p:cNvSpPr>
            <a:spLocks/>
          </p:cNvSpPr>
          <p:nvPr/>
        </p:nvSpPr>
        <p:spPr bwMode="auto">
          <a:xfrm>
            <a:off x="1858963" y="1125539"/>
            <a:ext cx="3917950" cy="1050925"/>
          </a:xfrm>
          <a:custGeom>
            <a:avLst/>
            <a:gdLst>
              <a:gd name="T0" fmla="*/ 0 w 2928"/>
              <a:gd name="T1" fmla="*/ 1072 h 1168"/>
              <a:gd name="T2" fmla="*/ 768 w 2928"/>
              <a:gd name="T3" fmla="*/ 16 h 1168"/>
              <a:gd name="T4" fmla="*/ 2928 w 2928"/>
              <a:gd name="T5" fmla="*/ 1168 h 1168"/>
            </a:gdLst>
            <a:ahLst/>
            <a:cxnLst>
              <a:cxn ang="0">
                <a:pos x="T0" y="T1"/>
              </a:cxn>
              <a:cxn ang="0">
                <a:pos x="T2" y="T3"/>
              </a:cxn>
              <a:cxn ang="0">
                <a:pos x="T4" y="T5"/>
              </a:cxn>
            </a:cxnLst>
            <a:rect l="0" t="0" r="r" b="b"/>
            <a:pathLst>
              <a:path w="2928" h="1168">
                <a:moveTo>
                  <a:pt x="0" y="1072"/>
                </a:moveTo>
                <a:cubicBezTo>
                  <a:pt x="140" y="536"/>
                  <a:pt x="280" y="0"/>
                  <a:pt x="768" y="16"/>
                </a:cubicBezTo>
                <a:cubicBezTo>
                  <a:pt x="1256" y="32"/>
                  <a:pt x="2568" y="976"/>
                  <a:pt x="2928" y="1168"/>
                </a:cubicBezTo>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9726" name="Oval 14">
            <a:extLst>
              <a:ext uri="{FF2B5EF4-FFF2-40B4-BE49-F238E27FC236}">
                <a16:creationId xmlns:a16="http://schemas.microsoft.com/office/drawing/2014/main" id="{4BB0242A-D78C-BE4C-BF75-9B1F78F73C70}"/>
              </a:ext>
            </a:extLst>
          </p:cNvPr>
          <p:cNvSpPr>
            <a:spLocks noChangeAspect="1" noChangeArrowheads="1"/>
          </p:cNvSpPr>
          <p:nvPr/>
        </p:nvSpPr>
        <p:spPr bwMode="auto">
          <a:xfrm>
            <a:off x="2709863" y="1052513"/>
            <a:ext cx="139700" cy="139700"/>
          </a:xfrm>
          <a:prstGeom prst="ellipse">
            <a:avLst/>
          </a:prstGeom>
          <a:solidFill>
            <a:schemeClr val="accent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9727" name="Line 15">
            <a:extLst>
              <a:ext uri="{FF2B5EF4-FFF2-40B4-BE49-F238E27FC236}">
                <a16:creationId xmlns:a16="http://schemas.microsoft.com/office/drawing/2014/main" id="{4F6E3E44-762D-4E4B-BF60-EFF65E7FAFDC}"/>
              </a:ext>
            </a:extLst>
          </p:cNvPr>
          <p:cNvSpPr>
            <a:spLocks noChangeShapeType="1"/>
          </p:cNvSpPr>
          <p:nvPr/>
        </p:nvSpPr>
        <p:spPr bwMode="auto">
          <a:xfrm flipV="1">
            <a:off x="3070225" y="1125539"/>
            <a:ext cx="0" cy="13350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9728" name="Line 16">
            <a:extLst>
              <a:ext uri="{FF2B5EF4-FFF2-40B4-BE49-F238E27FC236}">
                <a16:creationId xmlns:a16="http://schemas.microsoft.com/office/drawing/2014/main" id="{A9735194-E110-D54A-B37D-AF229327F349}"/>
              </a:ext>
            </a:extLst>
          </p:cNvPr>
          <p:cNvSpPr>
            <a:spLocks noChangeShapeType="1"/>
          </p:cNvSpPr>
          <p:nvPr/>
        </p:nvSpPr>
        <p:spPr bwMode="auto">
          <a:xfrm flipH="1" flipV="1">
            <a:off x="3862388" y="1412875"/>
            <a:ext cx="0" cy="1079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9729" name="Line 17">
            <a:extLst>
              <a:ext uri="{FF2B5EF4-FFF2-40B4-BE49-F238E27FC236}">
                <a16:creationId xmlns:a16="http://schemas.microsoft.com/office/drawing/2014/main" id="{E1C8C0B9-D559-B145-B5F8-8D1B1890916B}"/>
              </a:ext>
            </a:extLst>
          </p:cNvPr>
          <p:cNvSpPr>
            <a:spLocks noChangeShapeType="1"/>
          </p:cNvSpPr>
          <p:nvPr/>
        </p:nvSpPr>
        <p:spPr bwMode="auto">
          <a:xfrm flipV="1">
            <a:off x="5086350" y="1916113"/>
            <a:ext cx="1588" cy="5762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9730" name="Text Box 18">
            <a:extLst>
              <a:ext uri="{FF2B5EF4-FFF2-40B4-BE49-F238E27FC236}">
                <a16:creationId xmlns:a16="http://schemas.microsoft.com/office/drawing/2014/main" id="{356C8222-9C61-8048-ACCE-A062284C838A}"/>
              </a:ext>
            </a:extLst>
          </p:cNvPr>
          <p:cNvSpPr txBox="1">
            <a:spLocks noChangeArrowheads="1"/>
          </p:cNvSpPr>
          <p:nvPr/>
        </p:nvSpPr>
        <p:spPr bwMode="auto">
          <a:xfrm>
            <a:off x="1774825" y="2492375"/>
            <a:ext cx="4319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400" i="1">
                <a:latin typeface="Times New Roman" panose="02020603050405020304" pitchFamily="18" charset="0"/>
              </a:rPr>
              <a:t>x</a:t>
            </a:r>
            <a:r>
              <a:rPr lang="en-US" altLang="zh-TW" sz="2400" baseline="-25000">
                <a:latin typeface="Times New Roman" panose="02020603050405020304" pitchFamily="18" charset="0"/>
              </a:rPr>
              <a:t>l                 </a:t>
            </a:r>
            <a:r>
              <a:rPr lang="en-US" altLang="zh-TW" sz="2400" i="1">
                <a:latin typeface="Times New Roman" panose="02020603050405020304" pitchFamily="18" charset="0"/>
              </a:rPr>
              <a:t>x</a:t>
            </a:r>
            <a:r>
              <a:rPr lang="en-US" altLang="zh-TW" sz="2400" baseline="-25000">
                <a:latin typeface="Times New Roman" panose="02020603050405020304" pitchFamily="18" charset="0"/>
              </a:rPr>
              <a:t>a            </a:t>
            </a:r>
            <a:r>
              <a:rPr lang="en-US" altLang="zh-TW" sz="2400" i="1">
                <a:latin typeface="Times New Roman" panose="02020603050405020304" pitchFamily="18" charset="0"/>
              </a:rPr>
              <a:t>x</a:t>
            </a:r>
            <a:r>
              <a:rPr lang="en-US" altLang="zh-TW" sz="2400" baseline="-25000">
                <a:latin typeface="Times New Roman" panose="02020603050405020304" pitchFamily="18" charset="0"/>
              </a:rPr>
              <a:t>b                    </a:t>
            </a:r>
            <a:r>
              <a:rPr lang="en-US" altLang="zh-TW" sz="2400" i="1">
                <a:latin typeface="Times New Roman" panose="02020603050405020304" pitchFamily="18" charset="0"/>
              </a:rPr>
              <a:t>x</a:t>
            </a:r>
            <a:r>
              <a:rPr lang="en-US" altLang="zh-TW" sz="2400" baseline="-25000">
                <a:latin typeface="Times New Roman" panose="02020603050405020304" pitchFamily="18" charset="0"/>
              </a:rPr>
              <a:t>u        </a:t>
            </a:r>
            <a:endParaRPr lang="en-US" altLang="zh-TW" sz="2400">
              <a:latin typeface="Times New Roman" panose="02020603050405020304" pitchFamily="18" charset="0"/>
            </a:endParaRPr>
          </a:p>
        </p:txBody>
      </p:sp>
      <p:sp>
        <p:nvSpPr>
          <p:cNvPr id="499745" name="Rectangle 33">
            <a:extLst>
              <a:ext uri="{FF2B5EF4-FFF2-40B4-BE49-F238E27FC236}">
                <a16:creationId xmlns:a16="http://schemas.microsoft.com/office/drawing/2014/main" id="{39E16BD6-4A18-7549-96DE-EE512020FA50}"/>
              </a:ext>
            </a:extLst>
          </p:cNvPr>
          <p:cNvSpPr>
            <a:spLocks noGrp="1" noChangeArrowheads="1"/>
          </p:cNvSpPr>
          <p:nvPr>
            <p:ph type="body" idx="1"/>
          </p:nvPr>
        </p:nvSpPr>
        <p:spPr>
          <a:xfrm>
            <a:off x="1703389" y="188913"/>
            <a:ext cx="2376487" cy="431800"/>
          </a:xfrm>
          <a:noFill/>
          <a:ln/>
        </p:spPr>
        <p:txBody>
          <a:bodyPr/>
          <a:lstStyle/>
          <a:p>
            <a:pPr marL="0" indent="0">
              <a:buNone/>
            </a:pPr>
            <a:r>
              <a:rPr lang="en-US" altLang="zh-TW" sz="2400">
                <a:solidFill>
                  <a:schemeClr val="hlink"/>
                </a:solidFill>
              </a:rPr>
              <a:t>Current iteration</a:t>
            </a:r>
          </a:p>
        </p:txBody>
      </p:sp>
      <p:sp>
        <p:nvSpPr>
          <p:cNvPr id="499783" name="Rectangle 71">
            <a:extLst>
              <a:ext uri="{FF2B5EF4-FFF2-40B4-BE49-F238E27FC236}">
                <a16:creationId xmlns:a16="http://schemas.microsoft.com/office/drawing/2014/main" id="{C758C542-C197-904F-8799-4CFCEE238349}"/>
              </a:ext>
            </a:extLst>
          </p:cNvPr>
          <p:cNvSpPr>
            <a:spLocks noChangeArrowheads="1"/>
          </p:cNvSpPr>
          <p:nvPr/>
        </p:nvSpPr>
        <p:spPr bwMode="auto">
          <a:xfrm>
            <a:off x="1774825" y="3141663"/>
            <a:ext cx="23764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buFontTx/>
              <a:buNone/>
            </a:pPr>
            <a:r>
              <a:rPr lang="en-US" altLang="zh-TW" sz="2400">
                <a:solidFill>
                  <a:schemeClr val="hlink"/>
                </a:solidFill>
              </a:rPr>
              <a:t>Next iteration</a:t>
            </a:r>
          </a:p>
        </p:txBody>
      </p:sp>
      <p:sp>
        <p:nvSpPr>
          <p:cNvPr id="499785" name="Line 73">
            <a:extLst>
              <a:ext uri="{FF2B5EF4-FFF2-40B4-BE49-F238E27FC236}">
                <a16:creationId xmlns:a16="http://schemas.microsoft.com/office/drawing/2014/main" id="{6428401C-5E8C-0A43-A9C3-31A7EBD4065B}"/>
              </a:ext>
            </a:extLst>
          </p:cNvPr>
          <p:cNvSpPr>
            <a:spLocks noChangeShapeType="1"/>
          </p:cNvSpPr>
          <p:nvPr/>
        </p:nvSpPr>
        <p:spPr bwMode="auto">
          <a:xfrm>
            <a:off x="1847851" y="2349500"/>
            <a:ext cx="3241675" cy="1588"/>
          </a:xfrm>
          <a:prstGeom prst="line">
            <a:avLst/>
          </a:prstGeom>
          <a:noFill/>
          <a:ln w="19050">
            <a:solidFill>
              <a:srgbClr val="0000FF"/>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790" name="Line 78">
            <a:extLst>
              <a:ext uri="{FF2B5EF4-FFF2-40B4-BE49-F238E27FC236}">
                <a16:creationId xmlns:a16="http://schemas.microsoft.com/office/drawing/2014/main" id="{89822688-97C0-534B-BA10-24A1CCD3702F}"/>
              </a:ext>
            </a:extLst>
          </p:cNvPr>
          <p:cNvSpPr>
            <a:spLocks noChangeShapeType="1"/>
          </p:cNvSpPr>
          <p:nvPr/>
        </p:nvSpPr>
        <p:spPr bwMode="auto">
          <a:xfrm>
            <a:off x="1847851" y="1557339"/>
            <a:ext cx="2017713" cy="1587"/>
          </a:xfrm>
          <a:prstGeom prst="line">
            <a:avLst/>
          </a:prstGeom>
          <a:noFill/>
          <a:ln w="19050">
            <a:solidFill>
              <a:schemeClr val="hlink"/>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801" name="Line 89">
            <a:extLst>
              <a:ext uri="{FF2B5EF4-FFF2-40B4-BE49-F238E27FC236}">
                <a16:creationId xmlns:a16="http://schemas.microsoft.com/office/drawing/2014/main" id="{018E4618-E44D-2D49-9232-8BED881B8552}"/>
              </a:ext>
            </a:extLst>
          </p:cNvPr>
          <p:cNvSpPr>
            <a:spLocks noChangeShapeType="1"/>
          </p:cNvSpPr>
          <p:nvPr/>
        </p:nvSpPr>
        <p:spPr bwMode="auto">
          <a:xfrm>
            <a:off x="1846263" y="5229226"/>
            <a:ext cx="4176712" cy="3175"/>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9802" name="Line 90">
            <a:extLst>
              <a:ext uri="{FF2B5EF4-FFF2-40B4-BE49-F238E27FC236}">
                <a16:creationId xmlns:a16="http://schemas.microsoft.com/office/drawing/2014/main" id="{60719FC4-8DA0-9249-8CB8-E28D1C5516D5}"/>
              </a:ext>
            </a:extLst>
          </p:cNvPr>
          <p:cNvSpPr>
            <a:spLocks noChangeShapeType="1"/>
          </p:cNvSpPr>
          <p:nvPr/>
        </p:nvSpPr>
        <p:spPr bwMode="auto">
          <a:xfrm flipH="1" flipV="1">
            <a:off x="1846263" y="3646488"/>
            <a:ext cx="11112" cy="1560512"/>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9803" name="Freeform 91">
            <a:extLst>
              <a:ext uri="{FF2B5EF4-FFF2-40B4-BE49-F238E27FC236}">
                <a16:creationId xmlns:a16="http://schemas.microsoft.com/office/drawing/2014/main" id="{FCE4E4B2-48BF-DC46-ADD1-949CE7C4951D}"/>
              </a:ext>
            </a:extLst>
          </p:cNvPr>
          <p:cNvSpPr>
            <a:spLocks/>
          </p:cNvSpPr>
          <p:nvPr/>
        </p:nvSpPr>
        <p:spPr bwMode="auto">
          <a:xfrm>
            <a:off x="1858963" y="3862389"/>
            <a:ext cx="3917950" cy="1050925"/>
          </a:xfrm>
          <a:custGeom>
            <a:avLst/>
            <a:gdLst>
              <a:gd name="T0" fmla="*/ 0 w 2928"/>
              <a:gd name="T1" fmla="*/ 1072 h 1168"/>
              <a:gd name="T2" fmla="*/ 768 w 2928"/>
              <a:gd name="T3" fmla="*/ 16 h 1168"/>
              <a:gd name="T4" fmla="*/ 2928 w 2928"/>
              <a:gd name="T5" fmla="*/ 1168 h 1168"/>
            </a:gdLst>
            <a:ahLst/>
            <a:cxnLst>
              <a:cxn ang="0">
                <a:pos x="T0" y="T1"/>
              </a:cxn>
              <a:cxn ang="0">
                <a:pos x="T2" y="T3"/>
              </a:cxn>
              <a:cxn ang="0">
                <a:pos x="T4" y="T5"/>
              </a:cxn>
            </a:cxnLst>
            <a:rect l="0" t="0" r="r" b="b"/>
            <a:pathLst>
              <a:path w="2928" h="1168">
                <a:moveTo>
                  <a:pt x="0" y="1072"/>
                </a:moveTo>
                <a:cubicBezTo>
                  <a:pt x="140" y="536"/>
                  <a:pt x="280" y="0"/>
                  <a:pt x="768" y="16"/>
                </a:cubicBezTo>
                <a:cubicBezTo>
                  <a:pt x="1256" y="32"/>
                  <a:pt x="2568" y="976"/>
                  <a:pt x="2928" y="1168"/>
                </a:cubicBezTo>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9804" name="Oval 92">
            <a:extLst>
              <a:ext uri="{FF2B5EF4-FFF2-40B4-BE49-F238E27FC236}">
                <a16:creationId xmlns:a16="http://schemas.microsoft.com/office/drawing/2014/main" id="{70F23994-CEDC-AF43-89F5-93F7CE29BD04}"/>
              </a:ext>
            </a:extLst>
          </p:cNvPr>
          <p:cNvSpPr>
            <a:spLocks noChangeAspect="1" noChangeArrowheads="1"/>
          </p:cNvSpPr>
          <p:nvPr/>
        </p:nvSpPr>
        <p:spPr bwMode="auto">
          <a:xfrm>
            <a:off x="2709863" y="3789363"/>
            <a:ext cx="139700" cy="139700"/>
          </a:xfrm>
          <a:prstGeom prst="ellipse">
            <a:avLst/>
          </a:prstGeom>
          <a:solidFill>
            <a:schemeClr val="accent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9805" name="Line 93">
            <a:extLst>
              <a:ext uri="{FF2B5EF4-FFF2-40B4-BE49-F238E27FC236}">
                <a16:creationId xmlns:a16="http://schemas.microsoft.com/office/drawing/2014/main" id="{FB871965-AEB7-9841-94F3-D8B481DD203C}"/>
              </a:ext>
            </a:extLst>
          </p:cNvPr>
          <p:cNvSpPr>
            <a:spLocks noChangeShapeType="1"/>
          </p:cNvSpPr>
          <p:nvPr/>
        </p:nvSpPr>
        <p:spPr bwMode="auto">
          <a:xfrm flipV="1">
            <a:off x="3070225" y="3862389"/>
            <a:ext cx="0" cy="13350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9806" name="Line 94">
            <a:extLst>
              <a:ext uri="{FF2B5EF4-FFF2-40B4-BE49-F238E27FC236}">
                <a16:creationId xmlns:a16="http://schemas.microsoft.com/office/drawing/2014/main" id="{185E88B1-77BE-334A-9666-856A8F0F613B}"/>
              </a:ext>
            </a:extLst>
          </p:cNvPr>
          <p:cNvSpPr>
            <a:spLocks noChangeShapeType="1"/>
          </p:cNvSpPr>
          <p:nvPr/>
        </p:nvSpPr>
        <p:spPr bwMode="auto">
          <a:xfrm flipH="1" flipV="1">
            <a:off x="3862388" y="4149725"/>
            <a:ext cx="0" cy="1079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9807" name="Line 95">
            <a:extLst>
              <a:ext uri="{FF2B5EF4-FFF2-40B4-BE49-F238E27FC236}">
                <a16:creationId xmlns:a16="http://schemas.microsoft.com/office/drawing/2014/main" id="{C45B9E25-6E3B-5244-9F17-DAE981DEFEE4}"/>
              </a:ext>
            </a:extLst>
          </p:cNvPr>
          <p:cNvSpPr>
            <a:spLocks noChangeShapeType="1"/>
          </p:cNvSpPr>
          <p:nvPr/>
        </p:nvSpPr>
        <p:spPr bwMode="auto">
          <a:xfrm flipV="1">
            <a:off x="2638425" y="3933825"/>
            <a:ext cx="0" cy="12954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9808" name="Text Box 96">
            <a:extLst>
              <a:ext uri="{FF2B5EF4-FFF2-40B4-BE49-F238E27FC236}">
                <a16:creationId xmlns:a16="http://schemas.microsoft.com/office/drawing/2014/main" id="{53013A0D-AEF4-7142-B328-15C1582B9F25}"/>
              </a:ext>
            </a:extLst>
          </p:cNvPr>
          <p:cNvSpPr txBox="1">
            <a:spLocks noChangeArrowheads="1"/>
          </p:cNvSpPr>
          <p:nvPr/>
        </p:nvSpPr>
        <p:spPr bwMode="auto">
          <a:xfrm>
            <a:off x="1703389" y="5229225"/>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400" i="1">
                <a:latin typeface="Times New Roman" panose="02020603050405020304" pitchFamily="18" charset="0"/>
              </a:rPr>
              <a:t>x'</a:t>
            </a:r>
            <a:r>
              <a:rPr lang="en-US" altLang="zh-TW" sz="2400" baseline="-25000">
                <a:latin typeface="Times New Roman" panose="02020603050405020304" pitchFamily="18" charset="0"/>
              </a:rPr>
              <a:t>l        </a:t>
            </a:r>
            <a:r>
              <a:rPr lang="en-US" altLang="zh-TW" sz="2400" i="1">
                <a:latin typeface="Times New Roman" panose="02020603050405020304" pitchFamily="18" charset="0"/>
              </a:rPr>
              <a:t>x'</a:t>
            </a:r>
            <a:r>
              <a:rPr lang="en-US" altLang="zh-TW" sz="2400" baseline="-25000">
                <a:latin typeface="Times New Roman" panose="02020603050405020304" pitchFamily="18" charset="0"/>
              </a:rPr>
              <a:t>a   </a:t>
            </a:r>
            <a:r>
              <a:rPr lang="en-US" altLang="zh-TW" sz="2400" i="1">
                <a:latin typeface="Times New Roman" panose="02020603050405020304" pitchFamily="18" charset="0"/>
              </a:rPr>
              <a:t>x'</a:t>
            </a:r>
            <a:r>
              <a:rPr lang="en-US" altLang="zh-TW" sz="2400" baseline="-25000">
                <a:latin typeface="Times New Roman" panose="02020603050405020304" pitchFamily="18" charset="0"/>
              </a:rPr>
              <a:t>b         </a:t>
            </a:r>
            <a:r>
              <a:rPr lang="en-US" altLang="zh-TW" sz="2400" i="1">
                <a:latin typeface="Times New Roman" panose="02020603050405020304" pitchFamily="18" charset="0"/>
              </a:rPr>
              <a:t>x'</a:t>
            </a:r>
            <a:r>
              <a:rPr lang="en-US" altLang="zh-TW" sz="2400" baseline="-25000">
                <a:latin typeface="Times New Roman" panose="02020603050405020304" pitchFamily="18" charset="0"/>
              </a:rPr>
              <a:t>u  </a:t>
            </a:r>
            <a:endParaRPr lang="en-US" altLang="zh-TW" sz="2400">
              <a:latin typeface="Times New Roman" panose="02020603050405020304" pitchFamily="18" charset="0"/>
            </a:endParaRPr>
          </a:p>
        </p:txBody>
      </p:sp>
      <p:sp>
        <p:nvSpPr>
          <p:cNvPr id="499809" name="Line 97">
            <a:extLst>
              <a:ext uri="{FF2B5EF4-FFF2-40B4-BE49-F238E27FC236}">
                <a16:creationId xmlns:a16="http://schemas.microsoft.com/office/drawing/2014/main" id="{7CC1E25A-672A-7E41-814A-E0129CCDD47B}"/>
              </a:ext>
            </a:extLst>
          </p:cNvPr>
          <p:cNvSpPr>
            <a:spLocks noChangeShapeType="1"/>
          </p:cNvSpPr>
          <p:nvPr/>
        </p:nvSpPr>
        <p:spPr bwMode="auto">
          <a:xfrm>
            <a:off x="1847851" y="5013325"/>
            <a:ext cx="2016125" cy="0"/>
          </a:xfrm>
          <a:prstGeom prst="line">
            <a:avLst/>
          </a:prstGeom>
          <a:noFill/>
          <a:ln w="19050">
            <a:solidFill>
              <a:srgbClr val="0000FF"/>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810" name="Line 98">
            <a:extLst>
              <a:ext uri="{FF2B5EF4-FFF2-40B4-BE49-F238E27FC236}">
                <a16:creationId xmlns:a16="http://schemas.microsoft.com/office/drawing/2014/main" id="{6333A690-D921-BE49-9FC7-1A8C076123E5}"/>
              </a:ext>
            </a:extLst>
          </p:cNvPr>
          <p:cNvSpPr>
            <a:spLocks noChangeShapeType="1"/>
          </p:cNvSpPr>
          <p:nvPr/>
        </p:nvSpPr>
        <p:spPr bwMode="auto">
          <a:xfrm>
            <a:off x="1847850" y="4508500"/>
            <a:ext cx="1225550" cy="1588"/>
          </a:xfrm>
          <a:prstGeom prst="line">
            <a:avLst/>
          </a:prstGeom>
          <a:noFill/>
          <a:ln w="19050">
            <a:solidFill>
              <a:schemeClr val="hlink"/>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836" name="Rectangle 124">
            <a:extLst>
              <a:ext uri="{FF2B5EF4-FFF2-40B4-BE49-F238E27FC236}">
                <a16:creationId xmlns:a16="http://schemas.microsoft.com/office/drawing/2014/main" id="{1842AEEC-F0D5-4A40-AB2F-737A654D9B18}"/>
              </a:ext>
            </a:extLst>
          </p:cNvPr>
          <p:cNvSpPr>
            <a:spLocks noChangeArrowheads="1"/>
          </p:cNvSpPr>
          <p:nvPr/>
        </p:nvSpPr>
        <p:spPr bwMode="auto">
          <a:xfrm>
            <a:off x="6167439" y="2276476"/>
            <a:ext cx="4249737"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buFontTx/>
              <a:buNone/>
            </a:pPr>
            <a:r>
              <a:rPr lang="en-US" altLang="zh-TW" sz="2400" dirty="0"/>
              <a:t>If we can calculate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a</a:t>
            </a:r>
            <a:r>
              <a:rPr lang="en-US" altLang="zh-TW" sz="2400" dirty="0"/>
              <a:t> and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b</a:t>
            </a:r>
            <a:r>
              <a:rPr lang="en-US" altLang="zh-TW" sz="2400" dirty="0"/>
              <a:t> based on the ratio </a:t>
            </a:r>
            <a:r>
              <a:rPr lang="en-US" altLang="zh-TW" sz="2400" b="1" i="1" dirty="0">
                <a:solidFill>
                  <a:srgbClr val="FA1A02"/>
                </a:solidFill>
                <a:latin typeface="Times New Roman" panose="02020603050405020304" pitchFamily="18" charset="0"/>
              </a:rPr>
              <a:t>R</a:t>
            </a:r>
            <a:r>
              <a:rPr lang="en-US" altLang="zh-TW" sz="2400" dirty="0"/>
              <a:t> </a:t>
            </a:r>
            <a:r>
              <a:rPr lang="en-US" altLang="zh-TW" sz="2400" dirty="0" err="1"/>
              <a:t>w.r.t.</a:t>
            </a:r>
            <a:r>
              <a:rPr lang="en-US" altLang="zh-TW" sz="2400" dirty="0"/>
              <a:t> the current interval length in each iteration, then </a:t>
            </a:r>
            <a:r>
              <a:rPr lang="en-US" altLang="zh-TW" sz="2400" dirty="0">
                <a:solidFill>
                  <a:srgbClr val="00B050"/>
                </a:solidFill>
              </a:rPr>
              <a:t>we can reuse one of </a:t>
            </a:r>
            <a:r>
              <a:rPr lang="en-US" altLang="zh-TW" sz="2400" i="1" dirty="0" err="1">
                <a:solidFill>
                  <a:srgbClr val="00B050"/>
                </a:solidFill>
                <a:latin typeface="Times New Roman" panose="02020603050405020304" pitchFamily="18" charset="0"/>
              </a:rPr>
              <a:t>x</a:t>
            </a:r>
            <a:r>
              <a:rPr lang="en-US" altLang="zh-TW" sz="2400" i="1" baseline="-25000" dirty="0" err="1">
                <a:solidFill>
                  <a:srgbClr val="00B050"/>
                </a:solidFill>
                <a:latin typeface="Times New Roman" panose="02020603050405020304" pitchFamily="18" charset="0"/>
              </a:rPr>
              <a:t>a</a:t>
            </a:r>
            <a:r>
              <a:rPr lang="en-US" altLang="zh-TW" sz="2400" dirty="0">
                <a:solidFill>
                  <a:srgbClr val="00B050"/>
                </a:solidFill>
              </a:rPr>
              <a:t> and </a:t>
            </a:r>
            <a:r>
              <a:rPr lang="en-US" altLang="zh-TW" sz="2400" i="1" dirty="0" err="1">
                <a:solidFill>
                  <a:srgbClr val="00B050"/>
                </a:solidFill>
                <a:latin typeface="Times New Roman" panose="02020603050405020304" pitchFamily="18" charset="0"/>
              </a:rPr>
              <a:t>x</a:t>
            </a:r>
            <a:r>
              <a:rPr lang="en-US" altLang="zh-TW" sz="2400" i="1" baseline="-25000" dirty="0" err="1">
                <a:solidFill>
                  <a:srgbClr val="00B050"/>
                </a:solidFill>
                <a:latin typeface="Times New Roman" panose="02020603050405020304" pitchFamily="18" charset="0"/>
              </a:rPr>
              <a:t>b</a:t>
            </a:r>
            <a:r>
              <a:rPr lang="en-US" altLang="zh-TW" sz="2400" i="1" baseline="-25000" dirty="0">
                <a:solidFill>
                  <a:srgbClr val="00B050"/>
                </a:solidFill>
                <a:latin typeface="Times New Roman" panose="02020603050405020304" pitchFamily="18" charset="0"/>
              </a:rPr>
              <a:t> </a:t>
            </a:r>
            <a:r>
              <a:rPr lang="en-US" altLang="zh-TW" sz="2400" dirty="0"/>
              <a:t>in the next </a:t>
            </a:r>
            <a:r>
              <a:rPr lang="en-US" altLang="zh-TW" sz="2400" dirty="0" err="1"/>
              <a:t>iteraton</a:t>
            </a:r>
            <a:r>
              <a:rPr lang="en-US" altLang="zh-TW" sz="2400" dirty="0"/>
              <a:t>. </a:t>
            </a:r>
          </a:p>
          <a:p>
            <a:pPr>
              <a:buFontTx/>
              <a:buNone/>
            </a:pPr>
            <a:endParaRPr lang="en-US" altLang="zh-TW" sz="1000" dirty="0"/>
          </a:p>
          <a:p>
            <a:pPr>
              <a:buFontTx/>
              <a:buNone/>
            </a:pPr>
            <a:r>
              <a:rPr lang="en-US" altLang="zh-TW" sz="2400" dirty="0"/>
              <a:t>In this example,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a</a:t>
            </a:r>
            <a:r>
              <a:rPr lang="en-US" altLang="zh-TW" sz="2400" dirty="0"/>
              <a:t> is reused as </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b</a:t>
            </a:r>
            <a:r>
              <a:rPr lang="en-US" altLang="zh-TW" sz="2400" dirty="0"/>
              <a:t> in the next iteration so in the next iteration we only need to evaluate </a:t>
            </a:r>
            <a:r>
              <a:rPr lang="en-US" altLang="zh-TW" sz="2400" i="1" dirty="0">
                <a:latin typeface="Times New Roman" panose="02020603050405020304" pitchFamily="18" charset="0"/>
              </a:rPr>
              <a:t>f</a:t>
            </a:r>
            <a:r>
              <a:rPr lang="en-US" altLang="zh-TW" sz="2400" dirty="0">
                <a:latin typeface="Times New Roman" panose="02020603050405020304" pitchFamily="18" charset="0"/>
              </a:rPr>
              <a:t>(</a:t>
            </a:r>
            <a:r>
              <a:rPr lang="en-US" altLang="zh-TW" sz="2400" i="1" dirty="0" err="1">
                <a:latin typeface="Times New Roman" panose="02020603050405020304" pitchFamily="18" charset="0"/>
              </a:rPr>
              <a:t>x'</a:t>
            </a:r>
            <a:r>
              <a:rPr lang="en-US" altLang="zh-TW" sz="2400" i="1" baseline="-25000" dirty="0" err="1">
                <a:latin typeface="Times New Roman" panose="02020603050405020304" pitchFamily="18" charset="0"/>
              </a:rPr>
              <a:t>a</a:t>
            </a:r>
            <a:r>
              <a:rPr lang="en-US" altLang="zh-TW" sz="2400" dirty="0">
                <a:latin typeface="Times New Roman" panose="02020603050405020304" pitchFamily="18" charset="0"/>
              </a:rPr>
              <a:t>).</a:t>
            </a:r>
          </a:p>
        </p:txBody>
      </p:sp>
      <p:sp>
        <p:nvSpPr>
          <p:cNvPr id="499839" name="Line 127">
            <a:extLst>
              <a:ext uri="{FF2B5EF4-FFF2-40B4-BE49-F238E27FC236}">
                <a16:creationId xmlns:a16="http://schemas.microsoft.com/office/drawing/2014/main" id="{23C7C16D-B91A-C743-8D5C-0F162F374B22}"/>
              </a:ext>
            </a:extLst>
          </p:cNvPr>
          <p:cNvSpPr>
            <a:spLocks noChangeShapeType="1"/>
          </p:cNvSpPr>
          <p:nvPr/>
        </p:nvSpPr>
        <p:spPr bwMode="auto">
          <a:xfrm>
            <a:off x="3071813" y="2060575"/>
            <a:ext cx="2017712" cy="1588"/>
          </a:xfrm>
          <a:prstGeom prst="line">
            <a:avLst/>
          </a:prstGeom>
          <a:noFill/>
          <a:ln w="19050">
            <a:solidFill>
              <a:schemeClr val="hlink"/>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840" name="Line 128">
            <a:extLst>
              <a:ext uri="{FF2B5EF4-FFF2-40B4-BE49-F238E27FC236}">
                <a16:creationId xmlns:a16="http://schemas.microsoft.com/office/drawing/2014/main" id="{2B401942-56C7-B447-8DA9-7C2E0C0B04BD}"/>
              </a:ext>
            </a:extLst>
          </p:cNvPr>
          <p:cNvSpPr>
            <a:spLocks noChangeShapeType="1"/>
          </p:cNvSpPr>
          <p:nvPr/>
        </p:nvSpPr>
        <p:spPr bwMode="auto">
          <a:xfrm>
            <a:off x="2640013" y="4724400"/>
            <a:ext cx="1225550" cy="1588"/>
          </a:xfrm>
          <a:prstGeom prst="line">
            <a:avLst/>
          </a:prstGeom>
          <a:noFill/>
          <a:ln w="19050">
            <a:solidFill>
              <a:schemeClr val="hlink"/>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843" name="Rectangle 131">
            <a:extLst>
              <a:ext uri="{FF2B5EF4-FFF2-40B4-BE49-F238E27FC236}">
                <a16:creationId xmlns:a16="http://schemas.microsoft.com/office/drawing/2014/main" id="{B4DBED2E-9B5D-314F-BD8E-9E18D9B4EC46}"/>
              </a:ext>
            </a:extLst>
          </p:cNvPr>
          <p:cNvSpPr>
            <a:spLocks noChangeArrowheads="1"/>
          </p:cNvSpPr>
          <p:nvPr/>
        </p:nvSpPr>
        <p:spPr bwMode="auto">
          <a:xfrm>
            <a:off x="4151314" y="1628775"/>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i="1">
                <a:solidFill>
                  <a:schemeClr val="hlink"/>
                </a:solidFill>
                <a:latin typeface="Times New Roman" panose="02020603050405020304" pitchFamily="18" charset="0"/>
              </a:rPr>
              <a:t>l</a:t>
            </a:r>
            <a:r>
              <a:rPr lang="en-US" altLang="zh-TW" sz="2400" b="1" baseline="-25000">
                <a:solidFill>
                  <a:schemeClr val="hlink"/>
                </a:solidFill>
                <a:latin typeface="Times New Roman" panose="02020603050405020304" pitchFamily="18" charset="0"/>
              </a:rPr>
              <a:t>1</a:t>
            </a:r>
            <a:endParaRPr lang="en-US" altLang="en-US" sz="2400" b="1" baseline="-25000">
              <a:solidFill>
                <a:schemeClr val="hlink"/>
              </a:solidFill>
              <a:latin typeface="Times New Roman" panose="02020603050405020304" pitchFamily="18" charset="0"/>
            </a:endParaRPr>
          </a:p>
        </p:txBody>
      </p:sp>
      <p:sp>
        <p:nvSpPr>
          <p:cNvPr id="499844" name="Rectangle 132">
            <a:extLst>
              <a:ext uri="{FF2B5EF4-FFF2-40B4-BE49-F238E27FC236}">
                <a16:creationId xmlns:a16="http://schemas.microsoft.com/office/drawing/2014/main" id="{1985060F-449B-0A4B-AED8-62E999D73338}"/>
              </a:ext>
            </a:extLst>
          </p:cNvPr>
          <p:cNvSpPr>
            <a:spLocks noChangeArrowheads="1"/>
          </p:cNvSpPr>
          <p:nvPr/>
        </p:nvSpPr>
        <p:spPr bwMode="auto">
          <a:xfrm>
            <a:off x="2711450" y="11255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i="1">
                <a:solidFill>
                  <a:schemeClr val="hlink"/>
                </a:solidFill>
                <a:latin typeface="Times New Roman" panose="02020603050405020304" pitchFamily="18" charset="0"/>
              </a:rPr>
              <a:t>l</a:t>
            </a:r>
            <a:r>
              <a:rPr lang="en-US" altLang="zh-TW" sz="2400" b="1" baseline="-25000">
                <a:solidFill>
                  <a:schemeClr val="hlink"/>
                </a:solidFill>
                <a:latin typeface="Times New Roman" panose="02020603050405020304" pitchFamily="18" charset="0"/>
              </a:rPr>
              <a:t>1</a:t>
            </a:r>
            <a:endParaRPr lang="en-US" altLang="en-US" sz="2400" b="1" baseline="-25000">
              <a:solidFill>
                <a:schemeClr val="hlink"/>
              </a:solidFill>
              <a:latin typeface="Times New Roman" panose="02020603050405020304" pitchFamily="18" charset="0"/>
            </a:endParaRPr>
          </a:p>
        </p:txBody>
      </p:sp>
      <p:sp>
        <p:nvSpPr>
          <p:cNvPr id="499845" name="Rectangle 133">
            <a:extLst>
              <a:ext uri="{FF2B5EF4-FFF2-40B4-BE49-F238E27FC236}">
                <a16:creationId xmlns:a16="http://schemas.microsoft.com/office/drawing/2014/main" id="{1012B008-73B2-BD40-ACFD-47639E7D4AC8}"/>
              </a:ext>
            </a:extLst>
          </p:cNvPr>
          <p:cNvSpPr>
            <a:spLocks noChangeArrowheads="1"/>
          </p:cNvSpPr>
          <p:nvPr/>
        </p:nvSpPr>
        <p:spPr bwMode="auto">
          <a:xfrm>
            <a:off x="2351089" y="1916113"/>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i="1">
                <a:solidFill>
                  <a:srgbClr val="0000FF"/>
                </a:solidFill>
                <a:latin typeface="Times New Roman" panose="02020603050405020304" pitchFamily="18" charset="0"/>
              </a:rPr>
              <a:t>l</a:t>
            </a:r>
            <a:r>
              <a:rPr lang="en-US" altLang="zh-TW" sz="2400" b="1" baseline="-25000">
                <a:solidFill>
                  <a:srgbClr val="0000FF"/>
                </a:solidFill>
                <a:latin typeface="Times New Roman" panose="02020603050405020304" pitchFamily="18" charset="0"/>
              </a:rPr>
              <a:t>o</a:t>
            </a:r>
            <a:endParaRPr lang="en-US" altLang="en-US" sz="2400" b="1" baseline="-25000">
              <a:solidFill>
                <a:srgbClr val="0000FF"/>
              </a:solidFill>
              <a:latin typeface="Times New Roman" panose="02020603050405020304" pitchFamily="18" charset="0"/>
            </a:endParaRPr>
          </a:p>
        </p:txBody>
      </p:sp>
      <p:sp>
        <p:nvSpPr>
          <p:cNvPr id="499846" name="Rectangle 134">
            <a:extLst>
              <a:ext uri="{FF2B5EF4-FFF2-40B4-BE49-F238E27FC236}">
                <a16:creationId xmlns:a16="http://schemas.microsoft.com/office/drawing/2014/main" id="{FF447E92-5BE3-9A42-8D03-9C00F55010A7}"/>
              </a:ext>
            </a:extLst>
          </p:cNvPr>
          <p:cNvSpPr>
            <a:spLocks noChangeArrowheads="1"/>
          </p:cNvSpPr>
          <p:nvPr/>
        </p:nvSpPr>
        <p:spPr bwMode="auto">
          <a:xfrm>
            <a:off x="2135189" y="4005263"/>
            <a:ext cx="45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i="1">
                <a:solidFill>
                  <a:schemeClr val="hlink"/>
                </a:solidFill>
                <a:latin typeface="Times New Roman" panose="02020603050405020304" pitchFamily="18" charset="0"/>
              </a:rPr>
              <a:t>l'</a:t>
            </a:r>
            <a:r>
              <a:rPr lang="en-US" altLang="zh-TW" sz="2400" b="1" baseline="-25000">
                <a:solidFill>
                  <a:schemeClr val="hlink"/>
                </a:solidFill>
                <a:latin typeface="Times New Roman" panose="02020603050405020304" pitchFamily="18" charset="0"/>
              </a:rPr>
              <a:t>1</a:t>
            </a:r>
            <a:endParaRPr lang="en-US" altLang="en-US" sz="2400" b="1" baseline="-25000">
              <a:solidFill>
                <a:schemeClr val="hlink"/>
              </a:solidFill>
              <a:latin typeface="Times New Roman" panose="02020603050405020304" pitchFamily="18" charset="0"/>
            </a:endParaRPr>
          </a:p>
        </p:txBody>
      </p:sp>
      <p:sp>
        <p:nvSpPr>
          <p:cNvPr id="499847" name="Rectangle 135">
            <a:extLst>
              <a:ext uri="{FF2B5EF4-FFF2-40B4-BE49-F238E27FC236}">
                <a16:creationId xmlns:a16="http://schemas.microsoft.com/office/drawing/2014/main" id="{DAC1C8DB-D620-FB44-9094-A5F0118DDE1F}"/>
              </a:ext>
            </a:extLst>
          </p:cNvPr>
          <p:cNvSpPr>
            <a:spLocks noChangeArrowheads="1"/>
          </p:cNvSpPr>
          <p:nvPr/>
        </p:nvSpPr>
        <p:spPr bwMode="auto">
          <a:xfrm>
            <a:off x="3216276" y="4292600"/>
            <a:ext cx="45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i="1">
                <a:solidFill>
                  <a:schemeClr val="hlink"/>
                </a:solidFill>
                <a:latin typeface="Times New Roman" panose="02020603050405020304" pitchFamily="18" charset="0"/>
              </a:rPr>
              <a:t>l'</a:t>
            </a:r>
            <a:r>
              <a:rPr lang="en-US" altLang="zh-TW" sz="2400" b="1" baseline="-25000">
                <a:solidFill>
                  <a:schemeClr val="hlink"/>
                </a:solidFill>
                <a:latin typeface="Times New Roman" panose="02020603050405020304" pitchFamily="18" charset="0"/>
              </a:rPr>
              <a:t>1</a:t>
            </a:r>
            <a:endParaRPr lang="en-US" altLang="en-US" sz="2400" b="1" baseline="-25000">
              <a:solidFill>
                <a:schemeClr val="hlink"/>
              </a:solidFill>
              <a:latin typeface="Times New Roman" panose="02020603050405020304" pitchFamily="18" charset="0"/>
            </a:endParaRPr>
          </a:p>
        </p:txBody>
      </p:sp>
      <p:sp>
        <p:nvSpPr>
          <p:cNvPr id="499848" name="Rectangle 136">
            <a:extLst>
              <a:ext uri="{FF2B5EF4-FFF2-40B4-BE49-F238E27FC236}">
                <a16:creationId xmlns:a16="http://schemas.microsoft.com/office/drawing/2014/main" id="{946A78E5-140B-5F43-9443-69C667E94F9B}"/>
              </a:ext>
            </a:extLst>
          </p:cNvPr>
          <p:cNvSpPr>
            <a:spLocks noChangeArrowheads="1"/>
          </p:cNvSpPr>
          <p:nvPr/>
        </p:nvSpPr>
        <p:spPr bwMode="auto">
          <a:xfrm>
            <a:off x="2135189" y="4581525"/>
            <a:ext cx="45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i="1">
                <a:solidFill>
                  <a:srgbClr val="0000FF"/>
                </a:solidFill>
                <a:latin typeface="Times New Roman" panose="02020603050405020304" pitchFamily="18" charset="0"/>
              </a:rPr>
              <a:t>l'</a:t>
            </a:r>
            <a:r>
              <a:rPr lang="en-US" altLang="zh-TW" sz="2400" b="1" baseline="-25000">
                <a:solidFill>
                  <a:srgbClr val="0000FF"/>
                </a:solidFill>
                <a:latin typeface="Times New Roman" panose="02020603050405020304" pitchFamily="18" charset="0"/>
              </a:rPr>
              <a:t>o</a:t>
            </a:r>
            <a:endParaRPr lang="en-US" altLang="en-US" sz="2400" b="1" baseline="-25000">
              <a:solidFill>
                <a:srgbClr val="0000FF"/>
              </a:solidFill>
              <a:latin typeface="Times New Roman" panose="02020603050405020304" pitchFamily="18" charset="0"/>
            </a:endParaRPr>
          </a:p>
        </p:txBody>
      </p:sp>
      <p:graphicFrame>
        <p:nvGraphicFramePr>
          <p:cNvPr id="499849" name="Object 137">
            <a:extLst>
              <a:ext uri="{FF2B5EF4-FFF2-40B4-BE49-F238E27FC236}">
                <a16:creationId xmlns:a16="http://schemas.microsoft.com/office/drawing/2014/main" id="{79EC4CDF-2B38-4042-B1AA-B27612047386}"/>
              </a:ext>
            </a:extLst>
          </p:cNvPr>
          <p:cNvGraphicFramePr>
            <a:graphicFrameLocks noChangeAspect="1"/>
          </p:cNvGraphicFramePr>
          <p:nvPr/>
        </p:nvGraphicFramePr>
        <p:xfrm>
          <a:off x="7608888" y="476250"/>
          <a:ext cx="2781300" cy="1589088"/>
        </p:xfrm>
        <a:graphic>
          <a:graphicData uri="http://schemas.openxmlformats.org/presentationml/2006/ole">
            <mc:AlternateContent xmlns:mc="http://schemas.openxmlformats.org/markup-compatibility/2006">
              <mc:Choice xmlns:v="urn:schemas-microsoft-com:vml" Requires="v">
                <p:oleObj spid="_x0000_s250890" name="Equation" r:id="rId3" imgW="28676600" imgH="16383000" progId="Equation.3">
                  <p:embed/>
                </p:oleObj>
              </mc:Choice>
              <mc:Fallback>
                <p:oleObj name="Equation" r:id="rId3" imgW="28676600" imgH="16383000" progId="Equation.3">
                  <p:embed/>
                  <p:pic>
                    <p:nvPicPr>
                      <p:cNvPr id="499849" name="Object 137">
                        <a:extLst>
                          <a:ext uri="{FF2B5EF4-FFF2-40B4-BE49-F238E27FC236}">
                            <a16:creationId xmlns:a16="http://schemas.microsoft.com/office/drawing/2014/main" id="{79EC4CDF-2B38-4042-B1AA-B276120473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888" y="476250"/>
                        <a:ext cx="2781300" cy="15890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9850" name="Rectangle 138">
            <a:extLst>
              <a:ext uri="{FF2B5EF4-FFF2-40B4-BE49-F238E27FC236}">
                <a16:creationId xmlns:a16="http://schemas.microsoft.com/office/drawing/2014/main" id="{5BF55D72-7937-CF4E-8844-6B3844B3C778}"/>
              </a:ext>
            </a:extLst>
          </p:cNvPr>
          <p:cNvSpPr>
            <a:spLocks noChangeArrowheads="1"/>
          </p:cNvSpPr>
          <p:nvPr/>
        </p:nvSpPr>
        <p:spPr bwMode="auto">
          <a:xfrm>
            <a:off x="6024564" y="333375"/>
            <a:ext cx="15843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buFontTx/>
              <a:buNone/>
            </a:pPr>
            <a:r>
              <a:rPr lang="en-US" altLang="zh-TW" sz="2400"/>
              <a:t>Objective:</a:t>
            </a:r>
          </a:p>
        </p:txBody>
      </p:sp>
      <p:sp>
        <p:nvSpPr>
          <p:cNvPr id="499851" name="Text Box 139">
            <a:extLst>
              <a:ext uri="{FF2B5EF4-FFF2-40B4-BE49-F238E27FC236}">
                <a16:creationId xmlns:a16="http://schemas.microsoft.com/office/drawing/2014/main" id="{580E3D7A-29EE-0544-95DD-ED13722A7ABD}"/>
              </a:ext>
            </a:extLst>
          </p:cNvPr>
          <p:cNvSpPr txBox="1">
            <a:spLocks noChangeArrowheads="1"/>
          </p:cNvSpPr>
          <p:nvPr/>
        </p:nvSpPr>
        <p:spPr bwMode="auto">
          <a:xfrm>
            <a:off x="1703389" y="5734050"/>
            <a:ext cx="4319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400" i="1">
                <a:solidFill>
                  <a:srgbClr val="0000FF"/>
                </a:solidFill>
                <a:latin typeface="Times New Roman" panose="02020603050405020304" pitchFamily="18" charset="0"/>
              </a:rPr>
              <a:t>x</a:t>
            </a:r>
            <a:r>
              <a:rPr lang="en-US" altLang="zh-TW" sz="2400" baseline="-25000">
                <a:solidFill>
                  <a:srgbClr val="0000FF"/>
                </a:solidFill>
                <a:latin typeface="Times New Roman" panose="02020603050405020304" pitchFamily="18" charset="0"/>
              </a:rPr>
              <a:t>l                   </a:t>
            </a:r>
            <a:r>
              <a:rPr lang="en-US" altLang="zh-TW" sz="2400" i="1">
                <a:solidFill>
                  <a:srgbClr val="0000FF"/>
                </a:solidFill>
                <a:latin typeface="Times New Roman" panose="02020603050405020304" pitchFamily="18" charset="0"/>
              </a:rPr>
              <a:t>x</a:t>
            </a:r>
            <a:r>
              <a:rPr lang="en-US" altLang="zh-TW" sz="2400" baseline="-25000">
                <a:solidFill>
                  <a:srgbClr val="0000FF"/>
                </a:solidFill>
                <a:latin typeface="Times New Roman" panose="02020603050405020304" pitchFamily="18" charset="0"/>
              </a:rPr>
              <a:t>a          </a:t>
            </a:r>
            <a:r>
              <a:rPr lang="en-US" altLang="zh-TW" sz="2400" i="1">
                <a:solidFill>
                  <a:srgbClr val="0000FF"/>
                </a:solidFill>
                <a:latin typeface="Times New Roman" panose="02020603050405020304" pitchFamily="18" charset="0"/>
              </a:rPr>
              <a:t>x</a:t>
            </a:r>
            <a:r>
              <a:rPr lang="en-US" altLang="zh-TW" sz="2400" baseline="-25000">
                <a:solidFill>
                  <a:srgbClr val="0000FF"/>
                </a:solidFill>
                <a:latin typeface="Times New Roman" panose="02020603050405020304" pitchFamily="18" charset="0"/>
              </a:rPr>
              <a:t>b                    </a:t>
            </a:r>
            <a:r>
              <a:rPr lang="en-US" altLang="zh-TW" sz="2400" i="1">
                <a:solidFill>
                  <a:srgbClr val="0000FF"/>
                </a:solidFill>
                <a:latin typeface="Times New Roman" panose="02020603050405020304" pitchFamily="18" charset="0"/>
              </a:rPr>
              <a:t>x</a:t>
            </a:r>
            <a:r>
              <a:rPr lang="en-US" altLang="zh-TW" sz="2400" baseline="-25000">
                <a:solidFill>
                  <a:srgbClr val="0000FF"/>
                </a:solidFill>
                <a:latin typeface="Times New Roman" panose="02020603050405020304" pitchFamily="18" charset="0"/>
              </a:rPr>
              <a:t>u        </a:t>
            </a:r>
            <a:endParaRPr lang="en-US" altLang="zh-TW" sz="2400">
              <a:solidFill>
                <a:srgbClr val="0000FF"/>
              </a:solidFill>
              <a:latin typeface="Times New Roman" panose="02020603050405020304" pitchFamily="18" charset="0"/>
            </a:endParaRPr>
          </a:p>
        </p:txBody>
      </p:sp>
      <p:sp>
        <p:nvSpPr>
          <p:cNvPr id="499853" name="Line 141">
            <a:extLst>
              <a:ext uri="{FF2B5EF4-FFF2-40B4-BE49-F238E27FC236}">
                <a16:creationId xmlns:a16="http://schemas.microsoft.com/office/drawing/2014/main" id="{A7840FB0-0163-6C4B-B5E3-0B11AFA34465}"/>
              </a:ext>
            </a:extLst>
          </p:cNvPr>
          <p:cNvSpPr>
            <a:spLocks noChangeShapeType="1"/>
          </p:cNvSpPr>
          <p:nvPr/>
        </p:nvSpPr>
        <p:spPr bwMode="auto">
          <a:xfrm>
            <a:off x="2998788" y="57340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854" name="Line 142">
            <a:extLst>
              <a:ext uri="{FF2B5EF4-FFF2-40B4-BE49-F238E27FC236}">
                <a16:creationId xmlns:a16="http://schemas.microsoft.com/office/drawing/2014/main" id="{D8138D09-3B3F-CA4F-97E0-53FC2DD95627}"/>
              </a:ext>
            </a:extLst>
          </p:cNvPr>
          <p:cNvSpPr>
            <a:spLocks noChangeShapeType="1"/>
          </p:cNvSpPr>
          <p:nvPr/>
        </p:nvSpPr>
        <p:spPr bwMode="auto">
          <a:xfrm>
            <a:off x="3071813" y="57340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855" name="Line 143">
            <a:extLst>
              <a:ext uri="{FF2B5EF4-FFF2-40B4-BE49-F238E27FC236}">
                <a16:creationId xmlns:a16="http://schemas.microsoft.com/office/drawing/2014/main" id="{329F420E-3784-FA41-A5D8-517A89FFFE52}"/>
              </a:ext>
            </a:extLst>
          </p:cNvPr>
          <p:cNvSpPr>
            <a:spLocks noChangeShapeType="1"/>
          </p:cNvSpPr>
          <p:nvPr/>
        </p:nvSpPr>
        <p:spPr bwMode="auto">
          <a:xfrm>
            <a:off x="3790950" y="57340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856" name="Line 144">
            <a:extLst>
              <a:ext uri="{FF2B5EF4-FFF2-40B4-BE49-F238E27FC236}">
                <a16:creationId xmlns:a16="http://schemas.microsoft.com/office/drawing/2014/main" id="{3FCC30E3-88EC-9A40-95E1-D1BC0C9BC867}"/>
              </a:ext>
            </a:extLst>
          </p:cNvPr>
          <p:cNvSpPr>
            <a:spLocks noChangeShapeType="1"/>
          </p:cNvSpPr>
          <p:nvPr/>
        </p:nvSpPr>
        <p:spPr bwMode="auto">
          <a:xfrm>
            <a:off x="3863975" y="57340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66908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Line 2">
            <a:extLst>
              <a:ext uri="{FF2B5EF4-FFF2-40B4-BE49-F238E27FC236}">
                <a16:creationId xmlns:a16="http://schemas.microsoft.com/office/drawing/2014/main" id="{BB51F514-C05F-5B4B-9AB1-54BF6333994D}"/>
              </a:ext>
            </a:extLst>
          </p:cNvPr>
          <p:cNvSpPr>
            <a:spLocks noChangeShapeType="1"/>
          </p:cNvSpPr>
          <p:nvPr/>
        </p:nvSpPr>
        <p:spPr bwMode="auto">
          <a:xfrm>
            <a:off x="1846263" y="2492376"/>
            <a:ext cx="4176712" cy="3175"/>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2003" name="Line 3">
            <a:extLst>
              <a:ext uri="{FF2B5EF4-FFF2-40B4-BE49-F238E27FC236}">
                <a16:creationId xmlns:a16="http://schemas.microsoft.com/office/drawing/2014/main" id="{E3E99E1D-F6AE-8742-9BE9-00CA93BB83F4}"/>
              </a:ext>
            </a:extLst>
          </p:cNvPr>
          <p:cNvSpPr>
            <a:spLocks noChangeShapeType="1"/>
          </p:cNvSpPr>
          <p:nvPr/>
        </p:nvSpPr>
        <p:spPr bwMode="auto">
          <a:xfrm flipH="1" flipV="1">
            <a:off x="1846263" y="909638"/>
            <a:ext cx="11112" cy="1560512"/>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2004" name="Freeform 4">
            <a:extLst>
              <a:ext uri="{FF2B5EF4-FFF2-40B4-BE49-F238E27FC236}">
                <a16:creationId xmlns:a16="http://schemas.microsoft.com/office/drawing/2014/main" id="{F5D4ED13-C5D7-1E42-9E8E-3087DF5E3A08}"/>
              </a:ext>
            </a:extLst>
          </p:cNvPr>
          <p:cNvSpPr>
            <a:spLocks/>
          </p:cNvSpPr>
          <p:nvPr/>
        </p:nvSpPr>
        <p:spPr bwMode="auto">
          <a:xfrm>
            <a:off x="1858963" y="1125539"/>
            <a:ext cx="3917950" cy="1050925"/>
          </a:xfrm>
          <a:custGeom>
            <a:avLst/>
            <a:gdLst>
              <a:gd name="T0" fmla="*/ 0 w 2928"/>
              <a:gd name="T1" fmla="*/ 1072 h 1168"/>
              <a:gd name="T2" fmla="*/ 768 w 2928"/>
              <a:gd name="T3" fmla="*/ 16 h 1168"/>
              <a:gd name="T4" fmla="*/ 2928 w 2928"/>
              <a:gd name="T5" fmla="*/ 1168 h 1168"/>
            </a:gdLst>
            <a:ahLst/>
            <a:cxnLst>
              <a:cxn ang="0">
                <a:pos x="T0" y="T1"/>
              </a:cxn>
              <a:cxn ang="0">
                <a:pos x="T2" y="T3"/>
              </a:cxn>
              <a:cxn ang="0">
                <a:pos x="T4" y="T5"/>
              </a:cxn>
            </a:cxnLst>
            <a:rect l="0" t="0" r="r" b="b"/>
            <a:pathLst>
              <a:path w="2928" h="1168">
                <a:moveTo>
                  <a:pt x="0" y="1072"/>
                </a:moveTo>
                <a:cubicBezTo>
                  <a:pt x="140" y="536"/>
                  <a:pt x="280" y="0"/>
                  <a:pt x="768" y="16"/>
                </a:cubicBezTo>
                <a:cubicBezTo>
                  <a:pt x="1256" y="32"/>
                  <a:pt x="2568" y="976"/>
                  <a:pt x="2928" y="1168"/>
                </a:cubicBezTo>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2005" name="Oval 5">
            <a:extLst>
              <a:ext uri="{FF2B5EF4-FFF2-40B4-BE49-F238E27FC236}">
                <a16:creationId xmlns:a16="http://schemas.microsoft.com/office/drawing/2014/main" id="{0CCAFCEA-9560-1B4D-94DE-2EA314642691}"/>
              </a:ext>
            </a:extLst>
          </p:cNvPr>
          <p:cNvSpPr>
            <a:spLocks noChangeAspect="1" noChangeArrowheads="1"/>
          </p:cNvSpPr>
          <p:nvPr/>
        </p:nvSpPr>
        <p:spPr bwMode="auto">
          <a:xfrm>
            <a:off x="2709863" y="1052513"/>
            <a:ext cx="139700" cy="139700"/>
          </a:xfrm>
          <a:prstGeom prst="ellipse">
            <a:avLst/>
          </a:prstGeom>
          <a:solidFill>
            <a:schemeClr val="accent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06" name="Line 6">
            <a:extLst>
              <a:ext uri="{FF2B5EF4-FFF2-40B4-BE49-F238E27FC236}">
                <a16:creationId xmlns:a16="http://schemas.microsoft.com/office/drawing/2014/main" id="{291B8C5B-CF2B-AD4D-82B6-F86A1EA836AE}"/>
              </a:ext>
            </a:extLst>
          </p:cNvPr>
          <p:cNvSpPr>
            <a:spLocks noChangeShapeType="1"/>
          </p:cNvSpPr>
          <p:nvPr/>
        </p:nvSpPr>
        <p:spPr bwMode="auto">
          <a:xfrm flipV="1">
            <a:off x="3070225" y="1125539"/>
            <a:ext cx="0" cy="13350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2007" name="Line 7">
            <a:extLst>
              <a:ext uri="{FF2B5EF4-FFF2-40B4-BE49-F238E27FC236}">
                <a16:creationId xmlns:a16="http://schemas.microsoft.com/office/drawing/2014/main" id="{3765A7ED-3D30-6045-BF44-6A01DBD4667D}"/>
              </a:ext>
            </a:extLst>
          </p:cNvPr>
          <p:cNvSpPr>
            <a:spLocks noChangeShapeType="1"/>
          </p:cNvSpPr>
          <p:nvPr/>
        </p:nvSpPr>
        <p:spPr bwMode="auto">
          <a:xfrm flipH="1" flipV="1">
            <a:off x="3862388" y="1412875"/>
            <a:ext cx="0" cy="1079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2008" name="Line 8">
            <a:extLst>
              <a:ext uri="{FF2B5EF4-FFF2-40B4-BE49-F238E27FC236}">
                <a16:creationId xmlns:a16="http://schemas.microsoft.com/office/drawing/2014/main" id="{50450396-75D7-4B44-B262-3A2B8B3EAD45}"/>
              </a:ext>
            </a:extLst>
          </p:cNvPr>
          <p:cNvSpPr>
            <a:spLocks noChangeShapeType="1"/>
          </p:cNvSpPr>
          <p:nvPr/>
        </p:nvSpPr>
        <p:spPr bwMode="auto">
          <a:xfrm flipV="1">
            <a:off x="5086350" y="1916113"/>
            <a:ext cx="1588" cy="5762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2009" name="Text Box 9">
            <a:extLst>
              <a:ext uri="{FF2B5EF4-FFF2-40B4-BE49-F238E27FC236}">
                <a16:creationId xmlns:a16="http://schemas.microsoft.com/office/drawing/2014/main" id="{EF02F5E2-4745-414F-A737-AF2FE0F3DF92}"/>
              </a:ext>
            </a:extLst>
          </p:cNvPr>
          <p:cNvSpPr txBox="1">
            <a:spLocks noChangeArrowheads="1"/>
          </p:cNvSpPr>
          <p:nvPr/>
        </p:nvSpPr>
        <p:spPr bwMode="auto">
          <a:xfrm>
            <a:off x="1774825" y="2492375"/>
            <a:ext cx="4319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400" i="1">
                <a:latin typeface="Times New Roman" panose="02020603050405020304" pitchFamily="18" charset="0"/>
              </a:rPr>
              <a:t>x</a:t>
            </a:r>
            <a:r>
              <a:rPr lang="en-US" altLang="zh-TW" sz="2400" baseline="-25000">
                <a:latin typeface="Times New Roman" panose="02020603050405020304" pitchFamily="18" charset="0"/>
              </a:rPr>
              <a:t>l                 </a:t>
            </a:r>
            <a:r>
              <a:rPr lang="en-US" altLang="zh-TW" sz="2400" i="1">
                <a:latin typeface="Times New Roman" panose="02020603050405020304" pitchFamily="18" charset="0"/>
              </a:rPr>
              <a:t>x</a:t>
            </a:r>
            <a:r>
              <a:rPr lang="en-US" altLang="zh-TW" sz="2400" baseline="-25000">
                <a:latin typeface="Times New Roman" panose="02020603050405020304" pitchFamily="18" charset="0"/>
              </a:rPr>
              <a:t>a            </a:t>
            </a:r>
            <a:r>
              <a:rPr lang="en-US" altLang="zh-TW" sz="2400" i="1">
                <a:latin typeface="Times New Roman" panose="02020603050405020304" pitchFamily="18" charset="0"/>
              </a:rPr>
              <a:t>x</a:t>
            </a:r>
            <a:r>
              <a:rPr lang="en-US" altLang="zh-TW" sz="2400" baseline="-25000">
                <a:latin typeface="Times New Roman" panose="02020603050405020304" pitchFamily="18" charset="0"/>
              </a:rPr>
              <a:t>b                    </a:t>
            </a:r>
            <a:r>
              <a:rPr lang="en-US" altLang="zh-TW" sz="2400" i="1">
                <a:latin typeface="Times New Roman" panose="02020603050405020304" pitchFamily="18" charset="0"/>
              </a:rPr>
              <a:t>x</a:t>
            </a:r>
            <a:r>
              <a:rPr lang="en-US" altLang="zh-TW" sz="2400" baseline="-25000">
                <a:latin typeface="Times New Roman" panose="02020603050405020304" pitchFamily="18" charset="0"/>
              </a:rPr>
              <a:t>u        </a:t>
            </a:r>
            <a:endParaRPr lang="en-US" altLang="zh-TW" sz="2400">
              <a:latin typeface="Times New Roman" panose="02020603050405020304" pitchFamily="18" charset="0"/>
            </a:endParaRPr>
          </a:p>
        </p:txBody>
      </p:sp>
      <p:sp>
        <p:nvSpPr>
          <p:cNvPr id="512010" name="Rectangle 10">
            <a:extLst>
              <a:ext uri="{FF2B5EF4-FFF2-40B4-BE49-F238E27FC236}">
                <a16:creationId xmlns:a16="http://schemas.microsoft.com/office/drawing/2014/main" id="{2330EE89-E072-1F4B-88A7-6B69EA580391}"/>
              </a:ext>
            </a:extLst>
          </p:cNvPr>
          <p:cNvSpPr>
            <a:spLocks noGrp="1" noChangeArrowheads="1"/>
          </p:cNvSpPr>
          <p:nvPr>
            <p:ph type="body" idx="1"/>
          </p:nvPr>
        </p:nvSpPr>
        <p:spPr>
          <a:xfrm>
            <a:off x="1703389" y="188913"/>
            <a:ext cx="2376487" cy="431800"/>
          </a:xfrm>
          <a:noFill/>
          <a:ln/>
        </p:spPr>
        <p:txBody>
          <a:bodyPr/>
          <a:lstStyle/>
          <a:p>
            <a:pPr marL="0" indent="0">
              <a:buNone/>
            </a:pPr>
            <a:r>
              <a:rPr lang="en-US" altLang="zh-TW" sz="2400">
                <a:solidFill>
                  <a:schemeClr val="hlink"/>
                </a:solidFill>
              </a:rPr>
              <a:t>Current iteration</a:t>
            </a:r>
          </a:p>
        </p:txBody>
      </p:sp>
      <p:sp>
        <p:nvSpPr>
          <p:cNvPr id="512011" name="Rectangle 11">
            <a:extLst>
              <a:ext uri="{FF2B5EF4-FFF2-40B4-BE49-F238E27FC236}">
                <a16:creationId xmlns:a16="http://schemas.microsoft.com/office/drawing/2014/main" id="{7B4F5769-7344-024B-AB1E-1249F27C9F9E}"/>
              </a:ext>
            </a:extLst>
          </p:cNvPr>
          <p:cNvSpPr>
            <a:spLocks noChangeArrowheads="1"/>
          </p:cNvSpPr>
          <p:nvPr/>
        </p:nvSpPr>
        <p:spPr bwMode="auto">
          <a:xfrm>
            <a:off x="1774825" y="3141663"/>
            <a:ext cx="23764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buFontTx/>
              <a:buNone/>
            </a:pPr>
            <a:r>
              <a:rPr lang="en-US" altLang="zh-TW" sz="2400">
                <a:solidFill>
                  <a:schemeClr val="hlink"/>
                </a:solidFill>
              </a:rPr>
              <a:t>Next iteration</a:t>
            </a:r>
          </a:p>
        </p:txBody>
      </p:sp>
      <p:sp>
        <p:nvSpPr>
          <p:cNvPr id="512012" name="Line 12">
            <a:extLst>
              <a:ext uri="{FF2B5EF4-FFF2-40B4-BE49-F238E27FC236}">
                <a16:creationId xmlns:a16="http://schemas.microsoft.com/office/drawing/2014/main" id="{60E2E835-C662-614A-BA10-122BE6D60F2A}"/>
              </a:ext>
            </a:extLst>
          </p:cNvPr>
          <p:cNvSpPr>
            <a:spLocks noChangeShapeType="1"/>
          </p:cNvSpPr>
          <p:nvPr/>
        </p:nvSpPr>
        <p:spPr bwMode="auto">
          <a:xfrm>
            <a:off x="1847851" y="2349500"/>
            <a:ext cx="3241675" cy="1588"/>
          </a:xfrm>
          <a:prstGeom prst="line">
            <a:avLst/>
          </a:prstGeom>
          <a:noFill/>
          <a:ln w="19050">
            <a:solidFill>
              <a:srgbClr val="0000FF"/>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13" name="Line 13">
            <a:extLst>
              <a:ext uri="{FF2B5EF4-FFF2-40B4-BE49-F238E27FC236}">
                <a16:creationId xmlns:a16="http://schemas.microsoft.com/office/drawing/2014/main" id="{126ED529-5D11-DC44-9E49-B1E085E89CAB}"/>
              </a:ext>
            </a:extLst>
          </p:cNvPr>
          <p:cNvSpPr>
            <a:spLocks noChangeShapeType="1"/>
          </p:cNvSpPr>
          <p:nvPr/>
        </p:nvSpPr>
        <p:spPr bwMode="auto">
          <a:xfrm>
            <a:off x="1847851" y="1557339"/>
            <a:ext cx="2017713" cy="1587"/>
          </a:xfrm>
          <a:prstGeom prst="line">
            <a:avLst/>
          </a:prstGeom>
          <a:noFill/>
          <a:ln w="19050">
            <a:solidFill>
              <a:schemeClr val="hlink"/>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14" name="Line 14">
            <a:extLst>
              <a:ext uri="{FF2B5EF4-FFF2-40B4-BE49-F238E27FC236}">
                <a16:creationId xmlns:a16="http://schemas.microsoft.com/office/drawing/2014/main" id="{71FF25BF-5056-8540-A063-2F7953EDA47F}"/>
              </a:ext>
            </a:extLst>
          </p:cNvPr>
          <p:cNvSpPr>
            <a:spLocks noChangeShapeType="1"/>
          </p:cNvSpPr>
          <p:nvPr/>
        </p:nvSpPr>
        <p:spPr bwMode="auto">
          <a:xfrm>
            <a:off x="1846263" y="5229226"/>
            <a:ext cx="4176712" cy="3175"/>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2015" name="Line 15">
            <a:extLst>
              <a:ext uri="{FF2B5EF4-FFF2-40B4-BE49-F238E27FC236}">
                <a16:creationId xmlns:a16="http://schemas.microsoft.com/office/drawing/2014/main" id="{9D06ABA1-6977-D64E-90F7-C7D462130EE4}"/>
              </a:ext>
            </a:extLst>
          </p:cNvPr>
          <p:cNvSpPr>
            <a:spLocks noChangeShapeType="1"/>
          </p:cNvSpPr>
          <p:nvPr/>
        </p:nvSpPr>
        <p:spPr bwMode="auto">
          <a:xfrm flipH="1" flipV="1">
            <a:off x="1846263" y="3646488"/>
            <a:ext cx="11112" cy="1560512"/>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2016" name="Freeform 16">
            <a:extLst>
              <a:ext uri="{FF2B5EF4-FFF2-40B4-BE49-F238E27FC236}">
                <a16:creationId xmlns:a16="http://schemas.microsoft.com/office/drawing/2014/main" id="{CCEDAFF8-5D8A-324A-884B-8C3453E5F54C}"/>
              </a:ext>
            </a:extLst>
          </p:cNvPr>
          <p:cNvSpPr>
            <a:spLocks/>
          </p:cNvSpPr>
          <p:nvPr/>
        </p:nvSpPr>
        <p:spPr bwMode="auto">
          <a:xfrm>
            <a:off x="1858963" y="3862389"/>
            <a:ext cx="3917950" cy="1050925"/>
          </a:xfrm>
          <a:custGeom>
            <a:avLst/>
            <a:gdLst>
              <a:gd name="T0" fmla="*/ 0 w 2928"/>
              <a:gd name="T1" fmla="*/ 1072 h 1168"/>
              <a:gd name="T2" fmla="*/ 768 w 2928"/>
              <a:gd name="T3" fmla="*/ 16 h 1168"/>
              <a:gd name="T4" fmla="*/ 2928 w 2928"/>
              <a:gd name="T5" fmla="*/ 1168 h 1168"/>
            </a:gdLst>
            <a:ahLst/>
            <a:cxnLst>
              <a:cxn ang="0">
                <a:pos x="T0" y="T1"/>
              </a:cxn>
              <a:cxn ang="0">
                <a:pos x="T2" y="T3"/>
              </a:cxn>
              <a:cxn ang="0">
                <a:pos x="T4" y="T5"/>
              </a:cxn>
            </a:cxnLst>
            <a:rect l="0" t="0" r="r" b="b"/>
            <a:pathLst>
              <a:path w="2928" h="1168">
                <a:moveTo>
                  <a:pt x="0" y="1072"/>
                </a:moveTo>
                <a:cubicBezTo>
                  <a:pt x="140" y="536"/>
                  <a:pt x="280" y="0"/>
                  <a:pt x="768" y="16"/>
                </a:cubicBezTo>
                <a:cubicBezTo>
                  <a:pt x="1256" y="32"/>
                  <a:pt x="2568" y="976"/>
                  <a:pt x="2928" y="1168"/>
                </a:cubicBezTo>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2017" name="Oval 17">
            <a:extLst>
              <a:ext uri="{FF2B5EF4-FFF2-40B4-BE49-F238E27FC236}">
                <a16:creationId xmlns:a16="http://schemas.microsoft.com/office/drawing/2014/main" id="{5971C4E2-9457-5046-B432-B16E1819CC3D}"/>
              </a:ext>
            </a:extLst>
          </p:cNvPr>
          <p:cNvSpPr>
            <a:spLocks noChangeAspect="1" noChangeArrowheads="1"/>
          </p:cNvSpPr>
          <p:nvPr/>
        </p:nvSpPr>
        <p:spPr bwMode="auto">
          <a:xfrm>
            <a:off x="2709863" y="3789363"/>
            <a:ext cx="139700" cy="139700"/>
          </a:xfrm>
          <a:prstGeom prst="ellipse">
            <a:avLst/>
          </a:prstGeom>
          <a:solidFill>
            <a:schemeClr val="accent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18" name="Line 18">
            <a:extLst>
              <a:ext uri="{FF2B5EF4-FFF2-40B4-BE49-F238E27FC236}">
                <a16:creationId xmlns:a16="http://schemas.microsoft.com/office/drawing/2014/main" id="{90B3256F-0C71-AD41-B46D-2D93530436C4}"/>
              </a:ext>
            </a:extLst>
          </p:cNvPr>
          <p:cNvSpPr>
            <a:spLocks noChangeShapeType="1"/>
          </p:cNvSpPr>
          <p:nvPr/>
        </p:nvSpPr>
        <p:spPr bwMode="auto">
          <a:xfrm flipV="1">
            <a:off x="3070225" y="3862389"/>
            <a:ext cx="0" cy="13350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2019" name="Line 19">
            <a:extLst>
              <a:ext uri="{FF2B5EF4-FFF2-40B4-BE49-F238E27FC236}">
                <a16:creationId xmlns:a16="http://schemas.microsoft.com/office/drawing/2014/main" id="{4EB6A565-B9B5-AA4D-BE0D-A120AD3E7B23}"/>
              </a:ext>
            </a:extLst>
          </p:cNvPr>
          <p:cNvSpPr>
            <a:spLocks noChangeShapeType="1"/>
          </p:cNvSpPr>
          <p:nvPr/>
        </p:nvSpPr>
        <p:spPr bwMode="auto">
          <a:xfrm flipH="1" flipV="1">
            <a:off x="3862388" y="4149725"/>
            <a:ext cx="0" cy="1079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2020" name="Line 20">
            <a:extLst>
              <a:ext uri="{FF2B5EF4-FFF2-40B4-BE49-F238E27FC236}">
                <a16:creationId xmlns:a16="http://schemas.microsoft.com/office/drawing/2014/main" id="{3F7F5E22-96CA-024B-98CE-FBFAE166DD5D}"/>
              </a:ext>
            </a:extLst>
          </p:cNvPr>
          <p:cNvSpPr>
            <a:spLocks noChangeShapeType="1"/>
          </p:cNvSpPr>
          <p:nvPr/>
        </p:nvSpPr>
        <p:spPr bwMode="auto">
          <a:xfrm flipV="1">
            <a:off x="2638425" y="3933825"/>
            <a:ext cx="0" cy="12954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2021" name="Text Box 21">
            <a:extLst>
              <a:ext uri="{FF2B5EF4-FFF2-40B4-BE49-F238E27FC236}">
                <a16:creationId xmlns:a16="http://schemas.microsoft.com/office/drawing/2014/main" id="{725A33D4-ECCF-CD43-A720-16C9EB5B888E}"/>
              </a:ext>
            </a:extLst>
          </p:cNvPr>
          <p:cNvSpPr txBox="1">
            <a:spLocks noChangeArrowheads="1"/>
          </p:cNvSpPr>
          <p:nvPr/>
        </p:nvSpPr>
        <p:spPr bwMode="auto">
          <a:xfrm>
            <a:off x="1703389" y="5229225"/>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400" i="1">
                <a:latin typeface="Times New Roman" panose="02020603050405020304" pitchFamily="18" charset="0"/>
              </a:rPr>
              <a:t>x'</a:t>
            </a:r>
            <a:r>
              <a:rPr lang="en-US" altLang="zh-TW" sz="2400" baseline="-25000">
                <a:latin typeface="Times New Roman" panose="02020603050405020304" pitchFamily="18" charset="0"/>
              </a:rPr>
              <a:t>l        </a:t>
            </a:r>
            <a:r>
              <a:rPr lang="en-US" altLang="zh-TW" sz="2400" i="1">
                <a:latin typeface="Times New Roman" panose="02020603050405020304" pitchFamily="18" charset="0"/>
              </a:rPr>
              <a:t>x'</a:t>
            </a:r>
            <a:r>
              <a:rPr lang="en-US" altLang="zh-TW" sz="2400" baseline="-25000">
                <a:latin typeface="Times New Roman" panose="02020603050405020304" pitchFamily="18" charset="0"/>
              </a:rPr>
              <a:t>a   </a:t>
            </a:r>
            <a:r>
              <a:rPr lang="en-US" altLang="zh-TW" sz="2400" i="1">
                <a:latin typeface="Times New Roman" panose="02020603050405020304" pitchFamily="18" charset="0"/>
              </a:rPr>
              <a:t>x'</a:t>
            </a:r>
            <a:r>
              <a:rPr lang="en-US" altLang="zh-TW" sz="2400" baseline="-25000">
                <a:latin typeface="Times New Roman" panose="02020603050405020304" pitchFamily="18" charset="0"/>
              </a:rPr>
              <a:t>b         </a:t>
            </a:r>
            <a:r>
              <a:rPr lang="en-US" altLang="zh-TW" sz="2400" i="1">
                <a:latin typeface="Times New Roman" panose="02020603050405020304" pitchFamily="18" charset="0"/>
              </a:rPr>
              <a:t>x'</a:t>
            </a:r>
            <a:r>
              <a:rPr lang="en-US" altLang="zh-TW" sz="2400" baseline="-25000">
                <a:latin typeface="Times New Roman" panose="02020603050405020304" pitchFamily="18" charset="0"/>
              </a:rPr>
              <a:t>u  </a:t>
            </a:r>
            <a:endParaRPr lang="en-US" altLang="zh-TW" sz="2400">
              <a:latin typeface="Times New Roman" panose="02020603050405020304" pitchFamily="18" charset="0"/>
            </a:endParaRPr>
          </a:p>
        </p:txBody>
      </p:sp>
      <p:sp>
        <p:nvSpPr>
          <p:cNvPr id="512022" name="Line 22">
            <a:extLst>
              <a:ext uri="{FF2B5EF4-FFF2-40B4-BE49-F238E27FC236}">
                <a16:creationId xmlns:a16="http://schemas.microsoft.com/office/drawing/2014/main" id="{6FA255F6-5B96-2B4A-8706-A1C8117C560C}"/>
              </a:ext>
            </a:extLst>
          </p:cNvPr>
          <p:cNvSpPr>
            <a:spLocks noChangeShapeType="1"/>
          </p:cNvSpPr>
          <p:nvPr/>
        </p:nvSpPr>
        <p:spPr bwMode="auto">
          <a:xfrm>
            <a:off x="1847851" y="5013325"/>
            <a:ext cx="2016125" cy="0"/>
          </a:xfrm>
          <a:prstGeom prst="line">
            <a:avLst/>
          </a:prstGeom>
          <a:noFill/>
          <a:ln w="19050">
            <a:solidFill>
              <a:srgbClr val="0000FF"/>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23" name="Line 23">
            <a:extLst>
              <a:ext uri="{FF2B5EF4-FFF2-40B4-BE49-F238E27FC236}">
                <a16:creationId xmlns:a16="http://schemas.microsoft.com/office/drawing/2014/main" id="{36F4A75B-F669-C444-9C85-56ED9F5221DA}"/>
              </a:ext>
            </a:extLst>
          </p:cNvPr>
          <p:cNvSpPr>
            <a:spLocks noChangeShapeType="1"/>
          </p:cNvSpPr>
          <p:nvPr/>
        </p:nvSpPr>
        <p:spPr bwMode="auto">
          <a:xfrm>
            <a:off x="1847850" y="4508500"/>
            <a:ext cx="1225550" cy="1588"/>
          </a:xfrm>
          <a:prstGeom prst="line">
            <a:avLst/>
          </a:prstGeom>
          <a:noFill/>
          <a:ln w="19050">
            <a:solidFill>
              <a:schemeClr val="hlink"/>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25" name="Line 25">
            <a:extLst>
              <a:ext uri="{FF2B5EF4-FFF2-40B4-BE49-F238E27FC236}">
                <a16:creationId xmlns:a16="http://schemas.microsoft.com/office/drawing/2014/main" id="{9F42D01A-E889-4B47-BDB4-E32A596EDD58}"/>
              </a:ext>
            </a:extLst>
          </p:cNvPr>
          <p:cNvSpPr>
            <a:spLocks noChangeShapeType="1"/>
          </p:cNvSpPr>
          <p:nvPr/>
        </p:nvSpPr>
        <p:spPr bwMode="auto">
          <a:xfrm>
            <a:off x="3071813" y="2060575"/>
            <a:ext cx="2017712" cy="1588"/>
          </a:xfrm>
          <a:prstGeom prst="line">
            <a:avLst/>
          </a:prstGeom>
          <a:noFill/>
          <a:ln w="19050">
            <a:solidFill>
              <a:schemeClr val="hlink"/>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26" name="Line 26">
            <a:extLst>
              <a:ext uri="{FF2B5EF4-FFF2-40B4-BE49-F238E27FC236}">
                <a16:creationId xmlns:a16="http://schemas.microsoft.com/office/drawing/2014/main" id="{B3BC6D17-494E-C04E-8BF0-155728CBC942}"/>
              </a:ext>
            </a:extLst>
          </p:cNvPr>
          <p:cNvSpPr>
            <a:spLocks noChangeShapeType="1"/>
          </p:cNvSpPr>
          <p:nvPr/>
        </p:nvSpPr>
        <p:spPr bwMode="auto">
          <a:xfrm>
            <a:off x="2640013" y="4724400"/>
            <a:ext cx="1225550" cy="1588"/>
          </a:xfrm>
          <a:prstGeom prst="line">
            <a:avLst/>
          </a:prstGeom>
          <a:noFill/>
          <a:ln w="19050">
            <a:solidFill>
              <a:schemeClr val="hlink"/>
            </a:solidFill>
            <a:round/>
            <a:headEnd type="arrow" w="lg" len="sm"/>
            <a:tailEnd type="arrow"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27" name="Rectangle 27">
            <a:extLst>
              <a:ext uri="{FF2B5EF4-FFF2-40B4-BE49-F238E27FC236}">
                <a16:creationId xmlns:a16="http://schemas.microsoft.com/office/drawing/2014/main" id="{75776685-0334-1B48-9964-D52E610956E4}"/>
              </a:ext>
            </a:extLst>
          </p:cNvPr>
          <p:cNvSpPr>
            <a:spLocks noChangeArrowheads="1"/>
          </p:cNvSpPr>
          <p:nvPr/>
        </p:nvSpPr>
        <p:spPr bwMode="auto">
          <a:xfrm>
            <a:off x="4151314" y="1628775"/>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i="1">
                <a:solidFill>
                  <a:schemeClr val="hlink"/>
                </a:solidFill>
                <a:latin typeface="Times New Roman" panose="02020603050405020304" pitchFamily="18" charset="0"/>
              </a:rPr>
              <a:t>l</a:t>
            </a:r>
            <a:r>
              <a:rPr lang="en-US" altLang="zh-TW" sz="2400" b="1" baseline="-25000">
                <a:solidFill>
                  <a:schemeClr val="hlink"/>
                </a:solidFill>
                <a:latin typeface="Times New Roman" panose="02020603050405020304" pitchFamily="18" charset="0"/>
              </a:rPr>
              <a:t>1</a:t>
            </a:r>
            <a:endParaRPr lang="en-US" altLang="en-US" sz="2400" b="1" baseline="-25000">
              <a:solidFill>
                <a:schemeClr val="hlink"/>
              </a:solidFill>
              <a:latin typeface="Times New Roman" panose="02020603050405020304" pitchFamily="18" charset="0"/>
            </a:endParaRPr>
          </a:p>
        </p:txBody>
      </p:sp>
      <p:sp>
        <p:nvSpPr>
          <p:cNvPr id="512028" name="Rectangle 28">
            <a:extLst>
              <a:ext uri="{FF2B5EF4-FFF2-40B4-BE49-F238E27FC236}">
                <a16:creationId xmlns:a16="http://schemas.microsoft.com/office/drawing/2014/main" id="{207D2D16-24EA-6E4C-89B6-D9ED2980B837}"/>
              </a:ext>
            </a:extLst>
          </p:cNvPr>
          <p:cNvSpPr>
            <a:spLocks noChangeArrowheads="1"/>
          </p:cNvSpPr>
          <p:nvPr/>
        </p:nvSpPr>
        <p:spPr bwMode="auto">
          <a:xfrm>
            <a:off x="2711450" y="11255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i="1">
                <a:solidFill>
                  <a:schemeClr val="hlink"/>
                </a:solidFill>
                <a:latin typeface="Times New Roman" panose="02020603050405020304" pitchFamily="18" charset="0"/>
              </a:rPr>
              <a:t>l</a:t>
            </a:r>
            <a:r>
              <a:rPr lang="en-US" altLang="zh-TW" sz="2400" b="1" baseline="-25000">
                <a:solidFill>
                  <a:schemeClr val="hlink"/>
                </a:solidFill>
                <a:latin typeface="Times New Roman" panose="02020603050405020304" pitchFamily="18" charset="0"/>
              </a:rPr>
              <a:t>1</a:t>
            </a:r>
            <a:endParaRPr lang="en-US" altLang="en-US" sz="2400" b="1" baseline="-25000">
              <a:solidFill>
                <a:schemeClr val="hlink"/>
              </a:solidFill>
              <a:latin typeface="Times New Roman" panose="02020603050405020304" pitchFamily="18" charset="0"/>
            </a:endParaRPr>
          </a:p>
        </p:txBody>
      </p:sp>
      <p:sp>
        <p:nvSpPr>
          <p:cNvPr id="512029" name="Rectangle 29">
            <a:extLst>
              <a:ext uri="{FF2B5EF4-FFF2-40B4-BE49-F238E27FC236}">
                <a16:creationId xmlns:a16="http://schemas.microsoft.com/office/drawing/2014/main" id="{8D32E1F2-3847-E843-AC54-E2E8428A829D}"/>
              </a:ext>
            </a:extLst>
          </p:cNvPr>
          <p:cNvSpPr>
            <a:spLocks noChangeArrowheads="1"/>
          </p:cNvSpPr>
          <p:nvPr/>
        </p:nvSpPr>
        <p:spPr bwMode="auto">
          <a:xfrm>
            <a:off x="2351089" y="1916113"/>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i="1">
                <a:solidFill>
                  <a:srgbClr val="0000FF"/>
                </a:solidFill>
                <a:latin typeface="Times New Roman" panose="02020603050405020304" pitchFamily="18" charset="0"/>
              </a:rPr>
              <a:t>l</a:t>
            </a:r>
            <a:r>
              <a:rPr lang="en-US" altLang="zh-TW" sz="2400" b="1" baseline="-25000">
                <a:solidFill>
                  <a:srgbClr val="0000FF"/>
                </a:solidFill>
                <a:latin typeface="Times New Roman" panose="02020603050405020304" pitchFamily="18" charset="0"/>
              </a:rPr>
              <a:t>o</a:t>
            </a:r>
            <a:endParaRPr lang="en-US" altLang="en-US" sz="2400" b="1" baseline="-25000">
              <a:solidFill>
                <a:srgbClr val="0000FF"/>
              </a:solidFill>
              <a:latin typeface="Times New Roman" panose="02020603050405020304" pitchFamily="18" charset="0"/>
            </a:endParaRPr>
          </a:p>
        </p:txBody>
      </p:sp>
      <p:sp>
        <p:nvSpPr>
          <p:cNvPr id="512030" name="Rectangle 30">
            <a:extLst>
              <a:ext uri="{FF2B5EF4-FFF2-40B4-BE49-F238E27FC236}">
                <a16:creationId xmlns:a16="http://schemas.microsoft.com/office/drawing/2014/main" id="{5589D22C-96F6-CE41-BC74-85E1B8465C3F}"/>
              </a:ext>
            </a:extLst>
          </p:cNvPr>
          <p:cNvSpPr>
            <a:spLocks noChangeArrowheads="1"/>
          </p:cNvSpPr>
          <p:nvPr/>
        </p:nvSpPr>
        <p:spPr bwMode="auto">
          <a:xfrm>
            <a:off x="2135189" y="4005263"/>
            <a:ext cx="45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i="1">
                <a:solidFill>
                  <a:schemeClr val="hlink"/>
                </a:solidFill>
                <a:latin typeface="Times New Roman" panose="02020603050405020304" pitchFamily="18" charset="0"/>
              </a:rPr>
              <a:t>l'</a:t>
            </a:r>
            <a:r>
              <a:rPr lang="en-US" altLang="zh-TW" sz="2400" b="1" baseline="-25000">
                <a:solidFill>
                  <a:schemeClr val="hlink"/>
                </a:solidFill>
                <a:latin typeface="Times New Roman" panose="02020603050405020304" pitchFamily="18" charset="0"/>
              </a:rPr>
              <a:t>1</a:t>
            </a:r>
            <a:endParaRPr lang="en-US" altLang="en-US" sz="2400" b="1" baseline="-25000">
              <a:solidFill>
                <a:schemeClr val="hlink"/>
              </a:solidFill>
              <a:latin typeface="Times New Roman" panose="02020603050405020304" pitchFamily="18" charset="0"/>
            </a:endParaRPr>
          </a:p>
        </p:txBody>
      </p:sp>
      <p:sp>
        <p:nvSpPr>
          <p:cNvPr id="512031" name="Rectangle 31">
            <a:extLst>
              <a:ext uri="{FF2B5EF4-FFF2-40B4-BE49-F238E27FC236}">
                <a16:creationId xmlns:a16="http://schemas.microsoft.com/office/drawing/2014/main" id="{158840C5-E438-B44E-BDB0-33219C1F19DE}"/>
              </a:ext>
            </a:extLst>
          </p:cNvPr>
          <p:cNvSpPr>
            <a:spLocks noChangeArrowheads="1"/>
          </p:cNvSpPr>
          <p:nvPr/>
        </p:nvSpPr>
        <p:spPr bwMode="auto">
          <a:xfrm>
            <a:off x="3216276" y="4292600"/>
            <a:ext cx="45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i="1">
                <a:solidFill>
                  <a:schemeClr val="hlink"/>
                </a:solidFill>
                <a:latin typeface="Times New Roman" panose="02020603050405020304" pitchFamily="18" charset="0"/>
              </a:rPr>
              <a:t>l'</a:t>
            </a:r>
            <a:r>
              <a:rPr lang="en-US" altLang="zh-TW" sz="2400" b="1" baseline="-25000">
                <a:solidFill>
                  <a:schemeClr val="hlink"/>
                </a:solidFill>
                <a:latin typeface="Times New Roman" panose="02020603050405020304" pitchFamily="18" charset="0"/>
              </a:rPr>
              <a:t>1</a:t>
            </a:r>
            <a:endParaRPr lang="en-US" altLang="en-US" sz="2400" b="1" baseline="-25000">
              <a:solidFill>
                <a:schemeClr val="hlink"/>
              </a:solidFill>
              <a:latin typeface="Times New Roman" panose="02020603050405020304" pitchFamily="18" charset="0"/>
            </a:endParaRPr>
          </a:p>
        </p:txBody>
      </p:sp>
      <p:sp>
        <p:nvSpPr>
          <p:cNvPr id="512032" name="Rectangle 32">
            <a:extLst>
              <a:ext uri="{FF2B5EF4-FFF2-40B4-BE49-F238E27FC236}">
                <a16:creationId xmlns:a16="http://schemas.microsoft.com/office/drawing/2014/main" id="{065EE96D-C28A-8246-8CC5-42E80B8EC386}"/>
              </a:ext>
            </a:extLst>
          </p:cNvPr>
          <p:cNvSpPr>
            <a:spLocks noChangeArrowheads="1"/>
          </p:cNvSpPr>
          <p:nvPr/>
        </p:nvSpPr>
        <p:spPr bwMode="auto">
          <a:xfrm>
            <a:off x="2135189" y="4581525"/>
            <a:ext cx="45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i="1">
                <a:solidFill>
                  <a:srgbClr val="0000FF"/>
                </a:solidFill>
                <a:latin typeface="Times New Roman" panose="02020603050405020304" pitchFamily="18" charset="0"/>
              </a:rPr>
              <a:t>l'</a:t>
            </a:r>
            <a:r>
              <a:rPr lang="en-US" altLang="zh-TW" sz="2400" b="1" baseline="-25000">
                <a:solidFill>
                  <a:srgbClr val="0000FF"/>
                </a:solidFill>
                <a:latin typeface="Times New Roman" panose="02020603050405020304" pitchFamily="18" charset="0"/>
              </a:rPr>
              <a:t>o</a:t>
            </a:r>
            <a:endParaRPr lang="en-US" altLang="en-US" sz="2400" b="1" baseline="-25000">
              <a:solidFill>
                <a:srgbClr val="0000FF"/>
              </a:solidFill>
              <a:latin typeface="Times New Roman" panose="02020603050405020304" pitchFamily="18" charset="0"/>
            </a:endParaRPr>
          </a:p>
        </p:txBody>
      </p:sp>
      <p:graphicFrame>
        <p:nvGraphicFramePr>
          <p:cNvPr id="512033" name="Object 33">
            <a:extLst>
              <a:ext uri="{FF2B5EF4-FFF2-40B4-BE49-F238E27FC236}">
                <a16:creationId xmlns:a16="http://schemas.microsoft.com/office/drawing/2014/main" id="{D823AF94-4D99-F04B-9419-E9EF7098B120}"/>
              </a:ext>
            </a:extLst>
          </p:cNvPr>
          <p:cNvGraphicFramePr>
            <a:graphicFrameLocks noChangeAspect="1"/>
          </p:cNvGraphicFramePr>
          <p:nvPr/>
        </p:nvGraphicFramePr>
        <p:xfrm>
          <a:off x="6156326" y="452439"/>
          <a:ext cx="4352925" cy="5564187"/>
        </p:xfrm>
        <a:graphic>
          <a:graphicData uri="http://schemas.openxmlformats.org/presentationml/2006/ole">
            <mc:AlternateContent xmlns:mc="http://schemas.openxmlformats.org/markup-compatibility/2006">
              <mc:Choice xmlns:v="urn:schemas-microsoft-com:vml" Requires="v">
                <p:oleObj spid="_x0000_s251914" name="Equation" r:id="rId3" imgW="53543200" imgH="68465700" progId="Equation.3">
                  <p:embed/>
                </p:oleObj>
              </mc:Choice>
              <mc:Fallback>
                <p:oleObj name="Equation" r:id="rId3" imgW="53543200" imgH="68465700" progId="Equation.3">
                  <p:embed/>
                  <p:pic>
                    <p:nvPicPr>
                      <p:cNvPr id="512033" name="Object 33">
                        <a:extLst>
                          <a:ext uri="{FF2B5EF4-FFF2-40B4-BE49-F238E27FC236}">
                            <a16:creationId xmlns:a16="http://schemas.microsoft.com/office/drawing/2014/main" id="{D823AF94-4D99-F04B-9419-E9EF7098B1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6" y="452439"/>
                        <a:ext cx="4352925" cy="55641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35" name="Rectangle 35">
            <a:extLst>
              <a:ext uri="{FF2B5EF4-FFF2-40B4-BE49-F238E27FC236}">
                <a16:creationId xmlns:a16="http://schemas.microsoft.com/office/drawing/2014/main" id="{2BE4B0C5-0FAF-944F-ACAA-72DBFC9AF220}"/>
              </a:ext>
            </a:extLst>
          </p:cNvPr>
          <p:cNvSpPr>
            <a:spLocks noChangeArrowheads="1"/>
          </p:cNvSpPr>
          <p:nvPr/>
        </p:nvSpPr>
        <p:spPr bwMode="auto">
          <a:xfrm>
            <a:off x="7032626" y="5229226"/>
            <a:ext cx="2016125" cy="792163"/>
          </a:xfrm>
          <a:prstGeom prst="rect">
            <a:avLst/>
          </a:prstGeom>
          <a:noFill/>
          <a:ln w="25400" algn="ctr">
            <a:solidFill>
              <a:srgbClr val="FA1A0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6" name="Rectangle 36">
            <a:extLst>
              <a:ext uri="{FF2B5EF4-FFF2-40B4-BE49-F238E27FC236}">
                <a16:creationId xmlns:a16="http://schemas.microsoft.com/office/drawing/2014/main" id="{D59BFD6A-B2FF-EC47-BFB9-0890C7B73E30}"/>
              </a:ext>
            </a:extLst>
          </p:cNvPr>
          <p:cNvSpPr>
            <a:spLocks noChangeArrowheads="1"/>
          </p:cNvSpPr>
          <p:nvPr/>
        </p:nvSpPr>
        <p:spPr bwMode="auto">
          <a:xfrm>
            <a:off x="6959601" y="6092825"/>
            <a:ext cx="22320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buFontTx/>
              <a:buNone/>
            </a:pPr>
            <a:r>
              <a:rPr lang="en-US" altLang="zh-TW" sz="2400"/>
              <a:t>Golden Ratio</a:t>
            </a:r>
            <a:endParaRPr lang="en-US" altLang="zh-TW" sz="2400">
              <a:latin typeface="Times New Roman" panose="02020603050405020304" pitchFamily="18" charset="0"/>
            </a:endParaRPr>
          </a:p>
        </p:txBody>
      </p:sp>
      <p:sp>
        <p:nvSpPr>
          <p:cNvPr id="512037" name="Text Box 37">
            <a:extLst>
              <a:ext uri="{FF2B5EF4-FFF2-40B4-BE49-F238E27FC236}">
                <a16:creationId xmlns:a16="http://schemas.microsoft.com/office/drawing/2014/main" id="{843CAB90-9886-4640-A665-F928B243C401}"/>
              </a:ext>
            </a:extLst>
          </p:cNvPr>
          <p:cNvSpPr txBox="1">
            <a:spLocks noChangeArrowheads="1"/>
          </p:cNvSpPr>
          <p:nvPr/>
        </p:nvSpPr>
        <p:spPr bwMode="auto">
          <a:xfrm>
            <a:off x="1703389" y="5734050"/>
            <a:ext cx="4319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400" i="1">
                <a:solidFill>
                  <a:srgbClr val="0000FF"/>
                </a:solidFill>
                <a:latin typeface="Times New Roman" panose="02020603050405020304" pitchFamily="18" charset="0"/>
              </a:rPr>
              <a:t>x</a:t>
            </a:r>
            <a:r>
              <a:rPr lang="en-US" altLang="zh-TW" sz="2400" baseline="-25000">
                <a:solidFill>
                  <a:srgbClr val="0000FF"/>
                </a:solidFill>
                <a:latin typeface="Times New Roman" panose="02020603050405020304" pitchFamily="18" charset="0"/>
              </a:rPr>
              <a:t>l                   </a:t>
            </a:r>
            <a:r>
              <a:rPr lang="en-US" altLang="zh-TW" sz="2400" i="1">
                <a:solidFill>
                  <a:srgbClr val="0000FF"/>
                </a:solidFill>
                <a:latin typeface="Times New Roman" panose="02020603050405020304" pitchFamily="18" charset="0"/>
              </a:rPr>
              <a:t>x</a:t>
            </a:r>
            <a:r>
              <a:rPr lang="en-US" altLang="zh-TW" sz="2400" baseline="-25000">
                <a:solidFill>
                  <a:srgbClr val="0000FF"/>
                </a:solidFill>
                <a:latin typeface="Times New Roman" panose="02020603050405020304" pitchFamily="18" charset="0"/>
              </a:rPr>
              <a:t>a          </a:t>
            </a:r>
            <a:r>
              <a:rPr lang="en-US" altLang="zh-TW" sz="2400" i="1">
                <a:solidFill>
                  <a:srgbClr val="0000FF"/>
                </a:solidFill>
                <a:latin typeface="Times New Roman" panose="02020603050405020304" pitchFamily="18" charset="0"/>
              </a:rPr>
              <a:t>x</a:t>
            </a:r>
            <a:r>
              <a:rPr lang="en-US" altLang="zh-TW" sz="2400" baseline="-25000">
                <a:solidFill>
                  <a:srgbClr val="0000FF"/>
                </a:solidFill>
                <a:latin typeface="Times New Roman" panose="02020603050405020304" pitchFamily="18" charset="0"/>
              </a:rPr>
              <a:t>b                    </a:t>
            </a:r>
            <a:r>
              <a:rPr lang="en-US" altLang="zh-TW" sz="2400" i="1">
                <a:solidFill>
                  <a:srgbClr val="0000FF"/>
                </a:solidFill>
                <a:latin typeface="Times New Roman" panose="02020603050405020304" pitchFamily="18" charset="0"/>
              </a:rPr>
              <a:t>x</a:t>
            </a:r>
            <a:r>
              <a:rPr lang="en-US" altLang="zh-TW" sz="2400" baseline="-25000">
                <a:solidFill>
                  <a:srgbClr val="0000FF"/>
                </a:solidFill>
                <a:latin typeface="Times New Roman" panose="02020603050405020304" pitchFamily="18" charset="0"/>
              </a:rPr>
              <a:t>u        </a:t>
            </a:r>
            <a:endParaRPr lang="en-US" altLang="zh-TW" sz="2400">
              <a:solidFill>
                <a:srgbClr val="0000FF"/>
              </a:solidFill>
              <a:latin typeface="Times New Roman" panose="02020603050405020304" pitchFamily="18" charset="0"/>
            </a:endParaRPr>
          </a:p>
        </p:txBody>
      </p:sp>
      <p:sp>
        <p:nvSpPr>
          <p:cNvPr id="512038" name="Line 38">
            <a:extLst>
              <a:ext uri="{FF2B5EF4-FFF2-40B4-BE49-F238E27FC236}">
                <a16:creationId xmlns:a16="http://schemas.microsoft.com/office/drawing/2014/main" id="{1CF9031C-7F67-E44C-93E4-818FCE600897}"/>
              </a:ext>
            </a:extLst>
          </p:cNvPr>
          <p:cNvSpPr>
            <a:spLocks noChangeShapeType="1"/>
          </p:cNvSpPr>
          <p:nvPr/>
        </p:nvSpPr>
        <p:spPr bwMode="auto">
          <a:xfrm>
            <a:off x="2998788" y="57340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39" name="Line 39">
            <a:extLst>
              <a:ext uri="{FF2B5EF4-FFF2-40B4-BE49-F238E27FC236}">
                <a16:creationId xmlns:a16="http://schemas.microsoft.com/office/drawing/2014/main" id="{2364B6A9-84ED-2744-A763-C9169E7E6A16}"/>
              </a:ext>
            </a:extLst>
          </p:cNvPr>
          <p:cNvSpPr>
            <a:spLocks noChangeShapeType="1"/>
          </p:cNvSpPr>
          <p:nvPr/>
        </p:nvSpPr>
        <p:spPr bwMode="auto">
          <a:xfrm>
            <a:off x="3071813" y="57340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40" name="Line 40">
            <a:extLst>
              <a:ext uri="{FF2B5EF4-FFF2-40B4-BE49-F238E27FC236}">
                <a16:creationId xmlns:a16="http://schemas.microsoft.com/office/drawing/2014/main" id="{29C00DC0-FE1D-594F-AD7A-5F7A4FEC6C0F}"/>
              </a:ext>
            </a:extLst>
          </p:cNvPr>
          <p:cNvSpPr>
            <a:spLocks noChangeShapeType="1"/>
          </p:cNvSpPr>
          <p:nvPr/>
        </p:nvSpPr>
        <p:spPr bwMode="auto">
          <a:xfrm>
            <a:off x="3790950" y="57340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41" name="Line 41">
            <a:extLst>
              <a:ext uri="{FF2B5EF4-FFF2-40B4-BE49-F238E27FC236}">
                <a16:creationId xmlns:a16="http://schemas.microsoft.com/office/drawing/2014/main" id="{C75747A1-8EF8-D748-BFCB-BB609E8CE548}"/>
              </a:ext>
            </a:extLst>
          </p:cNvPr>
          <p:cNvSpPr>
            <a:spLocks noChangeShapeType="1"/>
          </p:cNvSpPr>
          <p:nvPr/>
        </p:nvSpPr>
        <p:spPr bwMode="auto">
          <a:xfrm>
            <a:off x="3863975" y="5734051"/>
            <a:ext cx="0"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41784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0739" name="Object 3">
            <a:extLst>
              <a:ext uri="{FF2B5EF4-FFF2-40B4-BE49-F238E27FC236}">
                <a16:creationId xmlns:a16="http://schemas.microsoft.com/office/drawing/2014/main" id="{2A0D95CD-E1D0-324D-B5C8-8850EBCE7AB5}"/>
              </a:ext>
            </a:extLst>
          </p:cNvPr>
          <p:cNvGraphicFramePr>
            <a:graphicFrameLocks noChangeAspect="1"/>
          </p:cNvGraphicFramePr>
          <p:nvPr>
            <p:extLst>
              <p:ext uri="{D42A27DB-BD31-4B8C-83A1-F6EECF244321}">
                <p14:modId xmlns:p14="http://schemas.microsoft.com/office/powerpoint/2010/main" val="2865216831"/>
              </p:ext>
            </p:extLst>
          </p:nvPr>
        </p:nvGraphicFramePr>
        <p:xfrm>
          <a:off x="2208214" y="2615036"/>
          <a:ext cx="8040687" cy="1004888"/>
        </p:xfrm>
        <a:graphic>
          <a:graphicData uri="http://schemas.openxmlformats.org/presentationml/2006/ole">
            <mc:AlternateContent xmlns:mc="http://schemas.openxmlformats.org/markup-compatibility/2006">
              <mc:Choice xmlns:v="urn:schemas-microsoft-com:vml" Requires="v">
                <p:oleObj spid="_x0000_s252938" name="Equation" r:id="rId3" imgW="79578200" imgH="9944100" progId="Equation.3">
                  <p:embed/>
                </p:oleObj>
              </mc:Choice>
              <mc:Fallback>
                <p:oleObj name="Equation" r:id="rId3" imgW="79578200" imgH="9944100" progId="Equation.3">
                  <p:embed/>
                  <p:pic>
                    <p:nvPicPr>
                      <p:cNvPr id="500739" name="Object 3">
                        <a:extLst>
                          <a:ext uri="{FF2B5EF4-FFF2-40B4-BE49-F238E27FC236}">
                            <a16:creationId xmlns:a16="http://schemas.microsoft.com/office/drawing/2014/main" id="{2A0D95CD-E1D0-324D-B5C8-8850EBCE7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2615036"/>
                        <a:ext cx="8040687"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0741" name="Rectangle 5">
            <a:extLst>
              <a:ext uri="{FF2B5EF4-FFF2-40B4-BE49-F238E27FC236}">
                <a16:creationId xmlns:a16="http://schemas.microsoft.com/office/drawing/2014/main" id="{0F10B795-6C3B-A047-B2AE-A597A655288A}"/>
              </a:ext>
            </a:extLst>
          </p:cNvPr>
          <p:cNvSpPr>
            <a:spLocks noGrp="1" noChangeArrowheads="1"/>
          </p:cNvSpPr>
          <p:nvPr>
            <p:ph type="body" idx="1"/>
          </p:nvPr>
        </p:nvSpPr>
        <p:spPr>
          <a:xfrm>
            <a:off x="1919289" y="1030712"/>
            <a:ext cx="8569325" cy="1655763"/>
          </a:xfrm>
        </p:spPr>
        <p:txBody>
          <a:bodyPr/>
          <a:lstStyle/>
          <a:p>
            <a:r>
              <a:rPr lang="en-US" altLang="zh-TW"/>
              <a:t>Starts with two initial guesses, </a:t>
            </a:r>
            <a:r>
              <a:rPr lang="en-US" altLang="zh-TW" i="1">
                <a:latin typeface="Times New Roman" panose="02020603050405020304" pitchFamily="18" charset="0"/>
              </a:rPr>
              <a:t>x</a:t>
            </a:r>
            <a:r>
              <a:rPr lang="en-US" altLang="zh-TW" i="1" baseline="-25000">
                <a:latin typeface="Times New Roman" panose="02020603050405020304" pitchFamily="18" charset="0"/>
              </a:rPr>
              <a:t>l</a:t>
            </a:r>
            <a:r>
              <a:rPr lang="en-US" altLang="zh-TW" baseline="-25000"/>
              <a:t> </a:t>
            </a:r>
            <a:r>
              <a:rPr lang="en-US" altLang="zh-TW"/>
              <a:t>and </a:t>
            </a:r>
            <a:r>
              <a:rPr lang="en-US" altLang="zh-TW" i="1">
                <a:latin typeface="Times New Roman" panose="02020603050405020304" pitchFamily="18" charset="0"/>
              </a:rPr>
              <a:t>x</a:t>
            </a:r>
            <a:r>
              <a:rPr lang="en-US" altLang="zh-TW" i="1" baseline="-25000">
                <a:latin typeface="Times New Roman" panose="02020603050405020304" pitchFamily="18" charset="0"/>
              </a:rPr>
              <a:t>u</a:t>
            </a:r>
          </a:p>
          <a:p>
            <a:endParaRPr lang="en-US" altLang="zh-TW" sz="1000" baseline="-25000"/>
          </a:p>
          <a:p>
            <a:r>
              <a:rPr lang="en-US" altLang="zh-TW"/>
              <a:t>Two interior points </a:t>
            </a:r>
            <a:r>
              <a:rPr lang="en-US" altLang="zh-TW" i="1">
                <a:latin typeface="Times New Roman" panose="02020603050405020304" pitchFamily="18" charset="0"/>
              </a:rPr>
              <a:t>x</a:t>
            </a:r>
            <a:r>
              <a:rPr lang="en-US" altLang="zh-TW" i="1" baseline="-25000">
                <a:latin typeface="Times New Roman" panose="02020603050405020304" pitchFamily="18" charset="0"/>
              </a:rPr>
              <a:t>a</a:t>
            </a:r>
            <a:r>
              <a:rPr lang="en-US" altLang="zh-TW"/>
              <a:t> and </a:t>
            </a:r>
            <a:r>
              <a:rPr lang="en-US" altLang="zh-TW" i="1">
                <a:latin typeface="Times New Roman" panose="02020603050405020304" pitchFamily="18" charset="0"/>
              </a:rPr>
              <a:t>x</a:t>
            </a:r>
            <a:r>
              <a:rPr lang="en-US" altLang="zh-TW" i="1" baseline="-25000">
                <a:latin typeface="Times New Roman" panose="02020603050405020304" pitchFamily="18" charset="0"/>
              </a:rPr>
              <a:t>b</a:t>
            </a:r>
            <a:r>
              <a:rPr lang="en-US" altLang="zh-TW"/>
              <a:t> are calculated based on the golden ratio as</a:t>
            </a:r>
            <a:endParaRPr lang="zh-TW" altLang="en-US"/>
          </a:p>
        </p:txBody>
      </p:sp>
      <p:sp>
        <p:nvSpPr>
          <p:cNvPr id="500744" name="Rectangle 8">
            <a:extLst>
              <a:ext uri="{FF2B5EF4-FFF2-40B4-BE49-F238E27FC236}">
                <a16:creationId xmlns:a16="http://schemas.microsoft.com/office/drawing/2014/main" id="{71AB6317-0433-3848-9A3F-8BB2123D9A5D}"/>
              </a:ext>
            </a:extLst>
          </p:cNvPr>
          <p:cNvSpPr>
            <a:spLocks noChangeArrowheads="1"/>
          </p:cNvSpPr>
          <p:nvPr/>
        </p:nvSpPr>
        <p:spPr bwMode="auto">
          <a:xfrm>
            <a:off x="1992313" y="333375"/>
            <a:ext cx="807561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rgbClr val="800080"/>
                </a:solidFill>
                <a:latin typeface="Tahoma" panose="020B0604030504040204" pitchFamily="34" charset="0"/>
                <a:ea typeface="新細明體" panose="02020500000000000000" pitchFamily="18" charset="-120"/>
              </a:defRPr>
            </a:lvl1pPr>
            <a:lvl2pPr algn="ctr">
              <a:defRPr kumimoji="1" sz="4400">
                <a:solidFill>
                  <a:srgbClr val="800080"/>
                </a:solidFill>
                <a:latin typeface="Tahoma" panose="020B0604030504040204" pitchFamily="34" charset="0"/>
                <a:ea typeface="新細明體" panose="02020500000000000000" pitchFamily="18" charset="-120"/>
              </a:defRPr>
            </a:lvl2pPr>
            <a:lvl3pPr algn="ctr">
              <a:defRPr kumimoji="1" sz="4400">
                <a:solidFill>
                  <a:srgbClr val="800080"/>
                </a:solidFill>
                <a:latin typeface="Tahoma" panose="020B0604030504040204" pitchFamily="34" charset="0"/>
                <a:ea typeface="新細明體" panose="02020500000000000000" pitchFamily="18" charset="-120"/>
              </a:defRPr>
            </a:lvl3pPr>
            <a:lvl4pPr algn="ctr">
              <a:defRPr kumimoji="1" sz="4400">
                <a:solidFill>
                  <a:srgbClr val="800080"/>
                </a:solidFill>
                <a:latin typeface="Tahoma" panose="020B0604030504040204" pitchFamily="34" charset="0"/>
                <a:ea typeface="新細明體" panose="02020500000000000000" pitchFamily="18" charset="-120"/>
              </a:defRPr>
            </a:lvl4pPr>
            <a:lvl5pPr algn="ctr">
              <a:defRPr kumimoji="1" sz="4400">
                <a:solidFill>
                  <a:srgbClr val="800080"/>
                </a:solidFill>
                <a:latin typeface="Tahoma" panose="020B0604030504040204" pitchFamily="34" charset="0"/>
                <a:ea typeface="新細明體" panose="02020500000000000000" pitchFamily="18" charset="-120"/>
              </a:defRPr>
            </a:lvl5pPr>
            <a:lvl6pPr marL="4572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6pPr>
            <a:lvl7pPr marL="9144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7pPr>
            <a:lvl8pPr marL="13716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8pPr>
            <a:lvl9pPr marL="18288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9pPr>
          </a:lstStyle>
          <a:p>
            <a:r>
              <a:rPr lang="en-US" altLang="zh-TW" sz="3600">
                <a:latin typeface="Arial" panose="020B0604020202020204" pitchFamily="34" charset="0"/>
              </a:rPr>
              <a:t>Golden-Section Search</a:t>
            </a:r>
          </a:p>
        </p:txBody>
      </p:sp>
      <p:sp>
        <p:nvSpPr>
          <p:cNvPr id="500748" name="Rectangle 12">
            <a:extLst>
              <a:ext uri="{FF2B5EF4-FFF2-40B4-BE49-F238E27FC236}">
                <a16:creationId xmlns:a16="http://schemas.microsoft.com/office/drawing/2014/main" id="{945573E4-32A8-4C4C-BB76-AF5F56997FCC}"/>
              </a:ext>
            </a:extLst>
          </p:cNvPr>
          <p:cNvSpPr>
            <a:spLocks noChangeArrowheads="1"/>
          </p:cNvSpPr>
          <p:nvPr/>
        </p:nvSpPr>
        <p:spPr bwMode="auto">
          <a:xfrm>
            <a:off x="1919288" y="3623099"/>
            <a:ext cx="8424862"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r>
              <a:rPr lang="en-US" altLang="zh-TW" sz="2800"/>
              <a:t>In the first iteration, both </a:t>
            </a:r>
            <a:r>
              <a:rPr lang="en-US" altLang="zh-TW" sz="2800" i="1">
                <a:latin typeface="Times New Roman" panose="02020603050405020304" pitchFamily="18" charset="0"/>
              </a:rPr>
              <a:t>x</a:t>
            </a:r>
            <a:r>
              <a:rPr lang="en-US" altLang="zh-TW" sz="2800" i="1" baseline="-25000">
                <a:latin typeface="Times New Roman" panose="02020603050405020304" pitchFamily="18" charset="0"/>
              </a:rPr>
              <a:t>a</a:t>
            </a:r>
            <a:r>
              <a:rPr lang="en-US" altLang="zh-TW" sz="2800"/>
              <a:t> and </a:t>
            </a:r>
            <a:r>
              <a:rPr lang="en-US" altLang="zh-TW" sz="2800" i="1">
                <a:latin typeface="Times New Roman" panose="02020603050405020304" pitchFamily="18" charset="0"/>
              </a:rPr>
              <a:t>x</a:t>
            </a:r>
            <a:r>
              <a:rPr lang="en-US" altLang="zh-TW" sz="2800" i="1" baseline="-25000">
                <a:latin typeface="Times New Roman" panose="02020603050405020304" pitchFamily="18" charset="0"/>
              </a:rPr>
              <a:t>b</a:t>
            </a:r>
            <a:r>
              <a:rPr lang="en-US" altLang="zh-TW" sz="2800"/>
              <a:t> need to be calculated.</a:t>
            </a:r>
          </a:p>
          <a:p>
            <a:endParaRPr lang="en-US" altLang="zh-TW" sz="1000"/>
          </a:p>
          <a:p>
            <a:r>
              <a:rPr lang="en-US" altLang="zh-TW" sz="2800"/>
              <a:t>In subsequent iteration, </a:t>
            </a:r>
            <a:r>
              <a:rPr lang="en-US" altLang="zh-TW" sz="2800" i="1">
                <a:latin typeface="Times New Roman" panose="02020603050405020304" pitchFamily="18" charset="0"/>
              </a:rPr>
              <a:t>x</a:t>
            </a:r>
            <a:r>
              <a:rPr lang="en-US" altLang="zh-TW" sz="2800" i="1" baseline="-25000">
                <a:latin typeface="Times New Roman" panose="02020603050405020304" pitchFamily="18" charset="0"/>
              </a:rPr>
              <a:t>l</a:t>
            </a:r>
            <a:r>
              <a:rPr lang="en-US" altLang="zh-TW" sz="2800" baseline="-25000"/>
              <a:t> </a:t>
            </a:r>
            <a:r>
              <a:rPr lang="en-US" altLang="zh-TW" sz="2800"/>
              <a:t>and </a:t>
            </a:r>
            <a:r>
              <a:rPr lang="en-US" altLang="zh-TW" sz="2800" i="1">
                <a:latin typeface="Times New Roman" panose="02020603050405020304" pitchFamily="18" charset="0"/>
              </a:rPr>
              <a:t>x</a:t>
            </a:r>
            <a:r>
              <a:rPr lang="en-US" altLang="zh-TW" sz="2800" i="1" baseline="-25000">
                <a:latin typeface="Times New Roman" panose="02020603050405020304" pitchFamily="18" charset="0"/>
              </a:rPr>
              <a:t>u</a:t>
            </a:r>
            <a:r>
              <a:rPr lang="en-US" altLang="zh-TW" sz="2800"/>
              <a:t> are updated accordingly and only one of the two interior points  needs to be calculated. (The other one is inherited from the previous iteration.)</a:t>
            </a:r>
            <a:endParaRPr lang="zh-TW" altLang="en-US" sz="2800"/>
          </a:p>
        </p:txBody>
      </p:sp>
      <p:sp>
        <p:nvSpPr>
          <p:cNvPr id="7" name="Rectangle 35">
            <a:extLst>
              <a:ext uri="{FF2B5EF4-FFF2-40B4-BE49-F238E27FC236}">
                <a16:creationId xmlns:a16="http://schemas.microsoft.com/office/drawing/2014/main" id="{8DDD3BCC-6CF5-B145-93C3-BBDB9D6E5CB1}"/>
              </a:ext>
            </a:extLst>
          </p:cNvPr>
          <p:cNvSpPr>
            <a:spLocks noChangeArrowheads="1"/>
          </p:cNvSpPr>
          <p:nvPr/>
        </p:nvSpPr>
        <p:spPr bwMode="auto">
          <a:xfrm>
            <a:off x="2129438" y="2611861"/>
            <a:ext cx="8143275" cy="1004888"/>
          </a:xfrm>
          <a:prstGeom prst="rect">
            <a:avLst/>
          </a:prstGeom>
          <a:noFill/>
          <a:ln w="25400" algn="ctr">
            <a:solidFill>
              <a:srgbClr val="FA1A0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14918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a:extLst>
              <a:ext uri="{FF2B5EF4-FFF2-40B4-BE49-F238E27FC236}">
                <a16:creationId xmlns:a16="http://schemas.microsoft.com/office/drawing/2014/main" id="{63384E06-905B-A242-AD95-F7A3442E2FD1}"/>
              </a:ext>
            </a:extLst>
          </p:cNvPr>
          <p:cNvSpPr>
            <a:spLocks noGrp="1" noChangeArrowheads="1"/>
          </p:cNvSpPr>
          <p:nvPr>
            <p:ph type="body" idx="1"/>
          </p:nvPr>
        </p:nvSpPr>
        <p:spPr>
          <a:xfrm>
            <a:off x="1981200" y="1694985"/>
            <a:ext cx="8229600" cy="4431179"/>
          </a:xfrm>
        </p:spPr>
        <p:txBody>
          <a:bodyPr/>
          <a:lstStyle/>
          <a:p>
            <a:r>
              <a:rPr lang="en-US" altLang="zh-TW"/>
              <a:t>In each iteration the interval is reduced to about 61.8% (Golden ratio) of its previous length.</a:t>
            </a:r>
          </a:p>
          <a:p>
            <a:pPr>
              <a:buFontTx/>
              <a:buNone/>
            </a:pPr>
            <a:endParaRPr lang="en-US" altLang="zh-TW"/>
          </a:p>
          <a:p>
            <a:r>
              <a:rPr lang="en-US" altLang="zh-TW"/>
              <a:t>After 10 iterations, the interval is shrunk to about </a:t>
            </a:r>
            <a:r>
              <a:rPr lang="en-US" altLang="zh-TW">
                <a:latin typeface="Times New Roman" panose="02020603050405020304" pitchFamily="18" charset="0"/>
              </a:rPr>
              <a:t>(0.618)</a:t>
            </a:r>
            <a:r>
              <a:rPr lang="en-US" altLang="zh-TW" baseline="30000">
                <a:latin typeface="Times New Roman" panose="02020603050405020304" pitchFamily="18" charset="0"/>
              </a:rPr>
              <a:t>10</a:t>
            </a:r>
            <a:r>
              <a:rPr lang="en-US" altLang="zh-TW"/>
              <a:t> or </a:t>
            </a:r>
            <a:r>
              <a:rPr lang="en-US" altLang="zh-TW">
                <a:latin typeface="Times New Roman" panose="02020603050405020304" pitchFamily="18" charset="0"/>
              </a:rPr>
              <a:t>0.8%</a:t>
            </a:r>
            <a:r>
              <a:rPr lang="en-US" altLang="zh-TW"/>
              <a:t> of its initial length.</a:t>
            </a:r>
          </a:p>
          <a:p>
            <a:pPr>
              <a:buFontTx/>
              <a:buNone/>
            </a:pPr>
            <a:endParaRPr lang="en-US" altLang="zh-TW"/>
          </a:p>
          <a:p>
            <a:r>
              <a:rPr lang="en-US" altLang="zh-TW"/>
              <a:t>After 20 iterations, the interval is shrunk to about </a:t>
            </a:r>
            <a:r>
              <a:rPr lang="en-US" altLang="zh-TW">
                <a:latin typeface="Times New Roman" panose="02020603050405020304" pitchFamily="18" charset="0"/>
              </a:rPr>
              <a:t>(0.618)</a:t>
            </a:r>
            <a:r>
              <a:rPr lang="en-US" altLang="zh-TW" baseline="30000">
                <a:latin typeface="Times New Roman" panose="02020603050405020304" pitchFamily="18" charset="0"/>
              </a:rPr>
              <a:t>20</a:t>
            </a:r>
            <a:r>
              <a:rPr lang="en-US" altLang="zh-TW"/>
              <a:t> or </a:t>
            </a:r>
            <a:r>
              <a:rPr lang="en-US" altLang="zh-TW">
                <a:latin typeface="Times New Roman" panose="02020603050405020304" pitchFamily="18" charset="0"/>
              </a:rPr>
              <a:t>0.0066%</a:t>
            </a:r>
            <a:r>
              <a:rPr lang="en-US" altLang="zh-TW"/>
              <a:t>.</a:t>
            </a:r>
          </a:p>
        </p:txBody>
      </p:sp>
      <p:sp>
        <p:nvSpPr>
          <p:cNvPr id="498692" name="Rectangle 4">
            <a:extLst>
              <a:ext uri="{FF2B5EF4-FFF2-40B4-BE49-F238E27FC236}">
                <a16:creationId xmlns:a16="http://schemas.microsoft.com/office/drawing/2014/main" id="{5861737A-36C6-844B-B8C3-A8E4AF9EEB9E}"/>
              </a:ext>
            </a:extLst>
          </p:cNvPr>
          <p:cNvSpPr>
            <a:spLocks noChangeArrowheads="1"/>
          </p:cNvSpPr>
          <p:nvPr/>
        </p:nvSpPr>
        <p:spPr bwMode="auto">
          <a:xfrm>
            <a:off x="1992313" y="333375"/>
            <a:ext cx="807561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rgbClr val="800080"/>
                </a:solidFill>
                <a:latin typeface="Tahoma" panose="020B0604030504040204" pitchFamily="34" charset="0"/>
                <a:ea typeface="新細明體" panose="02020500000000000000" pitchFamily="18" charset="-120"/>
              </a:defRPr>
            </a:lvl1pPr>
            <a:lvl2pPr algn="ctr">
              <a:defRPr kumimoji="1" sz="4400">
                <a:solidFill>
                  <a:srgbClr val="800080"/>
                </a:solidFill>
                <a:latin typeface="Tahoma" panose="020B0604030504040204" pitchFamily="34" charset="0"/>
                <a:ea typeface="新細明體" panose="02020500000000000000" pitchFamily="18" charset="-120"/>
              </a:defRPr>
            </a:lvl2pPr>
            <a:lvl3pPr algn="ctr">
              <a:defRPr kumimoji="1" sz="4400">
                <a:solidFill>
                  <a:srgbClr val="800080"/>
                </a:solidFill>
                <a:latin typeface="Tahoma" panose="020B0604030504040204" pitchFamily="34" charset="0"/>
                <a:ea typeface="新細明體" panose="02020500000000000000" pitchFamily="18" charset="-120"/>
              </a:defRPr>
            </a:lvl3pPr>
            <a:lvl4pPr algn="ctr">
              <a:defRPr kumimoji="1" sz="4400">
                <a:solidFill>
                  <a:srgbClr val="800080"/>
                </a:solidFill>
                <a:latin typeface="Tahoma" panose="020B0604030504040204" pitchFamily="34" charset="0"/>
                <a:ea typeface="新細明體" panose="02020500000000000000" pitchFamily="18" charset="-120"/>
              </a:defRPr>
            </a:lvl4pPr>
            <a:lvl5pPr algn="ctr">
              <a:defRPr kumimoji="1" sz="4400">
                <a:solidFill>
                  <a:srgbClr val="800080"/>
                </a:solidFill>
                <a:latin typeface="Tahoma" panose="020B0604030504040204" pitchFamily="34" charset="0"/>
                <a:ea typeface="新細明體" panose="02020500000000000000" pitchFamily="18" charset="-120"/>
              </a:defRPr>
            </a:lvl5pPr>
            <a:lvl6pPr marL="4572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6pPr>
            <a:lvl7pPr marL="9144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7pPr>
            <a:lvl8pPr marL="13716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8pPr>
            <a:lvl9pPr marL="18288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9pPr>
          </a:lstStyle>
          <a:p>
            <a:r>
              <a:rPr lang="en-US" altLang="zh-TW" sz="4000">
                <a:latin typeface="Arial" panose="020B0604020202020204" pitchFamily="34" charset="0"/>
              </a:rPr>
              <a:t>Golden-Section Search</a:t>
            </a:r>
          </a:p>
        </p:txBody>
      </p:sp>
    </p:spTree>
    <p:extLst>
      <p:ext uri="{BB962C8B-B14F-4D97-AF65-F5344CB8AC3E}">
        <p14:creationId xmlns:p14="http://schemas.microsoft.com/office/powerpoint/2010/main" val="262434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86DB73DE-7396-2C47-ABBE-0D09B52EFB1B}"/>
              </a:ext>
            </a:extLst>
          </p:cNvPr>
          <p:cNvSpPr>
            <a:spLocks noGrp="1" noChangeArrowheads="1"/>
          </p:cNvSpPr>
          <p:nvPr>
            <p:ph type="title"/>
          </p:nvPr>
        </p:nvSpPr>
        <p:spPr>
          <a:xfrm>
            <a:off x="1676400" y="0"/>
            <a:ext cx="8458200" cy="990600"/>
          </a:xfrm>
        </p:spPr>
        <p:txBody>
          <a:bodyPr anchor="ctr"/>
          <a:lstStyle/>
          <a:p>
            <a:pPr algn="ctr"/>
            <a:r>
              <a:rPr lang="en-US" altLang="en-US" dirty="0">
                <a:cs typeface="Times New Roman" panose="02020603050405020304" pitchFamily="18" charset="0"/>
              </a:rPr>
              <a:t>Example</a:t>
            </a:r>
          </a:p>
        </p:txBody>
      </p:sp>
      <p:sp>
        <p:nvSpPr>
          <p:cNvPr id="4110" name="Rectangle 14">
            <a:extLst>
              <a:ext uri="{FF2B5EF4-FFF2-40B4-BE49-F238E27FC236}">
                <a16:creationId xmlns:a16="http://schemas.microsoft.com/office/drawing/2014/main" id="{609321E1-572B-AA49-8C45-29C2EC77B400}"/>
              </a:ext>
            </a:extLst>
          </p:cNvPr>
          <p:cNvSpPr>
            <a:spLocks noChangeArrowheads="1"/>
          </p:cNvSpPr>
          <p:nvPr/>
        </p:nvSpPr>
        <p:spPr bwMode="auto">
          <a:xfrm>
            <a:off x="2057400" y="3918180"/>
            <a:ext cx="8305800" cy="677108"/>
          </a:xfrm>
          <a:prstGeom prst="rect">
            <a:avLst/>
          </a:prstGeom>
          <a:noFill/>
          <a:ln w="9525" cap="flat" cmpd="sng">
            <a:noFill/>
            <a:prstDash val="solid"/>
            <a:miter lim="800000"/>
            <a:headEnd type="none" w="med" len="med"/>
            <a:tailEnd type="none" w="med" len="med"/>
          </a:ln>
          <a:effectLst/>
        </p:spPr>
        <p:txBody>
          <a:bodyPr anchor="ctr">
            <a:spAutoFit/>
          </a:bodyPr>
          <a:lstStyle/>
          <a:p>
            <a:pPr algn="l" eaLnBrk="0" hangingPunct="0">
              <a:defRPr/>
            </a:pPr>
            <a:r>
              <a:rPr lang="en-US" dirty="0">
                <a:latin typeface="+mj-lt"/>
                <a:ea typeface="Calibri" pitchFamily="34" charset="0"/>
                <a:cs typeface="Times New Roman" pitchFamily="18" charset="0"/>
              </a:rPr>
              <a:t>The cross-sectional area A of a gutter with equal base and edge length of 2 is given by </a:t>
            </a:r>
            <a:endParaRPr lang="en-US" dirty="0">
              <a:latin typeface="+mj-lt"/>
            </a:endParaRPr>
          </a:p>
          <a:p>
            <a:pPr algn="l" eaLnBrk="0" hangingPunct="0">
              <a:defRPr/>
            </a:pPr>
            <a:endParaRPr lang="en-US" sz="2000" dirty="0"/>
          </a:p>
        </p:txBody>
      </p:sp>
      <p:graphicFrame>
        <p:nvGraphicFramePr>
          <p:cNvPr id="34822" name="Object 13">
            <a:extLst>
              <a:ext uri="{FF2B5EF4-FFF2-40B4-BE49-F238E27FC236}">
                <a16:creationId xmlns:a16="http://schemas.microsoft.com/office/drawing/2014/main" id="{36F46033-D566-4E4D-9CE4-5CDE3CF0AF63}"/>
              </a:ext>
            </a:extLst>
          </p:cNvPr>
          <p:cNvGraphicFramePr>
            <a:graphicFrameLocks noChangeAspect="1"/>
          </p:cNvGraphicFramePr>
          <p:nvPr>
            <p:extLst>
              <p:ext uri="{D42A27DB-BD31-4B8C-83A1-F6EECF244321}">
                <p14:modId xmlns:p14="http://schemas.microsoft.com/office/powerpoint/2010/main" val="1178374563"/>
              </p:ext>
            </p:extLst>
          </p:nvPr>
        </p:nvGraphicFramePr>
        <p:xfrm>
          <a:off x="4724400" y="4382146"/>
          <a:ext cx="2743200" cy="430213"/>
        </p:xfrm>
        <a:graphic>
          <a:graphicData uri="http://schemas.openxmlformats.org/presentationml/2006/ole">
            <mc:AlternateContent xmlns:mc="http://schemas.openxmlformats.org/markup-compatibility/2006">
              <mc:Choice xmlns:v="urn:schemas-microsoft-com:vml" Requires="v">
                <p:oleObj spid="_x0000_s256028" name="Equation" r:id="rId5" imgW="30137100" imgH="4686300" progId="Equation.3">
                  <p:embed/>
                </p:oleObj>
              </mc:Choice>
              <mc:Fallback>
                <p:oleObj name="Equation" r:id="rId5" imgW="30137100" imgH="4686300" progId="Equation.3">
                  <p:embed/>
                  <p:pic>
                    <p:nvPicPr>
                      <p:cNvPr id="34822" name="Object 13">
                        <a:extLst>
                          <a:ext uri="{FF2B5EF4-FFF2-40B4-BE49-F238E27FC236}">
                            <a16:creationId xmlns:a16="http://schemas.microsoft.com/office/drawing/2014/main" id="{36F46033-D566-4E4D-9CE4-5CDE3CF0AF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4382146"/>
                        <a:ext cx="2743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3" name="Object 15">
            <a:extLst>
              <a:ext uri="{FF2B5EF4-FFF2-40B4-BE49-F238E27FC236}">
                <a16:creationId xmlns:a16="http://schemas.microsoft.com/office/drawing/2014/main" id="{DD1D791D-D4B4-D64D-A618-997F8171A737}"/>
              </a:ext>
            </a:extLst>
          </p:cNvPr>
          <p:cNvGraphicFramePr>
            <a:graphicFrameLocks noChangeAspect="1"/>
          </p:cNvGraphicFramePr>
          <p:nvPr>
            <p:extLst>
              <p:ext uri="{D42A27DB-BD31-4B8C-83A1-F6EECF244321}">
                <p14:modId xmlns:p14="http://schemas.microsoft.com/office/powerpoint/2010/main" val="1672348097"/>
              </p:ext>
            </p:extLst>
          </p:nvPr>
        </p:nvGraphicFramePr>
        <p:xfrm>
          <a:off x="8382001" y="5220346"/>
          <a:ext cx="777875" cy="250825"/>
        </p:xfrm>
        <a:graphic>
          <a:graphicData uri="http://schemas.openxmlformats.org/presentationml/2006/ole">
            <mc:AlternateContent xmlns:mc="http://schemas.openxmlformats.org/markup-compatibility/2006">
              <mc:Choice xmlns:v="urn:schemas-microsoft-com:vml" Requires="v">
                <p:oleObj spid="_x0000_s256029" name="Equation" r:id="rId7" imgW="12585700" imgH="4102100" progId="Equation.3">
                  <p:embed/>
                </p:oleObj>
              </mc:Choice>
              <mc:Fallback>
                <p:oleObj name="Equation" r:id="rId7" imgW="12585700" imgH="4102100" progId="Equation.3">
                  <p:embed/>
                  <p:pic>
                    <p:nvPicPr>
                      <p:cNvPr id="34823" name="Object 15">
                        <a:extLst>
                          <a:ext uri="{FF2B5EF4-FFF2-40B4-BE49-F238E27FC236}">
                            <a16:creationId xmlns:a16="http://schemas.microsoft.com/office/drawing/2014/main" id="{DD1D791D-D4B4-D64D-A618-997F8171A7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1" y="5220346"/>
                        <a:ext cx="777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4" name="Rectangle 19">
            <a:extLst>
              <a:ext uri="{FF2B5EF4-FFF2-40B4-BE49-F238E27FC236}">
                <a16:creationId xmlns:a16="http://schemas.microsoft.com/office/drawing/2014/main" id="{39DC66EC-F997-8944-9D07-8D2438204A38}"/>
              </a:ext>
            </a:extLst>
          </p:cNvPr>
          <p:cNvSpPr>
            <a:spLocks noChangeArrowheads="1"/>
          </p:cNvSpPr>
          <p:nvPr/>
        </p:nvSpPr>
        <p:spPr bwMode="auto">
          <a:xfrm>
            <a:off x="1524000" y="1424247"/>
            <a:ext cx="2231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latin typeface="Times New Roman" panose="02020603050405020304" pitchFamily="18" charset="0"/>
                <a:ea typeface="Calibri" panose="020F0502020204030204" pitchFamily="34" charset="0"/>
                <a:cs typeface="Times New Roman" panose="02020603050405020304" pitchFamily="18" charset="0"/>
              </a:rPr>
              <a:t>.</a:t>
            </a:r>
            <a:endParaRPr lang="en-US" altLang="en-US">
              <a:ea typeface="Calibri" panose="020F0502020204030204" pitchFamily="34" charset="0"/>
              <a:cs typeface="Times New Roman" panose="02020603050405020304" pitchFamily="18" charset="0"/>
            </a:endParaRPr>
          </a:p>
        </p:txBody>
      </p:sp>
      <p:sp>
        <p:nvSpPr>
          <p:cNvPr id="34825" name="Rectangle 14">
            <a:extLst>
              <a:ext uri="{FF2B5EF4-FFF2-40B4-BE49-F238E27FC236}">
                <a16:creationId xmlns:a16="http://schemas.microsoft.com/office/drawing/2014/main" id="{B8E0D7C3-3EA6-AB46-B7D3-08CE8B3C4135}"/>
              </a:ext>
            </a:extLst>
          </p:cNvPr>
          <p:cNvSpPr>
            <a:spLocks noChangeArrowheads="1"/>
          </p:cNvSpPr>
          <p:nvPr/>
        </p:nvSpPr>
        <p:spPr bwMode="auto">
          <a:xfrm>
            <a:off x="2057400" y="4915545"/>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sz="1600"/>
              <a:t>Find the angle </a:t>
            </a:r>
            <a:r>
              <a:rPr lang="en-US" altLang="en-US" sz="1600" i="1">
                <a:sym typeface="Symbol" pitchFamily="2" charset="2"/>
              </a:rPr>
              <a:t></a:t>
            </a:r>
            <a:r>
              <a:rPr lang="en-US" altLang="en-US" sz="1600"/>
              <a:t> which maximizes the cross-sectional area of the gutter. Using an initial interval of              find the solution after 2 iterations.  Use an initial              .</a:t>
            </a:r>
          </a:p>
          <a:p>
            <a:pPr algn="l"/>
            <a:endParaRPr lang="en-US" altLang="en-US"/>
          </a:p>
        </p:txBody>
      </p:sp>
      <p:sp>
        <p:nvSpPr>
          <p:cNvPr id="34826" name="Rectangle 21">
            <a:extLst>
              <a:ext uri="{FF2B5EF4-FFF2-40B4-BE49-F238E27FC236}">
                <a16:creationId xmlns:a16="http://schemas.microsoft.com/office/drawing/2014/main" id="{24FC8C52-499E-9145-B014-397E996DDBD7}"/>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4827" name="Object 20">
            <a:extLst>
              <a:ext uri="{FF2B5EF4-FFF2-40B4-BE49-F238E27FC236}">
                <a16:creationId xmlns:a16="http://schemas.microsoft.com/office/drawing/2014/main" id="{06778D6B-1321-2D46-B792-6A36AADBDA59}"/>
              </a:ext>
            </a:extLst>
          </p:cNvPr>
          <p:cNvGraphicFramePr>
            <a:graphicFrameLocks noChangeAspect="1"/>
          </p:cNvGraphicFramePr>
          <p:nvPr>
            <p:extLst>
              <p:ext uri="{D42A27DB-BD31-4B8C-83A1-F6EECF244321}">
                <p14:modId xmlns:p14="http://schemas.microsoft.com/office/powerpoint/2010/main" val="1369457953"/>
              </p:ext>
            </p:extLst>
          </p:nvPr>
        </p:nvGraphicFramePr>
        <p:xfrm>
          <a:off x="3124200" y="5202883"/>
          <a:ext cx="685800" cy="265112"/>
        </p:xfrm>
        <a:graphic>
          <a:graphicData uri="http://schemas.openxmlformats.org/presentationml/2006/ole">
            <mc:AlternateContent xmlns:mc="http://schemas.openxmlformats.org/markup-compatibility/2006">
              <mc:Choice xmlns:v="urn:schemas-microsoft-com:vml" Requires="v">
                <p:oleObj spid="_x0000_s256030" name="Equation" r:id="rId9" imgW="12293600" imgH="4686300" progId="Equation.3">
                  <p:embed/>
                </p:oleObj>
              </mc:Choice>
              <mc:Fallback>
                <p:oleObj name="Equation" r:id="rId9" imgW="12293600" imgH="4686300" progId="Equation.3">
                  <p:embed/>
                  <p:pic>
                    <p:nvPicPr>
                      <p:cNvPr id="34827" name="Object 20">
                        <a:extLst>
                          <a:ext uri="{FF2B5EF4-FFF2-40B4-BE49-F238E27FC236}">
                            <a16:creationId xmlns:a16="http://schemas.microsoft.com/office/drawing/2014/main" id="{06778D6B-1321-2D46-B792-6A36AADBDA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5202883"/>
                        <a:ext cx="6858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8" name="AutoShape 35">
            <a:extLst>
              <a:ext uri="{FF2B5EF4-FFF2-40B4-BE49-F238E27FC236}">
                <a16:creationId xmlns:a16="http://schemas.microsoft.com/office/drawing/2014/main" id="{0F266BEC-8875-3E48-898C-BFBE5814C302}"/>
              </a:ext>
            </a:extLst>
          </p:cNvPr>
          <p:cNvSpPr>
            <a:spLocks noChangeArrowheads="1"/>
          </p:cNvSpPr>
          <p:nvPr/>
        </p:nvSpPr>
        <p:spPr bwMode="auto">
          <a:xfrm>
            <a:off x="4419601" y="1867545"/>
            <a:ext cx="3006725" cy="16637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4BC96"/>
          </a:solidFill>
          <a:ln w="9525">
            <a:solidFill>
              <a:srgbClr val="000000"/>
            </a:solidFill>
            <a:miter lim="800000"/>
            <a:headEnd/>
            <a:tailEnd/>
          </a:ln>
        </p:spPr>
        <p:txBody>
          <a:bodyPr/>
          <a:lstStyle/>
          <a:p>
            <a:endParaRPr lang="en-US"/>
          </a:p>
        </p:txBody>
      </p:sp>
      <p:sp>
        <p:nvSpPr>
          <p:cNvPr id="34829" name="Arc 36">
            <a:extLst>
              <a:ext uri="{FF2B5EF4-FFF2-40B4-BE49-F238E27FC236}">
                <a16:creationId xmlns:a16="http://schemas.microsoft.com/office/drawing/2014/main" id="{BE3C61A3-8F60-F946-B289-EA1D516B91F2}"/>
              </a:ext>
            </a:extLst>
          </p:cNvPr>
          <p:cNvSpPr>
            <a:spLocks/>
          </p:cNvSpPr>
          <p:nvPr/>
        </p:nvSpPr>
        <p:spPr bwMode="auto">
          <a:xfrm flipH="1">
            <a:off x="4867276" y="3320109"/>
            <a:ext cx="195263" cy="2063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03" y="0"/>
                  <a:pt x="21563" y="9630"/>
                  <a:pt x="21599" y="21534"/>
                </a:cubicBezTo>
              </a:path>
              <a:path w="21600" h="21600" stroke="0" extrusionOk="0">
                <a:moveTo>
                  <a:pt x="-1" y="0"/>
                </a:moveTo>
                <a:cubicBezTo>
                  <a:pt x="11903" y="0"/>
                  <a:pt x="21563" y="9630"/>
                  <a:pt x="21599" y="21534"/>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0" name="Arc 37">
            <a:extLst>
              <a:ext uri="{FF2B5EF4-FFF2-40B4-BE49-F238E27FC236}">
                <a16:creationId xmlns:a16="http://schemas.microsoft.com/office/drawing/2014/main" id="{5C31900B-3E0F-5A40-B5D1-D99A43658835}"/>
              </a:ext>
            </a:extLst>
          </p:cNvPr>
          <p:cNvSpPr>
            <a:spLocks/>
          </p:cNvSpPr>
          <p:nvPr/>
        </p:nvSpPr>
        <p:spPr bwMode="auto">
          <a:xfrm rot="5098382" flipH="1">
            <a:off x="6734970" y="3328840"/>
            <a:ext cx="198437" cy="206375"/>
          </a:xfrm>
          <a:custGeom>
            <a:avLst/>
            <a:gdLst>
              <a:gd name="T0" fmla="*/ 0 w 21994"/>
              <a:gd name="T1" fmla="*/ 43391318 h 21600"/>
              <a:gd name="T2" fmla="*/ 2147483647 w 21994"/>
              <a:gd name="T3" fmla="*/ 2147483647 h 21600"/>
              <a:gd name="T4" fmla="*/ 2147483647 w 21994"/>
              <a:gd name="T5" fmla="*/ 2147483647 h 21600"/>
              <a:gd name="T6" fmla="*/ 0 60000 65536"/>
              <a:gd name="T7" fmla="*/ 0 60000 65536"/>
              <a:gd name="T8" fmla="*/ 0 60000 65536"/>
              <a:gd name="T9" fmla="*/ 0 w 21994"/>
              <a:gd name="T10" fmla="*/ 0 h 21600"/>
              <a:gd name="T11" fmla="*/ 21994 w 21994"/>
              <a:gd name="T12" fmla="*/ 21600 h 21600"/>
            </a:gdLst>
            <a:ahLst/>
            <a:cxnLst>
              <a:cxn ang="T6">
                <a:pos x="T0" y="T1"/>
              </a:cxn>
              <a:cxn ang="T7">
                <a:pos x="T2" y="T3"/>
              </a:cxn>
              <a:cxn ang="T8">
                <a:pos x="T4" y="T5"/>
              </a:cxn>
            </a:cxnLst>
            <a:rect l="T9" t="T10" r="T11" b="T12"/>
            <a:pathLst>
              <a:path w="21994" h="21600" fill="none" extrusionOk="0">
                <a:moveTo>
                  <a:pt x="-1" y="5"/>
                </a:moveTo>
                <a:cubicBezTo>
                  <a:pt x="168" y="1"/>
                  <a:pt x="337" y="-1"/>
                  <a:pt x="506" y="0"/>
                </a:cubicBezTo>
                <a:cubicBezTo>
                  <a:pt x="11584" y="0"/>
                  <a:pt x="20867" y="8381"/>
                  <a:pt x="21993" y="19403"/>
                </a:cubicBezTo>
              </a:path>
              <a:path w="21994" h="21600" stroke="0" extrusionOk="0">
                <a:moveTo>
                  <a:pt x="-1" y="5"/>
                </a:moveTo>
                <a:cubicBezTo>
                  <a:pt x="168" y="1"/>
                  <a:pt x="337" y="-1"/>
                  <a:pt x="506" y="0"/>
                </a:cubicBezTo>
                <a:cubicBezTo>
                  <a:pt x="11584" y="0"/>
                  <a:pt x="20867" y="8381"/>
                  <a:pt x="21993" y="19403"/>
                </a:cubicBezTo>
                <a:lnTo>
                  <a:pt x="506" y="21600"/>
                </a:lnTo>
                <a:lnTo>
                  <a:pt x="-1" y="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1" name="Text Box 38">
            <a:extLst>
              <a:ext uri="{FF2B5EF4-FFF2-40B4-BE49-F238E27FC236}">
                <a16:creationId xmlns:a16="http://schemas.microsoft.com/office/drawing/2014/main" id="{ABC3884B-4F3B-FC48-96C2-5396F9E9099A}"/>
              </a:ext>
            </a:extLst>
          </p:cNvPr>
          <p:cNvSpPr txBox="1">
            <a:spLocks noChangeArrowheads="1"/>
          </p:cNvSpPr>
          <p:nvPr/>
        </p:nvSpPr>
        <p:spPr bwMode="auto">
          <a:xfrm>
            <a:off x="4799013" y="2439045"/>
            <a:ext cx="1952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Aft>
                <a:spcPts val="1000"/>
              </a:spcAft>
            </a:pPr>
            <a:r>
              <a:rPr lang="en-US" altLang="en-US" sz="1000">
                <a:latin typeface="Calibri" panose="020F0502020204030204" pitchFamily="34" charset="0"/>
              </a:rPr>
              <a:t>2</a:t>
            </a:r>
            <a:endParaRPr lang="en-US" altLang="en-US"/>
          </a:p>
        </p:txBody>
      </p:sp>
      <p:sp>
        <p:nvSpPr>
          <p:cNvPr id="34832" name="Text Box 39">
            <a:extLst>
              <a:ext uri="{FF2B5EF4-FFF2-40B4-BE49-F238E27FC236}">
                <a16:creationId xmlns:a16="http://schemas.microsoft.com/office/drawing/2014/main" id="{9874AE19-97AE-C440-9D8C-E86ED254F354}"/>
              </a:ext>
            </a:extLst>
          </p:cNvPr>
          <p:cNvSpPr txBox="1">
            <a:spLocks noChangeArrowheads="1"/>
          </p:cNvSpPr>
          <p:nvPr/>
        </p:nvSpPr>
        <p:spPr bwMode="auto">
          <a:xfrm>
            <a:off x="5791201" y="3262958"/>
            <a:ext cx="193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Aft>
                <a:spcPts val="1000"/>
              </a:spcAft>
            </a:pPr>
            <a:r>
              <a:rPr lang="en-US" altLang="en-US" sz="1000">
                <a:latin typeface="Calibri" panose="020F0502020204030204" pitchFamily="34" charset="0"/>
              </a:rPr>
              <a:t>2</a:t>
            </a:r>
            <a:endParaRPr lang="en-US" altLang="en-US"/>
          </a:p>
        </p:txBody>
      </p:sp>
      <p:sp>
        <p:nvSpPr>
          <p:cNvPr id="34833" name="Text Box 40">
            <a:extLst>
              <a:ext uri="{FF2B5EF4-FFF2-40B4-BE49-F238E27FC236}">
                <a16:creationId xmlns:a16="http://schemas.microsoft.com/office/drawing/2014/main" id="{FFC27259-7C80-5A47-A697-46A0C8AD9077}"/>
              </a:ext>
            </a:extLst>
          </p:cNvPr>
          <p:cNvSpPr txBox="1">
            <a:spLocks noChangeArrowheads="1"/>
          </p:cNvSpPr>
          <p:nvPr/>
        </p:nvSpPr>
        <p:spPr bwMode="auto">
          <a:xfrm>
            <a:off x="6775451" y="2439045"/>
            <a:ext cx="193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Aft>
                <a:spcPts val="1000"/>
              </a:spcAft>
            </a:pPr>
            <a:r>
              <a:rPr lang="en-US" altLang="en-US" sz="1000">
                <a:latin typeface="Calibri" panose="020F0502020204030204" pitchFamily="34" charset="0"/>
              </a:rPr>
              <a:t>2</a:t>
            </a:r>
            <a:endParaRPr lang="en-US" altLang="en-US"/>
          </a:p>
        </p:txBody>
      </p:sp>
      <p:sp useBgFill="1">
        <p:nvSpPr>
          <p:cNvPr id="34834" name="Text Box 41">
            <a:extLst>
              <a:ext uri="{FF2B5EF4-FFF2-40B4-BE49-F238E27FC236}">
                <a16:creationId xmlns:a16="http://schemas.microsoft.com/office/drawing/2014/main" id="{97DD4707-16C0-3343-A622-1BDEDB1EDD63}"/>
              </a:ext>
            </a:extLst>
          </p:cNvPr>
          <p:cNvSpPr txBox="1">
            <a:spLocks noChangeArrowheads="1"/>
          </p:cNvSpPr>
          <p:nvPr/>
        </p:nvSpPr>
        <p:spPr bwMode="auto">
          <a:xfrm>
            <a:off x="4718051" y="3135958"/>
            <a:ext cx="195263" cy="2349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Aft>
                <a:spcPts val="1000"/>
              </a:spcAft>
            </a:pPr>
            <a:r>
              <a:rPr lang="en-US" altLang="en-US" sz="1000">
                <a:latin typeface="Times New Roman" panose="02020603050405020304" pitchFamily="18" charset="0"/>
                <a:sym typeface="Symbol" pitchFamily="2" charset="2"/>
              </a:rPr>
              <a:t></a:t>
            </a:r>
            <a:endParaRPr lang="en-US" altLang="en-US"/>
          </a:p>
        </p:txBody>
      </p:sp>
      <p:sp useBgFill="1">
        <p:nvSpPr>
          <p:cNvPr id="34835" name="Text Box 42">
            <a:extLst>
              <a:ext uri="{FF2B5EF4-FFF2-40B4-BE49-F238E27FC236}">
                <a16:creationId xmlns:a16="http://schemas.microsoft.com/office/drawing/2014/main" id="{7D0638A1-3F8C-2543-A28E-B8B6A7591A47}"/>
              </a:ext>
            </a:extLst>
          </p:cNvPr>
          <p:cNvSpPr txBox="1">
            <a:spLocks noChangeArrowheads="1"/>
          </p:cNvSpPr>
          <p:nvPr/>
        </p:nvSpPr>
        <p:spPr bwMode="auto">
          <a:xfrm>
            <a:off x="6915151" y="3183583"/>
            <a:ext cx="193675" cy="2349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Aft>
                <a:spcPts val="1000"/>
              </a:spcAft>
            </a:pPr>
            <a:r>
              <a:rPr lang="en-US" altLang="en-US" sz="1000">
                <a:latin typeface="Times New Roman" panose="02020603050405020304" pitchFamily="18" charset="0"/>
                <a:sym typeface="Symbol" pitchFamily="2" charset="2"/>
              </a:rPr>
              <a:t></a:t>
            </a:r>
            <a:endParaRPr lang="en-US" altLang="en-US"/>
          </a:p>
        </p:txBody>
      </p:sp>
      <p:cxnSp>
        <p:nvCxnSpPr>
          <p:cNvPr id="34836" name="AutoShape 43">
            <a:extLst>
              <a:ext uri="{FF2B5EF4-FFF2-40B4-BE49-F238E27FC236}">
                <a16:creationId xmlns:a16="http://schemas.microsoft.com/office/drawing/2014/main" id="{39AB5A62-9361-294F-8CC0-CDA487355D49}"/>
              </a:ext>
            </a:extLst>
          </p:cNvPr>
          <p:cNvCxnSpPr>
            <a:cxnSpLocks noChangeShapeType="1"/>
          </p:cNvCxnSpPr>
          <p:nvPr/>
        </p:nvCxnSpPr>
        <p:spPr bwMode="auto">
          <a:xfrm rot="10800000" flipV="1">
            <a:off x="4495800" y="3543945"/>
            <a:ext cx="2743200" cy="0"/>
          </a:xfrm>
          <a:prstGeom prst="straightConnector1">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spTree>
    <p:custDataLst>
      <p:tags r:id="rId2"/>
    </p:custDataLst>
    <p:extLst>
      <p:ext uri="{BB962C8B-B14F-4D97-AF65-F5344CB8AC3E}">
        <p14:creationId xmlns:p14="http://schemas.microsoft.com/office/powerpoint/2010/main" val="1443314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1BE6932A-ED9E-2B46-AF39-162A9AED8F78}"/>
              </a:ext>
            </a:extLst>
          </p:cNvPr>
          <p:cNvSpPr>
            <a:spLocks noGrp="1" noChangeArrowheads="1"/>
          </p:cNvSpPr>
          <p:nvPr>
            <p:ph type="title"/>
          </p:nvPr>
        </p:nvSpPr>
        <p:spPr>
          <a:xfrm>
            <a:off x="2209800" y="228600"/>
            <a:ext cx="7793038" cy="1143000"/>
          </a:xfrm>
        </p:spPr>
        <p:txBody>
          <a:bodyPr anchor="ctr"/>
          <a:lstStyle/>
          <a:p>
            <a:r>
              <a:rPr lang="en-US" altLang="en-US">
                <a:cs typeface="Times New Roman" panose="02020603050405020304" pitchFamily="18" charset="0"/>
              </a:rPr>
              <a:t>Solution</a:t>
            </a:r>
          </a:p>
        </p:txBody>
      </p:sp>
      <p:graphicFrame>
        <p:nvGraphicFramePr>
          <p:cNvPr id="35845" name="Object 15">
            <a:extLst>
              <a:ext uri="{FF2B5EF4-FFF2-40B4-BE49-F238E27FC236}">
                <a16:creationId xmlns:a16="http://schemas.microsoft.com/office/drawing/2014/main" id="{37899C71-319C-154C-B936-3560B8CB33FC}"/>
              </a:ext>
            </a:extLst>
          </p:cNvPr>
          <p:cNvGraphicFramePr>
            <a:graphicFrameLocks noChangeAspect="1"/>
          </p:cNvGraphicFramePr>
          <p:nvPr>
            <p:extLst>
              <p:ext uri="{D42A27DB-BD31-4B8C-83A1-F6EECF244321}">
                <p14:modId xmlns:p14="http://schemas.microsoft.com/office/powerpoint/2010/main" val="1813842693"/>
              </p:ext>
            </p:extLst>
          </p:nvPr>
        </p:nvGraphicFramePr>
        <p:xfrm>
          <a:off x="6457293" y="1618785"/>
          <a:ext cx="2438400" cy="333375"/>
        </p:xfrm>
        <a:graphic>
          <a:graphicData uri="http://schemas.openxmlformats.org/presentationml/2006/ole">
            <mc:AlternateContent xmlns:mc="http://schemas.openxmlformats.org/markup-compatibility/2006">
              <mc:Choice xmlns:v="urn:schemas-microsoft-com:vml" Requires="v">
                <p:oleObj spid="_x0000_s258094" name="Equation" r:id="rId5" imgW="34810700" imgH="4686300" progId="Equation.3">
                  <p:embed/>
                </p:oleObj>
              </mc:Choice>
              <mc:Fallback>
                <p:oleObj name="Equation" r:id="rId5" imgW="34810700" imgH="4686300" progId="Equation.3">
                  <p:embed/>
                  <p:pic>
                    <p:nvPicPr>
                      <p:cNvPr id="35845" name="Object 15">
                        <a:extLst>
                          <a:ext uri="{FF2B5EF4-FFF2-40B4-BE49-F238E27FC236}">
                            <a16:creationId xmlns:a16="http://schemas.microsoft.com/office/drawing/2014/main" id="{37899C71-319C-154C-B936-3560B8CB33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7293" y="1618785"/>
                        <a:ext cx="2438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6" name="Object 13">
            <a:extLst>
              <a:ext uri="{FF2B5EF4-FFF2-40B4-BE49-F238E27FC236}">
                <a16:creationId xmlns:a16="http://schemas.microsoft.com/office/drawing/2014/main" id="{83EA5CCC-BF7F-2347-BFA4-57FDC5A78D3A}"/>
              </a:ext>
            </a:extLst>
          </p:cNvPr>
          <p:cNvGraphicFramePr>
            <a:graphicFrameLocks noChangeAspect="1"/>
          </p:cNvGraphicFramePr>
          <p:nvPr>
            <p:extLst>
              <p:ext uri="{D42A27DB-BD31-4B8C-83A1-F6EECF244321}">
                <p14:modId xmlns:p14="http://schemas.microsoft.com/office/powerpoint/2010/main" val="344109028"/>
              </p:ext>
            </p:extLst>
          </p:nvPr>
        </p:nvGraphicFramePr>
        <p:xfrm>
          <a:off x="2637768" y="3676184"/>
          <a:ext cx="5360988" cy="1219200"/>
        </p:xfrm>
        <a:graphic>
          <a:graphicData uri="http://schemas.openxmlformats.org/presentationml/2006/ole">
            <mc:AlternateContent xmlns:mc="http://schemas.openxmlformats.org/markup-compatibility/2006">
              <mc:Choice xmlns:v="urn:schemas-microsoft-com:vml" Requires="v">
                <p:oleObj spid="_x0000_s258095" name="Equation" r:id="rId7" imgW="86601300" imgH="19900900" progId="Equation.3">
                  <p:embed/>
                </p:oleObj>
              </mc:Choice>
              <mc:Fallback>
                <p:oleObj name="Equation" r:id="rId7" imgW="86601300" imgH="19900900" progId="Equation.3">
                  <p:embed/>
                  <p:pic>
                    <p:nvPicPr>
                      <p:cNvPr id="35846" name="Object 13">
                        <a:extLst>
                          <a:ext uri="{FF2B5EF4-FFF2-40B4-BE49-F238E27FC236}">
                            <a16:creationId xmlns:a16="http://schemas.microsoft.com/office/drawing/2014/main" id="{83EA5CCC-BF7F-2347-BFA4-57FDC5A78D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7768" y="3676184"/>
                        <a:ext cx="53609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Rectangle 19">
            <a:extLst>
              <a:ext uri="{FF2B5EF4-FFF2-40B4-BE49-F238E27FC236}">
                <a16:creationId xmlns:a16="http://schemas.microsoft.com/office/drawing/2014/main" id="{7C9CBF02-3753-5D4B-96A8-BCFE2DB3AE2C}"/>
              </a:ext>
            </a:extLst>
          </p:cNvPr>
          <p:cNvSpPr>
            <a:spLocks noChangeArrowheads="1"/>
          </p:cNvSpPr>
          <p:nvPr/>
        </p:nvSpPr>
        <p:spPr bwMode="auto">
          <a:xfrm>
            <a:off x="1656694" y="1838803"/>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35848" name="TextBox 19">
            <a:extLst>
              <a:ext uri="{FF2B5EF4-FFF2-40B4-BE49-F238E27FC236}">
                <a16:creationId xmlns:a16="http://schemas.microsoft.com/office/drawing/2014/main" id="{00855772-4769-A140-A09F-75CE67460390}"/>
              </a:ext>
            </a:extLst>
          </p:cNvPr>
          <p:cNvSpPr txBox="1">
            <a:spLocks noChangeArrowheads="1"/>
          </p:cNvSpPr>
          <p:nvPr/>
        </p:nvSpPr>
        <p:spPr bwMode="auto">
          <a:xfrm>
            <a:off x="1961493" y="1542585"/>
            <a:ext cx="594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a:t>The function to be maximized is</a:t>
            </a:r>
          </a:p>
        </p:txBody>
      </p:sp>
      <p:sp>
        <p:nvSpPr>
          <p:cNvPr id="35849" name="TextBox 27">
            <a:extLst>
              <a:ext uri="{FF2B5EF4-FFF2-40B4-BE49-F238E27FC236}">
                <a16:creationId xmlns:a16="http://schemas.microsoft.com/office/drawing/2014/main" id="{9D91FE63-D695-7641-8C06-3B27F46703C8}"/>
              </a:ext>
            </a:extLst>
          </p:cNvPr>
          <p:cNvSpPr txBox="1">
            <a:spLocks noChangeArrowheads="1"/>
          </p:cNvSpPr>
          <p:nvPr/>
        </p:nvSpPr>
        <p:spPr bwMode="auto">
          <a:xfrm>
            <a:off x="1885293" y="2380784"/>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b="1"/>
              <a:t>Iteration 1: </a:t>
            </a:r>
            <a:r>
              <a:rPr lang="en-US" altLang="en-US"/>
              <a:t>Given the values for the boundaries of                                         </a:t>
            </a:r>
          </a:p>
          <a:p>
            <a:pPr algn="l" eaLnBrk="1" hangingPunct="1"/>
            <a:r>
              <a:rPr lang="en-US" altLang="en-US"/>
              <a:t>                      we can calculate the initial intermediate points as follows:</a:t>
            </a:r>
          </a:p>
        </p:txBody>
      </p:sp>
      <p:sp>
        <p:nvSpPr>
          <p:cNvPr id="35850" name="Rectangle 28">
            <a:extLst>
              <a:ext uri="{FF2B5EF4-FFF2-40B4-BE49-F238E27FC236}">
                <a16:creationId xmlns:a16="http://schemas.microsoft.com/office/drawing/2014/main" id="{5BC2B0AB-BD34-F14C-A981-7D81ABA9F10F}"/>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5851" name="Object 27">
            <a:extLst>
              <a:ext uri="{FF2B5EF4-FFF2-40B4-BE49-F238E27FC236}">
                <a16:creationId xmlns:a16="http://schemas.microsoft.com/office/drawing/2014/main" id="{4EED658A-A253-E04F-84B0-6AF650D7928F}"/>
              </a:ext>
            </a:extLst>
          </p:cNvPr>
          <p:cNvGraphicFramePr>
            <a:graphicFrameLocks noChangeAspect="1"/>
          </p:cNvGraphicFramePr>
          <p:nvPr>
            <p:extLst>
              <p:ext uri="{D42A27DB-BD31-4B8C-83A1-F6EECF244321}">
                <p14:modId xmlns:p14="http://schemas.microsoft.com/office/powerpoint/2010/main" val="1030327065"/>
              </p:ext>
            </p:extLst>
          </p:nvPr>
        </p:nvGraphicFramePr>
        <p:xfrm>
          <a:off x="1885293" y="2837984"/>
          <a:ext cx="2095500" cy="381000"/>
        </p:xfrm>
        <a:graphic>
          <a:graphicData uri="http://schemas.openxmlformats.org/presentationml/2006/ole">
            <mc:AlternateContent xmlns:mc="http://schemas.openxmlformats.org/markup-compatibility/2006">
              <mc:Choice xmlns:v="urn:schemas-microsoft-com:vml" Requires="v">
                <p:oleObj spid="_x0000_s258096" name="Equation" r:id="rId9" imgW="28968700" imgH="5270500" progId="Equation.3">
                  <p:embed/>
                </p:oleObj>
              </mc:Choice>
              <mc:Fallback>
                <p:oleObj name="Equation" r:id="rId9" imgW="28968700" imgH="5270500" progId="Equation.3">
                  <p:embed/>
                  <p:pic>
                    <p:nvPicPr>
                      <p:cNvPr id="35851" name="Object 27">
                        <a:extLst>
                          <a:ext uri="{FF2B5EF4-FFF2-40B4-BE49-F238E27FC236}">
                            <a16:creationId xmlns:a16="http://schemas.microsoft.com/office/drawing/2014/main" id="{4EED658A-A253-E04F-84B0-6AF650D792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5293" y="2837984"/>
                        <a:ext cx="2095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2" name="Rectangle 30">
            <a:extLst>
              <a:ext uri="{FF2B5EF4-FFF2-40B4-BE49-F238E27FC236}">
                <a16:creationId xmlns:a16="http://schemas.microsoft.com/office/drawing/2014/main" id="{75BFD77C-86B7-8841-AA11-130E02465C06}"/>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5853" name="Object 29">
            <a:extLst>
              <a:ext uri="{FF2B5EF4-FFF2-40B4-BE49-F238E27FC236}">
                <a16:creationId xmlns:a16="http://schemas.microsoft.com/office/drawing/2014/main" id="{E0294FCC-E1FD-1847-8057-F641EDBD7A3F}"/>
              </a:ext>
            </a:extLst>
          </p:cNvPr>
          <p:cNvGraphicFramePr>
            <a:graphicFrameLocks noChangeAspect="1"/>
          </p:cNvGraphicFramePr>
          <p:nvPr>
            <p:extLst>
              <p:ext uri="{D42A27DB-BD31-4B8C-83A1-F6EECF244321}">
                <p14:modId xmlns:p14="http://schemas.microsoft.com/office/powerpoint/2010/main" val="3293779595"/>
              </p:ext>
            </p:extLst>
          </p:nvPr>
        </p:nvGraphicFramePr>
        <p:xfrm>
          <a:off x="7630456" y="3828584"/>
          <a:ext cx="1949450" cy="304800"/>
        </p:xfrm>
        <a:graphic>
          <a:graphicData uri="http://schemas.openxmlformats.org/presentationml/2006/ole">
            <mc:AlternateContent xmlns:mc="http://schemas.openxmlformats.org/markup-compatibility/2006">
              <mc:Choice xmlns:v="urn:schemas-microsoft-com:vml" Requires="v">
                <p:oleObj spid="_x0000_s258097" name="Equation" r:id="rId11" imgW="30429200" imgH="4686300" progId="Equation.3">
                  <p:embed/>
                </p:oleObj>
              </mc:Choice>
              <mc:Fallback>
                <p:oleObj name="Equation" r:id="rId11" imgW="30429200" imgH="4686300" progId="Equation.3">
                  <p:embed/>
                  <p:pic>
                    <p:nvPicPr>
                      <p:cNvPr id="35853" name="Object 29">
                        <a:extLst>
                          <a:ext uri="{FF2B5EF4-FFF2-40B4-BE49-F238E27FC236}">
                            <a16:creationId xmlns:a16="http://schemas.microsoft.com/office/drawing/2014/main" id="{E0294FCC-E1FD-1847-8057-F641EDBD7A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30456" y="3828584"/>
                        <a:ext cx="1949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4" name="Rectangle 32">
            <a:extLst>
              <a:ext uri="{FF2B5EF4-FFF2-40B4-BE49-F238E27FC236}">
                <a16:creationId xmlns:a16="http://schemas.microsoft.com/office/drawing/2014/main" id="{312CF8E2-7656-664E-A0FC-D09FD2DD1A8A}"/>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5855" name="Object 31">
            <a:extLst>
              <a:ext uri="{FF2B5EF4-FFF2-40B4-BE49-F238E27FC236}">
                <a16:creationId xmlns:a16="http://schemas.microsoft.com/office/drawing/2014/main" id="{DD6F8E64-F189-394F-BD9D-3426EB68B3F2}"/>
              </a:ext>
            </a:extLst>
          </p:cNvPr>
          <p:cNvGraphicFramePr>
            <a:graphicFrameLocks noChangeAspect="1"/>
          </p:cNvGraphicFramePr>
          <p:nvPr>
            <p:extLst>
              <p:ext uri="{D42A27DB-BD31-4B8C-83A1-F6EECF244321}">
                <p14:modId xmlns:p14="http://schemas.microsoft.com/office/powerpoint/2010/main" val="2314668924"/>
              </p:ext>
            </p:extLst>
          </p:nvPr>
        </p:nvGraphicFramePr>
        <p:xfrm>
          <a:off x="8068607" y="4438184"/>
          <a:ext cx="1965325" cy="304800"/>
        </p:xfrm>
        <a:graphic>
          <a:graphicData uri="http://schemas.openxmlformats.org/presentationml/2006/ole">
            <mc:AlternateContent xmlns:mc="http://schemas.openxmlformats.org/markup-compatibility/2006">
              <mc:Choice xmlns:v="urn:schemas-microsoft-com:vml" Requires="v">
                <p:oleObj spid="_x0000_s258098" name="Equation" r:id="rId13" imgW="30721300" imgH="4686300" progId="Equation.3">
                  <p:embed/>
                </p:oleObj>
              </mc:Choice>
              <mc:Fallback>
                <p:oleObj name="Equation" r:id="rId13" imgW="30721300" imgH="4686300" progId="Equation.3">
                  <p:embed/>
                  <p:pic>
                    <p:nvPicPr>
                      <p:cNvPr id="35855" name="Object 31">
                        <a:extLst>
                          <a:ext uri="{FF2B5EF4-FFF2-40B4-BE49-F238E27FC236}">
                            <a16:creationId xmlns:a16="http://schemas.microsoft.com/office/drawing/2014/main" id="{DD6F8E64-F189-394F-BD9D-3426EB68B3F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68607" y="4438184"/>
                        <a:ext cx="1965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5856" name="Group 40">
            <a:extLst>
              <a:ext uri="{FF2B5EF4-FFF2-40B4-BE49-F238E27FC236}">
                <a16:creationId xmlns:a16="http://schemas.microsoft.com/office/drawing/2014/main" id="{D7570527-6B59-0246-B88D-A08A222F14D6}"/>
              </a:ext>
            </a:extLst>
          </p:cNvPr>
          <p:cNvGrpSpPr>
            <a:grpSpLocks noChangeAspect="1"/>
          </p:cNvGrpSpPr>
          <p:nvPr/>
        </p:nvGrpSpPr>
        <p:grpSpPr bwMode="auto">
          <a:xfrm>
            <a:off x="2723494" y="4825534"/>
            <a:ext cx="2613025" cy="2203450"/>
            <a:chOff x="1440" y="5974"/>
            <a:chExt cx="4115" cy="3471"/>
          </a:xfrm>
        </p:grpSpPr>
        <p:sp>
          <p:nvSpPr>
            <p:cNvPr id="35874" name="AutoShape 62">
              <a:extLst>
                <a:ext uri="{FF2B5EF4-FFF2-40B4-BE49-F238E27FC236}">
                  <a16:creationId xmlns:a16="http://schemas.microsoft.com/office/drawing/2014/main" id="{6A6994BC-61C2-BF42-A6A9-5A15CDA0AB2E}"/>
                </a:ext>
              </a:extLst>
            </p:cNvPr>
            <p:cNvSpPr>
              <a:spLocks noChangeAspect="1" noChangeArrowheads="1" noTextEdit="1"/>
            </p:cNvSpPr>
            <p:nvPr/>
          </p:nvSpPr>
          <p:spPr bwMode="auto">
            <a:xfrm>
              <a:off x="1440" y="6319"/>
              <a:ext cx="4115" cy="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useBgFill="1">
          <p:nvSpPr>
            <p:cNvPr id="35875" name="Text Box 59">
              <a:extLst>
                <a:ext uri="{FF2B5EF4-FFF2-40B4-BE49-F238E27FC236}">
                  <a16:creationId xmlns:a16="http://schemas.microsoft.com/office/drawing/2014/main" id="{59E1F27B-8BC7-394E-AADC-E2A26D5BE24E}"/>
                </a:ext>
              </a:extLst>
            </p:cNvPr>
            <p:cNvSpPr txBox="1">
              <a:spLocks noChangeArrowheads="1"/>
            </p:cNvSpPr>
            <p:nvPr/>
          </p:nvSpPr>
          <p:spPr bwMode="auto">
            <a:xfrm>
              <a:off x="2229" y="8245"/>
              <a:ext cx="531" cy="457"/>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2</a:t>
              </a:r>
              <a:endParaRPr lang="en-US" altLang="en-US">
                <a:ea typeface="Calibri" panose="020F0502020204030204" pitchFamily="34" charset="0"/>
                <a:cs typeface="Times New Roman" panose="02020603050405020304" pitchFamily="18" charset="0"/>
              </a:endParaRPr>
            </a:p>
          </p:txBody>
        </p:sp>
        <p:sp useBgFill="1">
          <p:nvSpPr>
            <p:cNvPr id="35876" name="Text Box 57">
              <a:extLst>
                <a:ext uri="{FF2B5EF4-FFF2-40B4-BE49-F238E27FC236}">
                  <a16:creationId xmlns:a16="http://schemas.microsoft.com/office/drawing/2014/main" id="{C9AD55AE-B966-4C4C-8861-9F5CA18AA4A5}"/>
                </a:ext>
              </a:extLst>
            </p:cNvPr>
            <p:cNvSpPr txBox="1">
              <a:spLocks noChangeArrowheads="1"/>
            </p:cNvSpPr>
            <p:nvPr/>
          </p:nvSpPr>
          <p:spPr bwMode="auto">
            <a:xfrm>
              <a:off x="1668" y="8303"/>
              <a:ext cx="530" cy="476"/>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l</a:t>
              </a:r>
              <a:endParaRPr lang="en-US" altLang="en-US">
                <a:ea typeface="Calibri" panose="020F0502020204030204" pitchFamily="34" charset="0"/>
                <a:cs typeface="Times New Roman" panose="02020603050405020304" pitchFamily="18" charset="0"/>
              </a:endParaRPr>
            </a:p>
          </p:txBody>
        </p:sp>
        <p:sp useBgFill="1">
          <p:nvSpPr>
            <p:cNvPr id="35877" name="Text Box 56">
              <a:extLst>
                <a:ext uri="{FF2B5EF4-FFF2-40B4-BE49-F238E27FC236}">
                  <a16:creationId xmlns:a16="http://schemas.microsoft.com/office/drawing/2014/main" id="{9A452FB5-D3F0-B247-9035-163521AD6209}"/>
                </a:ext>
              </a:extLst>
            </p:cNvPr>
            <p:cNvSpPr txBox="1">
              <a:spLocks noChangeArrowheads="1"/>
            </p:cNvSpPr>
            <p:nvPr/>
          </p:nvSpPr>
          <p:spPr bwMode="auto">
            <a:xfrm>
              <a:off x="3600" y="8249"/>
              <a:ext cx="532" cy="476"/>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1</a:t>
              </a:r>
              <a:endParaRPr lang="en-US" altLang="en-US">
                <a:ea typeface="Calibri" panose="020F0502020204030204" pitchFamily="34" charset="0"/>
                <a:cs typeface="Times New Roman" panose="02020603050405020304" pitchFamily="18" charset="0"/>
              </a:endParaRPr>
            </a:p>
          </p:txBody>
        </p:sp>
        <p:sp useBgFill="1">
          <p:nvSpPr>
            <p:cNvPr id="35878" name="Text Box 55">
              <a:extLst>
                <a:ext uri="{FF2B5EF4-FFF2-40B4-BE49-F238E27FC236}">
                  <a16:creationId xmlns:a16="http://schemas.microsoft.com/office/drawing/2014/main" id="{5466D671-7E7A-B349-A0FA-D767E58838F0}"/>
                </a:ext>
              </a:extLst>
            </p:cNvPr>
            <p:cNvSpPr txBox="1">
              <a:spLocks noChangeArrowheads="1"/>
            </p:cNvSpPr>
            <p:nvPr/>
          </p:nvSpPr>
          <p:spPr bwMode="auto">
            <a:xfrm>
              <a:off x="4697" y="8303"/>
              <a:ext cx="531" cy="476"/>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u</a:t>
              </a:r>
              <a:endParaRPr lang="en-US" altLang="en-US">
                <a:ea typeface="Calibri" panose="020F0502020204030204" pitchFamily="34" charset="0"/>
                <a:cs typeface="Times New Roman" panose="02020603050405020304" pitchFamily="18" charset="0"/>
              </a:endParaRPr>
            </a:p>
          </p:txBody>
        </p:sp>
        <p:sp useBgFill="1">
          <p:nvSpPr>
            <p:cNvPr id="35879" name="Text Box 53">
              <a:extLst>
                <a:ext uri="{FF2B5EF4-FFF2-40B4-BE49-F238E27FC236}">
                  <a16:creationId xmlns:a16="http://schemas.microsoft.com/office/drawing/2014/main" id="{C2573E51-7DC0-5D43-9419-913D6DC2A6FD}"/>
                </a:ext>
              </a:extLst>
            </p:cNvPr>
            <p:cNvSpPr txBox="1">
              <a:spLocks noChangeArrowheads="1"/>
            </p:cNvSpPr>
            <p:nvPr/>
          </p:nvSpPr>
          <p:spPr bwMode="auto">
            <a:xfrm>
              <a:off x="2280" y="6330"/>
              <a:ext cx="531" cy="474"/>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a:latin typeface="Calibri" panose="020F0502020204030204" pitchFamily="34" charset="0"/>
                  <a:ea typeface="Calibri" panose="020F0502020204030204" pitchFamily="34" charset="0"/>
                  <a:cs typeface="Times New Roman" panose="02020603050405020304" pitchFamily="18" charset="0"/>
                </a:rPr>
                <a:t>f</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2</a:t>
              </a:r>
              <a:endParaRPr lang="en-US" altLang="en-US">
                <a:ea typeface="Calibri" panose="020F0502020204030204" pitchFamily="34" charset="0"/>
                <a:cs typeface="Times New Roman" panose="02020603050405020304" pitchFamily="18" charset="0"/>
              </a:endParaRPr>
            </a:p>
          </p:txBody>
        </p:sp>
        <p:sp useBgFill="1">
          <p:nvSpPr>
            <p:cNvPr id="35880" name="Text Box 52">
              <a:extLst>
                <a:ext uri="{FF2B5EF4-FFF2-40B4-BE49-F238E27FC236}">
                  <a16:creationId xmlns:a16="http://schemas.microsoft.com/office/drawing/2014/main" id="{30DD315B-7587-994D-AB34-77326BD7ADC4}"/>
                </a:ext>
              </a:extLst>
            </p:cNvPr>
            <p:cNvSpPr txBox="1">
              <a:spLocks noChangeArrowheads="1"/>
            </p:cNvSpPr>
            <p:nvPr/>
          </p:nvSpPr>
          <p:spPr bwMode="auto">
            <a:xfrm>
              <a:off x="3542" y="6084"/>
              <a:ext cx="531" cy="476"/>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a:latin typeface="Calibri" panose="020F0502020204030204" pitchFamily="34" charset="0"/>
                  <a:ea typeface="Calibri" panose="020F0502020204030204" pitchFamily="34" charset="0"/>
                  <a:cs typeface="Times New Roman" panose="02020603050405020304" pitchFamily="18" charset="0"/>
                </a:rPr>
                <a:t>f</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1</a:t>
              </a:r>
              <a:endParaRPr lang="en-US" altLang="en-US">
                <a:ea typeface="Calibri" panose="020F0502020204030204" pitchFamily="34" charset="0"/>
                <a:cs typeface="Times New Roman" panose="02020603050405020304" pitchFamily="18" charset="0"/>
              </a:endParaRPr>
            </a:p>
          </p:txBody>
        </p:sp>
        <p:cxnSp>
          <p:nvCxnSpPr>
            <p:cNvPr id="35881" name="AutoShape 50">
              <a:extLst>
                <a:ext uri="{FF2B5EF4-FFF2-40B4-BE49-F238E27FC236}">
                  <a16:creationId xmlns:a16="http://schemas.microsoft.com/office/drawing/2014/main" id="{1DBBBA55-266F-0049-AFDC-938DDE0C0F99}"/>
                </a:ext>
              </a:extLst>
            </p:cNvPr>
            <p:cNvCxnSpPr>
              <a:cxnSpLocks noChangeShapeType="1"/>
            </p:cNvCxnSpPr>
            <p:nvPr/>
          </p:nvCxnSpPr>
          <p:spPr bwMode="auto">
            <a:xfrm flipH="1">
              <a:off x="1474" y="5974"/>
              <a:ext cx="35" cy="2326"/>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35882" name="AutoShape 49">
              <a:extLst>
                <a:ext uri="{FF2B5EF4-FFF2-40B4-BE49-F238E27FC236}">
                  <a16:creationId xmlns:a16="http://schemas.microsoft.com/office/drawing/2014/main" id="{7920F089-3F55-8145-B30D-25EF3CBF1F8D}"/>
                </a:ext>
              </a:extLst>
            </p:cNvPr>
            <p:cNvCxnSpPr>
              <a:cxnSpLocks noChangeShapeType="1"/>
            </p:cNvCxnSpPr>
            <p:nvPr/>
          </p:nvCxnSpPr>
          <p:spPr bwMode="auto">
            <a:xfrm>
              <a:off x="1474" y="8300"/>
              <a:ext cx="4072"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883" name="Freeform 48">
              <a:extLst>
                <a:ext uri="{FF2B5EF4-FFF2-40B4-BE49-F238E27FC236}">
                  <a16:creationId xmlns:a16="http://schemas.microsoft.com/office/drawing/2014/main" id="{3C5503A1-C0B0-1542-8F17-CCEEC95839BE}"/>
                </a:ext>
              </a:extLst>
            </p:cNvPr>
            <p:cNvSpPr>
              <a:spLocks/>
            </p:cNvSpPr>
            <p:nvPr/>
          </p:nvSpPr>
          <p:spPr bwMode="auto">
            <a:xfrm>
              <a:off x="1474" y="6321"/>
              <a:ext cx="3887" cy="1628"/>
            </a:xfrm>
            <a:custGeom>
              <a:avLst/>
              <a:gdLst>
                <a:gd name="T0" fmla="*/ 0 w 3886"/>
                <a:gd name="T1" fmla="*/ 1628 h 1628"/>
                <a:gd name="T2" fmla="*/ 1681 w 3886"/>
                <a:gd name="T3" fmla="*/ 36 h 1628"/>
                <a:gd name="T4" fmla="*/ 3892 w 3886"/>
                <a:gd name="T5" fmla="*/ 1414 h 1628"/>
                <a:gd name="T6" fmla="*/ 0 60000 65536"/>
                <a:gd name="T7" fmla="*/ 0 60000 65536"/>
                <a:gd name="T8" fmla="*/ 0 60000 65536"/>
                <a:gd name="T9" fmla="*/ 0 w 3886"/>
                <a:gd name="T10" fmla="*/ 0 h 1628"/>
                <a:gd name="T11" fmla="*/ 3886 w 3886"/>
                <a:gd name="T12" fmla="*/ 1628 h 1628"/>
              </a:gdLst>
              <a:ahLst/>
              <a:cxnLst>
                <a:cxn ang="T6">
                  <a:pos x="T0" y="T1"/>
                </a:cxn>
                <a:cxn ang="T7">
                  <a:pos x="T2" y="T3"/>
                </a:cxn>
                <a:cxn ang="T8">
                  <a:pos x="T4" y="T5"/>
                </a:cxn>
              </a:cxnLst>
              <a:rect l="T9" t="T10" r="T11" b="T12"/>
              <a:pathLst>
                <a:path w="3886" h="1628">
                  <a:moveTo>
                    <a:pt x="0" y="1628"/>
                  </a:moveTo>
                  <a:cubicBezTo>
                    <a:pt x="516" y="850"/>
                    <a:pt x="1033" y="72"/>
                    <a:pt x="1681" y="36"/>
                  </a:cubicBezTo>
                  <a:cubicBezTo>
                    <a:pt x="2329" y="0"/>
                    <a:pt x="3486" y="1211"/>
                    <a:pt x="3886" y="141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35884" name="AutoShape 47">
              <a:extLst>
                <a:ext uri="{FF2B5EF4-FFF2-40B4-BE49-F238E27FC236}">
                  <a16:creationId xmlns:a16="http://schemas.microsoft.com/office/drawing/2014/main" id="{3A63B15A-96C7-7640-842D-D17279BD0070}"/>
                </a:ext>
              </a:extLst>
            </p:cNvPr>
            <p:cNvCxnSpPr>
              <a:cxnSpLocks noChangeShapeType="1"/>
            </p:cNvCxnSpPr>
            <p:nvPr/>
          </p:nvCxnSpPr>
          <p:spPr bwMode="auto">
            <a:xfrm>
              <a:off x="1874" y="7382"/>
              <a:ext cx="21" cy="9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885" name="AutoShape 46">
              <a:extLst>
                <a:ext uri="{FF2B5EF4-FFF2-40B4-BE49-F238E27FC236}">
                  <a16:creationId xmlns:a16="http://schemas.microsoft.com/office/drawing/2014/main" id="{9983024C-1106-0148-B365-495246B49E3B}"/>
                </a:ext>
              </a:extLst>
            </p:cNvPr>
            <p:cNvCxnSpPr>
              <a:cxnSpLocks noChangeShapeType="1"/>
            </p:cNvCxnSpPr>
            <p:nvPr/>
          </p:nvCxnSpPr>
          <p:spPr bwMode="auto">
            <a:xfrm>
              <a:off x="4879" y="7382"/>
              <a:ext cx="20" cy="92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35857" name="AutoShape 44">
            <a:extLst>
              <a:ext uri="{FF2B5EF4-FFF2-40B4-BE49-F238E27FC236}">
                <a16:creationId xmlns:a16="http://schemas.microsoft.com/office/drawing/2014/main" id="{0FD17830-2E26-A44B-AC47-9076116F62FE}"/>
              </a:ext>
            </a:extLst>
          </p:cNvPr>
          <p:cNvCxnSpPr>
            <a:cxnSpLocks noChangeShapeType="1"/>
          </p:cNvCxnSpPr>
          <p:nvPr/>
        </p:nvCxnSpPr>
        <p:spPr bwMode="auto">
          <a:xfrm>
            <a:off x="3409294" y="5285910"/>
            <a:ext cx="4763" cy="10572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858" name="AutoShape 44">
            <a:extLst>
              <a:ext uri="{FF2B5EF4-FFF2-40B4-BE49-F238E27FC236}">
                <a16:creationId xmlns:a16="http://schemas.microsoft.com/office/drawing/2014/main" id="{AA442DFC-CDE5-554F-8283-2378ABDFDDB8}"/>
              </a:ext>
            </a:extLst>
          </p:cNvPr>
          <p:cNvCxnSpPr>
            <a:cxnSpLocks noChangeShapeType="1"/>
          </p:cNvCxnSpPr>
          <p:nvPr/>
        </p:nvCxnSpPr>
        <p:spPr bwMode="auto">
          <a:xfrm>
            <a:off x="4242731" y="5209710"/>
            <a:ext cx="4762" cy="10572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5859" name="Rectangle 59">
            <a:extLst>
              <a:ext uri="{FF2B5EF4-FFF2-40B4-BE49-F238E27FC236}">
                <a16:creationId xmlns:a16="http://schemas.microsoft.com/office/drawing/2014/main" id="{79B79773-D08F-3C4B-9A71-BFCBC7D2D57A}"/>
              </a:ext>
            </a:extLst>
          </p:cNvPr>
          <p:cNvSpPr>
            <a:spLocks noChangeArrowheads="1"/>
          </p:cNvSpPr>
          <p:nvPr/>
        </p:nvSpPr>
        <p:spPr bwMode="auto">
          <a:xfrm>
            <a:off x="3408549" y="5624592"/>
            <a:ext cx="1524000" cy="685800"/>
          </a:xfrm>
          <a:prstGeom prst="rect">
            <a:avLst/>
          </a:prstGeom>
          <a:solidFill>
            <a:schemeClr val="accent1">
              <a:alpha val="36078"/>
            </a:schemeClr>
          </a:solidFill>
          <a:ln w="9525" algn="ctr">
            <a:solidFill>
              <a:schemeClr val="tx1"/>
            </a:solidFill>
            <a:miter lim="800000"/>
            <a:headEnd/>
            <a:tailEnd/>
          </a:ln>
        </p:spPr>
        <p:txBody>
          <a:bodyPr wrap="none"/>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0" name="Rectangle 61">
            <a:extLst>
              <a:ext uri="{FF2B5EF4-FFF2-40B4-BE49-F238E27FC236}">
                <a16:creationId xmlns:a16="http://schemas.microsoft.com/office/drawing/2014/main" id="{E6871B5A-6311-4744-97C6-76E5A1B41CF0}"/>
              </a:ext>
            </a:extLst>
          </p:cNvPr>
          <p:cNvSpPr>
            <a:spLocks noChangeArrowheads="1"/>
          </p:cNvSpPr>
          <p:nvPr/>
        </p:nvSpPr>
        <p:spPr bwMode="auto">
          <a:xfrm>
            <a:off x="3027549" y="5624592"/>
            <a:ext cx="381000" cy="685800"/>
          </a:xfrm>
          <a:prstGeom prst="rect">
            <a:avLst/>
          </a:prstGeom>
          <a:solidFill>
            <a:srgbClr val="FF0000">
              <a:alpha val="36078"/>
            </a:srgbClr>
          </a:solidFill>
          <a:ln w="9525" algn="ctr">
            <a:solidFill>
              <a:schemeClr val="tx1"/>
            </a:solidFill>
            <a:miter lim="800000"/>
            <a:headEnd/>
            <a:tailEnd/>
          </a:ln>
        </p:spPr>
        <p:txBody>
          <a:bodyPr wrap="none"/>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nvGrpSpPr>
          <p:cNvPr id="35861" name="Group 40">
            <a:extLst>
              <a:ext uri="{FF2B5EF4-FFF2-40B4-BE49-F238E27FC236}">
                <a16:creationId xmlns:a16="http://schemas.microsoft.com/office/drawing/2014/main" id="{7A112FC7-0143-854F-87C9-33E2506D75AA}"/>
              </a:ext>
            </a:extLst>
          </p:cNvPr>
          <p:cNvGrpSpPr>
            <a:grpSpLocks noChangeAspect="1"/>
          </p:cNvGrpSpPr>
          <p:nvPr/>
        </p:nvGrpSpPr>
        <p:grpSpPr bwMode="auto">
          <a:xfrm>
            <a:off x="6685894" y="4673134"/>
            <a:ext cx="2613025" cy="2203450"/>
            <a:chOff x="1440" y="5974"/>
            <a:chExt cx="4115" cy="3471"/>
          </a:xfrm>
        </p:grpSpPr>
        <p:sp>
          <p:nvSpPr>
            <p:cNvPr id="35866" name="AutoShape 62">
              <a:extLst>
                <a:ext uri="{FF2B5EF4-FFF2-40B4-BE49-F238E27FC236}">
                  <a16:creationId xmlns:a16="http://schemas.microsoft.com/office/drawing/2014/main" id="{0ECF85EB-693E-D545-B4F6-7BC29B79E88D}"/>
                </a:ext>
              </a:extLst>
            </p:cNvPr>
            <p:cNvSpPr>
              <a:spLocks noChangeAspect="1" noChangeArrowheads="1" noTextEdit="1"/>
            </p:cNvSpPr>
            <p:nvPr/>
          </p:nvSpPr>
          <p:spPr bwMode="auto">
            <a:xfrm>
              <a:off x="1440" y="6319"/>
              <a:ext cx="4115" cy="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useBgFill="1">
          <p:nvSpPr>
            <p:cNvPr id="35867" name="Text Box 59">
              <a:extLst>
                <a:ext uri="{FF2B5EF4-FFF2-40B4-BE49-F238E27FC236}">
                  <a16:creationId xmlns:a16="http://schemas.microsoft.com/office/drawing/2014/main" id="{C8937814-3F03-594F-B7A3-973CC2F9A7CB}"/>
                </a:ext>
              </a:extLst>
            </p:cNvPr>
            <p:cNvSpPr txBox="1">
              <a:spLocks noChangeArrowheads="1"/>
            </p:cNvSpPr>
            <p:nvPr/>
          </p:nvSpPr>
          <p:spPr bwMode="auto">
            <a:xfrm>
              <a:off x="1920" y="8268"/>
              <a:ext cx="1320" cy="457"/>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l</a:t>
              </a:r>
              <a:r>
                <a:rPr lang="en-US" altLang="en-US" sz="110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2</a:t>
              </a:r>
              <a:endParaRPr lang="en-US" altLang="en-US">
                <a:ea typeface="Calibri" panose="020F0502020204030204" pitchFamily="34" charset="0"/>
                <a:cs typeface="Times New Roman" panose="02020603050405020304" pitchFamily="18" charset="0"/>
              </a:endParaRPr>
            </a:p>
          </p:txBody>
        </p:sp>
        <p:sp useBgFill="1">
          <p:nvSpPr>
            <p:cNvPr id="35868" name="Text Box 56">
              <a:extLst>
                <a:ext uri="{FF2B5EF4-FFF2-40B4-BE49-F238E27FC236}">
                  <a16:creationId xmlns:a16="http://schemas.microsoft.com/office/drawing/2014/main" id="{DE3D79AF-FA46-B449-A6EF-D7FF6503CFE0}"/>
                </a:ext>
              </a:extLst>
            </p:cNvPr>
            <p:cNvSpPr txBox="1">
              <a:spLocks noChangeArrowheads="1"/>
            </p:cNvSpPr>
            <p:nvPr/>
          </p:nvSpPr>
          <p:spPr bwMode="auto">
            <a:xfrm>
              <a:off x="3360" y="8249"/>
              <a:ext cx="1080" cy="476"/>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2</a:t>
              </a:r>
              <a:r>
                <a:rPr lang="en-US" altLang="en-US" sz="110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1</a:t>
              </a:r>
              <a:endParaRPr lang="en-US" altLang="en-US">
                <a:ea typeface="Calibri" panose="020F0502020204030204" pitchFamily="34" charset="0"/>
                <a:cs typeface="Times New Roman" panose="02020603050405020304" pitchFamily="18" charset="0"/>
              </a:endParaRPr>
            </a:p>
          </p:txBody>
        </p:sp>
        <p:sp useBgFill="1">
          <p:nvSpPr>
            <p:cNvPr id="35869" name="Text Box 55">
              <a:extLst>
                <a:ext uri="{FF2B5EF4-FFF2-40B4-BE49-F238E27FC236}">
                  <a16:creationId xmlns:a16="http://schemas.microsoft.com/office/drawing/2014/main" id="{92751CCF-5D64-9E49-B10B-DA3FE67D02DE}"/>
                </a:ext>
              </a:extLst>
            </p:cNvPr>
            <p:cNvSpPr txBox="1">
              <a:spLocks noChangeArrowheads="1"/>
            </p:cNvSpPr>
            <p:nvPr/>
          </p:nvSpPr>
          <p:spPr bwMode="auto">
            <a:xfrm>
              <a:off x="4697" y="8303"/>
              <a:ext cx="531" cy="476"/>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u</a:t>
              </a:r>
              <a:endParaRPr lang="en-US" altLang="en-US">
                <a:ea typeface="Calibri" panose="020F0502020204030204" pitchFamily="34" charset="0"/>
                <a:cs typeface="Times New Roman" panose="02020603050405020304" pitchFamily="18" charset="0"/>
              </a:endParaRPr>
            </a:p>
          </p:txBody>
        </p:sp>
        <p:cxnSp>
          <p:nvCxnSpPr>
            <p:cNvPr id="35870" name="AutoShape 50">
              <a:extLst>
                <a:ext uri="{FF2B5EF4-FFF2-40B4-BE49-F238E27FC236}">
                  <a16:creationId xmlns:a16="http://schemas.microsoft.com/office/drawing/2014/main" id="{DB6F800C-096C-BF4C-972C-2C6366CB4727}"/>
                </a:ext>
              </a:extLst>
            </p:cNvPr>
            <p:cNvCxnSpPr>
              <a:cxnSpLocks noChangeShapeType="1"/>
            </p:cNvCxnSpPr>
            <p:nvPr/>
          </p:nvCxnSpPr>
          <p:spPr bwMode="auto">
            <a:xfrm flipH="1">
              <a:off x="1474" y="5974"/>
              <a:ext cx="35" cy="2326"/>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35871" name="AutoShape 49">
              <a:extLst>
                <a:ext uri="{FF2B5EF4-FFF2-40B4-BE49-F238E27FC236}">
                  <a16:creationId xmlns:a16="http://schemas.microsoft.com/office/drawing/2014/main" id="{67E88ACF-7656-794D-A0BE-06BF2AA3B62B}"/>
                </a:ext>
              </a:extLst>
            </p:cNvPr>
            <p:cNvCxnSpPr>
              <a:cxnSpLocks noChangeShapeType="1"/>
            </p:cNvCxnSpPr>
            <p:nvPr/>
          </p:nvCxnSpPr>
          <p:spPr bwMode="auto">
            <a:xfrm>
              <a:off x="1474" y="8300"/>
              <a:ext cx="4072"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872" name="Freeform 48">
              <a:extLst>
                <a:ext uri="{FF2B5EF4-FFF2-40B4-BE49-F238E27FC236}">
                  <a16:creationId xmlns:a16="http://schemas.microsoft.com/office/drawing/2014/main" id="{6B1296BD-F680-1A4D-956B-D08C73C18CC5}"/>
                </a:ext>
              </a:extLst>
            </p:cNvPr>
            <p:cNvSpPr>
              <a:spLocks/>
            </p:cNvSpPr>
            <p:nvPr/>
          </p:nvSpPr>
          <p:spPr bwMode="auto">
            <a:xfrm>
              <a:off x="1474" y="6321"/>
              <a:ext cx="3887" cy="1628"/>
            </a:xfrm>
            <a:custGeom>
              <a:avLst/>
              <a:gdLst>
                <a:gd name="T0" fmla="*/ 0 w 3886"/>
                <a:gd name="T1" fmla="*/ 1628 h 1628"/>
                <a:gd name="T2" fmla="*/ 1681 w 3886"/>
                <a:gd name="T3" fmla="*/ 36 h 1628"/>
                <a:gd name="T4" fmla="*/ 3892 w 3886"/>
                <a:gd name="T5" fmla="*/ 1414 h 1628"/>
                <a:gd name="T6" fmla="*/ 0 60000 65536"/>
                <a:gd name="T7" fmla="*/ 0 60000 65536"/>
                <a:gd name="T8" fmla="*/ 0 60000 65536"/>
                <a:gd name="T9" fmla="*/ 0 w 3886"/>
                <a:gd name="T10" fmla="*/ 0 h 1628"/>
                <a:gd name="T11" fmla="*/ 3886 w 3886"/>
                <a:gd name="T12" fmla="*/ 1628 h 1628"/>
              </a:gdLst>
              <a:ahLst/>
              <a:cxnLst>
                <a:cxn ang="T6">
                  <a:pos x="T0" y="T1"/>
                </a:cxn>
                <a:cxn ang="T7">
                  <a:pos x="T2" y="T3"/>
                </a:cxn>
                <a:cxn ang="T8">
                  <a:pos x="T4" y="T5"/>
                </a:cxn>
              </a:cxnLst>
              <a:rect l="T9" t="T10" r="T11" b="T12"/>
              <a:pathLst>
                <a:path w="3886" h="1628">
                  <a:moveTo>
                    <a:pt x="0" y="1628"/>
                  </a:moveTo>
                  <a:cubicBezTo>
                    <a:pt x="516" y="850"/>
                    <a:pt x="1033" y="72"/>
                    <a:pt x="1681" y="36"/>
                  </a:cubicBezTo>
                  <a:cubicBezTo>
                    <a:pt x="2329" y="0"/>
                    <a:pt x="3486" y="1211"/>
                    <a:pt x="3886" y="141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35873" name="AutoShape 46">
              <a:extLst>
                <a:ext uri="{FF2B5EF4-FFF2-40B4-BE49-F238E27FC236}">
                  <a16:creationId xmlns:a16="http://schemas.microsoft.com/office/drawing/2014/main" id="{37584275-25EA-BC42-AAA2-6E357E721AB5}"/>
                </a:ext>
              </a:extLst>
            </p:cNvPr>
            <p:cNvCxnSpPr>
              <a:cxnSpLocks noChangeShapeType="1"/>
            </p:cNvCxnSpPr>
            <p:nvPr/>
          </p:nvCxnSpPr>
          <p:spPr bwMode="auto">
            <a:xfrm>
              <a:off x="4879" y="7382"/>
              <a:ext cx="20" cy="92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35862" name="AutoShape 44">
            <a:extLst>
              <a:ext uri="{FF2B5EF4-FFF2-40B4-BE49-F238E27FC236}">
                <a16:creationId xmlns:a16="http://schemas.microsoft.com/office/drawing/2014/main" id="{9013D086-634E-8A4B-A579-F7152E3B4A80}"/>
              </a:ext>
            </a:extLst>
          </p:cNvPr>
          <p:cNvCxnSpPr>
            <a:cxnSpLocks noChangeShapeType="1"/>
          </p:cNvCxnSpPr>
          <p:nvPr/>
        </p:nvCxnSpPr>
        <p:spPr bwMode="auto">
          <a:xfrm>
            <a:off x="7371694" y="5133510"/>
            <a:ext cx="4763" cy="10572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863" name="AutoShape 44">
            <a:extLst>
              <a:ext uri="{FF2B5EF4-FFF2-40B4-BE49-F238E27FC236}">
                <a16:creationId xmlns:a16="http://schemas.microsoft.com/office/drawing/2014/main" id="{F110090E-6DBD-414B-A38C-1622C7B17177}"/>
              </a:ext>
            </a:extLst>
          </p:cNvPr>
          <p:cNvCxnSpPr>
            <a:cxnSpLocks noChangeShapeType="1"/>
          </p:cNvCxnSpPr>
          <p:nvPr/>
        </p:nvCxnSpPr>
        <p:spPr bwMode="auto">
          <a:xfrm>
            <a:off x="8205131" y="5057310"/>
            <a:ext cx="4762" cy="10572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5864" name="Rectangle 90">
            <a:extLst>
              <a:ext uri="{FF2B5EF4-FFF2-40B4-BE49-F238E27FC236}">
                <a16:creationId xmlns:a16="http://schemas.microsoft.com/office/drawing/2014/main" id="{2C708864-5F51-CB49-B7EA-CBAD0ED338DE}"/>
              </a:ext>
            </a:extLst>
          </p:cNvPr>
          <p:cNvSpPr>
            <a:spLocks noChangeArrowheads="1"/>
          </p:cNvSpPr>
          <p:nvPr/>
        </p:nvSpPr>
        <p:spPr bwMode="auto">
          <a:xfrm>
            <a:off x="7371693" y="5442848"/>
            <a:ext cx="1524000" cy="685800"/>
          </a:xfrm>
          <a:prstGeom prst="rect">
            <a:avLst/>
          </a:prstGeom>
          <a:solidFill>
            <a:schemeClr val="accent1">
              <a:alpha val="36078"/>
            </a:schemeClr>
          </a:solidFill>
          <a:ln w="9525" algn="ctr">
            <a:solidFill>
              <a:schemeClr val="tx1"/>
            </a:solidFill>
            <a:miter lim="800000"/>
            <a:headEnd/>
            <a:tailEnd/>
          </a:ln>
        </p:spPr>
        <p:txBody>
          <a:bodyPr wrap="none"/>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5" name="Text Box 56">
            <a:extLst>
              <a:ext uri="{FF2B5EF4-FFF2-40B4-BE49-F238E27FC236}">
                <a16:creationId xmlns:a16="http://schemas.microsoft.com/office/drawing/2014/main" id="{8AD813FD-4683-054F-BC52-F99C870F62E0}"/>
              </a:ext>
            </a:extLst>
          </p:cNvPr>
          <p:cNvSpPr txBox="1">
            <a:spLocks noChangeArrowheads="1"/>
          </p:cNvSpPr>
          <p:nvPr/>
        </p:nvSpPr>
        <p:spPr bwMode="auto">
          <a:xfrm>
            <a:off x="8286093" y="5733584"/>
            <a:ext cx="609600" cy="228600"/>
          </a:xfrm>
          <a:prstGeom prst="rect">
            <a:avLst/>
          </a:prstGeom>
          <a:noFill/>
          <a:ln>
            <a:noFill/>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dirty="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dirty="0">
                <a:latin typeface="Calibri" panose="020F0502020204030204" pitchFamily="34" charset="0"/>
                <a:ea typeface="Calibri" panose="020F0502020204030204" pitchFamily="34" charset="0"/>
                <a:cs typeface="Times New Roman" panose="02020603050405020304" pitchFamily="18" charset="0"/>
              </a:rPr>
              <a:t>1</a:t>
            </a:r>
            <a:r>
              <a:rPr lang="en-US" altLang="en-US" sz="1100" dirty="0">
                <a:latin typeface="Calibri" panose="020F0502020204030204" pitchFamily="34" charset="0"/>
                <a:ea typeface="Calibri" panose="020F0502020204030204" pitchFamily="34" charset="0"/>
                <a:cs typeface="Times New Roman" panose="02020603050405020304" pitchFamily="18" charset="0"/>
              </a:rPr>
              <a:t>=?</a:t>
            </a:r>
            <a:endParaRPr lang="en-US" altLang="en-US" dirty="0">
              <a:ea typeface="Calibri" panose="020F0502020204030204" pitchFamily="34" charset="0"/>
              <a:cs typeface="Times New Roman" panose="02020603050405020304" pitchFamily="18" charset="0"/>
            </a:endParaRPr>
          </a:p>
        </p:txBody>
      </p:sp>
    </p:spTree>
    <p:custDataLst>
      <p:tags r:id="rId2"/>
    </p:custDataLst>
    <p:extLst>
      <p:ext uri="{BB962C8B-B14F-4D97-AF65-F5344CB8AC3E}">
        <p14:creationId xmlns:p14="http://schemas.microsoft.com/office/powerpoint/2010/main" val="223454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ED442A34-EC68-6546-8DBD-74191A7DA074}"/>
              </a:ext>
            </a:extLst>
          </p:cNvPr>
          <p:cNvSpPr>
            <a:spLocks noGrp="1" noChangeArrowheads="1"/>
          </p:cNvSpPr>
          <p:nvPr>
            <p:ph type="title"/>
          </p:nvPr>
        </p:nvSpPr>
        <p:spPr>
          <a:xfrm>
            <a:off x="2286000" y="228600"/>
            <a:ext cx="7793038" cy="1143000"/>
          </a:xfrm>
        </p:spPr>
        <p:txBody>
          <a:bodyPr anchor="ctr"/>
          <a:lstStyle/>
          <a:p>
            <a:r>
              <a:rPr lang="en-US" altLang="en-US"/>
              <a:t>Solution Cont</a:t>
            </a:r>
          </a:p>
        </p:txBody>
      </p:sp>
      <p:sp>
        <p:nvSpPr>
          <p:cNvPr id="36869" name="Rectangle 14">
            <a:extLst>
              <a:ext uri="{FF2B5EF4-FFF2-40B4-BE49-F238E27FC236}">
                <a16:creationId xmlns:a16="http://schemas.microsoft.com/office/drawing/2014/main" id="{8EC19F5F-7FDF-3746-834F-ED91ED38AC29}"/>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6870" name="Object 13">
            <a:extLst>
              <a:ext uri="{FF2B5EF4-FFF2-40B4-BE49-F238E27FC236}">
                <a16:creationId xmlns:a16="http://schemas.microsoft.com/office/drawing/2014/main" id="{A721EF90-52B3-1748-BA3C-7163E140F3DD}"/>
              </a:ext>
            </a:extLst>
          </p:cNvPr>
          <p:cNvGraphicFramePr>
            <a:graphicFrameLocks noChangeAspect="1"/>
          </p:cNvGraphicFramePr>
          <p:nvPr>
            <p:extLst>
              <p:ext uri="{D42A27DB-BD31-4B8C-83A1-F6EECF244321}">
                <p14:modId xmlns:p14="http://schemas.microsoft.com/office/powerpoint/2010/main" val="2454954082"/>
              </p:ext>
            </p:extLst>
          </p:nvPr>
        </p:nvGraphicFramePr>
        <p:xfrm>
          <a:off x="2665412" y="2053754"/>
          <a:ext cx="6861175" cy="685800"/>
        </p:xfrm>
        <a:graphic>
          <a:graphicData uri="http://schemas.openxmlformats.org/presentationml/2006/ole">
            <mc:AlternateContent xmlns:mc="http://schemas.openxmlformats.org/markup-compatibility/2006">
              <mc:Choice xmlns:v="urn:schemas-microsoft-com:vml" Requires="v">
                <p:oleObj spid="_x0000_s260133" name="Equation" r:id="rId5" imgW="100355400" imgH="9944100" progId="Equation.3">
                  <p:embed/>
                </p:oleObj>
              </mc:Choice>
              <mc:Fallback>
                <p:oleObj name="Equation" r:id="rId5" imgW="100355400" imgH="9944100" progId="Equation.3">
                  <p:embed/>
                  <p:pic>
                    <p:nvPicPr>
                      <p:cNvPr id="36870" name="Object 13">
                        <a:extLst>
                          <a:ext uri="{FF2B5EF4-FFF2-40B4-BE49-F238E27FC236}">
                            <a16:creationId xmlns:a16="http://schemas.microsoft.com/office/drawing/2014/main" id="{A721EF90-52B3-1748-BA3C-7163E140F3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5412" y="2053754"/>
                        <a:ext cx="68611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TextBox 14">
            <a:extLst>
              <a:ext uri="{FF2B5EF4-FFF2-40B4-BE49-F238E27FC236}">
                <a16:creationId xmlns:a16="http://schemas.microsoft.com/office/drawing/2014/main" id="{727AE68C-9B83-C44E-A9DB-5B23EA7191FF}"/>
              </a:ext>
            </a:extLst>
          </p:cNvPr>
          <p:cNvSpPr txBox="1">
            <a:spLocks noChangeArrowheads="1"/>
          </p:cNvSpPr>
          <p:nvPr/>
        </p:nvSpPr>
        <p:spPr bwMode="auto">
          <a:xfrm>
            <a:off x="2132011" y="3272955"/>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en-US"/>
              <a:t>To check the stopping criteria the difference between  and    is calculated to be</a:t>
            </a:r>
          </a:p>
        </p:txBody>
      </p:sp>
      <p:sp>
        <p:nvSpPr>
          <p:cNvPr id="36872" name="Rectangle 16">
            <a:extLst>
              <a:ext uri="{FF2B5EF4-FFF2-40B4-BE49-F238E27FC236}">
                <a16:creationId xmlns:a16="http://schemas.microsoft.com/office/drawing/2014/main" id="{2F40ED0B-BAA6-174E-830D-3E72319CDF4D}"/>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6873" name="Object 15">
            <a:extLst>
              <a:ext uri="{FF2B5EF4-FFF2-40B4-BE49-F238E27FC236}">
                <a16:creationId xmlns:a16="http://schemas.microsoft.com/office/drawing/2014/main" id="{C7283D2F-3A05-AF4B-8BDB-6211216CA038}"/>
              </a:ext>
            </a:extLst>
          </p:cNvPr>
          <p:cNvGraphicFramePr>
            <a:graphicFrameLocks noChangeAspect="1"/>
          </p:cNvGraphicFramePr>
          <p:nvPr>
            <p:extLst>
              <p:ext uri="{D42A27DB-BD31-4B8C-83A1-F6EECF244321}">
                <p14:modId xmlns:p14="http://schemas.microsoft.com/office/powerpoint/2010/main" val="1193365697"/>
              </p:ext>
            </p:extLst>
          </p:nvPr>
        </p:nvGraphicFramePr>
        <p:xfrm>
          <a:off x="9477375" y="3277718"/>
          <a:ext cx="377825" cy="471487"/>
        </p:xfrm>
        <a:graphic>
          <a:graphicData uri="http://schemas.openxmlformats.org/presentationml/2006/ole">
            <mc:AlternateContent xmlns:mc="http://schemas.openxmlformats.org/markup-compatibility/2006">
              <mc:Choice xmlns:v="urn:schemas-microsoft-com:vml" Requires="v">
                <p:oleObj spid="_x0000_s260134" name="Equation" r:id="rId7" imgW="4102100" imgH="5270500" progId="Equation.3">
                  <p:embed/>
                </p:oleObj>
              </mc:Choice>
              <mc:Fallback>
                <p:oleObj name="Equation" r:id="rId7" imgW="4102100" imgH="5270500" progId="Equation.3">
                  <p:embed/>
                  <p:pic>
                    <p:nvPicPr>
                      <p:cNvPr id="36873" name="Object 15">
                        <a:extLst>
                          <a:ext uri="{FF2B5EF4-FFF2-40B4-BE49-F238E27FC236}">
                            <a16:creationId xmlns:a16="http://schemas.microsoft.com/office/drawing/2014/main" id="{C7283D2F-3A05-AF4B-8BDB-6211216CA0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7375" y="3277718"/>
                        <a:ext cx="3778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4" name="Rectangle 18">
            <a:extLst>
              <a:ext uri="{FF2B5EF4-FFF2-40B4-BE49-F238E27FC236}">
                <a16:creationId xmlns:a16="http://schemas.microsoft.com/office/drawing/2014/main" id="{441BA43A-3B0E-A141-B0AC-AADE6227E73A}"/>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6875" name="Object 17">
            <a:extLst>
              <a:ext uri="{FF2B5EF4-FFF2-40B4-BE49-F238E27FC236}">
                <a16:creationId xmlns:a16="http://schemas.microsoft.com/office/drawing/2014/main" id="{20B5C945-6A94-8145-B463-F070CFF87920}"/>
              </a:ext>
            </a:extLst>
          </p:cNvPr>
          <p:cNvGraphicFramePr>
            <a:graphicFrameLocks noChangeAspect="1"/>
          </p:cNvGraphicFramePr>
          <p:nvPr>
            <p:extLst>
              <p:ext uri="{D42A27DB-BD31-4B8C-83A1-F6EECF244321}">
                <p14:modId xmlns:p14="http://schemas.microsoft.com/office/powerpoint/2010/main" val="1905470599"/>
              </p:ext>
            </p:extLst>
          </p:nvPr>
        </p:nvGraphicFramePr>
        <p:xfrm>
          <a:off x="2776537" y="3638080"/>
          <a:ext cx="328613" cy="492125"/>
        </p:xfrm>
        <a:graphic>
          <a:graphicData uri="http://schemas.openxmlformats.org/presentationml/2006/ole">
            <mc:AlternateContent xmlns:mc="http://schemas.openxmlformats.org/markup-compatibility/2006">
              <mc:Choice xmlns:v="urn:schemas-microsoft-com:vml" Requires="v">
                <p:oleObj spid="_x0000_s260135" name="Equation" r:id="rId9" imgW="3505200" imgH="5270500" progId="Equation.3">
                  <p:embed/>
                </p:oleObj>
              </mc:Choice>
              <mc:Fallback>
                <p:oleObj name="Equation" r:id="rId9" imgW="3505200" imgH="5270500" progId="Equation.3">
                  <p:embed/>
                  <p:pic>
                    <p:nvPicPr>
                      <p:cNvPr id="36875" name="Object 17">
                        <a:extLst>
                          <a:ext uri="{FF2B5EF4-FFF2-40B4-BE49-F238E27FC236}">
                            <a16:creationId xmlns:a16="http://schemas.microsoft.com/office/drawing/2014/main" id="{20B5C945-6A94-8145-B463-F070CFF879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6537" y="3638080"/>
                        <a:ext cx="3286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6" name="Rectangle 20">
            <a:extLst>
              <a:ext uri="{FF2B5EF4-FFF2-40B4-BE49-F238E27FC236}">
                <a16:creationId xmlns:a16="http://schemas.microsoft.com/office/drawing/2014/main" id="{FF4388CB-1ABE-B345-ACE8-524608C4DC32}"/>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6877" name="Object 19">
            <a:extLst>
              <a:ext uri="{FF2B5EF4-FFF2-40B4-BE49-F238E27FC236}">
                <a16:creationId xmlns:a16="http://schemas.microsoft.com/office/drawing/2014/main" id="{73D745C9-39E6-2041-BBD4-3F1B42C57838}"/>
              </a:ext>
            </a:extLst>
          </p:cNvPr>
          <p:cNvGraphicFramePr>
            <a:graphicFrameLocks noChangeAspect="1"/>
          </p:cNvGraphicFramePr>
          <p:nvPr>
            <p:extLst>
              <p:ext uri="{D42A27DB-BD31-4B8C-83A1-F6EECF244321}">
                <p14:modId xmlns:p14="http://schemas.microsoft.com/office/powerpoint/2010/main" val="1807712695"/>
              </p:ext>
            </p:extLst>
          </p:nvPr>
        </p:nvGraphicFramePr>
        <p:xfrm>
          <a:off x="3840161" y="4415955"/>
          <a:ext cx="3900488" cy="390525"/>
        </p:xfrm>
        <a:graphic>
          <a:graphicData uri="http://schemas.openxmlformats.org/presentationml/2006/ole">
            <mc:AlternateContent xmlns:mc="http://schemas.openxmlformats.org/markup-compatibility/2006">
              <mc:Choice xmlns:v="urn:schemas-microsoft-com:vml" Requires="v">
                <p:oleObj spid="_x0000_s260136" name="Equation" r:id="rId11" imgW="52082700" imgH="5270500" progId="Equation.3">
                  <p:embed/>
                </p:oleObj>
              </mc:Choice>
              <mc:Fallback>
                <p:oleObj name="Equation" r:id="rId11" imgW="52082700" imgH="5270500" progId="Equation.3">
                  <p:embed/>
                  <p:pic>
                    <p:nvPicPr>
                      <p:cNvPr id="36877" name="Object 19">
                        <a:extLst>
                          <a:ext uri="{FF2B5EF4-FFF2-40B4-BE49-F238E27FC236}">
                            <a16:creationId xmlns:a16="http://schemas.microsoft.com/office/drawing/2014/main" id="{73D745C9-39E6-2041-BBD4-3F1B42C5783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0161" y="4415955"/>
                        <a:ext cx="39004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375799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2EA79DAB-AEB4-D24D-A2D2-CEC8407F8DB8}"/>
              </a:ext>
            </a:extLst>
          </p:cNvPr>
          <p:cNvSpPr>
            <a:spLocks noGrp="1" noChangeArrowheads="1"/>
          </p:cNvSpPr>
          <p:nvPr>
            <p:ph type="title"/>
          </p:nvPr>
        </p:nvSpPr>
        <p:spPr>
          <a:xfrm>
            <a:off x="2057400" y="152400"/>
            <a:ext cx="7793038" cy="1143000"/>
          </a:xfrm>
        </p:spPr>
        <p:txBody>
          <a:bodyPr anchor="ctr"/>
          <a:lstStyle/>
          <a:p>
            <a:r>
              <a:rPr lang="en-US" altLang="en-US" sz="4000">
                <a:cs typeface="Times New Roman" panose="02020603050405020304" pitchFamily="18" charset="0"/>
              </a:rPr>
              <a:t>Solution Cont</a:t>
            </a:r>
          </a:p>
        </p:txBody>
      </p:sp>
      <p:sp>
        <p:nvSpPr>
          <p:cNvPr id="37893" name="TextBox 8">
            <a:extLst>
              <a:ext uri="{FF2B5EF4-FFF2-40B4-BE49-F238E27FC236}">
                <a16:creationId xmlns:a16="http://schemas.microsoft.com/office/drawing/2014/main" id="{9AA765D5-B301-D843-BF6C-1154037B1E9F}"/>
              </a:ext>
            </a:extLst>
          </p:cNvPr>
          <p:cNvSpPr txBox="1">
            <a:spLocks noChangeArrowheads="1"/>
          </p:cNvSpPr>
          <p:nvPr/>
        </p:nvSpPr>
        <p:spPr bwMode="auto">
          <a:xfrm>
            <a:off x="2209800" y="1295401"/>
            <a:ext cx="228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b="1"/>
              <a:t>Iteration 2</a:t>
            </a:r>
          </a:p>
        </p:txBody>
      </p:sp>
      <p:sp>
        <p:nvSpPr>
          <p:cNvPr id="37894" name="Rectangle 10">
            <a:extLst>
              <a:ext uri="{FF2B5EF4-FFF2-40B4-BE49-F238E27FC236}">
                <a16:creationId xmlns:a16="http://schemas.microsoft.com/office/drawing/2014/main" id="{3D2DCE3C-F7B5-3F45-A8E4-B77D1F111AC3}"/>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7895" name="Object 9">
            <a:extLst>
              <a:ext uri="{FF2B5EF4-FFF2-40B4-BE49-F238E27FC236}">
                <a16:creationId xmlns:a16="http://schemas.microsoft.com/office/drawing/2014/main" id="{AFCF959C-16A8-7D4F-A19A-52490956A45B}"/>
              </a:ext>
            </a:extLst>
          </p:cNvPr>
          <p:cNvGraphicFramePr>
            <a:graphicFrameLocks noChangeAspect="1"/>
          </p:cNvGraphicFramePr>
          <p:nvPr/>
        </p:nvGraphicFramePr>
        <p:xfrm>
          <a:off x="4362450" y="1828800"/>
          <a:ext cx="1485900" cy="1614488"/>
        </p:xfrm>
        <a:graphic>
          <a:graphicData uri="http://schemas.openxmlformats.org/presentationml/2006/ole">
            <mc:AlternateContent xmlns:mc="http://schemas.openxmlformats.org/markup-compatibility/2006">
              <mc:Choice xmlns:v="urn:schemas-microsoft-com:vml" Requires="v">
                <p:oleObj spid="_x0000_s262208" name="Equation" r:id="rId5" imgW="19011900" imgH="21069300" progId="Equation.3">
                  <p:embed/>
                </p:oleObj>
              </mc:Choice>
              <mc:Fallback>
                <p:oleObj name="Equation" r:id="rId5" imgW="19011900" imgH="21069300" progId="Equation.3">
                  <p:embed/>
                  <p:pic>
                    <p:nvPicPr>
                      <p:cNvPr id="37895" name="Object 9">
                        <a:extLst>
                          <a:ext uri="{FF2B5EF4-FFF2-40B4-BE49-F238E27FC236}">
                            <a16:creationId xmlns:a16="http://schemas.microsoft.com/office/drawing/2014/main" id="{AFCF959C-16A8-7D4F-A19A-52490956A4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2450" y="1828800"/>
                        <a:ext cx="14859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Rectangle 12">
            <a:extLst>
              <a:ext uri="{FF2B5EF4-FFF2-40B4-BE49-F238E27FC236}">
                <a16:creationId xmlns:a16="http://schemas.microsoft.com/office/drawing/2014/main" id="{F3114E3E-82DC-9F4B-9FF1-DCAC3088AF7B}"/>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7897" name="Object 11">
            <a:extLst>
              <a:ext uri="{FF2B5EF4-FFF2-40B4-BE49-F238E27FC236}">
                <a16:creationId xmlns:a16="http://schemas.microsoft.com/office/drawing/2014/main" id="{B4AFA44F-6825-9C4F-83B8-0DC90F9F0B28}"/>
              </a:ext>
            </a:extLst>
          </p:cNvPr>
          <p:cNvGraphicFramePr>
            <a:graphicFrameLocks noChangeAspect="1"/>
          </p:cNvGraphicFramePr>
          <p:nvPr/>
        </p:nvGraphicFramePr>
        <p:xfrm>
          <a:off x="6257925" y="2667000"/>
          <a:ext cx="1809750" cy="304800"/>
        </p:xfrm>
        <a:graphic>
          <a:graphicData uri="http://schemas.openxmlformats.org/presentationml/2006/ole">
            <mc:AlternateContent xmlns:mc="http://schemas.openxmlformats.org/markup-compatibility/2006">
              <mc:Choice xmlns:v="urn:schemas-microsoft-com:vml" Requires="v">
                <p:oleObj spid="_x0000_s262209" name="Equation" r:id="rId7" imgW="28092400" imgH="4686300" progId="Equation.3">
                  <p:embed/>
                </p:oleObj>
              </mc:Choice>
              <mc:Fallback>
                <p:oleObj name="Equation" r:id="rId7" imgW="28092400" imgH="4686300" progId="Equation.3">
                  <p:embed/>
                  <p:pic>
                    <p:nvPicPr>
                      <p:cNvPr id="37897" name="Object 11">
                        <a:extLst>
                          <a:ext uri="{FF2B5EF4-FFF2-40B4-BE49-F238E27FC236}">
                            <a16:creationId xmlns:a16="http://schemas.microsoft.com/office/drawing/2014/main" id="{B4AFA44F-6825-9C4F-83B8-0DC90F9F0B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7925" y="2667000"/>
                        <a:ext cx="180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Rectangle 14">
            <a:extLst>
              <a:ext uri="{FF2B5EF4-FFF2-40B4-BE49-F238E27FC236}">
                <a16:creationId xmlns:a16="http://schemas.microsoft.com/office/drawing/2014/main" id="{2BAA034D-987C-3D4A-A2B9-5D8E4B06B79C}"/>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7899" name="Object 13">
            <a:extLst>
              <a:ext uri="{FF2B5EF4-FFF2-40B4-BE49-F238E27FC236}">
                <a16:creationId xmlns:a16="http://schemas.microsoft.com/office/drawing/2014/main" id="{677F9826-12DD-814B-8881-C8401E05D53D}"/>
              </a:ext>
            </a:extLst>
          </p:cNvPr>
          <p:cNvGraphicFramePr>
            <a:graphicFrameLocks noChangeAspect="1"/>
          </p:cNvGraphicFramePr>
          <p:nvPr/>
        </p:nvGraphicFramePr>
        <p:xfrm>
          <a:off x="6203950" y="3124200"/>
          <a:ext cx="1866900" cy="304800"/>
        </p:xfrm>
        <a:graphic>
          <a:graphicData uri="http://schemas.openxmlformats.org/presentationml/2006/ole">
            <mc:AlternateContent xmlns:mc="http://schemas.openxmlformats.org/markup-compatibility/2006">
              <mc:Choice xmlns:v="urn:schemas-microsoft-com:vml" Requires="v">
                <p:oleObj spid="_x0000_s262210" name="Equation" r:id="rId9" imgW="30429200" imgH="4686300" progId="Equation.3">
                  <p:embed/>
                </p:oleObj>
              </mc:Choice>
              <mc:Fallback>
                <p:oleObj name="Equation" r:id="rId9" imgW="30429200" imgH="4686300" progId="Equation.3">
                  <p:embed/>
                  <p:pic>
                    <p:nvPicPr>
                      <p:cNvPr id="37899" name="Object 13">
                        <a:extLst>
                          <a:ext uri="{FF2B5EF4-FFF2-40B4-BE49-F238E27FC236}">
                            <a16:creationId xmlns:a16="http://schemas.microsoft.com/office/drawing/2014/main" id="{677F9826-12DD-814B-8881-C8401E05D5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03950" y="3124200"/>
                        <a:ext cx="186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0" name="Rectangle 16">
            <a:extLst>
              <a:ext uri="{FF2B5EF4-FFF2-40B4-BE49-F238E27FC236}">
                <a16:creationId xmlns:a16="http://schemas.microsoft.com/office/drawing/2014/main" id="{7CAEC8AB-416C-4940-BD12-F303F21F2B67}"/>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7901" name="Object 15">
            <a:extLst>
              <a:ext uri="{FF2B5EF4-FFF2-40B4-BE49-F238E27FC236}">
                <a16:creationId xmlns:a16="http://schemas.microsoft.com/office/drawing/2014/main" id="{BCC4A40A-8CFA-0C47-BEE6-5D72C44CA429}"/>
              </a:ext>
            </a:extLst>
          </p:cNvPr>
          <p:cNvGraphicFramePr>
            <a:graphicFrameLocks noChangeAspect="1"/>
          </p:cNvGraphicFramePr>
          <p:nvPr/>
        </p:nvGraphicFramePr>
        <p:xfrm>
          <a:off x="2514600" y="3886201"/>
          <a:ext cx="1295400" cy="320675"/>
        </p:xfrm>
        <a:graphic>
          <a:graphicData uri="http://schemas.openxmlformats.org/presentationml/2006/ole">
            <mc:AlternateContent xmlns:mc="http://schemas.openxmlformats.org/markup-compatibility/2006">
              <mc:Choice xmlns:v="urn:schemas-microsoft-com:vml" Requires="v">
                <p:oleObj spid="_x0000_s262211" name="Equation" r:id="rId11" imgW="20485100" imgH="4978400" progId="Equation.3">
                  <p:embed/>
                </p:oleObj>
              </mc:Choice>
              <mc:Fallback>
                <p:oleObj name="Equation" r:id="rId11" imgW="20485100" imgH="4978400" progId="Equation.3">
                  <p:embed/>
                  <p:pic>
                    <p:nvPicPr>
                      <p:cNvPr id="37901" name="Object 15">
                        <a:extLst>
                          <a:ext uri="{FF2B5EF4-FFF2-40B4-BE49-F238E27FC236}">
                            <a16:creationId xmlns:a16="http://schemas.microsoft.com/office/drawing/2014/main" id="{BCC4A40A-8CFA-0C47-BEE6-5D72C44CA42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3886201"/>
                        <a:ext cx="1295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2" name="Rectangle 18">
            <a:extLst>
              <a:ext uri="{FF2B5EF4-FFF2-40B4-BE49-F238E27FC236}">
                <a16:creationId xmlns:a16="http://schemas.microsoft.com/office/drawing/2014/main" id="{BA378A7A-5F7B-7D46-8141-2F91E576F6FC}"/>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7903" name="Object 17">
            <a:extLst>
              <a:ext uri="{FF2B5EF4-FFF2-40B4-BE49-F238E27FC236}">
                <a16:creationId xmlns:a16="http://schemas.microsoft.com/office/drawing/2014/main" id="{A76766DE-0162-BC49-9CAA-D1CA232C5BBB}"/>
              </a:ext>
            </a:extLst>
          </p:cNvPr>
          <p:cNvGraphicFramePr>
            <a:graphicFrameLocks noChangeAspect="1"/>
          </p:cNvGraphicFramePr>
          <p:nvPr/>
        </p:nvGraphicFramePr>
        <p:xfrm>
          <a:off x="4803776" y="5116513"/>
          <a:ext cx="5838825" cy="590550"/>
        </p:xfrm>
        <a:graphic>
          <a:graphicData uri="http://schemas.openxmlformats.org/presentationml/2006/ole">
            <mc:AlternateContent xmlns:mc="http://schemas.openxmlformats.org/markup-compatibility/2006">
              <mc:Choice xmlns:v="urn:schemas-microsoft-com:vml" Requires="v">
                <p:oleObj spid="_x0000_s262212" name="Equation" r:id="rId13" imgW="99479100" imgH="9944100" progId="Equation.3">
                  <p:embed/>
                </p:oleObj>
              </mc:Choice>
              <mc:Fallback>
                <p:oleObj name="Equation" r:id="rId13" imgW="99479100" imgH="9944100" progId="Equation.3">
                  <p:embed/>
                  <p:pic>
                    <p:nvPicPr>
                      <p:cNvPr id="37903" name="Object 17">
                        <a:extLst>
                          <a:ext uri="{FF2B5EF4-FFF2-40B4-BE49-F238E27FC236}">
                            <a16:creationId xmlns:a16="http://schemas.microsoft.com/office/drawing/2014/main" id="{A76766DE-0162-BC49-9CAA-D1CA232C5BB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3776" y="5116513"/>
                        <a:ext cx="58388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7904" name="Group 40">
            <a:extLst>
              <a:ext uri="{FF2B5EF4-FFF2-40B4-BE49-F238E27FC236}">
                <a16:creationId xmlns:a16="http://schemas.microsoft.com/office/drawing/2014/main" id="{9055DADA-0576-A242-8995-BD66AC636543}"/>
              </a:ext>
            </a:extLst>
          </p:cNvPr>
          <p:cNvGrpSpPr>
            <a:grpSpLocks noChangeAspect="1"/>
          </p:cNvGrpSpPr>
          <p:nvPr/>
        </p:nvGrpSpPr>
        <p:grpSpPr bwMode="auto">
          <a:xfrm>
            <a:off x="1905001" y="4425950"/>
            <a:ext cx="2613025" cy="2203450"/>
            <a:chOff x="1440" y="5974"/>
            <a:chExt cx="4115" cy="3471"/>
          </a:xfrm>
        </p:grpSpPr>
        <p:sp>
          <p:nvSpPr>
            <p:cNvPr id="37914" name="AutoShape 62">
              <a:extLst>
                <a:ext uri="{FF2B5EF4-FFF2-40B4-BE49-F238E27FC236}">
                  <a16:creationId xmlns:a16="http://schemas.microsoft.com/office/drawing/2014/main" id="{1A7BD6D3-11AB-114C-95CB-21B16FC4B6A4}"/>
                </a:ext>
              </a:extLst>
            </p:cNvPr>
            <p:cNvSpPr>
              <a:spLocks noChangeAspect="1" noChangeArrowheads="1" noTextEdit="1"/>
            </p:cNvSpPr>
            <p:nvPr/>
          </p:nvSpPr>
          <p:spPr bwMode="auto">
            <a:xfrm>
              <a:off x="1440" y="6319"/>
              <a:ext cx="4115" cy="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useBgFill="1">
          <p:nvSpPr>
            <p:cNvPr id="37915" name="Text Box 59">
              <a:extLst>
                <a:ext uri="{FF2B5EF4-FFF2-40B4-BE49-F238E27FC236}">
                  <a16:creationId xmlns:a16="http://schemas.microsoft.com/office/drawing/2014/main" id="{9C1CD67C-E06D-934A-8018-78AE40957330}"/>
                </a:ext>
              </a:extLst>
            </p:cNvPr>
            <p:cNvSpPr txBox="1">
              <a:spLocks noChangeArrowheads="1"/>
            </p:cNvSpPr>
            <p:nvPr/>
          </p:nvSpPr>
          <p:spPr bwMode="auto">
            <a:xfrm>
              <a:off x="1920" y="8268"/>
              <a:ext cx="1320" cy="457"/>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l</a:t>
              </a:r>
              <a:endParaRPr lang="en-US" altLang="en-US">
                <a:ea typeface="Calibri" panose="020F0502020204030204" pitchFamily="34" charset="0"/>
                <a:cs typeface="Times New Roman" panose="02020603050405020304" pitchFamily="18" charset="0"/>
              </a:endParaRPr>
            </a:p>
          </p:txBody>
        </p:sp>
        <p:sp useBgFill="1">
          <p:nvSpPr>
            <p:cNvPr id="37916" name="Text Box 56">
              <a:extLst>
                <a:ext uri="{FF2B5EF4-FFF2-40B4-BE49-F238E27FC236}">
                  <a16:creationId xmlns:a16="http://schemas.microsoft.com/office/drawing/2014/main" id="{A04B8512-793B-4848-A113-40667FB5F051}"/>
                </a:ext>
              </a:extLst>
            </p:cNvPr>
            <p:cNvSpPr txBox="1">
              <a:spLocks noChangeArrowheads="1"/>
            </p:cNvSpPr>
            <p:nvPr/>
          </p:nvSpPr>
          <p:spPr bwMode="auto">
            <a:xfrm>
              <a:off x="3360" y="8249"/>
              <a:ext cx="1080" cy="476"/>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2</a:t>
              </a:r>
              <a:endParaRPr lang="en-US" altLang="en-US">
                <a:ea typeface="Calibri" panose="020F0502020204030204" pitchFamily="34" charset="0"/>
                <a:cs typeface="Times New Roman" panose="02020603050405020304" pitchFamily="18" charset="0"/>
              </a:endParaRPr>
            </a:p>
          </p:txBody>
        </p:sp>
        <p:sp useBgFill="1">
          <p:nvSpPr>
            <p:cNvPr id="37917" name="Text Box 55">
              <a:extLst>
                <a:ext uri="{FF2B5EF4-FFF2-40B4-BE49-F238E27FC236}">
                  <a16:creationId xmlns:a16="http://schemas.microsoft.com/office/drawing/2014/main" id="{B29219AD-FFC5-164B-AC07-A703E4BC1EA8}"/>
                </a:ext>
              </a:extLst>
            </p:cNvPr>
            <p:cNvSpPr txBox="1">
              <a:spLocks noChangeArrowheads="1"/>
            </p:cNvSpPr>
            <p:nvPr/>
          </p:nvSpPr>
          <p:spPr bwMode="auto">
            <a:xfrm>
              <a:off x="4697" y="8303"/>
              <a:ext cx="531" cy="476"/>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u</a:t>
              </a:r>
              <a:endParaRPr lang="en-US" altLang="en-US">
                <a:ea typeface="Calibri" panose="020F0502020204030204" pitchFamily="34" charset="0"/>
                <a:cs typeface="Times New Roman" panose="02020603050405020304" pitchFamily="18" charset="0"/>
              </a:endParaRPr>
            </a:p>
          </p:txBody>
        </p:sp>
        <p:cxnSp>
          <p:nvCxnSpPr>
            <p:cNvPr id="37918" name="AutoShape 50">
              <a:extLst>
                <a:ext uri="{FF2B5EF4-FFF2-40B4-BE49-F238E27FC236}">
                  <a16:creationId xmlns:a16="http://schemas.microsoft.com/office/drawing/2014/main" id="{9BEC10DE-60BF-124B-ACE2-3DA06B74EF41}"/>
                </a:ext>
              </a:extLst>
            </p:cNvPr>
            <p:cNvCxnSpPr>
              <a:cxnSpLocks noChangeShapeType="1"/>
            </p:cNvCxnSpPr>
            <p:nvPr/>
          </p:nvCxnSpPr>
          <p:spPr bwMode="auto">
            <a:xfrm flipH="1">
              <a:off x="1474" y="5974"/>
              <a:ext cx="35" cy="2326"/>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37919" name="AutoShape 49">
              <a:extLst>
                <a:ext uri="{FF2B5EF4-FFF2-40B4-BE49-F238E27FC236}">
                  <a16:creationId xmlns:a16="http://schemas.microsoft.com/office/drawing/2014/main" id="{1E5FACC5-7971-644C-AB82-1F13A5F6EDFE}"/>
                </a:ext>
              </a:extLst>
            </p:cNvPr>
            <p:cNvCxnSpPr>
              <a:cxnSpLocks noChangeShapeType="1"/>
            </p:cNvCxnSpPr>
            <p:nvPr/>
          </p:nvCxnSpPr>
          <p:spPr bwMode="auto">
            <a:xfrm>
              <a:off x="1474" y="8300"/>
              <a:ext cx="4072" cy="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7920" name="Freeform 48">
              <a:extLst>
                <a:ext uri="{FF2B5EF4-FFF2-40B4-BE49-F238E27FC236}">
                  <a16:creationId xmlns:a16="http://schemas.microsoft.com/office/drawing/2014/main" id="{A211C181-6694-B14E-802C-E6F8D7EF95FF}"/>
                </a:ext>
              </a:extLst>
            </p:cNvPr>
            <p:cNvSpPr>
              <a:spLocks/>
            </p:cNvSpPr>
            <p:nvPr/>
          </p:nvSpPr>
          <p:spPr bwMode="auto">
            <a:xfrm>
              <a:off x="1474" y="6321"/>
              <a:ext cx="3887" cy="1628"/>
            </a:xfrm>
            <a:custGeom>
              <a:avLst/>
              <a:gdLst>
                <a:gd name="T0" fmla="*/ 0 w 3886"/>
                <a:gd name="T1" fmla="*/ 1628 h 1628"/>
                <a:gd name="T2" fmla="*/ 1681 w 3886"/>
                <a:gd name="T3" fmla="*/ 36 h 1628"/>
                <a:gd name="T4" fmla="*/ 3892 w 3886"/>
                <a:gd name="T5" fmla="*/ 1414 h 1628"/>
                <a:gd name="T6" fmla="*/ 0 60000 65536"/>
                <a:gd name="T7" fmla="*/ 0 60000 65536"/>
                <a:gd name="T8" fmla="*/ 0 60000 65536"/>
                <a:gd name="T9" fmla="*/ 0 w 3886"/>
                <a:gd name="T10" fmla="*/ 0 h 1628"/>
                <a:gd name="T11" fmla="*/ 3886 w 3886"/>
                <a:gd name="T12" fmla="*/ 1628 h 1628"/>
              </a:gdLst>
              <a:ahLst/>
              <a:cxnLst>
                <a:cxn ang="T6">
                  <a:pos x="T0" y="T1"/>
                </a:cxn>
                <a:cxn ang="T7">
                  <a:pos x="T2" y="T3"/>
                </a:cxn>
                <a:cxn ang="T8">
                  <a:pos x="T4" y="T5"/>
                </a:cxn>
              </a:cxnLst>
              <a:rect l="T9" t="T10" r="T11" b="T12"/>
              <a:pathLst>
                <a:path w="3886" h="1628">
                  <a:moveTo>
                    <a:pt x="0" y="1628"/>
                  </a:moveTo>
                  <a:cubicBezTo>
                    <a:pt x="516" y="850"/>
                    <a:pt x="1033" y="72"/>
                    <a:pt x="1681" y="36"/>
                  </a:cubicBezTo>
                  <a:cubicBezTo>
                    <a:pt x="2329" y="0"/>
                    <a:pt x="3486" y="1211"/>
                    <a:pt x="3886" y="141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37921" name="AutoShape 46">
              <a:extLst>
                <a:ext uri="{FF2B5EF4-FFF2-40B4-BE49-F238E27FC236}">
                  <a16:creationId xmlns:a16="http://schemas.microsoft.com/office/drawing/2014/main" id="{FAB75766-4B77-5F45-9234-9B59F87A9963}"/>
                </a:ext>
              </a:extLst>
            </p:cNvPr>
            <p:cNvCxnSpPr>
              <a:cxnSpLocks noChangeShapeType="1"/>
            </p:cNvCxnSpPr>
            <p:nvPr/>
          </p:nvCxnSpPr>
          <p:spPr bwMode="auto">
            <a:xfrm>
              <a:off x="4879" y="7382"/>
              <a:ext cx="20" cy="92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37905" name="AutoShape 44">
            <a:extLst>
              <a:ext uri="{FF2B5EF4-FFF2-40B4-BE49-F238E27FC236}">
                <a16:creationId xmlns:a16="http://schemas.microsoft.com/office/drawing/2014/main" id="{D6EEE25B-56A3-2F47-BFC1-7DF942D04D4F}"/>
              </a:ext>
            </a:extLst>
          </p:cNvPr>
          <p:cNvCxnSpPr>
            <a:cxnSpLocks noChangeShapeType="1"/>
          </p:cNvCxnSpPr>
          <p:nvPr/>
        </p:nvCxnSpPr>
        <p:spPr bwMode="auto">
          <a:xfrm>
            <a:off x="2590801" y="4886326"/>
            <a:ext cx="4763" cy="10572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906" name="AutoShape 44">
            <a:extLst>
              <a:ext uri="{FF2B5EF4-FFF2-40B4-BE49-F238E27FC236}">
                <a16:creationId xmlns:a16="http://schemas.microsoft.com/office/drawing/2014/main" id="{5B880F06-7865-F64A-AE8B-291EEF09F806}"/>
              </a:ext>
            </a:extLst>
          </p:cNvPr>
          <p:cNvCxnSpPr>
            <a:cxnSpLocks noChangeShapeType="1"/>
          </p:cNvCxnSpPr>
          <p:nvPr/>
        </p:nvCxnSpPr>
        <p:spPr bwMode="auto">
          <a:xfrm>
            <a:off x="3424238" y="4810126"/>
            <a:ext cx="4762" cy="10572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7907" name="Rectangle 68">
            <a:extLst>
              <a:ext uri="{FF2B5EF4-FFF2-40B4-BE49-F238E27FC236}">
                <a16:creationId xmlns:a16="http://schemas.microsoft.com/office/drawing/2014/main" id="{C03999FB-0F18-4E49-AFD9-62D8C7C6F7F2}"/>
              </a:ext>
            </a:extLst>
          </p:cNvPr>
          <p:cNvSpPr>
            <a:spLocks noChangeArrowheads="1"/>
          </p:cNvSpPr>
          <p:nvPr/>
        </p:nvSpPr>
        <p:spPr bwMode="auto">
          <a:xfrm>
            <a:off x="2590800" y="5230787"/>
            <a:ext cx="1265238" cy="685800"/>
          </a:xfrm>
          <a:prstGeom prst="rect">
            <a:avLst/>
          </a:prstGeom>
          <a:solidFill>
            <a:schemeClr val="accent1">
              <a:alpha val="36078"/>
            </a:schemeClr>
          </a:solidFill>
          <a:ln w="9525" algn="ctr">
            <a:solidFill>
              <a:schemeClr val="tx1"/>
            </a:solidFill>
            <a:miter lim="800000"/>
            <a:headEnd/>
            <a:tailEnd/>
          </a:ln>
        </p:spPr>
        <p:txBody>
          <a:bodyPr wrap="none"/>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useBgFill="1">
        <p:nvSpPr>
          <p:cNvPr id="37908" name="Text Box 56">
            <a:extLst>
              <a:ext uri="{FF2B5EF4-FFF2-40B4-BE49-F238E27FC236}">
                <a16:creationId xmlns:a16="http://schemas.microsoft.com/office/drawing/2014/main" id="{003B7A05-2573-294E-A598-C2E116368CA3}"/>
              </a:ext>
            </a:extLst>
          </p:cNvPr>
          <p:cNvSpPr txBox="1">
            <a:spLocks noChangeArrowheads="1"/>
          </p:cNvSpPr>
          <p:nvPr/>
        </p:nvSpPr>
        <p:spPr bwMode="auto">
          <a:xfrm>
            <a:off x="3733800" y="5921375"/>
            <a:ext cx="304800" cy="228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100">
                <a:latin typeface="Calibri" panose="020F0502020204030204" pitchFamily="34" charset="0"/>
                <a:ea typeface="Calibri" panose="020F0502020204030204" pitchFamily="34" charset="0"/>
                <a:cs typeface="Times New Roman" panose="02020603050405020304" pitchFamily="18" charset="0"/>
              </a:rPr>
              <a:t>X</a:t>
            </a:r>
            <a:r>
              <a:rPr lang="en-US" altLang="en-US" sz="1100" baseline="-30000">
                <a:latin typeface="Calibri" panose="020F0502020204030204" pitchFamily="34" charset="0"/>
                <a:ea typeface="Calibri" panose="020F0502020204030204" pitchFamily="34" charset="0"/>
                <a:cs typeface="Times New Roman" panose="02020603050405020304" pitchFamily="18" charset="0"/>
              </a:rPr>
              <a:t>1</a:t>
            </a:r>
            <a:endParaRPr lang="en-US" altLang="en-US">
              <a:ea typeface="Calibri" panose="020F0502020204030204" pitchFamily="34" charset="0"/>
              <a:cs typeface="Times New Roman" panose="02020603050405020304" pitchFamily="18" charset="0"/>
            </a:endParaRPr>
          </a:p>
        </p:txBody>
      </p:sp>
      <p:cxnSp>
        <p:nvCxnSpPr>
          <p:cNvPr id="37909" name="Straight Connector 75">
            <a:extLst>
              <a:ext uri="{FF2B5EF4-FFF2-40B4-BE49-F238E27FC236}">
                <a16:creationId xmlns:a16="http://schemas.microsoft.com/office/drawing/2014/main" id="{22CA7299-6A27-3D4D-AE05-42F2438BD12B}"/>
              </a:ext>
            </a:extLst>
          </p:cNvPr>
          <p:cNvCxnSpPr>
            <a:cxnSpLocks noChangeShapeType="1"/>
            <a:endCxn id="37908" idx="0"/>
          </p:cNvCxnSpPr>
          <p:nvPr/>
        </p:nvCxnSpPr>
        <p:spPr bwMode="auto">
          <a:xfrm rot="16200000" flipH="1">
            <a:off x="3482976" y="5518151"/>
            <a:ext cx="792162" cy="14287"/>
          </a:xfrm>
          <a:prstGeom prst="line">
            <a:avLst/>
          </a:prstGeom>
          <a:noFill/>
          <a:ln w="9525" algn="ctr">
            <a:solidFill>
              <a:schemeClr val="tx1"/>
            </a:solidFill>
            <a:miter lim="800000"/>
            <a:headEnd/>
            <a:tailEnd/>
          </a:ln>
          <a:extLst>
            <a:ext uri="{909E8E84-426E-40DD-AFC4-6F175D3DCCD1}">
              <a14:hiddenFill xmlns:a14="http://schemas.microsoft.com/office/drawing/2010/main">
                <a:noFill/>
              </a14:hiddenFill>
            </a:ext>
          </a:extLst>
        </p:spPr>
      </p:cxnSp>
      <p:sp>
        <p:nvSpPr>
          <p:cNvPr id="37910" name="Rectangle 76">
            <a:extLst>
              <a:ext uri="{FF2B5EF4-FFF2-40B4-BE49-F238E27FC236}">
                <a16:creationId xmlns:a16="http://schemas.microsoft.com/office/drawing/2014/main" id="{B19FC0A2-80B2-0D4E-A0DD-9E22CF6497E7}"/>
              </a:ext>
            </a:extLst>
          </p:cNvPr>
          <p:cNvSpPr>
            <a:spLocks noChangeArrowheads="1"/>
          </p:cNvSpPr>
          <p:nvPr/>
        </p:nvSpPr>
        <p:spPr bwMode="auto">
          <a:xfrm>
            <a:off x="3875088" y="5229200"/>
            <a:ext cx="222250" cy="685800"/>
          </a:xfrm>
          <a:prstGeom prst="rect">
            <a:avLst/>
          </a:prstGeom>
          <a:solidFill>
            <a:srgbClr val="FF0000">
              <a:alpha val="36078"/>
            </a:srgbClr>
          </a:solidFill>
          <a:ln w="9525" algn="ctr">
            <a:solidFill>
              <a:schemeClr val="tx1"/>
            </a:solidFill>
            <a:miter lim="800000"/>
            <a:headEnd/>
            <a:tailEnd/>
          </a:ln>
        </p:spPr>
        <p:txBody>
          <a:bodyPr wrap="none"/>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7911" name="Object 20">
            <a:extLst>
              <a:ext uri="{FF2B5EF4-FFF2-40B4-BE49-F238E27FC236}">
                <a16:creationId xmlns:a16="http://schemas.microsoft.com/office/drawing/2014/main" id="{D8909992-0137-9A4E-8613-97B8C870E9F4}"/>
              </a:ext>
            </a:extLst>
          </p:cNvPr>
          <p:cNvGraphicFramePr>
            <a:graphicFrameLocks noChangeAspect="1"/>
          </p:cNvGraphicFramePr>
          <p:nvPr/>
        </p:nvGraphicFramePr>
        <p:xfrm>
          <a:off x="4819650" y="4121150"/>
          <a:ext cx="1339850" cy="1111250"/>
        </p:xfrm>
        <a:graphic>
          <a:graphicData uri="http://schemas.openxmlformats.org/presentationml/2006/ole">
            <mc:AlternateContent xmlns:mc="http://schemas.openxmlformats.org/markup-compatibility/2006">
              <mc:Choice xmlns:v="urn:schemas-microsoft-com:vml" Requires="v">
                <p:oleObj spid="_x0000_s262213" name="Equation" r:id="rId15" imgW="18719800" imgH="15798800" progId="Equation.3">
                  <p:embed/>
                </p:oleObj>
              </mc:Choice>
              <mc:Fallback>
                <p:oleObj name="Equation" r:id="rId15" imgW="18719800" imgH="15798800" progId="Equation.3">
                  <p:embed/>
                  <p:pic>
                    <p:nvPicPr>
                      <p:cNvPr id="37911" name="Object 20">
                        <a:extLst>
                          <a:ext uri="{FF2B5EF4-FFF2-40B4-BE49-F238E27FC236}">
                            <a16:creationId xmlns:a16="http://schemas.microsoft.com/office/drawing/2014/main" id="{D8909992-0137-9A4E-8613-97B8C870E9F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19650" y="4121150"/>
                        <a:ext cx="13398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12" name="Rectangle 22">
            <a:extLst>
              <a:ext uri="{FF2B5EF4-FFF2-40B4-BE49-F238E27FC236}">
                <a16:creationId xmlns:a16="http://schemas.microsoft.com/office/drawing/2014/main" id="{EF236658-FF77-894D-903D-C4A8497EBC64}"/>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7913" name="Object 21">
            <a:extLst>
              <a:ext uri="{FF2B5EF4-FFF2-40B4-BE49-F238E27FC236}">
                <a16:creationId xmlns:a16="http://schemas.microsoft.com/office/drawing/2014/main" id="{141313FB-88ED-9E40-B3F4-693AD901B8E9}"/>
              </a:ext>
            </a:extLst>
          </p:cNvPr>
          <p:cNvGraphicFramePr>
            <a:graphicFrameLocks noChangeAspect="1"/>
          </p:cNvGraphicFramePr>
          <p:nvPr/>
        </p:nvGraphicFramePr>
        <p:xfrm>
          <a:off x="4922839" y="5773738"/>
          <a:ext cx="2943225" cy="550862"/>
        </p:xfrm>
        <a:graphic>
          <a:graphicData uri="http://schemas.openxmlformats.org/presentationml/2006/ole">
            <mc:AlternateContent xmlns:mc="http://schemas.openxmlformats.org/markup-compatibility/2006">
              <mc:Choice xmlns:v="urn:schemas-microsoft-com:vml" Requires="v">
                <p:oleObj spid="_x0000_s262214" name="Equation" r:id="rId17" imgW="49441100" imgH="9067800" progId="Equation.3">
                  <p:embed/>
                </p:oleObj>
              </mc:Choice>
              <mc:Fallback>
                <p:oleObj name="Equation" r:id="rId17" imgW="49441100" imgH="9067800" progId="Equation.3">
                  <p:embed/>
                  <p:pic>
                    <p:nvPicPr>
                      <p:cNvPr id="37913" name="Object 21">
                        <a:extLst>
                          <a:ext uri="{FF2B5EF4-FFF2-40B4-BE49-F238E27FC236}">
                            <a16:creationId xmlns:a16="http://schemas.microsoft.com/office/drawing/2014/main" id="{141313FB-88ED-9E40-B3F4-693AD901B8E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22839" y="5773738"/>
                        <a:ext cx="29432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17339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
            <a:extLst>
              <a:ext uri="{FF2B5EF4-FFF2-40B4-BE49-F238E27FC236}">
                <a16:creationId xmlns:a16="http://schemas.microsoft.com/office/drawing/2014/main" id="{16BF01AD-97EF-9B40-A295-577728FF38B3}"/>
              </a:ext>
            </a:extLst>
          </p:cNvPr>
          <p:cNvSpPr>
            <a:spLocks noGrp="1" noChangeArrowheads="1"/>
          </p:cNvSpPr>
          <p:nvPr>
            <p:ph type="title"/>
          </p:nvPr>
        </p:nvSpPr>
        <p:spPr>
          <a:xfrm>
            <a:off x="2317750" y="98425"/>
            <a:ext cx="7793038" cy="1143000"/>
          </a:xfrm>
        </p:spPr>
        <p:txBody>
          <a:bodyPr>
            <a:normAutofit fontScale="90000"/>
          </a:bodyPr>
          <a:lstStyle/>
          <a:p>
            <a:pPr>
              <a:defRPr/>
            </a:pPr>
            <a:r>
              <a:rPr lang="en-US" dirty="0"/>
              <a:t>Theoretical Solution and Convergence</a:t>
            </a:r>
          </a:p>
        </p:txBody>
      </p:sp>
      <p:graphicFrame>
        <p:nvGraphicFramePr>
          <p:cNvPr id="10" name="Table 9">
            <a:extLst>
              <a:ext uri="{FF2B5EF4-FFF2-40B4-BE49-F238E27FC236}">
                <a16:creationId xmlns:a16="http://schemas.microsoft.com/office/drawing/2014/main" id="{B0E71298-F7A0-5740-A41D-F244E22ACFBB}"/>
              </a:ext>
            </a:extLst>
          </p:cNvPr>
          <p:cNvGraphicFramePr>
            <a:graphicFrameLocks noGrp="1"/>
          </p:cNvGraphicFramePr>
          <p:nvPr>
            <p:extLst>
              <p:ext uri="{D42A27DB-BD31-4B8C-83A1-F6EECF244321}">
                <p14:modId xmlns:p14="http://schemas.microsoft.com/office/powerpoint/2010/main" val="2736459857"/>
              </p:ext>
            </p:extLst>
          </p:nvPr>
        </p:nvGraphicFramePr>
        <p:xfrm>
          <a:off x="3429000" y="1724024"/>
          <a:ext cx="5184776" cy="2312990"/>
        </p:xfrm>
        <a:graphic>
          <a:graphicData uri="http://schemas.openxmlformats.org/drawingml/2006/table">
            <a:tbl>
              <a:tblPr/>
              <a:tblGrid>
                <a:gridCol w="746653">
                  <a:extLst>
                    <a:ext uri="{9D8B030D-6E8A-4147-A177-3AD203B41FA5}">
                      <a16:colId xmlns:a16="http://schemas.microsoft.com/office/drawing/2014/main" val="20000"/>
                    </a:ext>
                  </a:extLst>
                </a:gridCol>
                <a:gridCol w="566179">
                  <a:extLst>
                    <a:ext uri="{9D8B030D-6E8A-4147-A177-3AD203B41FA5}">
                      <a16:colId xmlns:a16="http://schemas.microsoft.com/office/drawing/2014/main" val="20001"/>
                    </a:ext>
                  </a:extLst>
                </a:gridCol>
                <a:gridCol w="645324">
                  <a:extLst>
                    <a:ext uri="{9D8B030D-6E8A-4147-A177-3AD203B41FA5}">
                      <a16:colId xmlns:a16="http://schemas.microsoft.com/office/drawing/2014/main" val="20002"/>
                    </a:ext>
                  </a:extLst>
                </a:gridCol>
                <a:gridCol w="645324">
                  <a:extLst>
                    <a:ext uri="{9D8B030D-6E8A-4147-A177-3AD203B41FA5}">
                      <a16:colId xmlns:a16="http://schemas.microsoft.com/office/drawing/2014/main" val="20003"/>
                    </a:ext>
                  </a:extLst>
                </a:gridCol>
                <a:gridCol w="645324">
                  <a:extLst>
                    <a:ext uri="{9D8B030D-6E8A-4147-A177-3AD203B41FA5}">
                      <a16:colId xmlns:a16="http://schemas.microsoft.com/office/drawing/2014/main" val="20004"/>
                    </a:ext>
                  </a:extLst>
                </a:gridCol>
                <a:gridCol w="645324">
                  <a:extLst>
                    <a:ext uri="{9D8B030D-6E8A-4147-A177-3AD203B41FA5}">
                      <a16:colId xmlns:a16="http://schemas.microsoft.com/office/drawing/2014/main" val="20005"/>
                    </a:ext>
                  </a:extLst>
                </a:gridCol>
                <a:gridCol w="645324">
                  <a:extLst>
                    <a:ext uri="{9D8B030D-6E8A-4147-A177-3AD203B41FA5}">
                      <a16:colId xmlns:a16="http://schemas.microsoft.com/office/drawing/2014/main" val="20006"/>
                    </a:ext>
                  </a:extLst>
                </a:gridCol>
                <a:gridCol w="645324">
                  <a:extLst>
                    <a:ext uri="{9D8B030D-6E8A-4147-A177-3AD203B41FA5}">
                      <a16:colId xmlns:a16="http://schemas.microsoft.com/office/drawing/2014/main" val="20007"/>
                    </a:ext>
                  </a:extLst>
                </a:gridCol>
              </a:tblGrid>
              <a:tr h="420542">
                <a:tc>
                  <a:txBody>
                    <a:bodyPr/>
                    <a:lstStyle/>
                    <a:p>
                      <a:pPr marL="0" marR="0">
                        <a:lnSpc>
                          <a:spcPct val="115000"/>
                        </a:lnSpc>
                        <a:spcBef>
                          <a:spcPts val="0"/>
                        </a:spcBef>
                        <a:spcAft>
                          <a:spcPts val="0"/>
                        </a:spcAft>
                      </a:pPr>
                      <a:endParaRPr lang="en-US" sz="1200" dirty="0">
                        <a:solidFill>
                          <a:srgbClr val="000000"/>
                        </a:solidFill>
                        <a:latin typeface="Times New Roman"/>
                        <a:ea typeface="Times New Roman"/>
                        <a:cs typeface="Times New Roman"/>
                      </a:endParaRPr>
                    </a:p>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Iteration</a:t>
                      </a:r>
                      <a:endParaRPr lang="en-US" sz="1100" dirty="0">
                        <a:latin typeface="Calibri"/>
                        <a:ea typeface="Calibri"/>
                        <a:cs typeface="Times New Roman"/>
                      </a:endParaRPr>
                    </a:p>
                  </a:txBody>
                  <a:tcPr marL="68586" marR="68586" marT="0" marB="0" anchor="b">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x</a:t>
                      </a:r>
                      <a:r>
                        <a:rPr lang="en-US" sz="1200" baseline="-25000">
                          <a:solidFill>
                            <a:srgbClr val="000000"/>
                          </a:solidFill>
                          <a:latin typeface="Times New Roman"/>
                          <a:ea typeface="Times New Roman"/>
                          <a:cs typeface="Times New Roman"/>
                        </a:rPr>
                        <a:t>l</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x</a:t>
                      </a:r>
                      <a:r>
                        <a:rPr lang="en-US" sz="1200" baseline="-25000">
                          <a:solidFill>
                            <a:srgbClr val="000000"/>
                          </a:solidFill>
                          <a:latin typeface="Times New Roman"/>
                          <a:ea typeface="Times New Roman"/>
                          <a:cs typeface="Times New Roman"/>
                        </a:rPr>
                        <a:t>u</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x</a:t>
                      </a:r>
                      <a:r>
                        <a:rPr lang="en-US" sz="1200" baseline="-25000">
                          <a:solidFill>
                            <a:srgbClr val="000000"/>
                          </a:solidFill>
                          <a:latin typeface="Times New Roman"/>
                          <a:ea typeface="Times New Roman"/>
                          <a:cs typeface="Times New Roman"/>
                        </a:rPr>
                        <a:t>1</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x</a:t>
                      </a:r>
                      <a:r>
                        <a:rPr lang="en-US" sz="1200" baseline="-25000">
                          <a:solidFill>
                            <a:srgbClr val="000000"/>
                          </a:solidFill>
                          <a:latin typeface="Times New Roman"/>
                          <a:ea typeface="Times New Roman"/>
                          <a:cs typeface="Times New Roman"/>
                        </a:rPr>
                        <a:t>2</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f(x</a:t>
                      </a:r>
                      <a:r>
                        <a:rPr lang="en-US" sz="1200" baseline="-25000">
                          <a:solidFill>
                            <a:srgbClr val="000000"/>
                          </a:solidFill>
                          <a:latin typeface="Times New Roman"/>
                          <a:ea typeface="Times New Roman"/>
                          <a:cs typeface="Times New Roman"/>
                        </a:rPr>
                        <a:t>1</a:t>
                      </a:r>
                      <a:r>
                        <a:rPr lang="en-US" sz="1200">
                          <a:solidFill>
                            <a:srgbClr val="000000"/>
                          </a:solidFill>
                          <a:latin typeface="Times New Roman"/>
                          <a:ea typeface="Times New Roman"/>
                          <a:cs typeface="Times New Roman"/>
                        </a:rPr>
                        <a:t>)</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f(x</a:t>
                      </a:r>
                      <a:r>
                        <a:rPr lang="en-US" sz="1200" baseline="-25000">
                          <a:solidFill>
                            <a:srgbClr val="000000"/>
                          </a:solidFill>
                          <a:latin typeface="Times New Roman"/>
                          <a:ea typeface="Times New Roman"/>
                          <a:cs typeface="Times New Roman"/>
                        </a:rPr>
                        <a:t>2</a:t>
                      </a:r>
                      <a:r>
                        <a:rPr lang="en-US" sz="1200">
                          <a:solidFill>
                            <a:srgbClr val="000000"/>
                          </a:solidFill>
                          <a:latin typeface="Times New Roman"/>
                          <a:ea typeface="Times New Roman"/>
                          <a:cs typeface="Times New Roman"/>
                        </a:rPr>
                        <a:t>)</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sym typeface="Symbol"/>
                        </a:rPr>
                        <a:t></a:t>
                      </a:r>
                      <a:endParaRPr lang="en-US" sz="1100">
                        <a:latin typeface="Calibri"/>
                        <a:ea typeface="Calibri"/>
                        <a:cs typeface="Times New Roman"/>
                      </a:endParaRPr>
                    </a:p>
                  </a:txBody>
                  <a:tcPr marL="68586" marR="68586" marT="0" marB="0" anchor="b">
                    <a:lnL>
                      <a:noFill/>
                    </a:lnL>
                    <a:lnR>
                      <a:noFill/>
                    </a:lnR>
                    <a:lnT>
                      <a:noFill/>
                    </a:lnT>
                    <a:lnB>
                      <a:noFill/>
                    </a:lnB>
                  </a:tcPr>
                </a:tc>
                <a:extLst>
                  <a:ext uri="{0D108BD9-81ED-4DB2-BD59-A6C34878D82A}">
                    <a16:rowId xmlns:a16="http://schemas.microsoft.com/office/drawing/2014/main" val="10000"/>
                  </a:ext>
                </a:extLst>
              </a:tr>
              <a:tr h="210272">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0.0000</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1.5714</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0.9712</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0.6002</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5.1657</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4.1238</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1.5714</a:t>
                      </a:r>
                      <a:endParaRPr lang="en-US" sz="1100">
                        <a:latin typeface="Calibri"/>
                        <a:ea typeface="Calibri"/>
                        <a:cs typeface="Times New Roman"/>
                      </a:endParaRPr>
                    </a:p>
                  </a:txBody>
                  <a:tcPr marL="68586" marR="68586" marT="0" marB="0" anchor="b">
                    <a:lnL>
                      <a:noFill/>
                    </a:lnL>
                    <a:lnR>
                      <a:noFill/>
                    </a:lnR>
                    <a:lnT>
                      <a:noFill/>
                    </a:lnT>
                    <a:lnB>
                      <a:noFill/>
                    </a:lnB>
                  </a:tcPr>
                </a:tc>
                <a:extLst>
                  <a:ext uri="{0D108BD9-81ED-4DB2-BD59-A6C34878D82A}">
                    <a16:rowId xmlns:a16="http://schemas.microsoft.com/office/drawing/2014/main" val="10001"/>
                  </a:ext>
                </a:extLst>
              </a:tr>
              <a:tr h="210272">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2</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0.6002</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1.5714</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1.2005</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0.9712</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5.0784</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5.1657</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0.9712</a:t>
                      </a:r>
                      <a:endParaRPr lang="en-US" sz="1100">
                        <a:latin typeface="Calibri"/>
                        <a:ea typeface="Calibri"/>
                        <a:cs typeface="Times New Roman"/>
                      </a:endParaRPr>
                    </a:p>
                  </a:txBody>
                  <a:tcPr marL="68586" marR="68586" marT="0" marB="0" anchor="b">
                    <a:lnL>
                      <a:noFill/>
                    </a:lnL>
                    <a:lnR>
                      <a:noFill/>
                    </a:lnR>
                    <a:lnT>
                      <a:noFill/>
                    </a:lnT>
                    <a:lnB>
                      <a:noFill/>
                    </a:lnB>
                  </a:tcPr>
                </a:tc>
                <a:extLst>
                  <a:ext uri="{0D108BD9-81ED-4DB2-BD59-A6C34878D82A}">
                    <a16:rowId xmlns:a16="http://schemas.microsoft.com/office/drawing/2014/main" val="10002"/>
                  </a:ext>
                </a:extLst>
              </a:tr>
              <a:tr h="210272">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3</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0.6002</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dirty="0">
                          <a:solidFill>
                            <a:srgbClr val="000000"/>
                          </a:solidFill>
                          <a:latin typeface="Times New Roman"/>
                          <a:ea typeface="Times New Roman"/>
                          <a:cs typeface="Times New Roman"/>
                        </a:rPr>
                        <a:t>1.2005</a:t>
                      </a:r>
                      <a:endParaRPr lang="en-US" sz="1100" dirty="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0.9712</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0.8295</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5.1657</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4.9426</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0.6002</a:t>
                      </a:r>
                      <a:endParaRPr lang="en-US" sz="1100">
                        <a:latin typeface="Calibri"/>
                        <a:ea typeface="Calibri"/>
                        <a:cs typeface="Times New Roman"/>
                      </a:endParaRPr>
                    </a:p>
                  </a:txBody>
                  <a:tcPr marL="68586" marR="68586" marT="0" marB="0" anchor="b">
                    <a:lnL>
                      <a:noFill/>
                    </a:lnL>
                    <a:lnR>
                      <a:noFill/>
                    </a:lnR>
                    <a:lnT>
                      <a:noFill/>
                    </a:lnT>
                    <a:lnB>
                      <a:noFill/>
                    </a:lnB>
                  </a:tcPr>
                </a:tc>
                <a:extLst>
                  <a:ext uri="{0D108BD9-81ED-4DB2-BD59-A6C34878D82A}">
                    <a16:rowId xmlns:a16="http://schemas.microsoft.com/office/drawing/2014/main" val="10003"/>
                  </a:ext>
                </a:extLst>
              </a:tr>
              <a:tr h="210272">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4</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0.8295</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1.2005</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1.0588</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0.9712</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5.1955</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5.1657</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0.3710</a:t>
                      </a:r>
                      <a:endParaRPr lang="en-US" sz="1100">
                        <a:latin typeface="Calibri"/>
                        <a:ea typeface="Calibri"/>
                        <a:cs typeface="Times New Roman"/>
                      </a:endParaRPr>
                    </a:p>
                  </a:txBody>
                  <a:tcPr marL="68586" marR="68586" marT="0" marB="0" anchor="b">
                    <a:lnL>
                      <a:noFill/>
                    </a:lnL>
                    <a:lnR>
                      <a:noFill/>
                    </a:lnR>
                    <a:lnT>
                      <a:noFill/>
                    </a:lnT>
                    <a:lnB>
                      <a:noFill/>
                    </a:lnB>
                  </a:tcPr>
                </a:tc>
                <a:extLst>
                  <a:ext uri="{0D108BD9-81ED-4DB2-BD59-A6C34878D82A}">
                    <a16:rowId xmlns:a16="http://schemas.microsoft.com/office/drawing/2014/main" val="10004"/>
                  </a:ext>
                </a:extLst>
              </a:tr>
              <a:tr h="210272">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0.9712</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1.2005</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1.1129</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1.0588</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5.1740</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5.1955</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0.2293</a:t>
                      </a:r>
                      <a:endParaRPr lang="en-US" sz="1100">
                        <a:latin typeface="Calibri"/>
                        <a:ea typeface="Calibri"/>
                        <a:cs typeface="Times New Roman"/>
                      </a:endParaRPr>
                    </a:p>
                  </a:txBody>
                  <a:tcPr marL="68586" marR="68586" marT="0" marB="0" anchor="b">
                    <a:lnL>
                      <a:noFill/>
                    </a:lnL>
                    <a:lnR>
                      <a:noFill/>
                    </a:lnR>
                    <a:lnT>
                      <a:noFill/>
                    </a:lnT>
                    <a:lnB>
                      <a:noFill/>
                    </a:lnB>
                  </a:tcPr>
                </a:tc>
                <a:extLst>
                  <a:ext uri="{0D108BD9-81ED-4DB2-BD59-A6C34878D82A}">
                    <a16:rowId xmlns:a16="http://schemas.microsoft.com/office/drawing/2014/main" val="10005"/>
                  </a:ext>
                </a:extLst>
              </a:tr>
              <a:tr h="210272">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6</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0.9712</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dirty="0">
                          <a:solidFill>
                            <a:srgbClr val="000000"/>
                          </a:solidFill>
                          <a:latin typeface="Times New Roman"/>
                          <a:ea typeface="Times New Roman"/>
                          <a:cs typeface="Times New Roman"/>
                        </a:rPr>
                        <a:t>1.1129</a:t>
                      </a:r>
                      <a:endParaRPr lang="en-US" sz="1100" dirty="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1.0588</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1.0253</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5.1955</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5.1937</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0.1417</a:t>
                      </a:r>
                      <a:endParaRPr lang="en-US" sz="1100">
                        <a:latin typeface="Calibri"/>
                        <a:ea typeface="Calibri"/>
                        <a:cs typeface="Times New Roman"/>
                      </a:endParaRPr>
                    </a:p>
                  </a:txBody>
                  <a:tcPr marL="68586" marR="68586" marT="0" marB="0" anchor="b">
                    <a:lnL>
                      <a:noFill/>
                    </a:lnL>
                    <a:lnR>
                      <a:noFill/>
                    </a:lnR>
                    <a:lnT>
                      <a:noFill/>
                    </a:lnT>
                    <a:lnB>
                      <a:noFill/>
                    </a:lnB>
                  </a:tcPr>
                </a:tc>
                <a:extLst>
                  <a:ext uri="{0D108BD9-81ED-4DB2-BD59-A6C34878D82A}">
                    <a16:rowId xmlns:a16="http://schemas.microsoft.com/office/drawing/2014/main" val="10006"/>
                  </a:ext>
                </a:extLst>
              </a:tr>
              <a:tr h="210272">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7</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1.0253</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1.1129</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1.0794</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1.0588</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5.1908</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5.1955</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0.0876</a:t>
                      </a:r>
                      <a:endParaRPr lang="en-US" sz="1100">
                        <a:latin typeface="Calibri"/>
                        <a:ea typeface="Calibri"/>
                        <a:cs typeface="Times New Roman"/>
                      </a:endParaRPr>
                    </a:p>
                  </a:txBody>
                  <a:tcPr marL="68586" marR="68586" marT="0" marB="0" anchor="b">
                    <a:lnL>
                      <a:noFill/>
                    </a:lnL>
                    <a:lnR>
                      <a:noFill/>
                    </a:lnR>
                    <a:lnT>
                      <a:noFill/>
                    </a:lnT>
                    <a:lnB>
                      <a:noFill/>
                    </a:lnB>
                  </a:tcPr>
                </a:tc>
                <a:extLst>
                  <a:ext uri="{0D108BD9-81ED-4DB2-BD59-A6C34878D82A}">
                    <a16:rowId xmlns:a16="http://schemas.microsoft.com/office/drawing/2014/main" val="10007"/>
                  </a:ext>
                </a:extLst>
              </a:tr>
              <a:tr h="210272">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8</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1.0253</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1.0794</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1.0588</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1.0460</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5.1955</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5.1961</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0.0541</a:t>
                      </a:r>
                      <a:endParaRPr lang="en-US" sz="1100">
                        <a:latin typeface="Calibri"/>
                        <a:ea typeface="Calibri"/>
                        <a:cs typeface="Times New Roman"/>
                      </a:endParaRPr>
                    </a:p>
                  </a:txBody>
                  <a:tcPr marL="68586" marR="68586" marT="0" marB="0" anchor="b">
                    <a:lnL>
                      <a:noFill/>
                    </a:lnL>
                    <a:lnR>
                      <a:noFill/>
                    </a:lnR>
                    <a:lnT>
                      <a:noFill/>
                    </a:lnT>
                    <a:lnB>
                      <a:noFill/>
                    </a:lnB>
                  </a:tcPr>
                </a:tc>
                <a:extLst>
                  <a:ext uri="{0D108BD9-81ED-4DB2-BD59-A6C34878D82A}">
                    <a16:rowId xmlns:a16="http://schemas.microsoft.com/office/drawing/2014/main" val="10008"/>
                  </a:ext>
                </a:extLst>
              </a:tr>
              <a:tr h="210272">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9</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1.0253</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1.0588</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1.0460</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1.0381</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5.1961</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a:solidFill>
                            <a:srgbClr val="000000"/>
                          </a:solidFill>
                          <a:latin typeface="Times New Roman"/>
                          <a:ea typeface="Times New Roman"/>
                          <a:cs typeface="Times New Roman"/>
                        </a:rPr>
                        <a:t>5.1957</a:t>
                      </a:r>
                      <a:endParaRPr lang="en-US" sz="1100">
                        <a:latin typeface="Calibri"/>
                        <a:ea typeface="Calibri"/>
                        <a:cs typeface="Times New Roman"/>
                      </a:endParaRPr>
                    </a:p>
                  </a:txBody>
                  <a:tcPr marL="68586" marR="68586" marT="0" marB="0" anchor="b">
                    <a:lnL>
                      <a:noFill/>
                    </a:lnL>
                    <a:lnR>
                      <a:noFill/>
                    </a:lnR>
                    <a:lnT>
                      <a:noFill/>
                    </a:lnT>
                    <a:lnB>
                      <a:noFill/>
                    </a:lnB>
                  </a:tcPr>
                </a:tc>
                <a:tc>
                  <a:txBody>
                    <a:bodyPr/>
                    <a:lstStyle/>
                    <a:p>
                      <a:pPr marL="0" marR="0" algn="r">
                        <a:lnSpc>
                          <a:spcPct val="115000"/>
                        </a:lnSpc>
                        <a:spcBef>
                          <a:spcPts val="0"/>
                        </a:spcBef>
                        <a:spcAft>
                          <a:spcPts val="0"/>
                        </a:spcAft>
                      </a:pPr>
                      <a:r>
                        <a:rPr lang="en-US" sz="1200" b="1" dirty="0">
                          <a:solidFill>
                            <a:srgbClr val="000000"/>
                          </a:solidFill>
                          <a:latin typeface="Times New Roman"/>
                          <a:ea typeface="Times New Roman"/>
                          <a:cs typeface="Times New Roman"/>
                        </a:rPr>
                        <a:t>0.0334</a:t>
                      </a:r>
                      <a:endParaRPr lang="en-US" sz="1100" b="1" dirty="0">
                        <a:latin typeface="Calibri"/>
                        <a:ea typeface="Calibri"/>
                        <a:cs typeface="Times New Roman"/>
                      </a:endParaRPr>
                    </a:p>
                  </a:txBody>
                  <a:tcPr marL="68586" marR="68586" marT="0" marB="0" anchor="b">
                    <a:lnL>
                      <a:noFill/>
                    </a:lnL>
                    <a:lnR>
                      <a:noFill/>
                    </a:lnR>
                    <a:lnT>
                      <a:noFill/>
                    </a:lnT>
                    <a:lnB>
                      <a:noFill/>
                    </a:lnB>
                  </a:tcPr>
                </a:tc>
                <a:extLst>
                  <a:ext uri="{0D108BD9-81ED-4DB2-BD59-A6C34878D82A}">
                    <a16:rowId xmlns:a16="http://schemas.microsoft.com/office/drawing/2014/main" val="10009"/>
                  </a:ext>
                </a:extLst>
              </a:tr>
            </a:tbl>
          </a:graphicData>
        </a:graphic>
      </p:graphicFrame>
      <p:sp>
        <p:nvSpPr>
          <p:cNvPr id="38998" name="Rectangle 26">
            <a:extLst>
              <a:ext uri="{FF2B5EF4-FFF2-40B4-BE49-F238E27FC236}">
                <a16:creationId xmlns:a16="http://schemas.microsoft.com/office/drawing/2014/main" id="{6DF69631-98B0-6B4D-84F7-BFCF0E5B0835}"/>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8999" name="Object 25">
            <a:extLst>
              <a:ext uri="{FF2B5EF4-FFF2-40B4-BE49-F238E27FC236}">
                <a16:creationId xmlns:a16="http://schemas.microsoft.com/office/drawing/2014/main" id="{13733A6F-3979-D448-892F-AA9AF14924C3}"/>
              </a:ext>
            </a:extLst>
          </p:cNvPr>
          <p:cNvGraphicFramePr>
            <a:graphicFrameLocks noChangeAspect="1"/>
          </p:cNvGraphicFramePr>
          <p:nvPr>
            <p:extLst>
              <p:ext uri="{D42A27DB-BD31-4B8C-83A1-F6EECF244321}">
                <p14:modId xmlns:p14="http://schemas.microsoft.com/office/powerpoint/2010/main" val="1616005488"/>
              </p:ext>
            </p:extLst>
          </p:nvPr>
        </p:nvGraphicFramePr>
        <p:xfrm>
          <a:off x="3729038" y="4368800"/>
          <a:ext cx="3059112" cy="574675"/>
        </p:xfrm>
        <a:graphic>
          <a:graphicData uri="http://schemas.openxmlformats.org/presentationml/2006/ole">
            <mc:AlternateContent xmlns:mc="http://schemas.openxmlformats.org/markup-compatibility/2006">
              <mc:Choice xmlns:v="urn:schemas-microsoft-com:vml" Requires="v">
                <p:oleObj spid="_x0000_s264211" name="Equation" r:id="rId5" imgW="49149000" imgH="9067800" progId="Equation.3">
                  <p:embed/>
                </p:oleObj>
              </mc:Choice>
              <mc:Fallback>
                <p:oleObj name="Equation" r:id="rId5" imgW="49149000" imgH="9067800" progId="Equation.3">
                  <p:embed/>
                  <p:pic>
                    <p:nvPicPr>
                      <p:cNvPr id="38999" name="Object 25">
                        <a:extLst>
                          <a:ext uri="{FF2B5EF4-FFF2-40B4-BE49-F238E27FC236}">
                            <a16:creationId xmlns:a16="http://schemas.microsoft.com/office/drawing/2014/main" id="{13733A6F-3979-D448-892F-AA9AF14924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9038" y="4368800"/>
                        <a:ext cx="305911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000" name="Rectangle 28">
            <a:extLst>
              <a:ext uri="{FF2B5EF4-FFF2-40B4-BE49-F238E27FC236}">
                <a16:creationId xmlns:a16="http://schemas.microsoft.com/office/drawing/2014/main" id="{A7BA49F1-1946-3A42-ADCE-AC034F74D470}"/>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aphicFrame>
        <p:nvGraphicFramePr>
          <p:cNvPr id="39001" name="Object 27">
            <a:extLst>
              <a:ext uri="{FF2B5EF4-FFF2-40B4-BE49-F238E27FC236}">
                <a16:creationId xmlns:a16="http://schemas.microsoft.com/office/drawing/2014/main" id="{EEFC2753-271B-F34A-9C7F-355BAFDE72BB}"/>
              </a:ext>
            </a:extLst>
          </p:cNvPr>
          <p:cNvGraphicFramePr>
            <a:graphicFrameLocks noChangeAspect="1"/>
          </p:cNvGraphicFramePr>
          <p:nvPr>
            <p:extLst>
              <p:ext uri="{D42A27DB-BD31-4B8C-83A1-F6EECF244321}">
                <p14:modId xmlns:p14="http://schemas.microsoft.com/office/powerpoint/2010/main" val="1647443539"/>
              </p:ext>
            </p:extLst>
          </p:nvPr>
        </p:nvGraphicFramePr>
        <p:xfrm>
          <a:off x="7086601" y="4492625"/>
          <a:ext cx="1865313" cy="309563"/>
        </p:xfrm>
        <a:graphic>
          <a:graphicData uri="http://schemas.openxmlformats.org/presentationml/2006/ole">
            <mc:AlternateContent xmlns:mc="http://schemas.openxmlformats.org/markup-compatibility/2006">
              <mc:Choice xmlns:v="urn:schemas-microsoft-com:vml" Requires="v">
                <p:oleObj spid="_x0000_s264212" name="Equation" r:id="rId7" imgW="28676600" imgH="4686300" progId="Equation.3">
                  <p:embed/>
                </p:oleObj>
              </mc:Choice>
              <mc:Fallback>
                <p:oleObj name="Equation" r:id="rId7" imgW="28676600" imgH="4686300" progId="Equation.3">
                  <p:embed/>
                  <p:pic>
                    <p:nvPicPr>
                      <p:cNvPr id="39001" name="Object 27">
                        <a:extLst>
                          <a:ext uri="{FF2B5EF4-FFF2-40B4-BE49-F238E27FC236}">
                            <a16:creationId xmlns:a16="http://schemas.microsoft.com/office/drawing/2014/main" id="{EEFC2753-271B-F34A-9C7F-355BAFDE72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1" y="4492625"/>
                        <a:ext cx="186531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002" name="TextBox 15">
            <a:extLst>
              <a:ext uri="{FF2B5EF4-FFF2-40B4-BE49-F238E27FC236}">
                <a16:creationId xmlns:a16="http://schemas.microsoft.com/office/drawing/2014/main" id="{026488F1-A8D0-454D-AC36-8B550FA1A9AD}"/>
              </a:ext>
            </a:extLst>
          </p:cNvPr>
          <p:cNvSpPr txBox="1">
            <a:spLocks noChangeArrowheads="1"/>
          </p:cNvSpPr>
          <p:nvPr/>
        </p:nvSpPr>
        <p:spPr bwMode="auto">
          <a:xfrm>
            <a:off x="2540000" y="5059363"/>
            <a:ext cx="75771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The theoretically optimal solution to the problem happens at exactly 60 degrees which is 1.0472 radians and gives a maximum cross-sectional area of 5.1962. </a:t>
            </a:r>
          </a:p>
          <a:p>
            <a:pPr eaLnBrk="1" hangingPunct="1"/>
            <a:endParaRPr lang="en-US" altLang="en-US"/>
          </a:p>
        </p:txBody>
      </p:sp>
    </p:spTree>
    <p:custDataLst>
      <p:tags r:id="rId2"/>
    </p:custDataLst>
    <p:extLst>
      <p:ext uri="{BB962C8B-B14F-4D97-AF65-F5344CB8AC3E}">
        <p14:creationId xmlns:p14="http://schemas.microsoft.com/office/powerpoint/2010/main" val="104437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E94B50C7-55F3-584C-BD16-8F2C171F544B}"/>
              </a:ext>
            </a:extLst>
          </p:cNvPr>
          <p:cNvSpPr>
            <a:spLocks noGrp="1"/>
          </p:cNvSpPr>
          <p:nvPr>
            <p:ph type="sldNum" sz="quarter" idx="10"/>
          </p:nvPr>
        </p:nvSpPr>
        <p:spPr/>
        <p:txBody>
          <a:bodyPr/>
          <a:lstStyle/>
          <a:p>
            <a:fld id="{151D9482-2B17-004C-80DA-9082F3A7FD3C}" type="slidenum">
              <a:rPr lang="zh-TW" altLang="en-US"/>
              <a:pPr/>
              <a:t>3</a:t>
            </a:fld>
            <a:endParaRPr lang="en-US" altLang="zh-TW"/>
          </a:p>
        </p:txBody>
      </p:sp>
      <p:sp>
        <p:nvSpPr>
          <p:cNvPr id="481282" name="Rectangle 2">
            <a:extLst>
              <a:ext uri="{FF2B5EF4-FFF2-40B4-BE49-F238E27FC236}">
                <a16:creationId xmlns:a16="http://schemas.microsoft.com/office/drawing/2014/main" id="{6149E44A-5053-5E4E-B9A9-8582535A9AFA}"/>
              </a:ext>
            </a:extLst>
          </p:cNvPr>
          <p:cNvSpPr>
            <a:spLocks noGrp="1" noChangeArrowheads="1"/>
          </p:cNvSpPr>
          <p:nvPr>
            <p:ph type="title"/>
          </p:nvPr>
        </p:nvSpPr>
        <p:spPr>
          <a:xfrm>
            <a:off x="1981200" y="274639"/>
            <a:ext cx="8229600" cy="706437"/>
          </a:xfrm>
        </p:spPr>
        <p:txBody>
          <a:bodyPr/>
          <a:lstStyle/>
          <a:p>
            <a:r>
              <a:rPr lang="en-US" altLang="zh-TW" sz="4000">
                <a:latin typeface="Times New Roman" panose="02020603050405020304" pitchFamily="18" charset="0"/>
              </a:rPr>
              <a:t>Mathematical Background</a:t>
            </a:r>
          </a:p>
        </p:txBody>
      </p:sp>
      <p:sp>
        <p:nvSpPr>
          <p:cNvPr id="481283" name="Rectangle 3">
            <a:extLst>
              <a:ext uri="{FF2B5EF4-FFF2-40B4-BE49-F238E27FC236}">
                <a16:creationId xmlns:a16="http://schemas.microsoft.com/office/drawing/2014/main" id="{BA2D8AAB-03FA-3242-AEBA-BF65542D0CC5}"/>
              </a:ext>
            </a:extLst>
          </p:cNvPr>
          <p:cNvSpPr>
            <a:spLocks noGrp="1" noChangeArrowheads="1"/>
          </p:cNvSpPr>
          <p:nvPr>
            <p:ph type="body" sz="half" idx="1"/>
          </p:nvPr>
        </p:nvSpPr>
        <p:spPr>
          <a:xfrm>
            <a:off x="1955800" y="1268414"/>
            <a:ext cx="8218488" cy="1152525"/>
          </a:xfrm>
        </p:spPr>
        <p:txBody>
          <a:bodyPr/>
          <a:lstStyle/>
          <a:p>
            <a:pPr>
              <a:buFontTx/>
              <a:buNone/>
            </a:pPr>
            <a:r>
              <a:rPr lang="en-US" altLang="zh-TW">
                <a:latin typeface="Times New Roman" panose="02020603050405020304" pitchFamily="18" charset="0"/>
              </a:rPr>
              <a:t>Objective: Maximize or Minimize </a:t>
            </a:r>
            <a:r>
              <a:rPr lang="en-US" altLang="zh-TW" i="1">
                <a:latin typeface="Times New Roman" panose="02020603050405020304" pitchFamily="18" charset="0"/>
              </a:rPr>
              <a:t>f</a:t>
            </a:r>
            <a:r>
              <a:rPr lang="en-US" altLang="zh-TW">
                <a:latin typeface="Times New Roman" panose="02020603050405020304" pitchFamily="18" charset="0"/>
              </a:rPr>
              <a:t>(</a:t>
            </a:r>
            <a:r>
              <a:rPr lang="en-US" altLang="zh-TW" b="1">
                <a:latin typeface="Times New Roman" panose="02020603050405020304" pitchFamily="18" charset="0"/>
              </a:rPr>
              <a:t>x</a:t>
            </a:r>
            <a:r>
              <a:rPr lang="en-US" altLang="zh-TW">
                <a:latin typeface="Times New Roman" panose="02020603050405020304" pitchFamily="18" charset="0"/>
              </a:rPr>
              <a:t>)</a:t>
            </a:r>
          </a:p>
          <a:p>
            <a:pPr>
              <a:buFontTx/>
              <a:buNone/>
            </a:pPr>
            <a:r>
              <a:rPr lang="en-US" altLang="zh-TW">
                <a:latin typeface="Times New Roman" panose="02020603050405020304" pitchFamily="18" charset="0"/>
              </a:rPr>
              <a:t>subject to</a:t>
            </a:r>
            <a:endParaRPr lang="zh-TW" altLang="en-US">
              <a:latin typeface="Times New Roman" panose="02020603050405020304" pitchFamily="18" charset="0"/>
            </a:endParaRPr>
          </a:p>
        </p:txBody>
      </p:sp>
      <p:graphicFrame>
        <p:nvGraphicFramePr>
          <p:cNvPr id="481284" name="Object 4">
            <a:extLst>
              <a:ext uri="{FF2B5EF4-FFF2-40B4-BE49-F238E27FC236}">
                <a16:creationId xmlns:a16="http://schemas.microsoft.com/office/drawing/2014/main" id="{016051E1-274A-5840-BE94-D15C70754D53}"/>
              </a:ext>
            </a:extLst>
          </p:cNvPr>
          <p:cNvGraphicFramePr>
            <a:graphicFrameLocks noChangeAspect="1"/>
          </p:cNvGraphicFramePr>
          <p:nvPr>
            <p:ph sz="half" idx="2"/>
          </p:nvPr>
        </p:nvGraphicFramePr>
        <p:xfrm>
          <a:off x="2063750" y="2349500"/>
          <a:ext cx="6161088" cy="1206500"/>
        </p:xfrm>
        <a:graphic>
          <a:graphicData uri="http://schemas.openxmlformats.org/presentationml/2006/ole">
            <mc:AlternateContent xmlns:mc="http://schemas.openxmlformats.org/markup-compatibility/2006">
              <mc:Choice xmlns:v="urn:schemas-microsoft-com:vml" Requires="v">
                <p:oleObj spid="_x0000_s231443" name="Equation" r:id="rId3" imgW="56756300" imgH="11112500" progId="Equation.3">
                  <p:embed/>
                </p:oleObj>
              </mc:Choice>
              <mc:Fallback>
                <p:oleObj name="Equation" r:id="rId3" imgW="56756300" imgH="11112500" progId="Equation.3">
                  <p:embed/>
                  <p:pic>
                    <p:nvPicPr>
                      <p:cNvPr id="481284" name="Object 4">
                        <a:extLst>
                          <a:ext uri="{FF2B5EF4-FFF2-40B4-BE49-F238E27FC236}">
                            <a16:creationId xmlns:a16="http://schemas.microsoft.com/office/drawing/2014/main" id="{016051E1-274A-5840-BE94-D15C70754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2349500"/>
                        <a:ext cx="6161088" cy="12065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285" name="Text Box 5">
            <a:extLst>
              <a:ext uri="{FF2B5EF4-FFF2-40B4-BE49-F238E27FC236}">
                <a16:creationId xmlns:a16="http://schemas.microsoft.com/office/drawing/2014/main" id="{55A0072E-C994-604F-807E-8ADB48701E10}"/>
              </a:ext>
            </a:extLst>
          </p:cNvPr>
          <p:cNvSpPr txBox="1">
            <a:spLocks noChangeArrowheads="1"/>
          </p:cNvSpPr>
          <p:nvPr/>
        </p:nvSpPr>
        <p:spPr bwMode="auto">
          <a:xfrm>
            <a:off x="1992313" y="4076701"/>
            <a:ext cx="7847012"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800" b="1">
                <a:latin typeface="Times New Roman" panose="02020603050405020304" pitchFamily="18" charset="0"/>
              </a:rPr>
              <a:t>x = </a:t>
            </a:r>
            <a:r>
              <a:rPr lang="en-US" altLang="zh-TW" sz="2800">
                <a:latin typeface="Times New Roman" panose="02020603050405020304" pitchFamily="18" charset="0"/>
              </a:rPr>
              <a:t>{</a:t>
            </a:r>
            <a:r>
              <a:rPr lang="en-US" altLang="zh-TW" sz="2800" i="1">
                <a:latin typeface="Times New Roman" panose="02020603050405020304" pitchFamily="18" charset="0"/>
              </a:rPr>
              <a:t>x</a:t>
            </a:r>
            <a:r>
              <a:rPr lang="en-US" altLang="zh-TW" sz="2800" baseline="-25000">
                <a:latin typeface="Times New Roman" panose="02020603050405020304" pitchFamily="18" charset="0"/>
              </a:rPr>
              <a:t>1</a:t>
            </a:r>
            <a:r>
              <a:rPr lang="en-US" altLang="zh-TW" sz="2800">
                <a:latin typeface="Times New Roman" panose="02020603050405020304" pitchFamily="18" charset="0"/>
              </a:rPr>
              <a:t>, </a:t>
            </a:r>
            <a:r>
              <a:rPr lang="en-US" altLang="zh-TW" sz="2800" i="1">
                <a:latin typeface="Times New Roman" panose="02020603050405020304" pitchFamily="18" charset="0"/>
              </a:rPr>
              <a:t>x</a:t>
            </a:r>
            <a:r>
              <a:rPr lang="en-US" altLang="zh-TW" sz="2800" baseline="-25000">
                <a:latin typeface="Times New Roman" panose="02020603050405020304" pitchFamily="18" charset="0"/>
              </a:rPr>
              <a:t>2</a:t>
            </a:r>
            <a:r>
              <a:rPr lang="en-US" altLang="zh-TW" sz="2800">
                <a:latin typeface="Times New Roman" panose="02020603050405020304" pitchFamily="18" charset="0"/>
              </a:rPr>
              <a:t>, …, </a:t>
            </a:r>
            <a:r>
              <a:rPr lang="en-US" altLang="zh-TW" sz="2800" i="1">
                <a:latin typeface="Times New Roman" panose="02020603050405020304" pitchFamily="18" charset="0"/>
              </a:rPr>
              <a:t>x</a:t>
            </a:r>
            <a:r>
              <a:rPr lang="en-US" altLang="zh-TW" sz="2800" i="1" baseline="-25000">
                <a:latin typeface="Times New Roman" panose="02020603050405020304" pitchFamily="18" charset="0"/>
              </a:rPr>
              <a:t>n</a:t>
            </a:r>
            <a:r>
              <a:rPr lang="en-US" altLang="zh-TW" sz="2800">
                <a:latin typeface="Times New Roman" panose="02020603050405020304" pitchFamily="18" charset="0"/>
              </a:rPr>
              <a:t>}</a:t>
            </a:r>
            <a:r>
              <a:rPr lang="en-US" altLang="zh-TW" sz="2800" b="1">
                <a:latin typeface="Times New Roman" panose="02020603050405020304" pitchFamily="18" charset="0"/>
              </a:rPr>
              <a:t> </a:t>
            </a:r>
          </a:p>
          <a:p>
            <a:r>
              <a:rPr lang="en-US" altLang="zh-TW" sz="2800" i="1">
                <a:latin typeface="Times New Roman" panose="02020603050405020304" pitchFamily="18" charset="0"/>
              </a:rPr>
              <a:t>f</a:t>
            </a:r>
            <a:r>
              <a:rPr lang="en-US" altLang="zh-TW" sz="2800">
                <a:latin typeface="Times New Roman" panose="02020603050405020304" pitchFamily="18" charset="0"/>
              </a:rPr>
              <a:t>(</a:t>
            </a:r>
            <a:r>
              <a:rPr lang="en-US" altLang="zh-TW" sz="2800" b="1">
                <a:latin typeface="Times New Roman" panose="02020603050405020304" pitchFamily="18" charset="0"/>
              </a:rPr>
              <a:t>x</a:t>
            </a:r>
            <a:r>
              <a:rPr lang="en-US" altLang="zh-TW" sz="2800">
                <a:latin typeface="Times New Roman" panose="02020603050405020304" pitchFamily="18" charset="0"/>
              </a:rPr>
              <a:t>): </a:t>
            </a:r>
            <a:r>
              <a:rPr lang="en-US" altLang="zh-TW" sz="2800" i="1">
                <a:solidFill>
                  <a:srgbClr val="0000FF"/>
                </a:solidFill>
                <a:latin typeface="Times New Roman" panose="02020603050405020304" pitchFamily="18" charset="0"/>
              </a:rPr>
              <a:t>objective function</a:t>
            </a:r>
          </a:p>
          <a:p>
            <a:r>
              <a:rPr lang="en-US" altLang="zh-TW" sz="2800" i="1">
                <a:latin typeface="Times New Roman" panose="02020603050405020304" pitchFamily="18" charset="0"/>
              </a:rPr>
              <a:t>d</a:t>
            </a:r>
            <a:r>
              <a:rPr lang="en-US" altLang="zh-TW" sz="2800" i="1" baseline="-25000">
                <a:latin typeface="Times New Roman" panose="02020603050405020304" pitchFamily="18" charset="0"/>
              </a:rPr>
              <a:t>i</a:t>
            </a:r>
            <a:r>
              <a:rPr lang="en-US" altLang="zh-TW" sz="2800">
                <a:latin typeface="Times New Roman" panose="02020603050405020304" pitchFamily="18" charset="0"/>
              </a:rPr>
              <a:t>(</a:t>
            </a:r>
            <a:r>
              <a:rPr lang="en-US" altLang="zh-TW" sz="2800" b="1">
                <a:latin typeface="Times New Roman" panose="02020603050405020304" pitchFamily="18" charset="0"/>
              </a:rPr>
              <a:t>x</a:t>
            </a:r>
            <a:r>
              <a:rPr lang="en-US" altLang="zh-TW" sz="2800">
                <a:latin typeface="Times New Roman" panose="02020603050405020304" pitchFamily="18" charset="0"/>
              </a:rPr>
              <a:t>)</a:t>
            </a:r>
            <a:r>
              <a:rPr lang="en-US" altLang="zh-TW" sz="2800" i="1">
                <a:latin typeface="Times New Roman" panose="02020603050405020304" pitchFamily="18" charset="0"/>
              </a:rPr>
              <a:t>:</a:t>
            </a:r>
            <a:r>
              <a:rPr lang="en-US" altLang="zh-TW" sz="2800">
                <a:latin typeface="Times New Roman" panose="02020603050405020304" pitchFamily="18" charset="0"/>
              </a:rPr>
              <a:t> </a:t>
            </a:r>
            <a:r>
              <a:rPr lang="en-US" altLang="zh-TW" sz="2800" i="1">
                <a:solidFill>
                  <a:srgbClr val="0000FF"/>
                </a:solidFill>
                <a:latin typeface="Times New Roman" panose="02020603050405020304" pitchFamily="18" charset="0"/>
              </a:rPr>
              <a:t>inequality constraints</a:t>
            </a:r>
            <a:endParaRPr lang="en-US" altLang="zh-TW" sz="2800">
              <a:latin typeface="Times New Roman" panose="02020603050405020304" pitchFamily="18" charset="0"/>
            </a:endParaRPr>
          </a:p>
          <a:p>
            <a:r>
              <a:rPr lang="en-US" altLang="zh-TW" sz="2800" i="1">
                <a:latin typeface="Times New Roman" panose="02020603050405020304" pitchFamily="18" charset="0"/>
              </a:rPr>
              <a:t>e</a:t>
            </a:r>
            <a:r>
              <a:rPr lang="en-US" altLang="zh-TW" sz="2800" i="1" baseline="-25000">
                <a:latin typeface="Times New Roman" panose="02020603050405020304" pitchFamily="18" charset="0"/>
              </a:rPr>
              <a:t>i</a:t>
            </a:r>
            <a:r>
              <a:rPr lang="en-US" altLang="zh-TW" sz="2800">
                <a:latin typeface="Times New Roman" panose="02020603050405020304" pitchFamily="18" charset="0"/>
              </a:rPr>
              <a:t>(</a:t>
            </a:r>
            <a:r>
              <a:rPr lang="en-US" altLang="zh-TW" sz="2800" b="1">
                <a:latin typeface="Times New Roman" panose="02020603050405020304" pitchFamily="18" charset="0"/>
              </a:rPr>
              <a:t>x</a:t>
            </a:r>
            <a:r>
              <a:rPr lang="en-US" altLang="zh-TW" sz="2800">
                <a:latin typeface="Times New Roman" panose="02020603050405020304" pitchFamily="18" charset="0"/>
              </a:rPr>
              <a:t>)</a:t>
            </a:r>
            <a:r>
              <a:rPr lang="en-US" altLang="zh-TW" sz="2800" i="1">
                <a:latin typeface="Times New Roman" panose="02020603050405020304" pitchFamily="18" charset="0"/>
              </a:rPr>
              <a:t>:</a:t>
            </a:r>
            <a:r>
              <a:rPr lang="en-US" altLang="zh-TW" sz="2800">
                <a:latin typeface="Times New Roman" panose="02020603050405020304" pitchFamily="18" charset="0"/>
              </a:rPr>
              <a:t> </a:t>
            </a:r>
            <a:r>
              <a:rPr lang="en-US" altLang="zh-TW" sz="2800" i="1">
                <a:solidFill>
                  <a:srgbClr val="0000FF"/>
                </a:solidFill>
                <a:latin typeface="Times New Roman" panose="02020603050405020304" pitchFamily="18" charset="0"/>
              </a:rPr>
              <a:t>equality constraints</a:t>
            </a:r>
          </a:p>
          <a:p>
            <a:r>
              <a:rPr lang="en-US" altLang="zh-TW" sz="2800" i="1">
                <a:latin typeface="Times New Roman" panose="02020603050405020304" pitchFamily="18" charset="0"/>
              </a:rPr>
              <a:t>a</a:t>
            </a:r>
            <a:r>
              <a:rPr lang="en-US" altLang="zh-TW" sz="2800" i="1" baseline="-25000">
                <a:latin typeface="Times New Roman" panose="02020603050405020304" pitchFamily="18" charset="0"/>
              </a:rPr>
              <a:t>i</a:t>
            </a:r>
            <a:r>
              <a:rPr lang="en-US" altLang="zh-TW" sz="2800">
                <a:latin typeface="Times New Roman" panose="02020603050405020304" pitchFamily="18" charset="0"/>
              </a:rPr>
              <a:t> and </a:t>
            </a:r>
            <a:r>
              <a:rPr lang="en-US" altLang="zh-TW" sz="2800" i="1">
                <a:latin typeface="Times New Roman" panose="02020603050405020304" pitchFamily="18" charset="0"/>
              </a:rPr>
              <a:t>b</a:t>
            </a:r>
            <a:r>
              <a:rPr lang="en-US" altLang="zh-TW" sz="2800" i="1" baseline="-25000">
                <a:latin typeface="Times New Roman" panose="02020603050405020304" pitchFamily="18" charset="0"/>
              </a:rPr>
              <a:t>i</a:t>
            </a:r>
            <a:r>
              <a:rPr lang="en-US" altLang="zh-TW" sz="2800">
                <a:latin typeface="Times New Roman" panose="02020603050405020304" pitchFamily="18" charset="0"/>
              </a:rPr>
              <a:t> are constants</a:t>
            </a:r>
          </a:p>
        </p:txBody>
      </p:sp>
      <p:sp>
        <p:nvSpPr>
          <p:cNvPr id="481289" name="Rectangle 9">
            <a:extLst>
              <a:ext uri="{FF2B5EF4-FFF2-40B4-BE49-F238E27FC236}">
                <a16:creationId xmlns:a16="http://schemas.microsoft.com/office/drawing/2014/main" id="{B727B486-8076-0F4E-8330-414D47C7EBAA}"/>
              </a:ext>
            </a:extLst>
          </p:cNvPr>
          <p:cNvSpPr>
            <a:spLocks noChangeArrowheads="1"/>
          </p:cNvSpPr>
          <p:nvPr/>
        </p:nvSpPr>
        <p:spPr bwMode="auto">
          <a:xfrm>
            <a:off x="1847850" y="1125538"/>
            <a:ext cx="8351838" cy="2735262"/>
          </a:xfrm>
          <a:prstGeom prst="rect">
            <a:avLst/>
          </a:prstGeom>
          <a:noFill/>
          <a:ln w="381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81291" name="Object 11">
            <a:extLst>
              <a:ext uri="{FF2B5EF4-FFF2-40B4-BE49-F238E27FC236}">
                <a16:creationId xmlns:a16="http://schemas.microsoft.com/office/drawing/2014/main" id="{474A591D-8891-8141-9523-9AC5C38C1428}"/>
              </a:ext>
            </a:extLst>
          </p:cNvPr>
          <p:cNvGraphicFramePr>
            <a:graphicFrameLocks noChangeAspect="1"/>
          </p:cNvGraphicFramePr>
          <p:nvPr/>
        </p:nvGraphicFramePr>
        <p:xfrm>
          <a:off x="7248525" y="4508500"/>
          <a:ext cx="2527300" cy="1557338"/>
        </p:xfrm>
        <a:graphic>
          <a:graphicData uri="http://schemas.openxmlformats.org/presentationml/2006/ole">
            <mc:AlternateContent xmlns:mc="http://schemas.openxmlformats.org/markup-compatibility/2006">
              <mc:Choice xmlns:v="urn:schemas-microsoft-com:vml" Requires="v">
                <p:oleObj spid="_x0000_s231444" name="Equation" r:id="rId5" imgW="25158700" imgH="15506700" progId="Equation.3">
                  <p:embed/>
                </p:oleObj>
              </mc:Choice>
              <mc:Fallback>
                <p:oleObj name="Equation" r:id="rId5" imgW="25158700" imgH="15506700" progId="Equation.3">
                  <p:embed/>
                  <p:pic>
                    <p:nvPicPr>
                      <p:cNvPr id="481291" name="Object 11">
                        <a:extLst>
                          <a:ext uri="{FF2B5EF4-FFF2-40B4-BE49-F238E27FC236}">
                            <a16:creationId xmlns:a16="http://schemas.microsoft.com/office/drawing/2014/main" id="{474A591D-8891-8141-9523-9AC5C38C14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8525" y="4508500"/>
                        <a:ext cx="2527300" cy="1557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9634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3" name="Line 3">
            <a:extLst>
              <a:ext uri="{FF2B5EF4-FFF2-40B4-BE49-F238E27FC236}">
                <a16:creationId xmlns:a16="http://schemas.microsoft.com/office/drawing/2014/main" id="{41D208EA-4565-FF4E-8FEB-88F99CC3A1F1}"/>
              </a:ext>
            </a:extLst>
          </p:cNvPr>
          <p:cNvSpPr>
            <a:spLocks noChangeShapeType="1"/>
          </p:cNvSpPr>
          <p:nvPr/>
        </p:nvSpPr>
        <p:spPr bwMode="auto">
          <a:xfrm>
            <a:off x="3216275" y="4295189"/>
            <a:ext cx="5715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524" name="Line 4">
            <a:extLst>
              <a:ext uri="{FF2B5EF4-FFF2-40B4-BE49-F238E27FC236}">
                <a16:creationId xmlns:a16="http://schemas.microsoft.com/office/drawing/2014/main" id="{A9B156FD-2400-7F45-B52C-57E9C853805C}"/>
              </a:ext>
            </a:extLst>
          </p:cNvPr>
          <p:cNvSpPr>
            <a:spLocks noChangeShapeType="1"/>
          </p:cNvSpPr>
          <p:nvPr/>
        </p:nvSpPr>
        <p:spPr bwMode="auto">
          <a:xfrm flipV="1">
            <a:off x="3216275" y="1750427"/>
            <a:ext cx="7938" cy="2544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525" name="Freeform 5">
            <a:extLst>
              <a:ext uri="{FF2B5EF4-FFF2-40B4-BE49-F238E27FC236}">
                <a16:creationId xmlns:a16="http://schemas.microsoft.com/office/drawing/2014/main" id="{BB936576-92A3-0546-82EF-4EB16D40B997}"/>
              </a:ext>
            </a:extLst>
          </p:cNvPr>
          <p:cNvSpPr>
            <a:spLocks/>
          </p:cNvSpPr>
          <p:nvPr/>
        </p:nvSpPr>
        <p:spPr bwMode="auto">
          <a:xfrm>
            <a:off x="4440239" y="1774240"/>
            <a:ext cx="3455987" cy="2490787"/>
          </a:xfrm>
          <a:custGeom>
            <a:avLst/>
            <a:gdLst>
              <a:gd name="T0" fmla="*/ 0 w 2160"/>
              <a:gd name="T1" fmla="*/ 1592 h 1640"/>
              <a:gd name="T2" fmla="*/ 768 w 2160"/>
              <a:gd name="T3" fmla="*/ 8 h 1640"/>
              <a:gd name="T4" fmla="*/ 2160 w 2160"/>
              <a:gd name="T5" fmla="*/ 1640 h 1640"/>
            </a:gdLst>
            <a:ahLst/>
            <a:cxnLst>
              <a:cxn ang="0">
                <a:pos x="T0" y="T1"/>
              </a:cxn>
              <a:cxn ang="0">
                <a:pos x="T2" y="T3"/>
              </a:cxn>
              <a:cxn ang="0">
                <a:pos x="T4" y="T5"/>
              </a:cxn>
            </a:cxnLst>
            <a:rect l="0" t="0" r="r" b="b"/>
            <a:pathLst>
              <a:path w="2160" h="1640">
                <a:moveTo>
                  <a:pt x="0" y="1592"/>
                </a:moveTo>
                <a:cubicBezTo>
                  <a:pt x="204" y="796"/>
                  <a:pt x="408" y="0"/>
                  <a:pt x="768" y="8"/>
                </a:cubicBezTo>
                <a:cubicBezTo>
                  <a:pt x="1128" y="16"/>
                  <a:pt x="1928" y="1376"/>
                  <a:pt x="2160" y="1640"/>
                </a:cubicBezTo>
              </a:path>
            </a:pathLst>
          </a:custGeom>
          <a:noFill/>
          <a:ln w="25400" cap="flat">
            <a:solidFill>
              <a:srgbClr val="FA1A0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527" name="Oval 7">
            <a:extLst>
              <a:ext uri="{FF2B5EF4-FFF2-40B4-BE49-F238E27FC236}">
                <a16:creationId xmlns:a16="http://schemas.microsoft.com/office/drawing/2014/main" id="{AB35B330-1ACD-C841-80B6-1F13A8C8822B}"/>
              </a:ext>
            </a:extLst>
          </p:cNvPr>
          <p:cNvSpPr>
            <a:spLocks noChangeAspect="1" noChangeArrowheads="1"/>
          </p:cNvSpPr>
          <p:nvPr/>
        </p:nvSpPr>
        <p:spPr bwMode="auto">
          <a:xfrm>
            <a:off x="4519614" y="3655426"/>
            <a:ext cx="115887"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28" name="Oval 8">
            <a:extLst>
              <a:ext uri="{FF2B5EF4-FFF2-40B4-BE49-F238E27FC236}">
                <a16:creationId xmlns:a16="http://schemas.microsoft.com/office/drawing/2014/main" id="{D2BFF96B-BBD1-8A4E-8388-1D80960FB65B}"/>
              </a:ext>
            </a:extLst>
          </p:cNvPr>
          <p:cNvSpPr>
            <a:spLocks noChangeAspect="1" noChangeArrowheads="1"/>
          </p:cNvSpPr>
          <p:nvPr/>
        </p:nvSpPr>
        <p:spPr bwMode="auto">
          <a:xfrm>
            <a:off x="5087939" y="2134601"/>
            <a:ext cx="115887"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29" name="Oval 9">
            <a:extLst>
              <a:ext uri="{FF2B5EF4-FFF2-40B4-BE49-F238E27FC236}">
                <a16:creationId xmlns:a16="http://schemas.microsoft.com/office/drawing/2014/main" id="{AD50C3DF-01E7-F14A-A9A0-8C48F5404C47}"/>
              </a:ext>
            </a:extLst>
          </p:cNvPr>
          <p:cNvSpPr>
            <a:spLocks noChangeAspect="1" noChangeArrowheads="1"/>
          </p:cNvSpPr>
          <p:nvPr/>
        </p:nvSpPr>
        <p:spPr bwMode="auto">
          <a:xfrm>
            <a:off x="5664200" y="1702801"/>
            <a:ext cx="115888" cy="115888"/>
          </a:xfrm>
          <a:prstGeom prst="ellipse">
            <a:avLst/>
          </a:prstGeom>
          <a:solidFill>
            <a:srgbClr val="FA1A0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30" name="Oval 10">
            <a:extLst>
              <a:ext uri="{FF2B5EF4-FFF2-40B4-BE49-F238E27FC236}">
                <a16:creationId xmlns:a16="http://schemas.microsoft.com/office/drawing/2014/main" id="{076F912E-CE8C-844A-807D-325EF30E5F07}"/>
              </a:ext>
            </a:extLst>
          </p:cNvPr>
          <p:cNvSpPr>
            <a:spLocks noChangeAspect="1" noChangeArrowheads="1"/>
          </p:cNvSpPr>
          <p:nvPr/>
        </p:nvSpPr>
        <p:spPr bwMode="auto">
          <a:xfrm>
            <a:off x="6959600" y="2998201"/>
            <a:ext cx="115888" cy="11588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31" name="Oval 11">
            <a:extLst>
              <a:ext uri="{FF2B5EF4-FFF2-40B4-BE49-F238E27FC236}">
                <a16:creationId xmlns:a16="http://schemas.microsoft.com/office/drawing/2014/main" id="{C4F97927-4C8A-9B4D-B474-A225DD368463}"/>
              </a:ext>
            </a:extLst>
          </p:cNvPr>
          <p:cNvSpPr>
            <a:spLocks noChangeAspect="1" noChangeArrowheads="1"/>
          </p:cNvSpPr>
          <p:nvPr/>
        </p:nvSpPr>
        <p:spPr bwMode="auto">
          <a:xfrm>
            <a:off x="5880100" y="1197976"/>
            <a:ext cx="115888" cy="115888"/>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32" name="Line 12">
            <a:extLst>
              <a:ext uri="{FF2B5EF4-FFF2-40B4-BE49-F238E27FC236}">
                <a16:creationId xmlns:a16="http://schemas.microsoft.com/office/drawing/2014/main" id="{8A571C2D-7791-AB46-BABA-9B97E817B967}"/>
              </a:ext>
            </a:extLst>
          </p:cNvPr>
          <p:cNvSpPr>
            <a:spLocks noChangeShapeType="1"/>
          </p:cNvSpPr>
          <p:nvPr/>
        </p:nvSpPr>
        <p:spPr bwMode="auto">
          <a:xfrm flipH="1">
            <a:off x="4583113" y="3718927"/>
            <a:ext cx="0" cy="5635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533" name="Line 13">
            <a:extLst>
              <a:ext uri="{FF2B5EF4-FFF2-40B4-BE49-F238E27FC236}">
                <a16:creationId xmlns:a16="http://schemas.microsoft.com/office/drawing/2014/main" id="{22818A2C-7131-DE4E-9D4F-D0364DC26E84}"/>
              </a:ext>
            </a:extLst>
          </p:cNvPr>
          <p:cNvSpPr>
            <a:spLocks noChangeShapeType="1"/>
          </p:cNvSpPr>
          <p:nvPr/>
        </p:nvSpPr>
        <p:spPr bwMode="auto">
          <a:xfrm>
            <a:off x="5159375" y="2279065"/>
            <a:ext cx="0" cy="20161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534" name="Line 14">
            <a:extLst>
              <a:ext uri="{FF2B5EF4-FFF2-40B4-BE49-F238E27FC236}">
                <a16:creationId xmlns:a16="http://schemas.microsoft.com/office/drawing/2014/main" id="{707004C5-BC18-4049-9D62-3ECB9C6B2EC9}"/>
              </a:ext>
            </a:extLst>
          </p:cNvPr>
          <p:cNvSpPr>
            <a:spLocks noChangeShapeType="1"/>
          </p:cNvSpPr>
          <p:nvPr/>
        </p:nvSpPr>
        <p:spPr bwMode="auto">
          <a:xfrm>
            <a:off x="5951538" y="1918701"/>
            <a:ext cx="0" cy="23764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535" name="Line 15">
            <a:extLst>
              <a:ext uri="{FF2B5EF4-FFF2-40B4-BE49-F238E27FC236}">
                <a16:creationId xmlns:a16="http://schemas.microsoft.com/office/drawing/2014/main" id="{4C15F8D5-DB07-9C48-979E-F517ECA1EA7D}"/>
              </a:ext>
            </a:extLst>
          </p:cNvPr>
          <p:cNvSpPr>
            <a:spLocks noChangeShapeType="1"/>
          </p:cNvSpPr>
          <p:nvPr/>
        </p:nvSpPr>
        <p:spPr bwMode="auto">
          <a:xfrm>
            <a:off x="7032625" y="2998201"/>
            <a:ext cx="0" cy="12969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536" name="Text Box 16">
            <a:extLst>
              <a:ext uri="{FF2B5EF4-FFF2-40B4-BE49-F238E27FC236}">
                <a16:creationId xmlns:a16="http://schemas.microsoft.com/office/drawing/2014/main" id="{BC10364E-7471-3D48-80E3-F644A82EAAE2}"/>
              </a:ext>
            </a:extLst>
          </p:cNvPr>
          <p:cNvSpPr txBox="1">
            <a:spLocks noChangeArrowheads="1"/>
          </p:cNvSpPr>
          <p:nvPr/>
        </p:nvSpPr>
        <p:spPr bwMode="auto">
          <a:xfrm>
            <a:off x="3071813" y="4295190"/>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a:latin typeface="Times New Roman" panose="02020603050405020304" pitchFamily="18" charset="0"/>
              </a:rPr>
              <a:t>                     </a:t>
            </a:r>
            <a:r>
              <a:rPr lang="en-US" altLang="zh-TW" sz="2000" i="1">
                <a:latin typeface="Times New Roman" panose="02020603050405020304" pitchFamily="18" charset="0"/>
              </a:rPr>
              <a:t>x</a:t>
            </a:r>
            <a:r>
              <a:rPr lang="en-US" altLang="zh-TW" sz="2000" baseline="-25000">
                <a:latin typeface="Times New Roman" panose="02020603050405020304" pitchFamily="18" charset="0"/>
              </a:rPr>
              <a:t>0</a:t>
            </a:r>
            <a:r>
              <a:rPr lang="en-US" altLang="zh-TW" sz="2000">
                <a:latin typeface="Times New Roman" panose="02020603050405020304" pitchFamily="18" charset="0"/>
              </a:rPr>
              <a:t>      </a:t>
            </a:r>
            <a:r>
              <a:rPr lang="en-US" altLang="zh-TW" sz="2000" i="1">
                <a:latin typeface="Times New Roman" panose="02020603050405020304" pitchFamily="18" charset="0"/>
              </a:rPr>
              <a:t>x</a:t>
            </a:r>
            <a:r>
              <a:rPr lang="en-US" altLang="zh-TW" sz="2000" baseline="-25000">
                <a:latin typeface="Times New Roman" panose="02020603050405020304" pitchFamily="18" charset="0"/>
              </a:rPr>
              <a:t>1</a:t>
            </a:r>
            <a:r>
              <a:rPr lang="en-US" altLang="zh-TW" sz="2000">
                <a:latin typeface="Times New Roman" panose="02020603050405020304" pitchFamily="18" charset="0"/>
              </a:rPr>
              <a:t>          </a:t>
            </a:r>
            <a:r>
              <a:rPr lang="en-US" altLang="zh-TW" sz="2000" i="1">
                <a:latin typeface="Times New Roman" panose="02020603050405020304" pitchFamily="18" charset="0"/>
              </a:rPr>
              <a:t>x</a:t>
            </a:r>
            <a:r>
              <a:rPr lang="en-US" altLang="zh-TW" sz="2000" baseline="-25000">
                <a:latin typeface="Times New Roman" panose="02020603050405020304" pitchFamily="18" charset="0"/>
              </a:rPr>
              <a:t>3</a:t>
            </a:r>
            <a:r>
              <a:rPr lang="en-US" altLang="zh-TW" sz="2000">
                <a:latin typeface="Times New Roman" panose="02020603050405020304" pitchFamily="18" charset="0"/>
              </a:rPr>
              <a:t>              </a:t>
            </a:r>
            <a:r>
              <a:rPr lang="en-US" altLang="zh-TW" sz="2000" i="1">
                <a:latin typeface="Times New Roman" panose="02020603050405020304" pitchFamily="18" charset="0"/>
              </a:rPr>
              <a:t>x</a:t>
            </a:r>
            <a:r>
              <a:rPr lang="en-US" altLang="zh-TW" sz="2000" baseline="-25000">
                <a:latin typeface="Times New Roman" panose="02020603050405020304" pitchFamily="18" charset="0"/>
              </a:rPr>
              <a:t>2</a:t>
            </a:r>
            <a:r>
              <a:rPr lang="en-US" altLang="zh-TW" sz="2000">
                <a:latin typeface="Times New Roman" panose="02020603050405020304" pitchFamily="18" charset="0"/>
              </a:rPr>
              <a:t>                          </a:t>
            </a:r>
            <a:r>
              <a:rPr lang="en-US" altLang="zh-TW" sz="2000" i="1">
                <a:latin typeface="Times New Roman" panose="02020603050405020304" pitchFamily="18" charset="0"/>
              </a:rPr>
              <a:t>x</a:t>
            </a:r>
          </a:p>
        </p:txBody>
      </p:sp>
      <p:sp>
        <p:nvSpPr>
          <p:cNvPr id="491537" name="Text Box 17">
            <a:extLst>
              <a:ext uri="{FF2B5EF4-FFF2-40B4-BE49-F238E27FC236}">
                <a16:creationId xmlns:a16="http://schemas.microsoft.com/office/drawing/2014/main" id="{AF29F039-7E50-DD4E-87D6-D4C047AD0CB4}"/>
              </a:ext>
            </a:extLst>
          </p:cNvPr>
          <p:cNvSpPr txBox="1">
            <a:spLocks noChangeArrowheads="1"/>
          </p:cNvSpPr>
          <p:nvPr/>
        </p:nvSpPr>
        <p:spPr bwMode="auto">
          <a:xfrm>
            <a:off x="2614613" y="1674227"/>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i="1">
                <a:latin typeface="Times New Roman" panose="02020603050405020304" pitchFamily="18" charset="0"/>
              </a:rPr>
              <a:t>f</a:t>
            </a:r>
            <a:r>
              <a:rPr lang="en-US" altLang="zh-TW" sz="2000">
                <a:latin typeface="Times New Roman" panose="02020603050405020304" pitchFamily="18" charset="0"/>
              </a:rPr>
              <a:t>(</a:t>
            </a:r>
            <a:r>
              <a:rPr lang="en-US" altLang="zh-TW" sz="2000" i="1">
                <a:latin typeface="Times New Roman" panose="02020603050405020304" pitchFamily="18" charset="0"/>
              </a:rPr>
              <a:t>x</a:t>
            </a:r>
            <a:r>
              <a:rPr lang="en-US" altLang="zh-TW" sz="2000">
                <a:latin typeface="Times New Roman" panose="02020603050405020304" pitchFamily="18" charset="0"/>
              </a:rPr>
              <a:t>)</a:t>
            </a:r>
          </a:p>
        </p:txBody>
      </p:sp>
      <p:sp>
        <p:nvSpPr>
          <p:cNvPr id="491538" name="Rectangle 18">
            <a:extLst>
              <a:ext uri="{FF2B5EF4-FFF2-40B4-BE49-F238E27FC236}">
                <a16:creationId xmlns:a16="http://schemas.microsoft.com/office/drawing/2014/main" id="{E36B8234-AEA7-DD49-B178-B357F42DD9DD}"/>
              </a:ext>
            </a:extLst>
          </p:cNvPr>
          <p:cNvSpPr>
            <a:spLocks noChangeArrowheads="1"/>
          </p:cNvSpPr>
          <p:nvPr/>
        </p:nvSpPr>
        <p:spPr bwMode="auto">
          <a:xfrm>
            <a:off x="1992313" y="188914"/>
            <a:ext cx="807561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rgbClr val="800080"/>
                </a:solidFill>
                <a:latin typeface="Tahoma" panose="020B0604030504040204" pitchFamily="34" charset="0"/>
                <a:ea typeface="新細明體" panose="02020500000000000000" pitchFamily="18" charset="-120"/>
              </a:defRPr>
            </a:lvl1pPr>
            <a:lvl2pPr algn="ctr">
              <a:defRPr kumimoji="1" sz="4400">
                <a:solidFill>
                  <a:srgbClr val="800080"/>
                </a:solidFill>
                <a:latin typeface="Tahoma" panose="020B0604030504040204" pitchFamily="34" charset="0"/>
                <a:ea typeface="新細明體" panose="02020500000000000000" pitchFamily="18" charset="-120"/>
              </a:defRPr>
            </a:lvl2pPr>
            <a:lvl3pPr algn="ctr">
              <a:defRPr kumimoji="1" sz="4400">
                <a:solidFill>
                  <a:srgbClr val="800080"/>
                </a:solidFill>
                <a:latin typeface="Tahoma" panose="020B0604030504040204" pitchFamily="34" charset="0"/>
                <a:ea typeface="新細明體" panose="02020500000000000000" pitchFamily="18" charset="-120"/>
              </a:defRPr>
            </a:lvl3pPr>
            <a:lvl4pPr algn="ctr">
              <a:defRPr kumimoji="1" sz="4400">
                <a:solidFill>
                  <a:srgbClr val="800080"/>
                </a:solidFill>
                <a:latin typeface="Tahoma" panose="020B0604030504040204" pitchFamily="34" charset="0"/>
                <a:ea typeface="新細明體" panose="02020500000000000000" pitchFamily="18" charset="-120"/>
              </a:defRPr>
            </a:lvl4pPr>
            <a:lvl5pPr algn="ctr">
              <a:defRPr kumimoji="1" sz="4400">
                <a:solidFill>
                  <a:srgbClr val="800080"/>
                </a:solidFill>
                <a:latin typeface="Tahoma" panose="020B0604030504040204" pitchFamily="34" charset="0"/>
                <a:ea typeface="新細明體" panose="02020500000000000000" pitchFamily="18" charset="-120"/>
              </a:defRPr>
            </a:lvl5pPr>
            <a:lvl6pPr marL="4572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6pPr>
            <a:lvl7pPr marL="9144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7pPr>
            <a:lvl8pPr marL="13716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8pPr>
            <a:lvl9pPr marL="18288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9pPr>
          </a:lstStyle>
          <a:p>
            <a:r>
              <a:rPr lang="en-US" altLang="zh-TW" sz="4000" dirty="0">
                <a:latin typeface="Arial" panose="020B0604020202020204" pitchFamily="34" charset="0"/>
              </a:rPr>
              <a:t>Quadratic Interpolation</a:t>
            </a:r>
          </a:p>
        </p:txBody>
      </p:sp>
      <p:sp>
        <p:nvSpPr>
          <p:cNvPr id="491540" name="Rectangle 20">
            <a:extLst>
              <a:ext uri="{FF2B5EF4-FFF2-40B4-BE49-F238E27FC236}">
                <a16:creationId xmlns:a16="http://schemas.microsoft.com/office/drawing/2014/main" id="{AF3548D2-B60E-CC4A-899B-9F67811BD2AA}"/>
              </a:ext>
            </a:extLst>
          </p:cNvPr>
          <p:cNvSpPr>
            <a:spLocks noGrp="1" noChangeArrowheads="1"/>
          </p:cNvSpPr>
          <p:nvPr>
            <p:ph type="body" idx="1"/>
          </p:nvPr>
        </p:nvSpPr>
        <p:spPr>
          <a:xfrm>
            <a:off x="1847850" y="4916902"/>
            <a:ext cx="8567738" cy="1464849"/>
          </a:xfrm>
          <a:noFill/>
          <a:ln/>
        </p:spPr>
        <p:txBody>
          <a:bodyPr>
            <a:normAutofit lnSpcReduction="10000"/>
          </a:bodyPr>
          <a:lstStyle/>
          <a:p>
            <a:pPr marL="0" indent="0">
              <a:buNone/>
            </a:pPr>
            <a:r>
              <a:rPr lang="en-US" altLang="zh-TW" sz="2400" b="1" dirty="0"/>
              <a:t>Idea</a:t>
            </a:r>
            <a:r>
              <a:rPr lang="en-US" altLang="zh-TW" sz="2400" dirty="0"/>
              <a:t>: </a:t>
            </a:r>
          </a:p>
          <a:p>
            <a:pPr marL="0" indent="0">
              <a:buNone/>
            </a:pPr>
            <a:r>
              <a:rPr lang="en-US" altLang="zh-TW" sz="2400" dirty="0"/>
              <a:t>(</a:t>
            </a:r>
            <a:r>
              <a:rPr lang="en-US" altLang="zh-TW" sz="2400" dirty="0" err="1"/>
              <a:t>i</a:t>
            </a:r>
            <a:r>
              <a:rPr lang="en-US" altLang="zh-TW" sz="2400" dirty="0"/>
              <a:t>) Approximate </a:t>
            </a:r>
            <a:r>
              <a:rPr lang="en-US" altLang="zh-TW" sz="2400" i="1" dirty="0">
                <a:solidFill>
                  <a:srgbClr val="FA1A02"/>
                </a:solidFill>
                <a:latin typeface="Times New Roman" panose="02020603050405020304" pitchFamily="18" charset="0"/>
              </a:rPr>
              <a:t>f</a:t>
            </a:r>
            <a:r>
              <a:rPr lang="en-US" altLang="zh-TW" sz="2400" dirty="0">
                <a:solidFill>
                  <a:srgbClr val="FA1A02"/>
                </a:solidFill>
                <a:latin typeface="Times New Roman" panose="02020603050405020304" pitchFamily="18" charset="0"/>
              </a:rPr>
              <a:t>(</a:t>
            </a:r>
            <a:r>
              <a:rPr lang="en-US" altLang="zh-TW" sz="2400" i="1" dirty="0">
                <a:solidFill>
                  <a:srgbClr val="FA1A02"/>
                </a:solidFill>
                <a:latin typeface="Times New Roman" panose="02020603050405020304" pitchFamily="18" charset="0"/>
              </a:rPr>
              <a:t>x</a:t>
            </a:r>
            <a:r>
              <a:rPr lang="en-US" altLang="zh-TW" sz="2400" dirty="0">
                <a:solidFill>
                  <a:srgbClr val="FA1A02"/>
                </a:solidFill>
                <a:latin typeface="Times New Roman" panose="02020603050405020304" pitchFamily="18" charset="0"/>
              </a:rPr>
              <a:t>)</a:t>
            </a:r>
            <a:r>
              <a:rPr lang="en-US" altLang="zh-TW" sz="2400" dirty="0"/>
              <a:t> using a quadratic function </a:t>
            </a:r>
            <a:r>
              <a:rPr lang="en-US" altLang="zh-TW" sz="2400" i="1" dirty="0">
                <a:solidFill>
                  <a:srgbClr val="0000FF"/>
                </a:solidFill>
                <a:latin typeface="Times New Roman" panose="02020603050405020304" pitchFamily="18" charset="0"/>
              </a:rPr>
              <a:t>g</a:t>
            </a:r>
            <a:r>
              <a:rPr lang="en-US" altLang="zh-TW" sz="2400" dirty="0">
                <a:solidFill>
                  <a:srgbClr val="0000FF"/>
                </a:solidFill>
                <a:latin typeface="Times New Roman" panose="02020603050405020304" pitchFamily="18" charset="0"/>
              </a:rPr>
              <a:t>(</a:t>
            </a:r>
            <a:r>
              <a:rPr lang="en-US" altLang="zh-TW" sz="2400" i="1" dirty="0">
                <a:solidFill>
                  <a:srgbClr val="0000FF"/>
                </a:solidFill>
                <a:latin typeface="Times New Roman" panose="02020603050405020304" pitchFamily="18" charset="0"/>
              </a:rPr>
              <a:t>x</a:t>
            </a:r>
            <a:r>
              <a:rPr lang="en-US" altLang="zh-TW" sz="2400" dirty="0">
                <a:solidFill>
                  <a:srgbClr val="0000FF"/>
                </a:solidFill>
                <a:latin typeface="Times New Roman" panose="02020603050405020304" pitchFamily="18" charset="0"/>
              </a:rPr>
              <a:t>) = </a:t>
            </a:r>
            <a:r>
              <a:rPr lang="en-US" altLang="zh-TW" sz="2400" i="1" dirty="0">
                <a:solidFill>
                  <a:srgbClr val="0000FF"/>
                </a:solidFill>
                <a:latin typeface="Times New Roman" panose="02020603050405020304" pitchFamily="18" charset="0"/>
              </a:rPr>
              <a:t>ax</a:t>
            </a:r>
            <a:r>
              <a:rPr lang="en-US" altLang="zh-TW" sz="2400" baseline="30000" dirty="0">
                <a:solidFill>
                  <a:srgbClr val="0000FF"/>
                </a:solidFill>
                <a:latin typeface="Times New Roman" panose="02020603050405020304" pitchFamily="18" charset="0"/>
              </a:rPr>
              <a:t>2</a:t>
            </a:r>
            <a:r>
              <a:rPr lang="en-US" altLang="zh-TW" sz="2400" dirty="0">
                <a:solidFill>
                  <a:srgbClr val="0000FF"/>
                </a:solidFill>
                <a:latin typeface="Times New Roman" panose="02020603050405020304" pitchFamily="18" charset="0"/>
              </a:rPr>
              <a:t>+</a:t>
            </a:r>
            <a:r>
              <a:rPr lang="en-US" altLang="zh-TW" sz="2400" i="1" dirty="0">
                <a:solidFill>
                  <a:srgbClr val="0000FF"/>
                </a:solidFill>
                <a:latin typeface="Times New Roman" panose="02020603050405020304" pitchFamily="18" charset="0"/>
              </a:rPr>
              <a:t>bx</a:t>
            </a:r>
            <a:r>
              <a:rPr lang="en-US" altLang="zh-TW" sz="2400" dirty="0">
                <a:solidFill>
                  <a:srgbClr val="0000FF"/>
                </a:solidFill>
                <a:latin typeface="Times New Roman" panose="02020603050405020304" pitchFamily="18" charset="0"/>
              </a:rPr>
              <a:t>+</a:t>
            </a:r>
            <a:r>
              <a:rPr lang="en-US" altLang="zh-TW" sz="2400" i="1" dirty="0">
                <a:solidFill>
                  <a:srgbClr val="0000FF"/>
                </a:solidFill>
                <a:latin typeface="Times New Roman" panose="02020603050405020304" pitchFamily="18" charset="0"/>
              </a:rPr>
              <a:t>c</a:t>
            </a:r>
          </a:p>
          <a:p>
            <a:pPr marL="0" indent="0">
              <a:buNone/>
            </a:pPr>
            <a:endParaRPr lang="en-US" altLang="zh-TW" sz="800" dirty="0">
              <a:latin typeface="Times New Roman" panose="02020603050405020304" pitchFamily="18" charset="0"/>
            </a:endParaRPr>
          </a:p>
          <a:p>
            <a:pPr marL="0" indent="0">
              <a:buNone/>
            </a:pPr>
            <a:r>
              <a:rPr lang="en-US" altLang="zh-TW" sz="2400" dirty="0">
                <a:latin typeface="Times New Roman" panose="02020603050405020304" pitchFamily="18" charset="0"/>
              </a:rPr>
              <a:t>(ii) </a:t>
            </a:r>
            <a:r>
              <a:rPr lang="en-US" altLang="zh-TW" sz="2400" dirty="0"/>
              <a:t>Optima of </a:t>
            </a:r>
            <a:r>
              <a:rPr lang="en-US" altLang="zh-TW" sz="2400" i="1" dirty="0">
                <a:latin typeface="Times New Roman" panose="02020603050405020304" pitchFamily="18" charset="0"/>
              </a:rPr>
              <a:t>f</a:t>
            </a:r>
            <a:r>
              <a:rPr lang="en-US" altLang="zh-TW" sz="2400" dirty="0">
                <a:latin typeface="Times New Roman" panose="02020603050405020304" pitchFamily="18" charset="0"/>
              </a:rPr>
              <a:t>(</a:t>
            </a:r>
            <a:r>
              <a:rPr lang="en-US" altLang="zh-TW" sz="2400" i="1" dirty="0">
                <a:latin typeface="Times New Roman" panose="02020603050405020304" pitchFamily="18" charset="0"/>
              </a:rPr>
              <a:t>x</a:t>
            </a:r>
            <a:r>
              <a:rPr lang="en-US" altLang="zh-TW" sz="2400" dirty="0">
                <a:latin typeface="Times New Roman" panose="02020603050405020304" pitchFamily="18" charset="0"/>
              </a:rPr>
              <a:t>)</a:t>
            </a:r>
            <a:r>
              <a:rPr lang="en-US" altLang="zh-TW" sz="2400" dirty="0"/>
              <a:t> </a:t>
            </a:r>
            <a:r>
              <a:rPr lang="en-US" altLang="zh-TW" sz="2400" dirty="0">
                <a:cs typeface="Arial" panose="020B0604020202020204" pitchFamily="34" charset="0"/>
              </a:rPr>
              <a:t>≈ Optima of </a:t>
            </a:r>
            <a:r>
              <a:rPr lang="en-US" altLang="zh-TW" sz="2400" i="1" dirty="0">
                <a:latin typeface="Times New Roman" panose="02020603050405020304" pitchFamily="18" charset="0"/>
              </a:rPr>
              <a:t>g</a:t>
            </a:r>
            <a:r>
              <a:rPr lang="en-US" altLang="zh-TW" sz="2400" dirty="0">
                <a:latin typeface="Times New Roman" panose="02020603050405020304" pitchFamily="18" charset="0"/>
              </a:rPr>
              <a:t>(</a:t>
            </a:r>
            <a:r>
              <a:rPr lang="en-US" altLang="zh-TW" sz="2400" i="1" dirty="0">
                <a:latin typeface="Times New Roman" panose="02020603050405020304" pitchFamily="18" charset="0"/>
              </a:rPr>
              <a:t>x</a:t>
            </a:r>
            <a:r>
              <a:rPr lang="en-US" altLang="zh-TW" sz="2400" dirty="0">
                <a:latin typeface="Times New Roman" panose="02020603050405020304" pitchFamily="18" charset="0"/>
              </a:rPr>
              <a:t>) </a:t>
            </a:r>
          </a:p>
        </p:txBody>
      </p:sp>
      <p:sp>
        <p:nvSpPr>
          <p:cNvPr id="491541" name="Line 21">
            <a:extLst>
              <a:ext uri="{FF2B5EF4-FFF2-40B4-BE49-F238E27FC236}">
                <a16:creationId xmlns:a16="http://schemas.microsoft.com/office/drawing/2014/main" id="{F86435F8-FA5F-7E43-B1FF-097E151394AE}"/>
              </a:ext>
            </a:extLst>
          </p:cNvPr>
          <p:cNvSpPr>
            <a:spLocks noChangeShapeType="1"/>
          </p:cNvSpPr>
          <p:nvPr/>
        </p:nvSpPr>
        <p:spPr bwMode="auto">
          <a:xfrm flipV="1">
            <a:off x="4367214" y="1271001"/>
            <a:ext cx="1368425" cy="71438"/>
          </a:xfrm>
          <a:prstGeom prst="line">
            <a:avLst/>
          </a:prstGeom>
          <a:noFill/>
          <a:ln w="254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42" name="Line 22">
            <a:extLst>
              <a:ext uri="{FF2B5EF4-FFF2-40B4-BE49-F238E27FC236}">
                <a16:creationId xmlns:a16="http://schemas.microsoft.com/office/drawing/2014/main" id="{27177D04-1C16-EC4F-89E1-D49140EC3F44}"/>
              </a:ext>
            </a:extLst>
          </p:cNvPr>
          <p:cNvSpPr>
            <a:spLocks noChangeShapeType="1"/>
          </p:cNvSpPr>
          <p:nvPr/>
        </p:nvSpPr>
        <p:spPr bwMode="auto">
          <a:xfrm flipH="1">
            <a:off x="5808663" y="1486901"/>
            <a:ext cx="792162" cy="217488"/>
          </a:xfrm>
          <a:prstGeom prst="line">
            <a:avLst/>
          </a:prstGeom>
          <a:noFill/>
          <a:ln w="25400">
            <a:solidFill>
              <a:srgbClr val="FA1A0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43" name="Text Box 23">
            <a:extLst>
              <a:ext uri="{FF2B5EF4-FFF2-40B4-BE49-F238E27FC236}">
                <a16:creationId xmlns:a16="http://schemas.microsoft.com/office/drawing/2014/main" id="{321F66C0-054A-BA4F-852E-BF61494903E1}"/>
              </a:ext>
            </a:extLst>
          </p:cNvPr>
          <p:cNvSpPr txBox="1">
            <a:spLocks noChangeArrowheads="1"/>
          </p:cNvSpPr>
          <p:nvPr/>
        </p:nvSpPr>
        <p:spPr bwMode="auto">
          <a:xfrm>
            <a:off x="6651626" y="1218614"/>
            <a:ext cx="201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latin typeface="Arial" panose="020B0604020202020204" pitchFamily="34" charset="0"/>
              </a:rPr>
              <a:t>Optima of </a:t>
            </a:r>
            <a:r>
              <a:rPr lang="en-US" altLang="zh-TW" sz="2400" i="1">
                <a:latin typeface="Times New Roman" panose="02020603050405020304" pitchFamily="18" charset="0"/>
              </a:rPr>
              <a:t>f</a:t>
            </a:r>
            <a:r>
              <a:rPr lang="en-US" altLang="zh-TW" sz="2400">
                <a:latin typeface="Times New Roman" panose="02020603050405020304" pitchFamily="18" charset="0"/>
              </a:rPr>
              <a:t>(</a:t>
            </a:r>
            <a:r>
              <a:rPr lang="en-US" altLang="zh-TW" sz="2400" i="1">
                <a:latin typeface="Times New Roman" panose="02020603050405020304" pitchFamily="18" charset="0"/>
              </a:rPr>
              <a:t>x</a:t>
            </a:r>
            <a:r>
              <a:rPr lang="en-US" altLang="zh-TW" sz="2400">
                <a:latin typeface="Times New Roman" panose="02020603050405020304" pitchFamily="18" charset="0"/>
              </a:rPr>
              <a:t>)</a:t>
            </a:r>
          </a:p>
        </p:txBody>
      </p:sp>
      <p:sp>
        <p:nvSpPr>
          <p:cNvPr id="491544" name="Text Box 24">
            <a:extLst>
              <a:ext uri="{FF2B5EF4-FFF2-40B4-BE49-F238E27FC236}">
                <a16:creationId xmlns:a16="http://schemas.microsoft.com/office/drawing/2014/main" id="{78C841EA-83D0-F74B-8A69-049BC59C4027}"/>
              </a:ext>
            </a:extLst>
          </p:cNvPr>
          <p:cNvSpPr txBox="1">
            <a:spLocks noChangeArrowheads="1"/>
          </p:cNvSpPr>
          <p:nvPr/>
        </p:nvSpPr>
        <p:spPr bwMode="auto">
          <a:xfrm>
            <a:off x="2279651" y="1126539"/>
            <a:ext cx="207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dirty="0">
                <a:latin typeface="Arial" panose="020B0604020202020204" pitchFamily="34" charset="0"/>
              </a:rPr>
              <a:t>Optima of </a:t>
            </a:r>
            <a:r>
              <a:rPr lang="en-US" altLang="zh-TW" sz="2400" i="1" dirty="0">
                <a:latin typeface="Times New Roman" panose="02020603050405020304" pitchFamily="18" charset="0"/>
              </a:rPr>
              <a:t>g</a:t>
            </a:r>
            <a:r>
              <a:rPr lang="en-US" altLang="zh-TW" sz="2400" dirty="0">
                <a:latin typeface="Times New Roman" panose="02020603050405020304" pitchFamily="18" charset="0"/>
              </a:rPr>
              <a:t>(</a:t>
            </a:r>
            <a:r>
              <a:rPr lang="en-US" altLang="zh-TW" sz="2400" i="1" dirty="0">
                <a:latin typeface="Times New Roman" panose="02020603050405020304" pitchFamily="18" charset="0"/>
              </a:rPr>
              <a:t>x</a:t>
            </a:r>
            <a:r>
              <a:rPr lang="en-US" altLang="zh-TW" sz="2400" dirty="0">
                <a:latin typeface="Times New Roman" panose="02020603050405020304" pitchFamily="18" charset="0"/>
              </a:rPr>
              <a:t>)</a:t>
            </a:r>
          </a:p>
        </p:txBody>
      </p:sp>
      <p:sp>
        <p:nvSpPr>
          <p:cNvPr id="491547" name="Freeform 27">
            <a:extLst>
              <a:ext uri="{FF2B5EF4-FFF2-40B4-BE49-F238E27FC236}">
                <a16:creationId xmlns:a16="http://schemas.microsoft.com/office/drawing/2014/main" id="{D895B124-0EE4-514B-A42B-705F47D21809}"/>
              </a:ext>
            </a:extLst>
          </p:cNvPr>
          <p:cNvSpPr>
            <a:spLocks/>
          </p:cNvSpPr>
          <p:nvPr/>
        </p:nvSpPr>
        <p:spPr bwMode="auto">
          <a:xfrm>
            <a:off x="4367213" y="1271002"/>
            <a:ext cx="3097212" cy="3095625"/>
          </a:xfrm>
          <a:custGeom>
            <a:avLst/>
            <a:gdLst>
              <a:gd name="T0" fmla="*/ 0 w 1905"/>
              <a:gd name="T1" fmla="*/ 2041 h 2041"/>
              <a:gd name="T2" fmla="*/ 953 w 1905"/>
              <a:gd name="T3" fmla="*/ 0 h 2041"/>
              <a:gd name="T4" fmla="*/ 1905 w 1905"/>
              <a:gd name="T5" fmla="*/ 2041 h 2041"/>
            </a:gdLst>
            <a:ahLst/>
            <a:cxnLst>
              <a:cxn ang="0">
                <a:pos x="T0" y="T1"/>
              </a:cxn>
              <a:cxn ang="0">
                <a:pos x="T2" y="T3"/>
              </a:cxn>
              <a:cxn ang="0">
                <a:pos x="T4" y="T5"/>
              </a:cxn>
            </a:cxnLst>
            <a:rect l="0" t="0" r="r" b="b"/>
            <a:pathLst>
              <a:path w="1905" h="2041">
                <a:moveTo>
                  <a:pt x="0" y="2041"/>
                </a:moveTo>
                <a:cubicBezTo>
                  <a:pt x="318" y="1020"/>
                  <a:pt x="636" y="0"/>
                  <a:pt x="953" y="0"/>
                </a:cubicBezTo>
                <a:cubicBezTo>
                  <a:pt x="1270" y="0"/>
                  <a:pt x="1587" y="1020"/>
                  <a:pt x="1905" y="2041"/>
                </a:cubicBezTo>
              </a:path>
            </a:pathLst>
          </a:custGeom>
          <a:noFill/>
          <a:ln w="190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15344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7" name="Rectangle 3">
            <a:extLst>
              <a:ext uri="{FF2B5EF4-FFF2-40B4-BE49-F238E27FC236}">
                <a16:creationId xmlns:a16="http://schemas.microsoft.com/office/drawing/2014/main" id="{3FA2BBE4-F586-3C48-8DBA-AAB28DF3821C}"/>
              </a:ext>
            </a:extLst>
          </p:cNvPr>
          <p:cNvSpPr>
            <a:spLocks noGrp="1" noChangeArrowheads="1"/>
          </p:cNvSpPr>
          <p:nvPr>
            <p:ph type="body" sz="half" idx="1"/>
          </p:nvPr>
        </p:nvSpPr>
        <p:spPr>
          <a:xfrm>
            <a:off x="1774825" y="1382750"/>
            <a:ext cx="8642350" cy="5070437"/>
          </a:xfrm>
        </p:spPr>
        <p:txBody>
          <a:bodyPr/>
          <a:lstStyle/>
          <a:p>
            <a:pPr marL="231775" indent="-231775"/>
            <a:r>
              <a:rPr lang="en-US" altLang="zh-TW"/>
              <a:t>Shape near optima typically appears like a parabola. We can approximate the original function </a:t>
            </a:r>
            <a:r>
              <a:rPr lang="en-US" altLang="zh-TW" i="1">
                <a:latin typeface="Times New Roman" panose="02020603050405020304" pitchFamily="18" charset="0"/>
              </a:rPr>
              <a:t>f</a:t>
            </a:r>
            <a:r>
              <a:rPr lang="en-US" altLang="zh-TW">
                <a:latin typeface="Times New Roman" panose="02020603050405020304" pitchFamily="18" charset="0"/>
              </a:rPr>
              <a:t>(</a:t>
            </a:r>
            <a:r>
              <a:rPr lang="en-US" altLang="zh-TW" i="1">
                <a:latin typeface="Times New Roman" panose="02020603050405020304" pitchFamily="18" charset="0"/>
              </a:rPr>
              <a:t>x</a:t>
            </a:r>
            <a:r>
              <a:rPr lang="en-US" altLang="zh-TW">
                <a:latin typeface="Times New Roman" panose="02020603050405020304" pitchFamily="18" charset="0"/>
              </a:rPr>
              <a:t>) </a:t>
            </a:r>
            <a:r>
              <a:rPr lang="en-US" altLang="zh-TW"/>
              <a:t>using a quadratic function </a:t>
            </a:r>
            <a:r>
              <a:rPr lang="en-US" altLang="zh-TW" i="1">
                <a:latin typeface="Times New Roman" panose="02020603050405020304" pitchFamily="18" charset="0"/>
              </a:rPr>
              <a:t>g</a:t>
            </a:r>
            <a:r>
              <a:rPr lang="en-US" altLang="zh-TW">
                <a:latin typeface="Times New Roman" panose="02020603050405020304" pitchFamily="18" charset="0"/>
              </a:rPr>
              <a:t>(</a:t>
            </a:r>
            <a:r>
              <a:rPr lang="en-US" altLang="zh-TW" i="1">
                <a:latin typeface="Times New Roman" panose="02020603050405020304" pitchFamily="18" charset="0"/>
              </a:rPr>
              <a:t>x</a:t>
            </a:r>
            <a:r>
              <a:rPr lang="en-US" altLang="zh-TW">
                <a:latin typeface="Times New Roman" panose="02020603050405020304" pitchFamily="18" charset="0"/>
              </a:rPr>
              <a:t>) = </a:t>
            </a:r>
            <a:r>
              <a:rPr lang="en-US" altLang="zh-TW" i="1">
                <a:latin typeface="Times New Roman" panose="02020603050405020304" pitchFamily="18" charset="0"/>
              </a:rPr>
              <a:t>ax</a:t>
            </a:r>
            <a:r>
              <a:rPr lang="en-US" altLang="zh-TW" baseline="30000">
                <a:latin typeface="Times New Roman" panose="02020603050405020304" pitchFamily="18" charset="0"/>
              </a:rPr>
              <a:t>2</a:t>
            </a:r>
            <a:r>
              <a:rPr lang="en-US" altLang="zh-TW">
                <a:latin typeface="Times New Roman" panose="02020603050405020304" pitchFamily="18" charset="0"/>
              </a:rPr>
              <a:t> + </a:t>
            </a:r>
            <a:r>
              <a:rPr lang="en-US" altLang="zh-TW" i="1">
                <a:latin typeface="Times New Roman" panose="02020603050405020304" pitchFamily="18" charset="0"/>
              </a:rPr>
              <a:t>bx</a:t>
            </a:r>
            <a:r>
              <a:rPr lang="en-US" altLang="zh-TW">
                <a:latin typeface="Times New Roman" panose="02020603050405020304" pitchFamily="18" charset="0"/>
              </a:rPr>
              <a:t> + </a:t>
            </a:r>
            <a:r>
              <a:rPr lang="en-US" altLang="zh-TW" i="1">
                <a:latin typeface="Times New Roman" panose="02020603050405020304" pitchFamily="18" charset="0"/>
              </a:rPr>
              <a:t>c</a:t>
            </a:r>
            <a:r>
              <a:rPr lang="en-US" altLang="zh-TW"/>
              <a:t>.</a:t>
            </a:r>
          </a:p>
          <a:p>
            <a:pPr marL="231775" indent="-231775"/>
            <a:endParaRPr lang="en-US" altLang="zh-TW" sz="1200"/>
          </a:p>
          <a:p>
            <a:pPr marL="231775" indent="-231775"/>
            <a:r>
              <a:rPr lang="en-US" altLang="zh-TW"/>
              <a:t>At the optimum point of </a:t>
            </a:r>
            <a:r>
              <a:rPr lang="en-US" altLang="zh-TW" i="1">
                <a:latin typeface="Times New Roman" panose="02020603050405020304" pitchFamily="18" charset="0"/>
              </a:rPr>
              <a:t>g</a:t>
            </a:r>
            <a:r>
              <a:rPr lang="en-US" altLang="zh-TW">
                <a:latin typeface="Times New Roman" panose="02020603050405020304" pitchFamily="18" charset="0"/>
              </a:rPr>
              <a:t>(</a:t>
            </a:r>
            <a:r>
              <a:rPr lang="en-US" altLang="zh-TW" i="1">
                <a:latin typeface="Times New Roman" panose="02020603050405020304" pitchFamily="18" charset="0"/>
              </a:rPr>
              <a:t>x</a:t>
            </a:r>
            <a:r>
              <a:rPr lang="en-US" altLang="zh-TW">
                <a:latin typeface="Times New Roman" panose="02020603050405020304" pitchFamily="18" charset="0"/>
              </a:rPr>
              <a:t>),</a:t>
            </a:r>
            <a:r>
              <a:rPr lang="en-US" altLang="zh-TW"/>
              <a:t> </a:t>
            </a:r>
            <a:r>
              <a:rPr lang="en-US" altLang="zh-TW" i="1">
                <a:latin typeface="Times New Roman" panose="02020603050405020304" pitchFamily="18" charset="0"/>
              </a:rPr>
              <a:t>g'</a:t>
            </a:r>
            <a:r>
              <a:rPr lang="en-US" altLang="zh-TW">
                <a:latin typeface="Times New Roman" panose="02020603050405020304" pitchFamily="18" charset="0"/>
              </a:rPr>
              <a:t>(</a:t>
            </a:r>
            <a:r>
              <a:rPr lang="en-US" altLang="zh-TW" i="1">
                <a:latin typeface="Times New Roman" panose="02020603050405020304" pitchFamily="18" charset="0"/>
              </a:rPr>
              <a:t>x</a:t>
            </a:r>
            <a:r>
              <a:rPr lang="en-US" altLang="zh-TW">
                <a:latin typeface="Times New Roman" panose="02020603050405020304" pitchFamily="18" charset="0"/>
              </a:rPr>
              <a:t>)</a:t>
            </a:r>
            <a:r>
              <a:rPr lang="en-US" altLang="zh-TW"/>
              <a:t> </a:t>
            </a:r>
            <a:r>
              <a:rPr lang="en-US" altLang="zh-TW">
                <a:latin typeface="Times New Roman" panose="02020603050405020304" pitchFamily="18" charset="0"/>
              </a:rPr>
              <a:t>= 2</a:t>
            </a:r>
            <a:r>
              <a:rPr lang="en-US" altLang="zh-TW" i="1">
                <a:latin typeface="Times New Roman" panose="02020603050405020304" pitchFamily="18" charset="0"/>
              </a:rPr>
              <a:t>ax</a:t>
            </a:r>
            <a:r>
              <a:rPr lang="en-US" altLang="zh-TW">
                <a:latin typeface="Times New Roman" panose="02020603050405020304" pitchFamily="18" charset="0"/>
              </a:rPr>
              <a:t> + </a:t>
            </a:r>
            <a:r>
              <a:rPr lang="en-US" altLang="zh-TW" i="1">
                <a:latin typeface="Times New Roman" panose="02020603050405020304" pitchFamily="18" charset="0"/>
              </a:rPr>
              <a:t>b</a:t>
            </a:r>
            <a:r>
              <a:rPr lang="en-US" altLang="zh-TW">
                <a:latin typeface="Times New Roman" panose="02020603050405020304" pitchFamily="18" charset="0"/>
              </a:rPr>
              <a:t> = 0.</a:t>
            </a:r>
          </a:p>
          <a:p>
            <a:pPr marL="231775" indent="-231775">
              <a:buNone/>
            </a:pPr>
            <a:r>
              <a:rPr lang="en-US" altLang="zh-TW"/>
              <a:t>	Let </a:t>
            </a:r>
            <a:r>
              <a:rPr lang="en-US" altLang="zh-TW" i="1">
                <a:latin typeface="Times New Roman" panose="02020603050405020304" pitchFamily="18" charset="0"/>
              </a:rPr>
              <a:t>x</a:t>
            </a:r>
            <a:r>
              <a:rPr lang="en-US" altLang="zh-TW" baseline="-25000">
                <a:latin typeface="Times New Roman" panose="02020603050405020304" pitchFamily="18" charset="0"/>
              </a:rPr>
              <a:t>3</a:t>
            </a:r>
            <a:r>
              <a:rPr lang="en-US" altLang="zh-TW"/>
              <a:t> be the optimum point, then </a:t>
            </a:r>
            <a:r>
              <a:rPr lang="en-US" altLang="zh-TW" i="1">
                <a:latin typeface="Times New Roman" panose="02020603050405020304" pitchFamily="18" charset="0"/>
              </a:rPr>
              <a:t>x</a:t>
            </a:r>
            <a:r>
              <a:rPr lang="en-US" altLang="zh-TW" baseline="-25000">
                <a:latin typeface="Times New Roman" panose="02020603050405020304" pitchFamily="18" charset="0"/>
              </a:rPr>
              <a:t>3</a:t>
            </a:r>
            <a:r>
              <a:rPr lang="en-US" altLang="zh-TW"/>
              <a:t> =</a:t>
            </a:r>
            <a:r>
              <a:rPr lang="en-US" altLang="zh-TW">
                <a:latin typeface="Times New Roman" panose="02020603050405020304" pitchFamily="18" charset="0"/>
              </a:rPr>
              <a:t> -</a:t>
            </a:r>
            <a:r>
              <a:rPr lang="en-US" altLang="zh-TW" i="1">
                <a:latin typeface="Times New Roman" panose="02020603050405020304" pitchFamily="18" charset="0"/>
              </a:rPr>
              <a:t>b</a:t>
            </a:r>
            <a:r>
              <a:rPr lang="en-US" altLang="zh-TW">
                <a:latin typeface="Times New Roman" panose="02020603050405020304" pitchFamily="18" charset="0"/>
              </a:rPr>
              <a:t>/2</a:t>
            </a:r>
            <a:r>
              <a:rPr lang="en-US" altLang="zh-TW" i="1">
                <a:latin typeface="Times New Roman" panose="02020603050405020304" pitchFamily="18" charset="0"/>
              </a:rPr>
              <a:t>a</a:t>
            </a:r>
            <a:r>
              <a:rPr lang="en-US" altLang="zh-TW">
                <a:latin typeface="Times New Roman" panose="02020603050405020304" pitchFamily="18" charset="0"/>
              </a:rPr>
              <a:t>.</a:t>
            </a:r>
            <a:endParaRPr lang="en-US" altLang="zh-TW">
              <a:solidFill>
                <a:srgbClr val="0000FF"/>
              </a:solidFill>
            </a:endParaRPr>
          </a:p>
          <a:p>
            <a:pPr marL="231775" indent="-231775"/>
            <a:endParaRPr lang="en-US" altLang="zh-TW" sz="1200">
              <a:solidFill>
                <a:srgbClr val="0000FF"/>
              </a:solidFill>
            </a:endParaRPr>
          </a:p>
          <a:p>
            <a:pPr marL="231775" indent="-231775"/>
            <a:r>
              <a:rPr lang="en-US" altLang="zh-TW"/>
              <a:t>How to compute </a:t>
            </a:r>
            <a:r>
              <a:rPr lang="en-US" altLang="zh-TW" i="1">
                <a:latin typeface="Times New Roman" panose="02020603050405020304" pitchFamily="18" charset="0"/>
              </a:rPr>
              <a:t>b</a:t>
            </a:r>
            <a:r>
              <a:rPr lang="en-US" altLang="zh-TW"/>
              <a:t> and </a:t>
            </a:r>
            <a:r>
              <a:rPr lang="en-US" altLang="zh-TW" i="1">
                <a:latin typeface="Times New Roman" panose="02020603050405020304" pitchFamily="18" charset="0"/>
              </a:rPr>
              <a:t>a</a:t>
            </a:r>
            <a:r>
              <a:rPr lang="en-US" altLang="zh-TW"/>
              <a:t>?</a:t>
            </a:r>
          </a:p>
          <a:p>
            <a:pPr marL="682625" lvl="1" indent="-219075"/>
            <a:r>
              <a:rPr lang="en-US" altLang="zh-TW"/>
              <a:t>2 points =&gt; unique straight line (1</a:t>
            </a:r>
            <a:r>
              <a:rPr lang="en-US" altLang="zh-TW" baseline="30000"/>
              <a:t>st</a:t>
            </a:r>
            <a:r>
              <a:rPr lang="en-US" altLang="zh-TW"/>
              <a:t>-order polynomial) </a:t>
            </a:r>
          </a:p>
          <a:p>
            <a:pPr marL="682625" lvl="1" indent="-219075"/>
            <a:r>
              <a:rPr lang="en-US" altLang="zh-TW"/>
              <a:t>3 points =&gt; unique parabola (2</a:t>
            </a:r>
            <a:r>
              <a:rPr lang="en-US" altLang="zh-TW" baseline="30000"/>
              <a:t>nd</a:t>
            </a:r>
            <a:r>
              <a:rPr lang="en-US" altLang="zh-TW"/>
              <a:t>-order polynomial)</a:t>
            </a:r>
          </a:p>
          <a:p>
            <a:pPr marL="682625" lvl="1" indent="-219075"/>
            <a:r>
              <a:rPr lang="en-US" altLang="zh-TW"/>
              <a:t>So, we need to pick three points that surround the optima.</a:t>
            </a:r>
          </a:p>
          <a:p>
            <a:pPr marL="682625" lvl="1" indent="-219075"/>
            <a:r>
              <a:rPr lang="en-US" altLang="zh-TW"/>
              <a:t>Let these points be </a:t>
            </a:r>
            <a:r>
              <a:rPr lang="en-US" altLang="zh-TW" i="1">
                <a:latin typeface="Times New Roman" panose="02020603050405020304" pitchFamily="18" charset="0"/>
              </a:rPr>
              <a:t>x</a:t>
            </a:r>
            <a:r>
              <a:rPr lang="en-US" altLang="zh-TW" baseline="-25000">
                <a:latin typeface="Times New Roman" panose="02020603050405020304" pitchFamily="18" charset="0"/>
              </a:rPr>
              <a:t>0</a:t>
            </a:r>
            <a:r>
              <a:rPr lang="en-US" altLang="zh-TW"/>
              <a:t>, </a:t>
            </a:r>
            <a:r>
              <a:rPr lang="en-US" altLang="zh-TW" i="1">
                <a:latin typeface="Times New Roman" panose="02020603050405020304" pitchFamily="18" charset="0"/>
              </a:rPr>
              <a:t>x</a:t>
            </a:r>
            <a:r>
              <a:rPr lang="en-US" altLang="zh-TW" baseline="-25000">
                <a:latin typeface="Times New Roman" panose="02020603050405020304" pitchFamily="18" charset="0"/>
              </a:rPr>
              <a:t>1</a:t>
            </a:r>
            <a:r>
              <a:rPr lang="en-US" altLang="zh-TW"/>
              <a:t>, </a:t>
            </a:r>
            <a:r>
              <a:rPr lang="en-US" altLang="zh-TW" i="1">
                <a:latin typeface="Times New Roman" panose="02020603050405020304" pitchFamily="18" charset="0"/>
              </a:rPr>
              <a:t>x</a:t>
            </a:r>
            <a:r>
              <a:rPr lang="en-US" altLang="zh-TW" baseline="-25000">
                <a:latin typeface="Times New Roman" panose="02020603050405020304" pitchFamily="18" charset="0"/>
              </a:rPr>
              <a:t>2</a:t>
            </a:r>
            <a:r>
              <a:rPr lang="en-US" altLang="zh-TW"/>
              <a:t> such that </a:t>
            </a:r>
            <a:r>
              <a:rPr lang="en-US" altLang="zh-TW" i="1">
                <a:latin typeface="Times New Roman" panose="02020603050405020304" pitchFamily="18" charset="0"/>
              </a:rPr>
              <a:t>x</a:t>
            </a:r>
            <a:r>
              <a:rPr lang="en-US" altLang="zh-TW" baseline="-25000">
                <a:latin typeface="Times New Roman" panose="02020603050405020304" pitchFamily="18" charset="0"/>
              </a:rPr>
              <a:t>0</a:t>
            </a:r>
            <a:r>
              <a:rPr lang="en-US" altLang="zh-TW"/>
              <a:t> &lt; </a:t>
            </a:r>
            <a:r>
              <a:rPr lang="en-US" altLang="zh-TW" i="1">
                <a:latin typeface="Times New Roman" panose="02020603050405020304" pitchFamily="18" charset="0"/>
              </a:rPr>
              <a:t>x</a:t>
            </a:r>
            <a:r>
              <a:rPr lang="en-US" altLang="zh-TW" baseline="-25000">
                <a:latin typeface="Times New Roman" panose="02020603050405020304" pitchFamily="18" charset="0"/>
              </a:rPr>
              <a:t>1</a:t>
            </a:r>
            <a:r>
              <a:rPr lang="en-US" altLang="zh-TW"/>
              <a:t> &lt; </a:t>
            </a:r>
            <a:r>
              <a:rPr lang="en-US" altLang="zh-TW" i="1">
                <a:latin typeface="Times New Roman" panose="02020603050405020304" pitchFamily="18" charset="0"/>
              </a:rPr>
              <a:t>x</a:t>
            </a:r>
            <a:r>
              <a:rPr lang="en-US" altLang="zh-TW" baseline="-25000">
                <a:latin typeface="Times New Roman" panose="02020603050405020304" pitchFamily="18" charset="0"/>
              </a:rPr>
              <a:t>2</a:t>
            </a:r>
          </a:p>
        </p:txBody>
      </p:sp>
      <p:sp>
        <p:nvSpPr>
          <p:cNvPr id="492553" name="Rectangle 9">
            <a:extLst>
              <a:ext uri="{FF2B5EF4-FFF2-40B4-BE49-F238E27FC236}">
                <a16:creationId xmlns:a16="http://schemas.microsoft.com/office/drawing/2014/main" id="{922A7D3C-2DB6-F647-BD1E-04DD3D41B860}"/>
              </a:ext>
            </a:extLst>
          </p:cNvPr>
          <p:cNvSpPr>
            <a:spLocks noChangeArrowheads="1"/>
          </p:cNvSpPr>
          <p:nvPr/>
        </p:nvSpPr>
        <p:spPr bwMode="auto">
          <a:xfrm>
            <a:off x="1703387" y="260351"/>
            <a:ext cx="9570495" cy="743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TW" sz="4000" dirty="0">
                <a:solidFill>
                  <a:srgbClr val="800080"/>
                </a:solidFill>
                <a:latin typeface="Arial" panose="020B0604020202020204" pitchFamily="34" charset="0"/>
                <a:ea typeface="新細明體" panose="02020500000000000000" pitchFamily="18" charset="-120"/>
              </a:rPr>
              <a:t>Quadratic Interpolation</a:t>
            </a:r>
          </a:p>
        </p:txBody>
      </p:sp>
      <p:sp>
        <p:nvSpPr>
          <p:cNvPr id="5" name="Rectangle 35">
            <a:extLst>
              <a:ext uri="{FF2B5EF4-FFF2-40B4-BE49-F238E27FC236}">
                <a16:creationId xmlns:a16="http://schemas.microsoft.com/office/drawing/2014/main" id="{C77206BB-72AC-EE45-82B6-296A39A69A46}"/>
              </a:ext>
            </a:extLst>
          </p:cNvPr>
          <p:cNvSpPr>
            <a:spLocks noChangeArrowheads="1"/>
          </p:cNvSpPr>
          <p:nvPr/>
        </p:nvSpPr>
        <p:spPr bwMode="auto">
          <a:xfrm>
            <a:off x="1991545" y="2865824"/>
            <a:ext cx="8281168" cy="419160"/>
          </a:xfrm>
          <a:prstGeom prst="rect">
            <a:avLst/>
          </a:prstGeom>
          <a:noFill/>
          <a:ln w="25400" algn="ctr">
            <a:solidFill>
              <a:srgbClr val="FA1A0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1455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54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25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254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254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254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92547">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925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a:extLst>
              <a:ext uri="{FF2B5EF4-FFF2-40B4-BE49-F238E27FC236}">
                <a16:creationId xmlns:a16="http://schemas.microsoft.com/office/drawing/2014/main" id="{4531BC91-C268-5C43-BC84-35C635DEEC5E}"/>
              </a:ext>
            </a:extLst>
          </p:cNvPr>
          <p:cNvSpPr>
            <a:spLocks noGrp="1" noChangeArrowheads="1"/>
          </p:cNvSpPr>
          <p:nvPr>
            <p:ph type="body" sz="half" idx="1"/>
          </p:nvPr>
        </p:nvSpPr>
        <p:spPr>
          <a:xfrm>
            <a:off x="2126127" y="1776413"/>
            <a:ext cx="8255000" cy="1008062"/>
          </a:xfrm>
        </p:spPr>
        <p:txBody>
          <a:bodyPr/>
          <a:lstStyle/>
          <a:p>
            <a:pPr marL="231775" indent="-231775"/>
            <a:r>
              <a:rPr lang="en-US" altLang="zh-TW" i="1">
                <a:latin typeface="Times New Roman" panose="02020603050405020304" pitchFamily="18" charset="0"/>
              </a:rPr>
              <a:t>a</a:t>
            </a:r>
            <a:r>
              <a:rPr lang="en-US" altLang="zh-TW"/>
              <a:t> and </a:t>
            </a:r>
            <a:r>
              <a:rPr lang="en-US" altLang="zh-TW" i="1">
                <a:latin typeface="Times New Roman" panose="02020603050405020304" pitchFamily="18" charset="0"/>
              </a:rPr>
              <a:t>b</a:t>
            </a:r>
            <a:r>
              <a:rPr lang="en-US" altLang="zh-TW"/>
              <a:t> can be obtained by solving the system of linear equations</a:t>
            </a:r>
          </a:p>
        </p:txBody>
      </p:sp>
      <p:graphicFrame>
        <p:nvGraphicFramePr>
          <p:cNvPr id="493572" name="Object 4">
            <a:extLst>
              <a:ext uri="{FF2B5EF4-FFF2-40B4-BE49-F238E27FC236}">
                <a16:creationId xmlns:a16="http://schemas.microsoft.com/office/drawing/2014/main" id="{317C06A5-684D-6747-8D82-3324AAD7AA31}"/>
              </a:ext>
            </a:extLst>
          </p:cNvPr>
          <p:cNvGraphicFramePr>
            <a:graphicFrameLocks noChangeAspect="1"/>
          </p:cNvGraphicFramePr>
          <p:nvPr>
            <p:extLst>
              <p:ext uri="{D42A27DB-BD31-4B8C-83A1-F6EECF244321}">
                <p14:modId xmlns:p14="http://schemas.microsoft.com/office/powerpoint/2010/main" val="2998079836"/>
              </p:ext>
            </p:extLst>
          </p:nvPr>
        </p:nvGraphicFramePr>
        <p:xfrm>
          <a:off x="4142253" y="2928938"/>
          <a:ext cx="3862387" cy="1543050"/>
        </p:xfrm>
        <a:graphic>
          <a:graphicData uri="http://schemas.openxmlformats.org/presentationml/2006/ole">
            <mc:AlternateContent xmlns:mc="http://schemas.openxmlformats.org/markup-compatibility/2006">
              <mc:Choice xmlns:v="urn:schemas-microsoft-com:vml" Requires="v">
                <p:oleObj spid="_x0000_s267274" name="Equation" r:id="rId3" imgW="38620700" imgH="15798800" progId="Equation.3">
                  <p:embed/>
                </p:oleObj>
              </mc:Choice>
              <mc:Fallback>
                <p:oleObj name="Equation" r:id="rId3" imgW="38620700" imgH="15798800" progId="Equation.3">
                  <p:embed/>
                  <p:pic>
                    <p:nvPicPr>
                      <p:cNvPr id="493572" name="Object 4">
                        <a:extLst>
                          <a:ext uri="{FF2B5EF4-FFF2-40B4-BE49-F238E27FC236}">
                            <a16:creationId xmlns:a16="http://schemas.microsoft.com/office/drawing/2014/main" id="{317C06A5-684D-6747-8D82-3324AAD7A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2253" y="2928938"/>
                        <a:ext cx="3862387" cy="1543050"/>
                      </a:xfrm>
                      <a:prstGeom prst="rect">
                        <a:avLst/>
                      </a:prstGeom>
                      <a:solidFill>
                        <a:srgbClr val="FFFFFF"/>
                      </a:solidFill>
                      <a:ln>
                        <a:noFill/>
                      </a:ln>
                      <a:extLst>
                        <a:ext uri="{91240B29-F687-4F45-9708-019B960494DF}">
                          <a14:hiddenLine xmlns:a14="http://schemas.microsoft.com/office/drawing/2010/main" w="9525">
                            <a:solidFill>
                              <a:srgbClr val="FA1A02"/>
                            </a:solidFill>
                            <a:miter lim="800000"/>
                            <a:headEnd/>
                            <a:tailEnd/>
                          </a14:hiddenLine>
                        </a:ext>
                      </a:extLst>
                    </p:spPr>
                  </p:pic>
                </p:oleObj>
              </mc:Fallback>
            </mc:AlternateContent>
          </a:graphicData>
        </a:graphic>
      </p:graphicFrame>
      <p:sp>
        <p:nvSpPr>
          <p:cNvPr id="493574" name="Rectangle 6">
            <a:extLst>
              <a:ext uri="{FF2B5EF4-FFF2-40B4-BE49-F238E27FC236}">
                <a16:creationId xmlns:a16="http://schemas.microsoft.com/office/drawing/2014/main" id="{A443C33C-AB3C-8946-B69F-8715A17B6593}"/>
              </a:ext>
            </a:extLst>
          </p:cNvPr>
          <p:cNvSpPr>
            <a:spLocks noChangeArrowheads="1"/>
          </p:cNvSpPr>
          <p:nvPr/>
        </p:nvSpPr>
        <p:spPr bwMode="auto">
          <a:xfrm>
            <a:off x="2126128" y="4729163"/>
            <a:ext cx="83264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1775" indent="-231775">
              <a:spcBef>
                <a:spcPct val="20000"/>
              </a:spcBef>
              <a:buChar char="•"/>
              <a:defRPr kumimoji="1" sz="2800">
                <a:solidFill>
                  <a:schemeClr val="tx1"/>
                </a:solidFill>
                <a:latin typeface="Arial" panose="020B0604020202020204" pitchFamily="34" charset="0"/>
                <a:ea typeface="新細明體" panose="02020500000000000000" pitchFamily="18" charset="-120"/>
              </a:defRPr>
            </a:lvl1pPr>
            <a:lvl2pPr marL="682625" indent="-219075">
              <a:spcBef>
                <a:spcPct val="20000"/>
              </a:spcBef>
              <a:buChar char="–"/>
              <a:defRPr kumimoji="1" sz="2400">
                <a:solidFill>
                  <a:schemeClr val="tx1"/>
                </a:solidFill>
                <a:latin typeface="Arial" panose="020B0604020202020204" pitchFamily="34" charset="0"/>
                <a:ea typeface="新細明體" panose="02020500000000000000" pitchFamily="18" charset="-120"/>
              </a:defRPr>
            </a:lvl2pPr>
            <a:lvl3pPr marL="1703388" indent="-412750">
              <a:spcBef>
                <a:spcPct val="20000"/>
              </a:spcBef>
              <a:buChar char="•"/>
              <a:defRPr kumimoji="1" sz="2000">
                <a:solidFill>
                  <a:schemeClr val="tx1"/>
                </a:solidFill>
                <a:latin typeface="Arial" panose="020B0604020202020204" pitchFamily="34" charset="0"/>
                <a:ea typeface="新細明體" panose="02020500000000000000" pitchFamily="18" charset="-120"/>
              </a:defRPr>
            </a:lvl3pPr>
            <a:lvl4pPr marL="2189163" indent="-371475">
              <a:spcBef>
                <a:spcPct val="20000"/>
              </a:spcBef>
              <a:buChar char="–"/>
              <a:defRPr kumimoji="1">
                <a:solidFill>
                  <a:schemeClr val="tx1"/>
                </a:solidFill>
                <a:latin typeface="Arial" panose="020B0604020202020204" pitchFamily="34" charset="0"/>
                <a:ea typeface="新細明體" panose="02020500000000000000" pitchFamily="18" charset="-120"/>
              </a:defRPr>
            </a:lvl4pPr>
            <a:lvl5pPr marL="2674938" indent="-371475">
              <a:spcBef>
                <a:spcPct val="20000"/>
              </a:spcBef>
              <a:buChar char="»"/>
              <a:defRPr kumimoji="1">
                <a:solidFill>
                  <a:schemeClr val="tx1"/>
                </a:solidFill>
                <a:latin typeface="Arial" panose="020B0604020202020204" pitchFamily="34" charset="0"/>
                <a:ea typeface="新細明體" panose="02020500000000000000" pitchFamily="18" charset="-120"/>
              </a:defRPr>
            </a:lvl5pPr>
            <a:lvl6pPr marL="3132138" indent="-371475" fontAlgn="base">
              <a:spcBef>
                <a:spcPct val="20000"/>
              </a:spcBef>
              <a:spcAft>
                <a:spcPct val="0"/>
              </a:spcAft>
              <a:buChar char="»"/>
              <a:defRPr kumimoji="1">
                <a:solidFill>
                  <a:schemeClr val="tx1"/>
                </a:solidFill>
                <a:latin typeface="Arial" panose="020B0604020202020204" pitchFamily="34" charset="0"/>
                <a:ea typeface="新細明體" panose="02020500000000000000" pitchFamily="18" charset="-120"/>
              </a:defRPr>
            </a:lvl6pPr>
            <a:lvl7pPr marL="3589338" indent="-371475" fontAlgn="base">
              <a:spcBef>
                <a:spcPct val="20000"/>
              </a:spcBef>
              <a:spcAft>
                <a:spcPct val="0"/>
              </a:spcAft>
              <a:buChar char="»"/>
              <a:defRPr kumimoji="1">
                <a:solidFill>
                  <a:schemeClr val="tx1"/>
                </a:solidFill>
                <a:latin typeface="Arial" panose="020B0604020202020204" pitchFamily="34" charset="0"/>
                <a:ea typeface="新細明體" panose="02020500000000000000" pitchFamily="18" charset="-120"/>
              </a:defRPr>
            </a:lvl7pPr>
            <a:lvl8pPr marL="4046538" indent="-371475" fontAlgn="base">
              <a:spcBef>
                <a:spcPct val="20000"/>
              </a:spcBef>
              <a:spcAft>
                <a:spcPct val="0"/>
              </a:spcAft>
              <a:buChar char="»"/>
              <a:defRPr kumimoji="1">
                <a:solidFill>
                  <a:schemeClr val="tx1"/>
                </a:solidFill>
                <a:latin typeface="Arial" panose="020B0604020202020204" pitchFamily="34" charset="0"/>
                <a:ea typeface="新細明體" panose="02020500000000000000" pitchFamily="18" charset="-120"/>
              </a:defRPr>
            </a:lvl8pPr>
            <a:lvl9pPr marL="4503738" indent="-371475" fontAlgn="base">
              <a:spcBef>
                <a:spcPct val="20000"/>
              </a:spcBef>
              <a:spcAft>
                <a:spcPct val="0"/>
              </a:spcAft>
              <a:buChar char="»"/>
              <a:defRPr kumimoji="1">
                <a:solidFill>
                  <a:schemeClr val="tx1"/>
                </a:solidFill>
                <a:latin typeface="Arial" panose="020B0604020202020204" pitchFamily="34" charset="0"/>
                <a:ea typeface="新細明體" panose="02020500000000000000" pitchFamily="18" charset="-120"/>
              </a:defRPr>
            </a:lvl9pPr>
          </a:lstStyle>
          <a:p>
            <a:r>
              <a:rPr lang="en-US" altLang="zh-TW" dirty="0"/>
              <a:t>Substitute </a:t>
            </a:r>
            <a:r>
              <a:rPr lang="en-US" altLang="zh-TW" i="1" dirty="0">
                <a:latin typeface="Times New Roman" panose="02020603050405020304" pitchFamily="18" charset="0"/>
              </a:rPr>
              <a:t>a</a:t>
            </a:r>
            <a:r>
              <a:rPr lang="en-US" altLang="zh-TW" dirty="0"/>
              <a:t> and </a:t>
            </a:r>
            <a:r>
              <a:rPr lang="en-US" altLang="zh-TW" i="1" dirty="0">
                <a:latin typeface="Times New Roman" panose="02020603050405020304" pitchFamily="18" charset="0"/>
              </a:rPr>
              <a:t>b</a:t>
            </a:r>
            <a:r>
              <a:rPr lang="en-US" altLang="zh-TW" dirty="0"/>
              <a:t> into </a:t>
            </a:r>
            <a:r>
              <a:rPr lang="en-US" altLang="zh-TW" i="1" dirty="0">
                <a:latin typeface="Times New Roman" panose="02020603050405020304" pitchFamily="18" charset="0"/>
              </a:rPr>
              <a:t>x</a:t>
            </a:r>
            <a:r>
              <a:rPr lang="en-US" altLang="zh-TW" baseline="-25000" dirty="0">
                <a:latin typeface="Times New Roman" panose="02020603050405020304" pitchFamily="18" charset="0"/>
              </a:rPr>
              <a:t>3 </a:t>
            </a:r>
            <a:r>
              <a:rPr lang="en-US" altLang="zh-TW" dirty="0">
                <a:latin typeface="Times New Roman" panose="02020603050405020304" pitchFamily="18" charset="0"/>
              </a:rPr>
              <a:t>= -</a:t>
            </a:r>
            <a:r>
              <a:rPr lang="en-US" altLang="zh-TW" i="1" dirty="0">
                <a:latin typeface="Times New Roman" panose="02020603050405020304" pitchFamily="18" charset="0"/>
              </a:rPr>
              <a:t>b</a:t>
            </a:r>
            <a:r>
              <a:rPr lang="en-US" altLang="zh-TW" dirty="0">
                <a:latin typeface="Times New Roman" panose="02020603050405020304" pitchFamily="18" charset="0"/>
              </a:rPr>
              <a:t>/2</a:t>
            </a:r>
            <a:r>
              <a:rPr lang="en-US" altLang="zh-TW" i="1" dirty="0">
                <a:latin typeface="Times New Roman" panose="02020603050405020304" pitchFamily="18" charset="0"/>
              </a:rPr>
              <a:t>a</a:t>
            </a:r>
            <a:endParaRPr lang="en-US" altLang="zh-TW" dirty="0"/>
          </a:p>
        </p:txBody>
      </p:sp>
      <p:sp>
        <p:nvSpPr>
          <p:cNvPr id="493575" name="Rectangle 7">
            <a:extLst>
              <a:ext uri="{FF2B5EF4-FFF2-40B4-BE49-F238E27FC236}">
                <a16:creationId xmlns:a16="http://schemas.microsoft.com/office/drawing/2014/main" id="{915B6D8A-3850-974A-A8A3-8AC50F0B8453}"/>
              </a:ext>
            </a:extLst>
          </p:cNvPr>
          <p:cNvSpPr>
            <a:spLocks noChangeArrowheads="1"/>
          </p:cNvSpPr>
          <p:nvPr/>
        </p:nvSpPr>
        <p:spPr bwMode="auto">
          <a:xfrm>
            <a:off x="1703388" y="260351"/>
            <a:ext cx="963740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TW" sz="4000" dirty="0">
                <a:solidFill>
                  <a:srgbClr val="800080"/>
                </a:solidFill>
                <a:latin typeface="Arial" panose="020B0604020202020204" pitchFamily="34" charset="0"/>
                <a:ea typeface="新細明體" panose="02020500000000000000" pitchFamily="18" charset="-120"/>
              </a:rPr>
              <a:t>Quadratic Interpolation</a:t>
            </a:r>
          </a:p>
        </p:txBody>
      </p:sp>
    </p:spTree>
    <p:extLst>
      <p:ext uri="{BB962C8B-B14F-4D97-AF65-F5344CB8AC3E}">
        <p14:creationId xmlns:p14="http://schemas.microsoft.com/office/powerpoint/2010/main" val="2750278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EF0F879E-4BF1-614F-A384-B7912A2A81EE}"/>
              </a:ext>
            </a:extLst>
          </p:cNvPr>
          <p:cNvSpPr>
            <a:spLocks noGrp="1" noChangeArrowheads="1"/>
          </p:cNvSpPr>
          <p:nvPr>
            <p:ph type="body" sz="half" idx="1"/>
          </p:nvPr>
        </p:nvSpPr>
        <p:spPr>
          <a:xfrm>
            <a:off x="1992313" y="1572322"/>
            <a:ext cx="8424862" cy="4880867"/>
          </a:xfrm>
        </p:spPr>
        <p:txBody>
          <a:bodyPr>
            <a:normAutofit lnSpcReduction="10000"/>
          </a:bodyPr>
          <a:lstStyle/>
          <a:p>
            <a:pPr marL="231775" indent="-231775"/>
            <a:r>
              <a:rPr lang="en-US" altLang="zh-TW" dirty="0"/>
              <a:t>The process can be repeated to improve the approximation.</a:t>
            </a:r>
          </a:p>
          <a:p>
            <a:pPr marL="231775" indent="-231775">
              <a:buNone/>
            </a:pPr>
            <a:endParaRPr lang="en-US" altLang="zh-TW" sz="1000" dirty="0"/>
          </a:p>
          <a:p>
            <a:pPr marL="231775" indent="-231775"/>
            <a:r>
              <a:rPr lang="en-US" altLang="zh-TW" dirty="0"/>
              <a:t>Next step, decide which sub-interval to discard</a:t>
            </a:r>
          </a:p>
          <a:p>
            <a:pPr marL="682625" lvl="1" indent="-219075"/>
            <a:r>
              <a:rPr lang="en-US" altLang="zh-TW" dirty="0"/>
              <a:t>Since </a:t>
            </a:r>
            <a:r>
              <a:rPr lang="en-US" altLang="zh-TW" i="1" dirty="0">
                <a:latin typeface="Times New Roman" panose="02020603050405020304" pitchFamily="18" charset="0"/>
              </a:rPr>
              <a:t>f</a:t>
            </a:r>
            <a:r>
              <a:rPr lang="en-US" altLang="zh-TW" dirty="0">
                <a:latin typeface="Times New Roman" panose="02020603050405020304" pitchFamily="18" charset="0"/>
              </a:rPr>
              <a:t>(</a:t>
            </a:r>
            <a:r>
              <a:rPr lang="en-US" altLang="zh-TW" i="1" dirty="0">
                <a:latin typeface="Times New Roman" panose="02020603050405020304" pitchFamily="18" charset="0"/>
              </a:rPr>
              <a:t>x</a:t>
            </a:r>
            <a:r>
              <a:rPr lang="en-US" altLang="zh-TW" baseline="-25000" dirty="0">
                <a:latin typeface="Times New Roman" panose="02020603050405020304" pitchFamily="18" charset="0"/>
              </a:rPr>
              <a:t>3</a:t>
            </a:r>
            <a:r>
              <a:rPr lang="en-US" altLang="zh-TW" dirty="0">
                <a:latin typeface="Times New Roman" panose="02020603050405020304" pitchFamily="18" charset="0"/>
              </a:rPr>
              <a:t>) &gt; </a:t>
            </a:r>
            <a:r>
              <a:rPr lang="en-US" altLang="zh-TW" i="1" dirty="0">
                <a:latin typeface="Times New Roman" panose="02020603050405020304" pitchFamily="18" charset="0"/>
              </a:rPr>
              <a:t>f</a:t>
            </a:r>
            <a:r>
              <a:rPr lang="en-US" altLang="zh-TW" dirty="0">
                <a:latin typeface="Times New Roman" panose="02020603050405020304" pitchFamily="18" charset="0"/>
              </a:rPr>
              <a:t>(</a:t>
            </a:r>
            <a:r>
              <a:rPr lang="en-US" altLang="zh-TW" i="1" dirty="0">
                <a:latin typeface="Times New Roman" panose="02020603050405020304" pitchFamily="18" charset="0"/>
              </a:rPr>
              <a:t>x</a:t>
            </a:r>
            <a:r>
              <a:rPr lang="en-US" altLang="zh-TW" baseline="-25000" dirty="0">
                <a:latin typeface="Times New Roman" panose="02020603050405020304" pitchFamily="18" charset="0"/>
              </a:rPr>
              <a:t>1</a:t>
            </a:r>
            <a:r>
              <a:rPr lang="en-US" altLang="zh-TW" dirty="0">
                <a:latin typeface="Times New Roman" panose="02020603050405020304" pitchFamily="18" charset="0"/>
              </a:rPr>
              <a:t>)</a:t>
            </a:r>
          </a:p>
          <a:p>
            <a:pPr marL="682625" lvl="1" indent="-219075"/>
            <a:endParaRPr lang="en-US" altLang="zh-TW" sz="1200" dirty="0">
              <a:latin typeface="Times New Roman" panose="02020603050405020304" pitchFamily="18" charset="0"/>
            </a:endParaRPr>
          </a:p>
          <a:p>
            <a:pPr marL="682625" lvl="1" indent="-219075">
              <a:buNone/>
            </a:pPr>
            <a:r>
              <a:rPr lang="en-US" altLang="zh-TW" dirty="0">
                <a:latin typeface="Times New Roman" panose="02020603050405020304" pitchFamily="18" charset="0"/>
              </a:rPr>
              <a:t>	if </a:t>
            </a:r>
            <a:r>
              <a:rPr lang="en-US" altLang="zh-TW" i="1" dirty="0">
                <a:latin typeface="Times New Roman" panose="02020603050405020304" pitchFamily="18" charset="0"/>
              </a:rPr>
              <a:t>x</a:t>
            </a:r>
            <a:r>
              <a:rPr lang="en-US" altLang="zh-TW" baseline="-25000" dirty="0">
                <a:latin typeface="Times New Roman" panose="02020603050405020304" pitchFamily="18" charset="0"/>
              </a:rPr>
              <a:t>3</a:t>
            </a:r>
            <a:r>
              <a:rPr lang="en-US" altLang="zh-TW" dirty="0">
                <a:latin typeface="Times New Roman" panose="02020603050405020304" pitchFamily="18" charset="0"/>
              </a:rPr>
              <a:t> &gt; </a:t>
            </a:r>
            <a:r>
              <a:rPr lang="en-US" altLang="zh-TW" i="1" dirty="0">
                <a:latin typeface="Times New Roman" panose="02020603050405020304" pitchFamily="18" charset="0"/>
              </a:rPr>
              <a:t>x</a:t>
            </a:r>
            <a:r>
              <a:rPr lang="en-US" altLang="zh-TW" baseline="-25000" dirty="0">
                <a:latin typeface="Times New Roman" panose="02020603050405020304" pitchFamily="18" charset="0"/>
              </a:rPr>
              <a:t>1</a:t>
            </a:r>
            <a:r>
              <a:rPr lang="en-US" altLang="zh-TW" dirty="0">
                <a:latin typeface="Times New Roman" panose="02020603050405020304" pitchFamily="18" charset="0"/>
              </a:rPr>
              <a:t>,</a:t>
            </a:r>
            <a:r>
              <a:rPr lang="en-US" altLang="zh-TW" dirty="0"/>
              <a:t> discard the interval toward the left of </a:t>
            </a:r>
            <a:r>
              <a:rPr lang="en-US" altLang="zh-TW" i="1" dirty="0">
                <a:latin typeface="Times New Roman" panose="02020603050405020304" pitchFamily="18" charset="0"/>
              </a:rPr>
              <a:t>x</a:t>
            </a:r>
            <a:r>
              <a:rPr lang="en-US" altLang="zh-TW" baseline="-25000" dirty="0">
                <a:latin typeface="Times New Roman" panose="02020603050405020304" pitchFamily="18" charset="0"/>
              </a:rPr>
              <a:t>1</a:t>
            </a:r>
          </a:p>
          <a:p>
            <a:pPr marL="682625" lvl="1" indent="-219075">
              <a:buNone/>
            </a:pPr>
            <a:r>
              <a:rPr lang="en-US" altLang="zh-TW" baseline="-25000" dirty="0">
                <a:latin typeface="Times New Roman" panose="02020603050405020304" pitchFamily="18" charset="0"/>
              </a:rPr>
              <a:t>		</a:t>
            </a:r>
            <a:r>
              <a:rPr lang="en-US" altLang="zh-TW" dirty="0">
                <a:latin typeface="Times New Roman" panose="02020603050405020304" pitchFamily="18" charset="0"/>
              </a:rPr>
              <a:t>i.e.,  Set </a:t>
            </a:r>
            <a:r>
              <a:rPr lang="en-US" altLang="zh-TW" i="1" dirty="0">
                <a:latin typeface="Times New Roman" panose="02020603050405020304" pitchFamily="18" charset="0"/>
              </a:rPr>
              <a:t>x</a:t>
            </a:r>
            <a:r>
              <a:rPr lang="en-US" altLang="zh-TW" baseline="-25000" dirty="0">
                <a:latin typeface="Times New Roman" panose="02020603050405020304" pitchFamily="18" charset="0"/>
              </a:rPr>
              <a:t>0 </a:t>
            </a:r>
            <a:r>
              <a:rPr lang="en-US" altLang="zh-TW" dirty="0">
                <a:latin typeface="Times New Roman" panose="02020603050405020304" pitchFamily="18" charset="0"/>
              </a:rPr>
              <a:t>= </a:t>
            </a:r>
            <a:r>
              <a:rPr lang="en-US" altLang="zh-TW" i="1" dirty="0">
                <a:latin typeface="Times New Roman" panose="02020603050405020304" pitchFamily="18" charset="0"/>
              </a:rPr>
              <a:t>x</a:t>
            </a:r>
            <a:r>
              <a:rPr lang="en-US" altLang="zh-TW" baseline="-25000" dirty="0">
                <a:latin typeface="Times New Roman" panose="02020603050405020304" pitchFamily="18" charset="0"/>
              </a:rPr>
              <a:t>1</a:t>
            </a:r>
            <a:r>
              <a:rPr lang="en-US" altLang="zh-TW" dirty="0">
                <a:latin typeface="Times New Roman" panose="02020603050405020304" pitchFamily="18" charset="0"/>
              </a:rPr>
              <a:t> and </a:t>
            </a:r>
            <a:r>
              <a:rPr lang="en-US" altLang="zh-TW" i="1" dirty="0">
                <a:latin typeface="Times New Roman" panose="02020603050405020304" pitchFamily="18" charset="0"/>
              </a:rPr>
              <a:t>x</a:t>
            </a:r>
            <a:r>
              <a:rPr lang="en-US" altLang="zh-TW" baseline="-25000" dirty="0">
                <a:latin typeface="Times New Roman" panose="02020603050405020304" pitchFamily="18" charset="0"/>
              </a:rPr>
              <a:t>1 </a:t>
            </a:r>
            <a:r>
              <a:rPr lang="en-US" altLang="zh-TW" dirty="0">
                <a:latin typeface="Times New Roman" panose="02020603050405020304" pitchFamily="18" charset="0"/>
              </a:rPr>
              <a:t>= </a:t>
            </a:r>
            <a:r>
              <a:rPr lang="en-US" altLang="zh-TW" i="1" dirty="0">
                <a:latin typeface="Times New Roman" panose="02020603050405020304" pitchFamily="18" charset="0"/>
              </a:rPr>
              <a:t>x</a:t>
            </a:r>
            <a:r>
              <a:rPr lang="en-US" altLang="zh-TW" baseline="-25000" dirty="0">
                <a:latin typeface="Times New Roman" panose="02020603050405020304" pitchFamily="18" charset="0"/>
              </a:rPr>
              <a:t>3</a:t>
            </a:r>
          </a:p>
          <a:p>
            <a:pPr marL="682625" lvl="1" indent="-219075">
              <a:buNone/>
            </a:pPr>
            <a:endParaRPr lang="en-US" altLang="zh-TW" baseline="-25000" dirty="0">
              <a:latin typeface="Times New Roman" panose="02020603050405020304" pitchFamily="18" charset="0"/>
            </a:endParaRPr>
          </a:p>
          <a:p>
            <a:pPr marL="682625" lvl="1" indent="-219075">
              <a:buNone/>
            </a:pPr>
            <a:r>
              <a:rPr lang="en-US" altLang="zh-TW" dirty="0">
                <a:latin typeface="Times New Roman" panose="02020603050405020304" pitchFamily="18" charset="0"/>
              </a:rPr>
              <a:t>	if </a:t>
            </a:r>
            <a:r>
              <a:rPr lang="en-US" altLang="zh-TW" i="1" dirty="0">
                <a:latin typeface="Times New Roman" panose="02020603050405020304" pitchFamily="18" charset="0"/>
              </a:rPr>
              <a:t>x</a:t>
            </a:r>
            <a:r>
              <a:rPr lang="en-US" altLang="zh-TW" baseline="-25000" dirty="0">
                <a:latin typeface="Times New Roman" panose="02020603050405020304" pitchFamily="18" charset="0"/>
              </a:rPr>
              <a:t>3</a:t>
            </a:r>
            <a:r>
              <a:rPr lang="en-US" altLang="zh-TW" dirty="0">
                <a:latin typeface="Times New Roman" panose="02020603050405020304" pitchFamily="18" charset="0"/>
              </a:rPr>
              <a:t> &lt; </a:t>
            </a:r>
            <a:r>
              <a:rPr lang="en-US" altLang="zh-TW" i="1" dirty="0">
                <a:latin typeface="Times New Roman" panose="02020603050405020304" pitchFamily="18" charset="0"/>
              </a:rPr>
              <a:t>x</a:t>
            </a:r>
            <a:r>
              <a:rPr lang="en-US" altLang="zh-TW" baseline="-25000" dirty="0">
                <a:latin typeface="Times New Roman" panose="02020603050405020304" pitchFamily="18" charset="0"/>
              </a:rPr>
              <a:t>1</a:t>
            </a:r>
            <a:r>
              <a:rPr lang="en-US" altLang="zh-TW" dirty="0">
                <a:latin typeface="Times New Roman" panose="02020603050405020304" pitchFamily="18" charset="0"/>
              </a:rPr>
              <a:t>,</a:t>
            </a:r>
            <a:r>
              <a:rPr lang="en-US" altLang="zh-TW" dirty="0"/>
              <a:t> discard the interval toward the right of </a:t>
            </a:r>
            <a:r>
              <a:rPr lang="en-US" altLang="zh-TW" i="1" dirty="0">
                <a:latin typeface="Times New Roman" panose="02020603050405020304" pitchFamily="18" charset="0"/>
              </a:rPr>
              <a:t>x</a:t>
            </a:r>
            <a:r>
              <a:rPr lang="en-US" altLang="zh-TW" baseline="-25000" dirty="0">
                <a:latin typeface="Times New Roman" panose="02020603050405020304" pitchFamily="18" charset="0"/>
              </a:rPr>
              <a:t>1</a:t>
            </a:r>
          </a:p>
          <a:p>
            <a:pPr marL="682625" lvl="1" indent="-219075">
              <a:buNone/>
            </a:pPr>
            <a:r>
              <a:rPr lang="en-US" altLang="zh-TW" dirty="0">
                <a:latin typeface="Times New Roman" panose="02020603050405020304" pitchFamily="18" charset="0"/>
              </a:rPr>
              <a:t>		i.e.,  Set </a:t>
            </a:r>
            <a:r>
              <a:rPr lang="en-US" altLang="zh-TW" i="1" dirty="0">
                <a:latin typeface="Times New Roman" panose="02020603050405020304" pitchFamily="18" charset="0"/>
              </a:rPr>
              <a:t>x</a:t>
            </a:r>
            <a:r>
              <a:rPr lang="en-US" altLang="zh-TW" baseline="-25000" dirty="0">
                <a:latin typeface="Times New Roman" panose="02020603050405020304" pitchFamily="18" charset="0"/>
              </a:rPr>
              <a:t>2 </a:t>
            </a:r>
            <a:r>
              <a:rPr lang="en-US" altLang="zh-TW" dirty="0">
                <a:latin typeface="Times New Roman" panose="02020603050405020304" pitchFamily="18" charset="0"/>
              </a:rPr>
              <a:t>= </a:t>
            </a:r>
            <a:r>
              <a:rPr lang="en-US" altLang="zh-TW" i="1" dirty="0">
                <a:latin typeface="Times New Roman" panose="02020603050405020304" pitchFamily="18" charset="0"/>
              </a:rPr>
              <a:t>x</a:t>
            </a:r>
            <a:r>
              <a:rPr lang="en-US" altLang="zh-TW" baseline="-25000" dirty="0">
                <a:latin typeface="Times New Roman" panose="02020603050405020304" pitchFamily="18" charset="0"/>
              </a:rPr>
              <a:t>1</a:t>
            </a:r>
            <a:r>
              <a:rPr lang="en-US" altLang="zh-TW" dirty="0">
                <a:latin typeface="Times New Roman" panose="02020603050405020304" pitchFamily="18" charset="0"/>
              </a:rPr>
              <a:t> and </a:t>
            </a:r>
            <a:r>
              <a:rPr lang="en-US" altLang="zh-TW" i="1" dirty="0">
                <a:latin typeface="Times New Roman" panose="02020603050405020304" pitchFamily="18" charset="0"/>
              </a:rPr>
              <a:t>x</a:t>
            </a:r>
            <a:r>
              <a:rPr lang="en-US" altLang="zh-TW" baseline="-25000" dirty="0">
                <a:latin typeface="Times New Roman" panose="02020603050405020304" pitchFamily="18" charset="0"/>
              </a:rPr>
              <a:t>1 </a:t>
            </a:r>
            <a:r>
              <a:rPr lang="en-US" altLang="zh-TW" dirty="0">
                <a:latin typeface="Times New Roman" panose="02020603050405020304" pitchFamily="18" charset="0"/>
              </a:rPr>
              <a:t>= </a:t>
            </a:r>
            <a:r>
              <a:rPr lang="en-US" altLang="zh-TW" i="1" dirty="0">
                <a:latin typeface="Times New Roman" panose="02020603050405020304" pitchFamily="18" charset="0"/>
              </a:rPr>
              <a:t>x</a:t>
            </a:r>
            <a:r>
              <a:rPr lang="en-US" altLang="zh-TW" baseline="-25000" dirty="0">
                <a:latin typeface="Times New Roman" panose="02020603050405020304" pitchFamily="18" charset="0"/>
              </a:rPr>
              <a:t>3</a:t>
            </a:r>
          </a:p>
          <a:p>
            <a:pPr marL="231775" indent="-231775"/>
            <a:endParaRPr lang="en-US" altLang="zh-TW" sz="1200" dirty="0"/>
          </a:p>
          <a:p>
            <a:pPr marL="231775" indent="-231775"/>
            <a:r>
              <a:rPr lang="en-US" altLang="zh-TW" dirty="0"/>
              <a:t>Calculate </a:t>
            </a:r>
            <a:r>
              <a:rPr lang="en-US" altLang="zh-TW" i="1" dirty="0">
                <a:latin typeface="Times New Roman" panose="02020603050405020304" pitchFamily="18" charset="0"/>
              </a:rPr>
              <a:t>x</a:t>
            </a:r>
            <a:r>
              <a:rPr lang="en-US" altLang="zh-TW" baseline="-25000" dirty="0">
                <a:latin typeface="Times New Roman" panose="02020603050405020304" pitchFamily="18" charset="0"/>
              </a:rPr>
              <a:t>3</a:t>
            </a:r>
            <a:r>
              <a:rPr lang="en-US" altLang="zh-TW" dirty="0"/>
              <a:t> based on the new </a:t>
            </a:r>
            <a:r>
              <a:rPr lang="en-US" altLang="zh-TW" i="1" dirty="0">
                <a:latin typeface="Times New Roman" panose="02020603050405020304" pitchFamily="18" charset="0"/>
              </a:rPr>
              <a:t>x</a:t>
            </a:r>
            <a:r>
              <a:rPr lang="en-US" altLang="zh-TW" baseline="-25000" dirty="0">
                <a:latin typeface="Times New Roman" panose="02020603050405020304" pitchFamily="18" charset="0"/>
              </a:rPr>
              <a:t>0</a:t>
            </a:r>
            <a:r>
              <a:rPr lang="en-US" altLang="zh-TW" dirty="0"/>
              <a:t>, </a:t>
            </a:r>
            <a:r>
              <a:rPr lang="en-US" altLang="zh-TW" i="1" dirty="0">
                <a:latin typeface="Times New Roman" panose="02020603050405020304" pitchFamily="18" charset="0"/>
              </a:rPr>
              <a:t>x</a:t>
            </a:r>
            <a:r>
              <a:rPr lang="en-US" altLang="zh-TW" baseline="-25000" dirty="0">
                <a:latin typeface="Times New Roman" panose="02020603050405020304" pitchFamily="18" charset="0"/>
              </a:rPr>
              <a:t>1</a:t>
            </a:r>
            <a:r>
              <a:rPr lang="en-US" altLang="zh-TW" dirty="0"/>
              <a:t>, </a:t>
            </a:r>
            <a:r>
              <a:rPr lang="en-US" altLang="zh-TW" i="1" dirty="0">
                <a:latin typeface="Times New Roman" panose="02020603050405020304" pitchFamily="18" charset="0"/>
              </a:rPr>
              <a:t>x</a:t>
            </a:r>
            <a:r>
              <a:rPr lang="en-US" altLang="zh-TW" baseline="-25000" dirty="0">
                <a:latin typeface="Times New Roman" panose="02020603050405020304" pitchFamily="18" charset="0"/>
              </a:rPr>
              <a:t>2</a:t>
            </a:r>
            <a:r>
              <a:rPr lang="en-US" altLang="zh-TW" dirty="0"/>
              <a:t> </a:t>
            </a:r>
            <a:endParaRPr lang="en-US" altLang="zh-TW" baseline="-25000" dirty="0">
              <a:latin typeface="Times New Roman" panose="02020603050405020304" pitchFamily="18" charset="0"/>
            </a:endParaRPr>
          </a:p>
        </p:txBody>
      </p:sp>
      <p:sp>
        <p:nvSpPr>
          <p:cNvPr id="494595" name="Rectangle 3">
            <a:extLst>
              <a:ext uri="{FF2B5EF4-FFF2-40B4-BE49-F238E27FC236}">
                <a16:creationId xmlns:a16="http://schemas.microsoft.com/office/drawing/2014/main" id="{1A2E2696-BD51-014D-B454-9E896E0D63B1}"/>
              </a:ext>
            </a:extLst>
          </p:cNvPr>
          <p:cNvSpPr>
            <a:spLocks noChangeArrowheads="1"/>
          </p:cNvSpPr>
          <p:nvPr/>
        </p:nvSpPr>
        <p:spPr bwMode="auto">
          <a:xfrm>
            <a:off x="1703387" y="260351"/>
            <a:ext cx="9659705" cy="821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TW" sz="4000" dirty="0">
                <a:solidFill>
                  <a:srgbClr val="800080"/>
                </a:solidFill>
                <a:latin typeface="Arial" panose="020B0604020202020204" pitchFamily="34" charset="0"/>
                <a:ea typeface="新細明體" panose="02020500000000000000" pitchFamily="18" charset="-120"/>
              </a:rPr>
              <a:t>Quadratic Interpolation</a:t>
            </a:r>
          </a:p>
        </p:txBody>
      </p:sp>
    </p:spTree>
    <p:extLst>
      <p:ext uri="{BB962C8B-B14F-4D97-AF65-F5344CB8AC3E}">
        <p14:creationId xmlns:p14="http://schemas.microsoft.com/office/powerpoint/2010/main" val="2275417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8" name="Rectangle 18">
            <a:extLst>
              <a:ext uri="{FF2B5EF4-FFF2-40B4-BE49-F238E27FC236}">
                <a16:creationId xmlns:a16="http://schemas.microsoft.com/office/drawing/2014/main" id="{E36B8234-AEA7-DD49-B178-B357F42DD9DD}"/>
              </a:ext>
            </a:extLst>
          </p:cNvPr>
          <p:cNvSpPr>
            <a:spLocks noChangeArrowheads="1"/>
          </p:cNvSpPr>
          <p:nvPr/>
        </p:nvSpPr>
        <p:spPr bwMode="auto">
          <a:xfrm>
            <a:off x="1992313" y="188914"/>
            <a:ext cx="8075612" cy="25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rgbClr val="800080"/>
                </a:solidFill>
                <a:latin typeface="Tahoma" panose="020B0604030504040204" pitchFamily="34" charset="0"/>
                <a:ea typeface="新細明體" panose="02020500000000000000" pitchFamily="18" charset="-120"/>
              </a:defRPr>
            </a:lvl1pPr>
            <a:lvl2pPr algn="ctr">
              <a:defRPr kumimoji="1" sz="4400">
                <a:solidFill>
                  <a:srgbClr val="800080"/>
                </a:solidFill>
                <a:latin typeface="Tahoma" panose="020B0604030504040204" pitchFamily="34" charset="0"/>
                <a:ea typeface="新細明體" panose="02020500000000000000" pitchFamily="18" charset="-120"/>
              </a:defRPr>
            </a:lvl2pPr>
            <a:lvl3pPr algn="ctr">
              <a:defRPr kumimoji="1" sz="4400">
                <a:solidFill>
                  <a:srgbClr val="800080"/>
                </a:solidFill>
                <a:latin typeface="Tahoma" panose="020B0604030504040204" pitchFamily="34" charset="0"/>
                <a:ea typeface="新細明體" panose="02020500000000000000" pitchFamily="18" charset="-120"/>
              </a:defRPr>
            </a:lvl3pPr>
            <a:lvl4pPr algn="ctr">
              <a:defRPr kumimoji="1" sz="4400">
                <a:solidFill>
                  <a:srgbClr val="800080"/>
                </a:solidFill>
                <a:latin typeface="Tahoma" panose="020B0604030504040204" pitchFamily="34" charset="0"/>
                <a:ea typeface="新細明體" panose="02020500000000000000" pitchFamily="18" charset="-120"/>
              </a:defRPr>
            </a:lvl4pPr>
            <a:lvl5pPr algn="ctr">
              <a:defRPr kumimoji="1" sz="4400">
                <a:solidFill>
                  <a:srgbClr val="800080"/>
                </a:solidFill>
                <a:latin typeface="Tahoma" panose="020B0604030504040204" pitchFamily="34" charset="0"/>
                <a:ea typeface="新細明體" panose="02020500000000000000" pitchFamily="18" charset="-120"/>
              </a:defRPr>
            </a:lvl5pPr>
            <a:lvl6pPr marL="4572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6pPr>
            <a:lvl7pPr marL="9144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7pPr>
            <a:lvl8pPr marL="13716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8pPr>
            <a:lvl9pPr marL="1828800" algn="ctr" fontAlgn="base">
              <a:spcBef>
                <a:spcPct val="0"/>
              </a:spcBef>
              <a:spcAft>
                <a:spcPct val="0"/>
              </a:spcAft>
              <a:defRPr kumimoji="1" sz="4400">
                <a:solidFill>
                  <a:srgbClr val="800080"/>
                </a:solidFill>
                <a:latin typeface="Tahoma" panose="020B0604030504040204" pitchFamily="34" charset="0"/>
                <a:ea typeface="新細明體" panose="02020500000000000000" pitchFamily="18" charset="-120"/>
              </a:defRPr>
            </a:lvl9pPr>
          </a:lstStyle>
          <a:p>
            <a:r>
              <a:rPr lang="en-US" altLang="zh-TW" sz="2800" dirty="0">
                <a:latin typeface="Arial" panose="020B0604020202020204" pitchFamily="34" charset="0"/>
              </a:rPr>
              <a:t>Quadratic Interpolation</a:t>
            </a:r>
          </a:p>
        </p:txBody>
      </p:sp>
      <p:sp>
        <p:nvSpPr>
          <p:cNvPr id="491523" name="Line 3">
            <a:extLst>
              <a:ext uri="{FF2B5EF4-FFF2-40B4-BE49-F238E27FC236}">
                <a16:creationId xmlns:a16="http://schemas.microsoft.com/office/drawing/2014/main" id="{41D208EA-4565-FF4E-8FEB-88F99CC3A1F1}"/>
              </a:ext>
            </a:extLst>
          </p:cNvPr>
          <p:cNvSpPr>
            <a:spLocks noChangeShapeType="1"/>
          </p:cNvSpPr>
          <p:nvPr/>
        </p:nvSpPr>
        <p:spPr bwMode="auto">
          <a:xfrm>
            <a:off x="4189799" y="3068535"/>
            <a:ext cx="415520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491524" name="Line 4">
            <a:extLst>
              <a:ext uri="{FF2B5EF4-FFF2-40B4-BE49-F238E27FC236}">
                <a16:creationId xmlns:a16="http://schemas.microsoft.com/office/drawing/2014/main" id="{A9B156FD-2400-7F45-B52C-57E9C853805C}"/>
              </a:ext>
            </a:extLst>
          </p:cNvPr>
          <p:cNvSpPr>
            <a:spLocks noChangeShapeType="1"/>
          </p:cNvSpPr>
          <p:nvPr/>
        </p:nvSpPr>
        <p:spPr bwMode="auto">
          <a:xfrm flipV="1">
            <a:off x="4189800" y="1218315"/>
            <a:ext cx="5771" cy="18502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491525" name="Freeform 5">
            <a:extLst>
              <a:ext uri="{FF2B5EF4-FFF2-40B4-BE49-F238E27FC236}">
                <a16:creationId xmlns:a16="http://schemas.microsoft.com/office/drawing/2014/main" id="{BB936576-92A3-0546-82EF-4EB16D40B997}"/>
              </a:ext>
            </a:extLst>
          </p:cNvPr>
          <p:cNvSpPr>
            <a:spLocks/>
          </p:cNvSpPr>
          <p:nvPr/>
        </p:nvSpPr>
        <p:spPr bwMode="auto">
          <a:xfrm>
            <a:off x="5079707" y="1235628"/>
            <a:ext cx="2512745" cy="1810977"/>
          </a:xfrm>
          <a:custGeom>
            <a:avLst/>
            <a:gdLst>
              <a:gd name="T0" fmla="*/ 0 w 2160"/>
              <a:gd name="T1" fmla="*/ 1592 h 1640"/>
              <a:gd name="T2" fmla="*/ 768 w 2160"/>
              <a:gd name="T3" fmla="*/ 8 h 1640"/>
              <a:gd name="T4" fmla="*/ 2160 w 2160"/>
              <a:gd name="T5" fmla="*/ 1640 h 1640"/>
            </a:gdLst>
            <a:ahLst/>
            <a:cxnLst>
              <a:cxn ang="0">
                <a:pos x="T0" y="T1"/>
              </a:cxn>
              <a:cxn ang="0">
                <a:pos x="T2" y="T3"/>
              </a:cxn>
              <a:cxn ang="0">
                <a:pos x="T4" y="T5"/>
              </a:cxn>
            </a:cxnLst>
            <a:rect l="0" t="0" r="r" b="b"/>
            <a:pathLst>
              <a:path w="2160" h="1640">
                <a:moveTo>
                  <a:pt x="0" y="1592"/>
                </a:moveTo>
                <a:cubicBezTo>
                  <a:pt x="204" y="796"/>
                  <a:pt x="408" y="0"/>
                  <a:pt x="768" y="8"/>
                </a:cubicBezTo>
                <a:cubicBezTo>
                  <a:pt x="1128" y="16"/>
                  <a:pt x="1928" y="1376"/>
                  <a:pt x="2160" y="1640"/>
                </a:cubicBezTo>
              </a:path>
            </a:pathLst>
          </a:custGeom>
          <a:noFill/>
          <a:ln w="25400" cap="flat">
            <a:solidFill>
              <a:srgbClr val="FA1A0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491527" name="Oval 7">
            <a:extLst>
              <a:ext uri="{FF2B5EF4-FFF2-40B4-BE49-F238E27FC236}">
                <a16:creationId xmlns:a16="http://schemas.microsoft.com/office/drawing/2014/main" id="{AB35B330-1ACD-C841-80B6-1F13A8C8822B}"/>
              </a:ext>
            </a:extLst>
          </p:cNvPr>
          <p:cNvSpPr>
            <a:spLocks noChangeAspect="1" noChangeArrowheads="1"/>
          </p:cNvSpPr>
          <p:nvPr/>
        </p:nvSpPr>
        <p:spPr bwMode="auto">
          <a:xfrm>
            <a:off x="5137417" y="2603383"/>
            <a:ext cx="84258" cy="84259"/>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491528" name="Oval 8">
            <a:extLst>
              <a:ext uri="{FF2B5EF4-FFF2-40B4-BE49-F238E27FC236}">
                <a16:creationId xmlns:a16="http://schemas.microsoft.com/office/drawing/2014/main" id="{D2BFF96B-BBD1-8A4E-8388-1D80960FB65B}"/>
              </a:ext>
            </a:extLst>
          </p:cNvPr>
          <p:cNvSpPr>
            <a:spLocks noChangeAspect="1" noChangeArrowheads="1"/>
          </p:cNvSpPr>
          <p:nvPr/>
        </p:nvSpPr>
        <p:spPr bwMode="auto">
          <a:xfrm>
            <a:off x="5550629" y="1497637"/>
            <a:ext cx="84258" cy="84259"/>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491529" name="Oval 9">
            <a:extLst>
              <a:ext uri="{FF2B5EF4-FFF2-40B4-BE49-F238E27FC236}">
                <a16:creationId xmlns:a16="http://schemas.microsoft.com/office/drawing/2014/main" id="{AD50C3DF-01E7-F14A-A9A0-8C48F5404C47}"/>
              </a:ext>
            </a:extLst>
          </p:cNvPr>
          <p:cNvSpPr>
            <a:spLocks noChangeAspect="1" noChangeArrowheads="1"/>
          </p:cNvSpPr>
          <p:nvPr/>
        </p:nvSpPr>
        <p:spPr bwMode="auto">
          <a:xfrm>
            <a:off x="5969613" y="1183688"/>
            <a:ext cx="84259" cy="84259"/>
          </a:xfrm>
          <a:prstGeom prst="ellipse">
            <a:avLst/>
          </a:prstGeom>
          <a:solidFill>
            <a:srgbClr val="FA1A0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491530" name="Oval 10">
            <a:extLst>
              <a:ext uri="{FF2B5EF4-FFF2-40B4-BE49-F238E27FC236}">
                <a16:creationId xmlns:a16="http://schemas.microsoft.com/office/drawing/2014/main" id="{076F912E-CE8C-844A-807D-325EF30E5F07}"/>
              </a:ext>
            </a:extLst>
          </p:cNvPr>
          <p:cNvSpPr>
            <a:spLocks noChangeAspect="1" noChangeArrowheads="1"/>
          </p:cNvSpPr>
          <p:nvPr/>
        </p:nvSpPr>
        <p:spPr bwMode="auto">
          <a:xfrm>
            <a:off x="6911460" y="2125535"/>
            <a:ext cx="84259" cy="84259"/>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491531" name="Oval 11">
            <a:extLst>
              <a:ext uri="{FF2B5EF4-FFF2-40B4-BE49-F238E27FC236}">
                <a16:creationId xmlns:a16="http://schemas.microsoft.com/office/drawing/2014/main" id="{C4F97927-4C8A-9B4D-B474-A225DD368463}"/>
              </a:ext>
            </a:extLst>
          </p:cNvPr>
          <p:cNvSpPr>
            <a:spLocks noChangeAspect="1" noChangeArrowheads="1"/>
          </p:cNvSpPr>
          <p:nvPr/>
        </p:nvSpPr>
        <p:spPr bwMode="auto">
          <a:xfrm>
            <a:off x="6126588" y="816645"/>
            <a:ext cx="84259" cy="84259"/>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491532" name="Line 12">
            <a:extLst>
              <a:ext uri="{FF2B5EF4-FFF2-40B4-BE49-F238E27FC236}">
                <a16:creationId xmlns:a16="http://schemas.microsoft.com/office/drawing/2014/main" id="{8A571C2D-7791-AB46-BABA-9B97E817B967}"/>
              </a:ext>
            </a:extLst>
          </p:cNvPr>
          <p:cNvSpPr>
            <a:spLocks noChangeShapeType="1"/>
          </p:cNvSpPr>
          <p:nvPr/>
        </p:nvSpPr>
        <p:spPr bwMode="auto">
          <a:xfrm flipH="1">
            <a:off x="5183586" y="2649551"/>
            <a:ext cx="0" cy="4097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491533" name="Line 13">
            <a:extLst>
              <a:ext uri="{FF2B5EF4-FFF2-40B4-BE49-F238E27FC236}">
                <a16:creationId xmlns:a16="http://schemas.microsoft.com/office/drawing/2014/main" id="{22818A2C-7131-DE4E-9D4F-D0364DC26E84}"/>
              </a:ext>
            </a:extLst>
          </p:cNvPr>
          <p:cNvSpPr>
            <a:spLocks noChangeShapeType="1"/>
          </p:cNvSpPr>
          <p:nvPr/>
        </p:nvSpPr>
        <p:spPr bwMode="auto">
          <a:xfrm>
            <a:off x="5602569" y="1602671"/>
            <a:ext cx="0" cy="14658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491534" name="Line 14">
            <a:extLst>
              <a:ext uri="{FF2B5EF4-FFF2-40B4-BE49-F238E27FC236}">
                <a16:creationId xmlns:a16="http://schemas.microsoft.com/office/drawing/2014/main" id="{707004C5-BC18-4049-9D62-3ECB9C6B2EC9}"/>
              </a:ext>
            </a:extLst>
          </p:cNvPr>
          <p:cNvSpPr>
            <a:spLocks noChangeShapeType="1"/>
          </p:cNvSpPr>
          <p:nvPr/>
        </p:nvSpPr>
        <p:spPr bwMode="auto">
          <a:xfrm>
            <a:off x="6178527" y="1340661"/>
            <a:ext cx="0" cy="17278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491535" name="Line 15">
            <a:extLst>
              <a:ext uri="{FF2B5EF4-FFF2-40B4-BE49-F238E27FC236}">
                <a16:creationId xmlns:a16="http://schemas.microsoft.com/office/drawing/2014/main" id="{4C15F8D5-DB07-9C48-979E-F517ECA1EA7D}"/>
              </a:ext>
            </a:extLst>
          </p:cNvPr>
          <p:cNvSpPr>
            <a:spLocks noChangeShapeType="1"/>
          </p:cNvSpPr>
          <p:nvPr/>
        </p:nvSpPr>
        <p:spPr bwMode="auto">
          <a:xfrm>
            <a:off x="6964553" y="2125535"/>
            <a:ext cx="0" cy="94300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491536" name="Text Box 16">
            <a:extLst>
              <a:ext uri="{FF2B5EF4-FFF2-40B4-BE49-F238E27FC236}">
                <a16:creationId xmlns:a16="http://schemas.microsoft.com/office/drawing/2014/main" id="{BC10364E-7471-3D48-80E3-F644A82EAAE2}"/>
              </a:ext>
            </a:extLst>
          </p:cNvPr>
          <p:cNvSpPr txBox="1">
            <a:spLocks noChangeArrowheads="1"/>
          </p:cNvSpPr>
          <p:nvPr/>
        </p:nvSpPr>
        <p:spPr bwMode="auto">
          <a:xfrm>
            <a:off x="4084765" y="3068536"/>
            <a:ext cx="45984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00">
                <a:latin typeface="Times New Roman" panose="02020603050405020304" pitchFamily="18" charset="0"/>
              </a:rPr>
              <a:t>                     </a:t>
            </a:r>
            <a:r>
              <a:rPr lang="en-US" altLang="zh-TW" sz="1400" i="1">
                <a:latin typeface="Times New Roman" panose="02020603050405020304" pitchFamily="18" charset="0"/>
              </a:rPr>
              <a:t>x</a:t>
            </a:r>
            <a:r>
              <a:rPr lang="en-US" altLang="zh-TW" sz="1400" baseline="-25000">
                <a:latin typeface="Times New Roman" panose="02020603050405020304" pitchFamily="18" charset="0"/>
              </a:rPr>
              <a:t>0</a:t>
            </a:r>
            <a:r>
              <a:rPr lang="en-US" altLang="zh-TW" sz="1400">
                <a:latin typeface="Times New Roman" panose="02020603050405020304" pitchFamily="18" charset="0"/>
              </a:rPr>
              <a:t>      </a:t>
            </a:r>
            <a:r>
              <a:rPr lang="en-US" altLang="zh-TW" sz="1400" i="1">
                <a:latin typeface="Times New Roman" panose="02020603050405020304" pitchFamily="18" charset="0"/>
              </a:rPr>
              <a:t>x</a:t>
            </a:r>
            <a:r>
              <a:rPr lang="en-US" altLang="zh-TW" sz="1400" baseline="-25000">
                <a:latin typeface="Times New Roman" panose="02020603050405020304" pitchFamily="18" charset="0"/>
              </a:rPr>
              <a:t>1</a:t>
            </a:r>
            <a:r>
              <a:rPr lang="en-US" altLang="zh-TW" sz="1400">
                <a:latin typeface="Times New Roman" panose="02020603050405020304" pitchFamily="18" charset="0"/>
              </a:rPr>
              <a:t>          </a:t>
            </a:r>
            <a:r>
              <a:rPr lang="en-US" altLang="zh-TW" sz="1400" i="1">
                <a:latin typeface="Times New Roman" panose="02020603050405020304" pitchFamily="18" charset="0"/>
              </a:rPr>
              <a:t>x</a:t>
            </a:r>
            <a:r>
              <a:rPr lang="en-US" altLang="zh-TW" sz="1400" baseline="-25000">
                <a:latin typeface="Times New Roman" panose="02020603050405020304" pitchFamily="18" charset="0"/>
              </a:rPr>
              <a:t>3</a:t>
            </a:r>
            <a:r>
              <a:rPr lang="en-US" altLang="zh-TW" sz="1400">
                <a:latin typeface="Times New Roman" panose="02020603050405020304" pitchFamily="18" charset="0"/>
              </a:rPr>
              <a:t>              </a:t>
            </a:r>
            <a:r>
              <a:rPr lang="en-US" altLang="zh-TW" sz="1400" i="1">
                <a:latin typeface="Times New Roman" panose="02020603050405020304" pitchFamily="18" charset="0"/>
              </a:rPr>
              <a:t>x</a:t>
            </a:r>
            <a:r>
              <a:rPr lang="en-US" altLang="zh-TW" sz="1400" baseline="-25000">
                <a:latin typeface="Times New Roman" panose="02020603050405020304" pitchFamily="18" charset="0"/>
              </a:rPr>
              <a:t>2</a:t>
            </a:r>
            <a:r>
              <a:rPr lang="en-US" altLang="zh-TW" sz="1400">
                <a:latin typeface="Times New Roman" panose="02020603050405020304" pitchFamily="18" charset="0"/>
              </a:rPr>
              <a:t>                          </a:t>
            </a:r>
            <a:r>
              <a:rPr lang="en-US" altLang="zh-TW" sz="1400" i="1">
                <a:latin typeface="Times New Roman" panose="02020603050405020304" pitchFamily="18" charset="0"/>
              </a:rPr>
              <a:t>x</a:t>
            </a:r>
          </a:p>
        </p:txBody>
      </p:sp>
      <p:sp>
        <p:nvSpPr>
          <p:cNvPr id="491537" name="Text Box 17">
            <a:extLst>
              <a:ext uri="{FF2B5EF4-FFF2-40B4-BE49-F238E27FC236}">
                <a16:creationId xmlns:a16="http://schemas.microsoft.com/office/drawing/2014/main" id="{AF29F039-7E50-DD4E-87D6-D4C047AD0CB4}"/>
              </a:ext>
            </a:extLst>
          </p:cNvPr>
          <p:cNvSpPr txBox="1">
            <a:spLocks noChangeArrowheads="1"/>
          </p:cNvSpPr>
          <p:nvPr/>
        </p:nvSpPr>
        <p:spPr bwMode="auto">
          <a:xfrm>
            <a:off x="3752350" y="1162912"/>
            <a:ext cx="3878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400" i="1" dirty="0">
                <a:latin typeface="Times New Roman" panose="02020603050405020304" pitchFamily="18" charset="0"/>
              </a:rPr>
              <a:t>f</a:t>
            </a:r>
            <a:r>
              <a:rPr lang="en-US" altLang="zh-TW" sz="1400" dirty="0">
                <a:latin typeface="Times New Roman" panose="02020603050405020304" pitchFamily="18" charset="0"/>
              </a:rPr>
              <a:t>(</a:t>
            </a:r>
            <a:r>
              <a:rPr lang="en-US" altLang="zh-TW" sz="1400" i="1" dirty="0">
                <a:latin typeface="Times New Roman" panose="02020603050405020304" pitchFamily="18" charset="0"/>
              </a:rPr>
              <a:t>x</a:t>
            </a:r>
            <a:r>
              <a:rPr lang="en-US" altLang="zh-TW" sz="1400" dirty="0">
                <a:latin typeface="Times New Roman" panose="02020603050405020304" pitchFamily="18" charset="0"/>
              </a:rPr>
              <a:t>)</a:t>
            </a:r>
          </a:p>
        </p:txBody>
      </p:sp>
      <p:sp>
        <p:nvSpPr>
          <p:cNvPr id="491541" name="Line 21">
            <a:extLst>
              <a:ext uri="{FF2B5EF4-FFF2-40B4-BE49-F238E27FC236}">
                <a16:creationId xmlns:a16="http://schemas.microsoft.com/office/drawing/2014/main" id="{F86435F8-FA5F-7E43-B1FF-097E151394AE}"/>
              </a:ext>
            </a:extLst>
          </p:cNvPr>
          <p:cNvSpPr>
            <a:spLocks noChangeShapeType="1"/>
          </p:cNvSpPr>
          <p:nvPr/>
        </p:nvSpPr>
        <p:spPr bwMode="auto">
          <a:xfrm flipV="1">
            <a:off x="5026613" y="869738"/>
            <a:ext cx="994941" cy="51940"/>
          </a:xfrm>
          <a:prstGeom prst="line">
            <a:avLst/>
          </a:prstGeom>
          <a:noFill/>
          <a:ln w="254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p>
        </p:txBody>
      </p:sp>
      <p:sp>
        <p:nvSpPr>
          <p:cNvPr id="491542" name="Line 22">
            <a:extLst>
              <a:ext uri="{FF2B5EF4-FFF2-40B4-BE49-F238E27FC236}">
                <a16:creationId xmlns:a16="http://schemas.microsoft.com/office/drawing/2014/main" id="{27177D04-1C16-EC4F-89E1-D49140EC3F44}"/>
              </a:ext>
            </a:extLst>
          </p:cNvPr>
          <p:cNvSpPr>
            <a:spLocks noChangeShapeType="1"/>
          </p:cNvSpPr>
          <p:nvPr/>
        </p:nvSpPr>
        <p:spPr bwMode="auto">
          <a:xfrm flipH="1">
            <a:off x="6074648" y="1026713"/>
            <a:ext cx="575957" cy="158129"/>
          </a:xfrm>
          <a:prstGeom prst="line">
            <a:avLst/>
          </a:prstGeom>
          <a:noFill/>
          <a:ln w="25400">
            <a:solidFill>
              <a:srgbClr val="FA1A0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p>
        </p:txBody>
      </p:sp>
      <p:sp>
        <p:nvSpPr>
          <p:cNvPr id="491543" name="Text Box 23">
            <a:extLst>
              <a:ext uri="{FF2B5EF4-FFF2-40B4-BE49-F238E27FC236}">
                <a16:creationId xmlns:a16="http://schemas.microsoft.com/office/drawing/2014/main" id="{321F66C0-054A-BA4F-852E-BF61494903E1}"/>
              </a:ext>
            </a:extLst>
          </p:cNvPr>
          <p:cNvSpPr txBox="1">
            <a:spLocks noChangeArrowheads="1"/>
          </p:cNvSpPr>
          <p:nvPr/>
        </p:nvSpPr>
        <p:spPr bwMode="auto">
          <a:xfrm>
            <a:off x="6687540" y="831649"/>
            <a:ext cx="14205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latin typeface="Arial" panose="020B0604020202020204" pitchFamily="34" charset="0"/>
              </a:rPr>
              <a:t>Optima of </a:t>
            </a:r>
            <a:r>
              <a:rPr lang="en-US" altLang="zh-TW" sz="1600" i="1">
                <a:latin typeface="Times New Roman" panose="02020603050405020304" pitchFamily="18" charset="0"/>
              </a:rPr>
              <a:t>f</a:t>
            </a:r>
            <a:r>
              <a:rPr lang="en-US" altLang="zh-TW" sz="1600">
                <a:latin typeface="Times New Roman" panose="02020603050405020304" pitchFamily="18" charset="0"/>
              </a:rPr>
              <a:t>(</a:t>
            </a:r>
            <a:r>
              <a:rPr lang="en-US" altLang="zh-TW" sz="1600" i="1">
                <a:latin typeface="Times New Roman" panose="02020603050405020304" pitchFamily="18" charset="0"/>
              </a:rPr>
              <a:t>x</a:t>
            </a:r>
            <a:r>
              <a:rPr lang="en-US" altLang="zh-TW" sz="1600">
                <a:latin typeface="Times New Roman" panose="02020603050405020304" pitchFamily="18" charset="0"/>
              </a:rPr>
              <a:t>)</a:t>
            </a:r>
          </a:p>
        </p:txBody>
      </p:sp>
      <p:sp>
        <p:nvSpPr>
          <p:cNvPr id="491544" name="Text Box 24">
            <a:extLst>
              <a:ext uri="{FF2B5EF4-FFF2-40B4-BE49-F238E27FC236}">
                <a16:creationId xmlns:a16="http://schemas.microsoft.com/office/drawing/2014/main" id="{78C841EA-83D0-F74B-8A69-049BC59C4027}"/>
              </a:ext>
            </a:extLst>
          </p:cNvPr>
          <p:cNvSpPr txBox="1">
            <a:spLocks noChangeArrowheads="1"/>
          </p:cNvSpPr>
          <p:nvPr/>
        </p:nvSpPr>
        <p:spPr bwMode="auto">
          <a:xfrm>
            <a:off x="3508807" y="764704"/>
            <a:ext cx="14654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dirty="0">
                <a:latin typeface="Arial" panose="020B0604020202020204" pitchFamily="34" charset="0"/>
              </a:rPr>
              <a:t>Optima of </a:t>
            </a:r>
            <a:r>
              <a:rPr lang="en-US" altLang="zh-TW" sz="1600" i="1" dirty="0">
                <a:latin typeface="Times New Roman" panose="02020603050405020304" pitchFamily="18" charset="0"/>
              </a:rPr>
              <a:t>g</a:t>
            </a:r>
            <a:r>
              <a:rPr lang="en-US" altLang="zh-TW" sz="1600" dirty="0">
                <a:latin typeface="Times New Roman" panose="02020603050405020304" pitchFamily="18" charset="0"/>
              </a:rPr>
              <a:t>(</a:t>
            </a:r>
            <a:r>
              <a:rPr lang="en-US" altLang="zh-TW" sz="1600" i="1" dirty="0">
                <a:latin typeface="Times New Roman" panose="02020603050405020304" pitchFamily="18" charset="0"/>
              </a:rPr>
              <a:t>x</a:t>
            </a:r>
            <a:r>
              <a:rPr lang="en-US" altLang="zh-TW" sz="1600" dirty="0">
                <a:latin typeface="Times New Roman" panose="02020603050405020304" pitchFamily="18" charset="0"/>
              </a:rPr>
              <a:t>)</a:t>
            </a:r>
          </a:p>
        </p:txBody>
      </p:sp>
      <p:sp>
        <p:nvSpPr>
          <p:cNvPr id="491547" name="Freeform 27">
            <a:extLst>
              <a:ext uri="{FF2B5EF4-FFF2-40B4-BE49-F238E27FC236}">
                <a16:creationId xmlns:a16="http://schemas.microsoft.com/office/drawing/2014/main" id="{D895B124-0EE4-514B-A42B-705F47D21809}"/>
              </a:ext>
            </a:extLst>
          </p:cNvPr>
          <p:cNvSpPr>
            <a:spLocks/>
          </p:cNvSpPr>
          <p:nvPr/>
        </p:nvSpPr>
        <p:spPr bwMode="auto">
          <a:xfrm>
            <a:off x="5026612" y="869739"/>
            <a:ext cx="2251890" cy="2250737"/>
          </a:xfrm>
          <a:custGeom>
            <a:avLst/>
            <a:gdLst>
              <a:gd name="T0" fmla="*/ 0 w 1905"/>
              <a:gd name="T1" fmla="*/ 2041 h 2041"/>
              <a:gd name="T2" fmla="*/ 953 w 1905"/>
              <a:gd name="T3" fmla="*/ 0 h 2041"/>
              <a:gd name="T4" fmla="*/ 1905 w 1905"/>
              <a:gd name="T5" fmla="*/ 2041 h 2041"/>
            </a:gdLst>
            <a:ahLst/>
            <a:cxnLst>
              <a:cxn ang="0">
                <a:pos x="T0" y="T1"/>
              </a:cxn>
              <a:cxn ang="0">
                <a:pos x="T2" y="T3"/>
              </a:cxn>
              <a:cxn ang="0">
                <a:pos x="T4" y="T5"/>
              </a:cxn>
            </a:cxnLst>
            <a:rect l="0" t="0" r="r" b="b"/>
            <a:pathLst>
              <a:path w="1905" h="2041">
                <a:moveTo>
                  <a:pt x="0" y="2041"/>
                </a:moveTo>
                <a:cubicBezTo>
                  <a:pt x="318" y="1020"/>
                  <a:pt x="636" y="0"/>
                  <a:pt x="953" y="0"/>
                </a:cubicBezTo>
                <a:cubicBezTo>
                  <a:pt x="1270" y="0"/>
                  <a:pt x="1587" y="1020"/>
                  <a:pt x="1905" y="2041"/>
                </a:cubicBezTo>
              </a:path>
            </a:pathLst>
          </a:custGeom>
          <a:noFill/>
          <a:ln w="190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p>
        </p:txBody>
      </p:sp>
      <p:sp>
        <p:nvSpPr>
          <p:cNvPr id="26" name="Line 3">
            <a:extLst>
              <a:ext uri="{FF2B5EF4-FFF2-40B4-BE49-F238E27FC236}">
                <a16:creationId xmlns:a16="http://schemas.microsoft.com/office/drawing/2014/main" id="{2046C448-FB89-1A42-85D3-9BE2F155073C}"/>
              </a:ext>
            </a:extLst>
          </p:cNvPr>
          <p:cNvSpPr>
            <a:spLocks noChangeShapeType="1"/>
          </p:cNvSpPr>
          <p:nvPr/>
        </p:nvSpPr>
        <p:spPr bwMode="auto">
          <a:xfrm>
            <a:off x="4189799" y="6289575"/>
            <a:ext cx="415520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27" name="Line 4">
            <a:extLst>
              <a:ext uri="{FF2B5EF4-FFF2-40B4-BE49-F238E27FC236}">
                <a16:creationId xmlns:a16="http://schemas.microsoft.com/office/drawing/2014/main" id="{54343ADB-6571-A14F-81EA-9BDA1FCECA03}"/>
              </a:ext>
            </a:extLst>
          </p:cNvPr>
          <p:cNvSpPr>
            <a:spLocks noChangeShapeType="1"/>
          </p:cNvSpPr>
          <p:nvPr/>
        </p:nvSpPr>
        <p:spPr bwMode="auto">
          <a:xfrm flipV="1">
            <a:off x="4189800" y="4439355"/>
            <a:ext cx="5771" cy="18502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28" name="Freeform 5">
            <a:extLst>
              <a:ext uri="{FF2B5EF4-FFF2-40B4-BE49-F238E27FC236}">
                <a16:creationId xmlns:a16="http://schemas.microsoft.com/office/drawing/2014/main" id="{7FEA1A65-4671-A545-8B81-2EE090DB903E}"/>
              </a:ext>
            </a:extLst>
          </p:cNvPr>
          <p:cNvSpPr>
            <a:spLocks/>
          </p:cNvSpPr>
          <p:nvPr/>
        </p:nvSpPr>
        <p:spPr bwMode="auto">
          <a:xfrm>
            <a:off x="5079707" y="4456668"/>
            <a:ext cx="2512745" cy="1810977"/>
          </a:xfrm>
          <a:custGeom>
            <a:avLst/>
            <a:gdLst>
              <a:gd name="T0" fmla="*/ 0 w 2160"/>
              <a:gd name="T1" fmla="*/ 1592 h 1640"/>
              <a:gd name="T2" fmla="*/ 768 w 2160"/>
              <a:gd name="T3" fmla="*/ 8 h 1640"/>
              <a:gd name="T4" fmla="*/ 2160 w 2160"/>
              <a:gd name="T5" fmla="*/ 1640 h 1640"/>
            </a:gdLst>
            <a:ahLst/>
            <a:cxnLst>
              <a:cxn ang="0">
                <a:pos x="T0" y="T1"/>
              </a:cxn>
              <a:cxn ang="0">
                <a:pos x="T2" y="T3"/>
              </a:cxn>
              <a:cxn ang="0">
                <a:pos x="T4" y="T5"/>
              </a:cxn>
            </a:cxnLst>
            <a:rect l="0" t="0" r="r" b="b"/>
            <a:pathLst>
              <a:path w="2160" h="1640">
                <a:moveTo>
                  <a:pt x="0" y="1592"/>
                </a:moveTo>
                <a:cubicBezTo>
                  <a:pt x="204" y="796"/>
                  <a:pt x="408" y="0"/>
                  <a:pt x="768" y="8"/>
                </a:cubicBezTo>
                <a:cubicBezTo>
                  <a:pt x="1128" y="16"/>
                  <a:pt x="1928" y="1376"/>
                  <a:pt x="2160" y="1640"/>
                </a:cubicBezTo>
              </a:path>
            </a:pathLst>
          </a:custGeom>
          <a:noFill/>
          <a:ln w="25400" cap="flat">
            <a:solidFill>
              <a:srgbClr val="FA1A0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29" name="Oval 7">
            <a:extLst>
              <a:ext uri="{FF2B5EF4-FFF2-40B4-BE49-F238E27FC236}">
                <a16:creationId xmlns:a16="http://schemas.microsoft.com/office/drawing/2014/main" id="{8A29F921-508D-6D43-B725-DBD2E1B64E34}"/>
              </a:ext>
            </a:extLst>
          </p:cNvPr>
          <p:cNvSpPr>
            <a:spLocks noChangeAspect="1" noChangeArrowheads="1"/>
          </p:cNvSpPr>
          <p:nvPr/>
        </p:nvSpPr>
        <p:spPr bwMode="auto">
          <a:xfrm>
            <a:off x="5137417" y="5824423"/>
            <a:ext cx="84258" cy="84259"/>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30" name="Oval 8">
            <a:extLst>
              <a:ext uri="{FF2B5EF4-FFF2-40B4-BE49-F238E27FC236}">
                <a16:creationId xmlns:a16="http://schemas.microsoft.com/office/drawing/2014/main" id="{566AA192-8948-B747-A7CE-D118B6D9F210}"/>
              </a:ext>
            </a:extLst>
          </p:cNvPr>
          <p:cNvSpPr>
            <a:spLocks noChangeAspect="1" noChangeArrowheads="1"/>
          </p:cNvSpPr>
          <p:nvPr/>
        </p:nvSpPr>
        <p:spPr bwMode="auto">
          <a:xfrm>
            <a:off x="5550629" y="4718677"/>
            <a:ext cx="84258" cy="84259"/>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31" name="Oval 9">
            <a:extLst>
              <a:ext uri="{FF2B5EF4-FFF2-40B4-BE49-F238E27FC236}">
                <a16:creationId xmlns:a16="http://schemas.microsoft.com/office/drawing/2014/main" id="{950DD937-D9E8-DC4C-BB9F-1B28576EBF33}"/>
              </a:ext>
            </a:extLst>
          </p:cNvPr>
          <p:cNvSpPr>
            <a:spLocks noChangeAspect="1" noChangeArrowheads="1"/>
          </p:cNvSpPr>
          <p:nvPr/>
        </p:nvSpPr>
        <p:spPr bwMode="auto">
          <a:xfrm>
            <a:off x="5969613" y="4404728"/>
            <a:ext cx="84259" cy="84259"/>
          </a:xfrm>
          <a:prstGeom prst="ellipse">
            <a:avLst/>
          </a:prstGeom>
          <a:solidFill>
            <a:srgbClr val="FA1A0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32" name="Oval 10">
            <a:extLst>
              <a:ext uri="{FF2B5EF4-FFF2-40B4-BE49-F238E27FC236}">
                <a16:creationId xmlns:a16="http://schemas.microsoft.com/office/drawing/2014/main" id="{BF14297D-D4F1-6A42-B6EC-B832B150153C}"/>
              </a:ext>
            </a:extLst>
          </p:cNvPr>
          <p:cNvSpPr>
            <a:spLocks noChangeAspect="1" noChangeArrowheads="1"/>
          </p:cNvSpPr>
          <p:nvPr/>
        </p:nvSpPr>
        <p:spPr bwMode="auto">
          <a:xfrm>
            <a:off x="6911460" y="5346575"/>
            <a:ext cx="84259" cy="84259"/>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33" name="Oval 11">
            <a:extLst>
              <a:ext uri="{FF2B5EF4-FFF2-40B4-BE49-F238E27FC236}">
                <a16:creationId xmlns:a16="http://schemas.microsoft.com/office/drawing/2014/main" id="{23029FB0-69A3-2D4A-95E1-0C2B4493EDEE}"/>
              </a:ext>
            </a:extLst>
          </p:cNvPr>
          <p:cNvSpPr>
            <a:spLocks noChangeAspect="1" noChangeArrowheads="1"/>
          </p:cNvSpPr>
          <p:nvPr/>
        </p:nvSpPr>
        <p:spPr bwMode="auto">
          <a:xfrm>
            <a:off x="6126588" y="4037685"/>
            <a:ext cx="84259" cy="84259"/>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34" name="Line 12">
            <a:extLst>
              <a:ext uri="{FF2B5EF4-FFF2-40B4-BE49-F238E27FC236}">
                <a16:creationId xmlns:a16="http://schemas.microsoft.com/office/drawing/2014/main" id="{A5254186-379A-0E41-AB31-13D1FB7CF3A3}"/>
              </a:ext>
            </a:extLst>
          </p:cNvPr>
          <p:cNvSpPr>
            <a:spLocks noChangeShapeType="1"/>
          </p:cNvSpPr>
          <p:nvPr/>
        </p:nvSpPr>
        <p:spPr bwMode="auto">
          <a:xfrm flipH="1">
            <a:off x="5183586" y="5870591"/>
            <a:ext cx="0" cy="4097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35" name="Line 13">
            <a:extLst>
              <a:ext uri="{FF2B5EF4-FFF2-40B4-BE49-F238E27FC236}">
                <a16:creationId xmlns:a16="http://schemas.microsoft.com/office/drawing/2014/main" id="{D8B8BE3E-43F4-484E-9C8E-FD6486C6D801}"/>
              </a:ext>
            </a:extLst>
          </p:cNvPr>
          <p:cNvSpPr>
            <a:spLocks noChangeShapeType="1"/>
          </p:cNvSpPr>
          <p:nvPr/>
        </p:nvSpPr>
        <p:spPr bwMode="auto">
          <a:xfrm>
            <a:off x="5602569" y="4823711"/>
            <a:ext cx="0" cy="14658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36" name="Line 14">
            <a:extLst>
              <a:ext uri="{FF2B5EF4-FFF2-40B4-BE49-F238E27FC236}">
                <a16:creationId xmlns:a16="http://schemas.microsoft.com/office/drawing/2014/main" id="{4B62ADFE-CF25-5E48-A1F5-AE55C37B866B}"/>
              </a:ext>
            </a:extLst>
          </p:cNvPr>
          <p:cNvSpPr>
            <a:spLocks noChangeShapeType="1"/>
          </p:cNvSpPr>
          <p:nvPr/>
        </p:nvSpPr>
        <p:spPr bwMode="auto">
          <a:xfrm>
            <a:off x="6178527" y="4561701"/>
            <a:ext cx="0" cy="17278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37" name="Line 15">
            <a:extLst>
              <a:ext uri="{FF2B5EF4-FFF2-40B4-BE49-F238E27FC236}">
                <a16:creationId xmlns:a16="http://schemas.microsoft.com/office/drawing/2014/main" id="{6C45D834-4063-F546-8564-5539E50B2612}"/>
              </a:ext>
            </a:extLst>
          </p:cNvPr>
          <p:cNvSpPr>
            <a:spLocks noChangeShapeType="1"/>
          </p:cNvSpPr>
          <p:nvPr/>
        </p:nvSpPr>
        <p:spPr bwMode="auto">
          <a:xfrm>
            <a:off x="6964553" y="5346575"/>
            <a:ext cx="0" cy="94300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3200"/>
          </a:p>
        </p:txBody>
      </p:sp>
      <p:sp>
        <p:nvSpPr>
          <p:cNvPr id="38" name="Text Box 16">
            <a:extLst>
              <a:ext uri="{FF2B5EF4-FFF2-40B4-BE49-F238E27FC236}">
                <a16:creationId xmlns:a16="http://schemas.microsoft.com/office/drawing/2014/main" id="{DAFE42E3-D836-DF42-A184-8779D7594A84}"/>
              </a:ext>
            </a:extLst>
          </p:cNvPr>
          <p:cNvSpPr txBox="1">
            <a:spLocks noChangeArrowheads="1"/>
          </p:cNvSpPr>
          <p:nvPr/>
        </p:nvSpPr>
        <p:spPr bwMode="auto">
          <a:xfrm>
            <a:off x="4084765" y="6289576"/>
            <a:ext cx="45984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00" dirty="0">
                <a:latin typeface="Times New Roman" panose="02020603050405020304" pitchFamily="18" charset="0"/>
              </a:rPr>
              <a:t>                     </a:t>
            </a:r>
            <a:r>
              <a:rPr lang="en-US" altLang="zh-TW" sz="1400" i="1" dirty="0">
                <a:latin typeface="Times New Roman" panose="02020603050405020304" pitchFamily="18" charset="0"/>
              </a:rPr>
              <a:t>    </a:t>
            </a:r>
            <a:r>
              <a:rPr lang="en-US" altLang="zh-TW" sz="1400" dirty="0">
                <a:latin typeface="Times New Roman" panose="02020603050405020304" pitchFamily="18" charset="0"/>
              </a:rPr>
              <a:t>     </a:t>
            </a:r>
            <a:r>
              <a:rPr lang="en-US" altLang="zh-TW" sz="1400" i="1" dirty="0">
                <a:latin typeface="Times New Roman" panose="02020603050405020304" pitchFamily="18" charset="0"/>
              </a:rPr>
              <a:t>x</a:t>
            </a:r>
            <a:r>
              <a:rPr lang="en-US" altLang="zh-TW" sz="1400" i="1" baseline="-25000" dirty="0">
                <a:latin typeface="Times New Roman" panose="02020603050405020304" pitchFamily="18" charset="0"/>
              </a:rPr>
              <a:t>0</a:t>
            </a:r>
            <a:r>
              <a:rPr lang="en-US" altLang="zh-TW" sz="1400" dirty="0">
                <a:latin typeface="Times New Roman" panose="02020603050405020304" pitchFamily="18" charset="0"/>
              </a:rPr>
              <a:t>          </a:t>
            </a:r>
            <a:r>
              <a:rPr lang="en-US" altLang="zh-TW" sz="1400" i="1" dirty="0">
                <a:latin typeface="Times New Roman" panose="02020603050405020304" pitchFamily="18" charset="0"/>
              </a:rPr>
              <a:t>x</a:t>
            </a:r>
            <a:r>
              <a:rPr lang="en-US" altLang="zh-TW" sz="1400" i="1" baseline="-25000" dirty="0">
                <a:latin typeface="Times New Roman" panose="02020603050405020304" pitchFamily="18" charset="0"/>
              </a:rPr>
              <a:t>1</a:t>
            </a:r>
            <a:r>
              <a:rPr lang="en-US" altLang="zh-TW" sz="1400" dirty="0">
                <a:latin typeface="Times New Roman" panose="02020603050405020304" pitchFamily="18" charset="0"/>
              </a:rPr>
              <a:t>              </a:t>
            </a:r>
            <a:r>
              <a:rPr lang="en-US" altLang="zh-TW" sz="1400" i="1" dirty="0">
                <a:latin typeface="Times New Roman" panose="02020603050405020304" pitchFamily="18" charset="0"/>
              </a:rPr>
              <a:t>x</a:t>
            </a:r>
            <a:r>
              <a:rPr lang="en-US" altLang="zh-TW" sz="1400" baseline="-25000" dirty="0">
                <a:latin typeface="Times New Roman" panose="02020603050405020304" pitchFamily="18" charset="0"/>
              </a:rPr>
              <a:t>2</a:t>
            </a:r>
            <a:r>
              <a:rPr lang="en-US" altLang="zh-TW" sz="1400" dirty="0">
                <a:latin typeface="Times New Roman" panose="02020603050405020304" pitchFamily="18" charset="0"/>
              </a:rPr>
              <a:t>                          </a:t>
            </a:r>
            <a:r>
              <a:rPr lang="en-US" altLang="zh-TW" sz="1400" i="1" dirty="0">
                <a:latin typeface="Times New Roman" panose="02020603050405020304" pitchFamily="18" charset="0"/>
              </a:rPr>
              <a:t>x</a:t>
            </a:r>
          </a:p>
        </p:txBody>
      </p:sp>
      <p:sp>
        <p:nvSpPr>
          <p:cNvPr id="39" name="Text Box 17">
            <a:extLst>
              <a:ext uri="{FF2B5EF4-FFF2-40B4-BE49-F238E27FC236}">
                <a16:creationId xmlns:a16="http://schemas.microsoft.com/office/drawing/2014/main" id="{1F55B9FD-0118-7C49-A591-9C90003581FB}"/>
              </a:ext>
            </a:extLst>
          </p:cNvPr>
          <p:cNvSpPr txBox="1">
            <a:spLocks noChangeArrowheads="1"/>
          </p:cNvSpPr>
          <p:nvPr/>
        </p:nvSpPr>
        <p:spPr bwMode="auto">
          <a:xfrm>
            <a:off x="3752350" y="4383952"/>
            <a:ext cx="3878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400" i="1" dirty="0">
                <a:latin typeface="Times New Roman" panose="02020603050405020304" pitchFamily="18" charset="0"/>
              </a:rPr>
              <a:t>f</a:t>
            </a:r>
            <a:r>
              <a:rPr lang="en-US" altLang="zh-TW" sz="1400" dirty="0">
                <a:latin typeface="Times New Roman" panose="02020603050405020304" pitchFamily="18" charset="0"/>
              </a:rPr>
              <a:t>(</a:t>
            </a:r>
            <a:r>
              <a:rPr lang="en-US" altLang="zh-TW" sz="1400" i="1" dirty="0">
                <a:latin typeface="Times New Roman" panose="02020603050405020304" pitchFamily="18" charset="0"/>
              </a:rPr>
              <a:t>x</a:t>
            </a:r>
            <a:r>
              <a:rPr lang="en-US" altLang="zh-TW" sz="1400" dirty="0">
                <a:latin typeface="Times New Roman" panose="02020603050405020304" pitchFamily="18" charset="0"/>
              </a:rPr>
              <a:t>)</a:t>
            </a:r>
          </a:p>
        </p:txBody>
      </p:sp>
      <p:sp>
        <p:nvSpPr>
          <p:cNvPr id="40" name="Line 21">
            <a:extLst>
              <a:ext uri="{FF2B5EF4-FFF2-40B4-BE49-F238E27FC236}">
                <a16:creationId xmlns:a16="http://schemas.microsoft.com/office/drawing/2014/main" id="{7CE7D1FE-08FE-9D48-A631-D6453F4A9541}"/>
              </a:ext>
            </a:extLst>
          </p:cNvPr>
          <p:cNvSpPr>
            <a:spLocks noChangeShapeType="1"/>
          </p:cNvSpPr>
          <p:nvPr/>
        </p:nvSpPr>
        <p:spPr bwMode="auto">
          <a:xfrm flipV="1">
            <a:off x="5026613" y="4090778"/>
            <a:ext cx="994941" cy="51940"/>
          </a:xfrm>
          <a:prstGeom prst="line">
            <a:avLst/>
          </a:prstGeom>
          <a:noFill/>
          <a:ln w="254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p>
        </p:txBody>
      </p:sp>
      <p:sp>
        <p:nvSpPr>
          <p:cNvPr id="41" name="Line 22">
            <a:extLst>
              <a:ext uri="{FF2B5EF4-FFF2-40B4-BE49-F238E27FC236}">
                <a16:creationId xmlns:a16="http://schemas.microsoft.com/office/drawing/2014/main" id="{AFCA95A8-7738-0348-9ED3-F9157771AC3E}"/>
              </a:ext>
            </a:extLst>
          </p:cNvPr>
          <p:cNvSpPr>
            <a:spLocks noChangeShapeType="1"/>
          </p:cNvSpPr>
          <p:nvPr/>
        </p:nvSpPr>
        <p:spPr bwMode="auto">
          <a:xfrm flipH="1">
            <a:off x="6074648" y="4247753"/>
            <a:ext cx="575957" cy="158129"/>
          </a:xfrm>
          <a:prstGeom prst="line">
            <a:avLst/>
          </a:prstGeom>
          <a:noFill/>
          <a:ln w="25400">
            <a:solidFill>
              <a:srgbClr val="FA1A0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p>
        </p:txBody>
      </p:sp>
      <p:sp>
        <p:nvSpPr>
          <p:cNvPr id="42" name="Text Box 23">
            <a:extLst>
              <a:ext uri="{FF2B5EF4-FFF2-40B4-BE49-F238E27FC236}">
                <a16:creationId xmlns:a16="http://schemas.microsoft.com/office/drawing/2014/main" id="{3D1F8071-108E-9842-8D81-22A4FAF08B4F}"/>
              </a:ext>
            </a:extLst>
          </p:cNvPr>
          <p:cNvSpPr txBox="1">
            <a:spLocks noChangeArrowheads="1"/>
          </p:cNvSpPr>
          <p:nvPr/>
        </p:nvSpPr>
        <p:spPr bwMode="auto">
          <a:xfrm>
            <a:off x="6687540" y="4052689"/>
            <a:ext cx="14205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a:latin typeface="Arial" panose="020B0604020202020204" pitchFamily="34" charset="0"/>
              </a:rPr>
              <a:t>Optima of </a:t>
            </a:r>
            <a:r>
              <a:rPr lang="en-US" altLang="zh-TW" sz="1600" i="1">
                <a:latin typeface="Times New Roman" panose="02020603050405020304" pitchFamily="18" charset="0"/>
              </a:rPr>
              <a:t>f</a:t>
            </a:r>
            <a:r>
              <a:rPr lang="en-US" altLang="zh-TW" sz="1600">
                <a:latin typeface="Times New Roman" panose="02020603050405020304" pitchFamily="18" charset="0"/>
              </a:rPr>
              <a:t>(</a:t>
            </a:r>
            <a:r>
              <a:rPr lang="en-US" altLang="zh-TW" sz="1600" i="1">
                <a:latin typeface="Times New Roman" panose="02020603050405020304" pitchFamily="18" charset="0"/>
              </a:rPr>
              <a:t>x</a:t>
            </a:r>
            <a:r>
              <a:rPr lang="en-US" altLang="zh-TW" sz="1600">
                <a:latin typeface="Times New Roman" panose="02020603050405020304" pitchFamily="18" charset="0"/>
              </a:rPr>
              <a:t>)</a:t>
            </a:r>
          </a:p>
        </p:txBody>
      </p:sp>
      <p:sp>
        <p:nvSpPr>
          <p:cNvPr id="43" name="Text Box 24">
            <a:extLst>
              <a:ext uri="{FF2B5EF4-FFF2-40B4-BE49-F238E27FC236}">
                <a16:creationId xmlns:a16="http://schemas.microsoft.com/office/drawing/2014/main" id="{F33ABD69-4D7C-D442-ABDC-F9572744C525}"/>
              </a:ext>
            </a:extLst>
          </p:cNvPr>
          <p:cNvSpPr txBox="1">
            <a:spLocks noChangeArrowheads="1"/>
          </p:cNvSpPr>
          <p:nvPr/>
        </p:nvSpPr>
        <p:spPr bwMode="auto">
          <a:xfrm>
            <a:off x="3508807" y="3985744"/>
            <a:ext cx="14654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dirty="0">
                <a:latin typeface="Arial" panose="020B0604020202020204" pitchFamily="34" charset="0"/>
              </a:rPr>
              <a:t>Optima of </a:t>
            </a:r>
            <a:r>
              <a:rPr lang="en-US" altLang="zh-TW" sz="1600" i="1" dirty="0">
                <a:latin typeface="Times New Roman" panose="02020603050405020304" pitchFamily="18" charset="0"/>
              </a:rPr>
              <a:t>g</a:t>
            </a:r>
            <a:r>
              <a:rPr lang="en-US" altLang="zh-TW" sz="1600" dirty="0">
                <a:latin typeface="Times New Roman" panose="02020603050405020304" pitchFamily="18" charset="0"/>
              </a:rPr>
              <a:t>(</a:t>
            </a:r>
            <a:r>
              <a:rPr lang="en-US" altLang="zh-TW" sz="1600" i="1" dirty="0">
                <a:latin typeface="Times New Roman" panose="02020603050405020304" pitchFamily="18" charset="0"/>
              </a:rPr>
              <a:t>x</a:t>
            </a:r>
            <a:r>
              <a:rPr lang="en-US" altLang="zh-TW" sz="1600" dirty="0">
                <a:latin typeface="Times New Roman" panose="02020603050405020304" pitchFamily="18" charset="0"/>
              </a:rPr>
              <a:t>)</a:t>
            </a:r>
          </a:p>
        </p:txBody>
      </p:sp>
      <p:sp>
        <p:nvSpPr>
          <p:cNvPr id="44" name="Freeform 27">
            <a:extLst>
              <a:ext uri="{FF2B5EF4-FFF2-40B4-BE49-F238E27FC236}">
                <a16:creationId xmlns:a16="http://schemas.microsoft.com/office/drawing/2014/main" id="{153A5F08-1F44-0F4E-BD7B-E1CA282CE9BC}"/>
              </a:ext>
            </a:extLst>
          </p:cNvPr>
          <p:cNvSpPr>
            <a:spLocks/>
          </p:cNvSpPr>
          <p:nvPr/>
        </p:nvSpPr>
        <p:spPr bwMode="auto">
          <a:xfrm>
            <a:off x="5026612" y="4090779"/>
            <a:ext cx="2251890" cy="2250737"/>
          </a:xfrm>
          <a:custGeom>
            <a:avLst/>
            <a:gdLst>
              <a:gd name="T0" fmla="*/ 0 w 1905"/>
              <a:gd name="T1" fmla="*/ 2041 h 2041"/>
              <a:gd name="T2" fmla="*/ 953 w 1905"/>
              <a:gd name="T3" fmla="*/ 0 h 2041"/>
              <a:gd name="T4" fmla="*/ 1905 w 1905"/>
              <a:gd name="T5" fmla="*/ 2041 h 2041"/>
            </a:gdLst>
            <a:ahLst/>
            <a:cxnLst>
              <a:cxn ang="0">
                <a:pos x="T0" y="T1"/>
              </a:cxn>
              <a:cxn ang="0">
                <a:pos x="T2" y="T3"/>
              </a:cxn>
              <a:cxn ang="0">
                <a:pos x="T4" y="T5"/>
              </a:cxn>
            </a:cxnLst>
            <a:rect l="0" t="0" r="r" b="b"/>
            <a:pathLst>
              <a:path w="1905" h="2041">
                <a:moveTo>
                  <a:pt x="0" y="2041"/>
                </a:moveTo>
                <a:cubicBezTo>
                  <a:pt x="318" y="1020"/>
                  <a:pt x="636" y="0"/>
                  <a:pt x="953" y="0"/>
                </a:cubicBezTo>
                <a:cubicBezTo>
                  <a:pt x="1270" y="0"/>
                  <a:pt x="1587" y="1020"/>
                  <a:pt x="1905" y="2041"/>
                </a:cubicBezTo>
              </a:path>
            </a:pathLst>
          </a:custGeom>
          <a:noFill/>
          <a:ln w="190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p>
        </p:txBody>
      </p:sp>
      <p:sp>
        <p:nvSpPr>
          <p:cNvPr id="4" name="Rectangle 3">
            <a:extLst>
              <a:ext uri="{FF2B5EF4-FFF2-40B4-BE49-F238E27FC236}">
                <a16:creationId xmlns:a16="http://schemas.microsoft.com/office/drawing/2014/main" id="{BA17CBF8-0E55-F84D-8959-E11B2A12B3C9}"/>
              </a:ext>
            </a:extLst>
          </p:cNvPr>
          <p:cNvSpPr/>
          <p:nvPr/>
        </p:nvSpPr>
        <p:spPr>
          <a:xfrm>
            <a:off x="2027700" y="3376313"/>
            <a:ext cx="989373" cy="461665"/>
          </a:xfrm>
          <a:prstGeom prst="rect">
            <a:avLst/>
          </a:prstGeom>
        </p:spPr>
        <p:txBody>
          <a:bodyPr wrap="none">
            <a:spAutoFit/>
          </a:bodyPr>
          <a:lstStyle/>
          <a:p>
            <a:r>
              <a:rPr lang="en-US" altLang="zh-TW" sz="2400" i="1" dirty="0">
                <a:latin typeface="Times New Roman" panose="02020603050405020304" pitchFamily="18" charset="0"/>
              </a:rPr>
              <a:t>x</a:t>
            </a:r>
            <a:r>
              <a:rPr lang="en-US" altLang="zh-TW" sz="2400" baseline="-25000" dirty="0">
                <a:latin typeface="Times New Roman" panose="02020603050405020304" pitchFamily="18" charset="0"/>
              </a:rPr>
              <a:t>3</a:t>
            </a:r>
            <a:r>
              <a:rPr lang="en-US" altLang="zh-TW" sz="2400" dirty="0">
                <a:latin typeface="Times New Roman" panose="02020603050405020304" pitchFamily="18" charset="0"/>
              </a:rPr>
              <a:t> &gt; </a:t>
            </a:r>
            <a:r>
              <a:rPr lang="en-US" altLang="zh-TW" sz="2400" i="1" dirty="0">
                <a:latin typeface="Times New Roman" panose="02020603050405020304" pitchFamily="18" charset="0"/>
              </a:rPr>
              <a:t>x</a:t>
            </a:r>
            <a:r>
              <a:rPr lang="en-US" altLang="zh-TW" sz="2400" baseline="-25000" dirty="0">
                <a:latin typeface="Times New Roman" panose="02020603050405020304" pitchFamily="18" charset="0"/>
              </a:rPr>
              <a:t>1</a:t>
            </a:r>
            <a:endParaRPr lang="en-US" sz="2400" dirty="0"/>
          </a:p>
        </p:txBody>
      </p:sp>
      <p:sp>
        <p:nvSpPr>
          <p:cNvPr id="5" name="Down Arrow 4">
            <a:extLst>
              <a:ext uri="{FF2B5EF4-FFF2-40B4-BE49-F238E27FC236}">
                <a16:creationId xmlns:a16="http://schemas.microsoft.com/office/drawing/2014/main" id="{C493658F-34E7-5149-8211-66AE874D6518}"/>
              </a:ext>
            </a:extLst>
          </p:cNvPr>
          <p:cNvSpPr/>
          <p:nvPr/>
        </p:nvSpPr>
        <p:spPr bwMode="auto">
          <a:xfrm>
            <a:off x="6030120" y="3448320"/>
            <a:ext cx="237283" cy="340720"/>
          </a:xfrm>
          <a:prstGeom prst="downArrow">
            <a:avLst/>
          </a:prstGeom>
          <a:solidFill>
            <a:srgbClr val="92D050"/>
          </a:solidFill>
          <a:ln w="3175" cap="flat" cmpd="sng" algn="ctr">
            <a:solidFill>
              <a:srgbClr val="0070C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0"/>
              </a:spcBef>
              <a:spcAft>
                <a:spcPct val="0"/>
              </a:spcAft>
            </a:pPr>
            <a:endParaRPr kumimoji="1" lang="en-US" sz="4400">
              <a:latin typeface="Tahoma" panose="020B0604030504040204" pitchFamily="34" charset="0"/>
              <a:ea typeface="新細明體" panose="02020500000000000000" pitchFamily="18" charset="-120"/>
            </a:endParaRPr>
          </a:p>
        </p:txBody>
      </p:sp>
    </p:spTree>
    <p:extLst>
      <p:ext uri="{BB962C8B-B14F-4D97-AF65-F5344CB8AC3E}">
        <p14:creationId xmlns:p14="http://schemas.microsoft.com/office/powerpoint/2010/main" val="953153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C5E3C6B9-60A2-7C41-8AAB-88219E36883C}"/>
              </a:ext>
            </a:extLst>
          </p:cNvPr>
          <p:cNvSpPr>
            <a:spLocks noGrp="1" noChangeArrowheads="1"/>
          </p:cNvSpPr>
          <p:nvPr>
            <p:ph type="title"/>
          </p:nvPr>
        </p:nvSpPr>
        <p:spPr/>
        <p:txBody>
          <a:bodyPr/>
          <a:lstStyle/>
          <a:p>
            <a:r>
              <a:rPr lang="en-US" altLang="zh-TW"/>
              <a:t>Summary</a:t>
            </a:r>
          </a:p>
        </p:txBody>
      </p:sp>
      <p:sp>
        <p:nvSpPr>
          <p:cNvPr id="516099" name="Rectangle 3">
            <a:extLst>
              <a:ext uri="{FF2B5EF4-FFF2-40B4-BE49-F238E27FC236}">
                <a16:creationId xmlns:a16="http://schemas.microsoft.com/office/drawing/2014/main" id="{76397EF6-29C5-4D4E-84F2-37F7CB09EDB0}"/>
              </a:ext>
            </a:extLst>
          </p:cNvPr>
          <p:cNvSpPr>
            <a:spLocks noGrp="1" noChangeArrowheads="1"/>
          </p:cNvSpPr>
          <p:nvPr>
            <p:ph type="body" idx="1"/>
          </p:nvPr>
        </p:nvSpPr>
        <p:spPr/>
        <p:txBody>
          <a:bodyPr/>
          <a:lstStyle/>
          <a:p>
            <a:r>
              <a:rPr lang="en-US" altLang="zh-TW"/>
              <a:t>Basics</a:t>
            </a:r>
          </a:p>
          <a:p>
            <a:pPr lvl="1"/>
            <a:r>
              <a:rPr lang="en-US" altLang="zh-TW"/>
              <a:t>Minimize </a:t>
            </a:r>
            <a:r>
              <a:rPr lang="en-US" altLang="zh-TW" i="1">
                <a:latin typeface="Times New Roman" panose="02020603050405020304" pitchFamily="18" charset="0"/>
              </a:rPr>
              <a:t>f</a:t>
            </a:r>
            <a:r>
              <a:rPr lang="en-US" altLang="zh-TW">
                <a:latin typeface="Times New Roman" panose="02020603050405020304" pitchFamily="18" charset="0"/>
              </a:rPr>
              <a:t>(</a:t>
            </a:r>
            <a:r>
              <a:rPr lang="en-US" altLang="zh-TW" i="1">
                <a:latin typeface="Times New Roman" panose="02020603050405020304" pitchFamily="18" charset="0"/>
              </a:rPr>
              <a:t>x</a:t>
            </a:r>
            <a:r>
              <a:rPr lang="en-US" altLang="zh-TW">
                <a:latin typeface="Times New Roman" panose="02020603050405020304" pitchFamily="18" charset="0"/>
              </a:rPr>
              <a:t>)</a:t>
            </a:r>
            <a:r>
              <a:rPr lang="en-US" altLang="zh-TW"/>
              <a:t> = Maximize </a:t>
            </a:r>
            <a:r>
              <a:rPr lang="en-US" altLang="zh-TW" i="1">
                <a:latin typeface="Times New Roman" panose="02020603050405020304" pitchFamily="18" charset="0"/>
              </a:rPr>
              <a:t>-f</a:t>
            </a:r>
            <a:r>
              <a:rPr lang="en-US" altLang="zh-TW">
                <a:latin typeface="Times New Roman" panose="02020603050405020304" pitchFamily="18" charset="0"/>
              </a:rPr>
              <a:t>(</a:t>
            </a:r>
            <a:r>
              <a:rPr lang="en-US" altLang="zh-TW" i="1">
                <a:latin typeface="Times New Roman" panose="02020603050405020304" pitchFamily="18" charset="0"/>
              </a:rPr>
              <a:t>x</a:t>
            </a:r>
            <a:r>
              <a:rPr lang="en-US" altLang="zh-TW">
                <a:latin typeface="Times New Roman" panose="02020603050405020304" pitchFamily="18" charset="0"/>
              </a:rPr>
              <a:t>)</a:t>
            </a:r>
            <a:endParaRPr lang="en-US" altLang="zh-TW"/>
          </a:p>
          <a:p>
            <a:pPr lvl="1"/>
            <a:r>
              <a:rPr lang="en-US" altLang="zh-TW"/>
              <a:t>If </a:t>
            </a:r>
            <a:r>
              <a:rPr lang="en-US" altLang="zh-TW" i="1">
                <a:latin typeface="Times New Roman" panose="02020603050405020304" pitchFamily="18" charset="0"/>
              </a:rPr>
              <a:t>f'</a:t>
            </a:r>
            <a:r>
              <a:rPr lang="en-US" altLang="zh-TW">
                <a:latin typeface="Times New Roman" panose="02020603050405020304" pitchFamily="18" charset="0"/>
              </a:rPr>
              <a:t>(</a:t>
            </a:r>
            <a:r>
              <a:rPr lang="en-US" altLang="zh-TW" i="1">
                <a:latin typeface="Times New Roman" panose="02020603050405020304" pitchFamily="18" charset="0"/>
              </a:rPr>
              <a:t>x</a:t>
            </a:r>
            <a:r>
              <a:rPr lang="en-US" altLang="zh-TW">
                <a:latin typeface="Times New Roman" panose="02020603050405020304" pitchFamily="18" charset="0"/>
              </a:rPr>
              <a:t>)</a:t>
            </a:r>
            <a:r>
              <a:rPr lang="en-US" altLang="zh-TW"/>
              <a:t> exists, then to find the optima of </a:t>
            </a:r>
            <a:r>
              <a:rPr lang="en-US" altLang="zh-TW" i="1">
                <a:latin typeface="Times New Roman" panose="02020603050405020304" pitchFamily="18" charset="0"/>
              </a:rPr>
              <a:t>f</a:t>
            </a:r>
            <a:r>
              <a:rPr lang="en-US" altLang="zh-TW">
                <a:latin typeface="Times New Roman" panose="02020603050405020304" pitchFamily="18" charset="0"/>
              </a:rPr>
              <a:t>(</a:t>
            </a:r>
            <a:r>
              <a:rPr lang="en-US" altLang="zh-TW" i="1">
                <a:latin typeface="Times New Roman" panose="02020603050405020304" pitchFamily="18" charset="0"/>
              </a:rPr>
              <a:t>x</a:t>
            </a:r>
            <a:r>
              <a:rPr lang="en-US" altLang="zh-TW">
                <a:latin typeface="Times New Roman" panose="02020603050405020304" pitchFamily="18" charset="0"/>
              </a:rPr>
              <a:t>)</a:t>
            </a:r>
            <a:r>
              <a:rPr lang="en-US" altLang="zh-TW"/>
              <a:t>, we can find the zero of </a:t>
            </a:r>
            <a:r>
              <a:rPr lang="en-US" altLang="zh-TW" i="1">
                <a:latin typeface="Times New Roman" panose="02020603050405020304" pitchFamily="18" charset="0"/>
              </a:rPr>
              <a:t>f'</a:t>
            </a:r>
            <a:r>
              <a:rPr lang="en-US" altLang="zh-TW">
                <a:latin typeface="Times New Roman" panose="02020603050405020304" pitchFamily="18" charset="0"/>
              </a:rPr>
              <a:t>(</a:t>
            </a:r>
            <a:r>
              <a:rPr lang="en-US" altLang="zh-TW" i="1">
                <a:latin typeface="Times New Roman" panose="02020603050405020304" pitchFamily="18" charset="0"/>
              </a:rPr>
              <a:t>x</a:t>
            </a:r>
            <a:r>
              <a:rPr lang="en-US" altLang="zh-TW">
                <a:latin typeface="Times New Roman" panose="02020603050405020304" pitchFamily="18" charset="0"/>
              </a:rPr>
              <a:t>)</a:t>
            </a:r>
            <a:r>
              <a:rPr lang="en-US" altLang="zh-TW"/>
              <a:t>.</a:t>
            </a:r>
          </a:p>
          <a:p>
            <a:pPr lvl="2"/>
            <a:r>
              <a:rPr lang="en-US" altLang="zh-TW"/>
              <a:t>Beware of inflection points of </a:t>
            </a:r>
            <a:r>
              <a:rPr lang="en-US" altLang="zh-TW" i="1">
                <a:latin typeface="Times New Roman" panose="02020603050405020304" pitchFamily="18" charset="0"/>
              </a:rPr>
              <a:t>f</a:t>
            </a:r>
            <a:r>
              <a:rPr lang="en-US" altLang="zh-TW">
                <a:latin typeface="Times New Roman" panose="02020603050405020304" pitchFamily="18" charset="0"/>
              </a:rPr>
              <a:t>(</a:t>
            </a:r>
            <a:r>
              <a:rPr lang="en-US" altLang="zh-TW" i="1">
                <a:latin typeface="Times New Roman" panose="02020603050405020304" pitchFamily="18" charset="0"/>
              </a:rPr>
              <a:t>x</a:t>
            </a:r>
            <a:r>
              <a:rPr lang="en-US" altLang="zh-TW">
                <a:latin typeface="Times New Roman" panose="02020603050405020304" pitchFamily="18" charset="0"/>
              </a:rPr>
              <a:t>)</a:t>
            </a:r>
            <a:endParaRPr lang="en-US" altLang="zh-TW"/>
          </a:p>
          <a:p>
            <a:pPr lvl="2"/>
            <a:endParaRPr lang="en-US" altLang="zh-TW"/>
          </a:p>
          <a:p>
            <a:r>
              <a:rPr lang="en-US" altLang="zh-TW"/>
              <a:t>Bracketing methods</a:t>
            </a:r>
          </a:p>
          <a:p>
            <a:pPr lvl="1"/>
            <a:r>
              <a:rPr lang="en-US" altLang="zh-TW"/>
              <a:t>Golden-Section Search and Quadratic Interpolation</a:t>
            </a:r>
          </a:p>
          <a:p>
            <a:pPr lvl="1"/>
            <a:r>
              <a:rPr lang="en-US" altLang="zh-TW"/>
              <a:t>How to select points and discard intervals</a:t>
            </a:r>
          </a:p>
        </p:txBody>
      </p:sp>
    </p:spTree>
    <p:extLst>
      <p:ext uri="{BB962C8B-B14F-4D97-AF65-F5344CB8AC3E}">
        <p14:creationId xmlns:p14="http://schemas.microsoft.com/office/powerpoint/2010/main" val="2286452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1A4D8144-5459-4E47-9036-14E139C9F1CC}"/>
              </a:ext>
            </a:extLst>
          </p:cNvPr>
          <p:cNvSpPr>
            <a:spLocks noGrp="1" noChangeArrowheads="1"/>
          </p:cNvSpPr>
          <p:nvPr>
            <p:ph type="body" idx="1"/>
          </p:nvPr>
        </p:nvSpPr>
        <p:spPr>
          <a:xfrm>
            <a:off x="1950243" y="1471611"/>
            <a:ext cx="8291513" cy="5111750"/>
          </a:xfrm>
        </p:spPr>
        <p:txBody>
          <a:bodyPr/>
          <a:lstStyle/>
          <a:p>
            <a:r>
              <a:rPr lang="en-US" altLang="zh-TW" dirty="0"/>
              <a:t>If </a:t>
            </a:r>
            <a:r>
              <a:rPr lang="en-US" altLang="zh-TW" i="1" dirty="0">
                <a:latin typeface="Times New Roman" panose="02020603050405020304" pitchFamily="18" charset="0"/>
              </a:rPr>
              <a:t>f</a:t>
            </a:r>
            <a:r>
              <a:rPr lang="en-US" altLang="zh-TW" dirty="0">
                <a:latin typeface="Times New Roman" panose="02020603050405020304" pitchFamily="18" charset="0"/>
              </a:rPr>
              <a:t>(</a:t>
            </a:r>
            <a:r>
              <a:rPr lang="en-US" altLang="zh-TW" i="1" dirty="0">
                <a:latin typeface="Times New Roman" panose="02020603050405020304" pitchFamily="18" charset="0"/>
              </a:rPr>
              <a:t>x</a:t>
            </a:r>
            <a:r>
              <a:rPr lang="en-US" altLang="zh-TW" dirty="0">
                <a:latin typeface="Times New Roman" panose="02020603050405020304" pitchFamily="18" charset="0"/>
              </a:rPr>
              <a:t>) </a:t>
            </a:r>
            <a:r>
              <a:rPr lang="en-US" altLang="zh-TW" dirty="0"/>
              <a:t>and the constraints are linear, we have </a:t>
            </a:r>
            <a:r>
              <a:rPr lang="en-US" altLang="zh-TW" i="1" dirty="0">
                <a:solidFill>
                  <a:schemeClr val="hlink"/>
                </a:solidFill>
              </a:rPr>
              <a:t>linear programming</a:t>
            </a:r>
            <a:r>
              <a:rPr lang="en-US" altLang="zh-TW" dirty="0"/>
              <a:t>.</a:t>
            </a:r>
          </a:p>
          <a:p>
            <a:pPr lvl="1"/>
            <a:r>
              <a:rPr lang="en-US" altLang="zh-TW" dirty="0"/>
              <a:t>e.g.: 	Maximize</a:t>
            </a:r>
            <a:r>
              <a:rPr lang="en-US" altLang="zh-TW" dirty="0">
                <a:latin typeface="Times New Roman" panose="02020603050405020304" pitchFamily="18" charset="0"/>
              </a:rPr>
              <a:t> </a:t>
            </a:r>
            <a:r>
              <a:rPr lang="en-US" altLang="zh-TW" dirty="0">
                <a:solidFill>
                  <a:srgbClr val="FA1A02"/>
                </a:solidFill>
                <a:latin typeface="Times New Roman" panose="02020603050405020304" pitchFamily="18" charset="0"/>
              </a:rPr>
              <a:t>x + y</a:t>
            </a:r>
            <a:r>
              <a:rPr lang="en-US" altLang="zh-TW" dirty="0"/>
              <a:t> subject to</a:t>
            </a:r>
          </a:p>
          <a:p>
            <a:pPr lvl="1">
              <a:buFontTx/>
              <a:buNone/>
            </a:pPr>
            <a:r>
              <a:rPr lang="en-US" altLang="zh-TW" dirty="0">
                <a:latin typeface="Times New Roman" panose="02020603050405020304" pitchFamily="18" charset="0"/>
              </a:rPr>
              <a:t>				</a:t>
            </a:r>
            <a:r>
              <a:rPr lang="en-US" altLang="zh-TW" dirty="0">
                <a:solidFill>
                  <a:srgbClr val="FA1A02"/>
                </a:solidFill>
                <a:latin typeface="Times New Roman" panose="02020603050405020304" pitchFamily="18" charset="0"/>
              </a:rPr>
              <a:t>3x + 4y </a:t>
            </a:r>
            <a:r>
              <a:rPr lang="en-US" altLang="zh-TW" dirty="0">
                <a:solidFill>
                  <a:srgbClr val="FA1A02"/>
                </a:solidFill>
                <a:latin typeface="Times New Roman" panose="02020603050405020304" pitchFamily="18" charset="0"/>
                <a:cs typeface="Times New Roman" panose="02020603050405020304" pitchFamily="18" charset="0"/>
              </a:rPr>
              <a:t>≤</a:t>
            </a:r>
            <a:r>
              <a:rPr lang="en-US" altLang="zh-TW" dirty="0">
                <a:solidFill>
                  <a:srgbClr val="FA1A02"/>
                </a:solidFill>
                <a:latin typeface="Times New Roman" panose="02020603050405020304" pitchFamily="18" charset="0"/>
              </a:rPr>
              <a:t> 2</a:t>
            </a:r>
            <a:endParaRPr lang="en-US" altLang="zh-TW" baseline="-25000" dirty="0">
              <a:solidFill>
                <a:srgbClr val="FA1A02"/>
              </a:solidFill>
              <a:latin typeface="Times New Roman" panose="02020603050405020304" pitchFamily="18" charset="0"/>
            </a:endParaRPr>
          </a:p>
          <a:p>
            <a:pPr lvl="1">
              <a:buFontTx/>
              <a:buNone/>
            </a:pPr>
            <a:r>
              <a:rPr lang="en-US" altLang="zh-TW" baseline="-25000" dirty="0">
                <a:solidFill>
                  <a:srgbClr val="FA1A02"/>
                </a:solidFill>
                <a:latin typeface="Times New Roman" panose="02020603050405020304" pitchFamily="18" charset="0"/>
              </a:rPr>
              <a:t>				</a:t>
            </a:r>
            <a:r>
              <a:rPr lang="en-US" altLang="zh-TW" dirty="0">
                <a:solidFill>
                  <a:srgbClr val="FA1A02"/>
                </a:solidFill>
                <a:latin typeface="Times New Roman" panose="02020603050405020304" pitchFamily="18" charset="0"/>
              </a:rPr>
              <a:t>y </a:t>
            </a:r>
            <a:r>
              <a:rPr lang="en-US" altLang="zh-TW" dirty="0">
                <a:solidFill>
                  <a:srgbClr val="FA1A02"/>
                </a:solidFill>
                <a:latin typeface="Times New Roman" panose="02020603050405020304" pitchFamily="18" charset="0"/>
                <a:cs typeface="Times New Roman" panose="02020603050405020304" pitchFamily="18" charset="0"/>
              </a:rPr>
              <a:t>≤</a:t>
            </a:r>
            <a:r>
              <a:rPr lang="en-US" altLang="zh-TW" dirty="0">
                <a:solidFill>
                  <a:srgbClr val="FA1A02"/>
                </a:solidFill>
                <a:latin typeface="Times New Roman" panose="02020603050405020304" pitchFamily="18" charset="0"/>
              </a:rPr>
              <a:t> 5</a:t>
            </a:r>
          </a:p>
          <a:p>
            <a:endParaRPr lang="en-US" altLang="zh-TW" sz="1200" dirty="0">
              <a:solidFill>
                <a:srgbClr val="FA1A02"/>
              </a:solidFill>
              <a:latin typeface="Times New Roman" panose="02020603050405020304" pitchFamily="18" charset="0"/>
            </a:endParaRPr>
          </a:p>
          <a:p>
            <a:r>
              <a:rPr lang="en-US" altLang="zh-TW" dirty="0"/>
              <a:t>If </a:t>
            </a:r>
            <a:r>
              <a:rPr lang="en-US" altLang="zh-TW" i="1" dirty="0">
                <a:latin typeface="Times New Roman" panose="02020603050405020304" pitchFamily="18" charset="0"/>
              </a:rPr>
              <a:t>f</a:t>
            </a:r>
            <a:r>
              <a:rPr lang="en-US" altLang="zh-TW" dirty="0">
                <a:latin typeface="Times New Roman" panose="02020603050405020304" pitchFamily="18" charset="0"/>
              </a:rPr>
              <a:t>(</a:t>
            </a:r>
            <a:r>
              <a:rPr lang="en-US" altLang="zh-TW" i="1" dirty="0">
                <a:latin typeface="Times New Roman" panose="02020603050405020304" pitchFamily="18" charset="0"/>
              </a:rPr>
              <a:t>x</a:t>
            </a:r>
            <a:r>
              <a:rPr lang="en-US" altLang="zh-TW" dirty="0">
                <a:latin typeface="Times New Roman" panose="02020603050405020304" pitchFamily="18" charset="0"/>
              </a:rPr>
              <a:t>)</a:t>
            </a:r>
            <a:r>
              <a:rPr lang="en-US" altLang="zh-TW" dirty="0"/>
              <a:t> is quadratic and the constraints are linear, we have quadratic programming.</a:t>
            </a:r>
          </a:p>
          <a:p>
            <a:endParaRPr lang="en-US" altLang="zh-TW" sz="1400" dirty="0"/>
          </a:p>
          <a:p>
            <a:r>
              <a:rPr lang="en-US" altLang="zh-TW" dirty="0"/>
              <a:t>If </a:t>
            </a:r>
            <a:r>
              <a:rPr lang="en-US" altLang="zh-TW" i="1" dirty="0">
                <a:latin typeface="Times New Roman" panose="02020603050405020304" pitchFamily="18" charset="0"/>
              </a:rPr>
              <a:t>f</a:t>
            </a:r>
            <a:r>
              <a:rPr lang="en-US" altLang="zh-TW" dirty="0">
                <a:latin typeface="Times New Roman" panose="02020603050405020304" pitchFamily="18" charset="0"/>
              </a:rPr>
              <a:t>(</a:t>
            </a:r>
            <a:r>
              <a:rPr lang="en-US" altLang="zh-TW" i="1" dirty="0">
                <a:latin typeface="Times New Roman" panose="02020603050405020304" pitchFamily="18" charset="0"/>
              </a:rPr>
              <a:t>x</a:t>
            </a:r>
            <a:r>
              <a:rPr lang="en-US" altLang="zh-TW" dirty="0">
                <a:latin typeface="Times New Roman" panose="02020603050405020304" pitchFamily="18" charset="0"/>
              </a:rPr>
              <a:t>)</a:t>
            </a:r>
            <a:r>
              <a:rPr lang="en-US" altLang="zh-TW" dirty="0"/>
              <a:t> is not linear or quadratic and/or the constraints are nonlinear, we have nonlinear programming.</a:t>
            </a:r>
          </a:p>
        </p:txBody>
      </p:sp>
      <p:sp>
        <p:nvSpPr>
          <p:cNvPr id="486403" name="Rectangle 3">
            <a:extLst>
              <a:ext uri="{FF2B5EF4-FFF2-40B4-BE49-F238E27FC236}">
                <a16:creationId xmlns:a16="http://schemas.microsoft.com/office/drawing/2014/main" id="{84D1B8E7-8D3A-4744-9EFF-3EB5AB2B68BC}"/>
              </a:ext>
            </a:extLst>
          </p:cNvPr>
          <p:cNvSpPr>
            <a:spLocks noGrp="1" noChangeArrowheads="1"/>
          </p:cNvSpPr>
          <p:nvPr>
            <p:ph type="title"/>
          </p:nvPr>
        </p:nvSpPr>
        <p:spPr>
          <a:xfrm>
            <a:off x="1981200" y="274639"/>
            <a:ext cx="8229600" cy="706437"/>
          </a:xfrm>
          <a:noFill/>
          <a:ln/>
        </p:spPr>
        <p:txBody>
          <a:bodyPr/>
          <a:lstStyle/>
          <a:p>
            <a:r>
              <a:rPr lang="en-US" altLang="zh-TW" sz="3600"/>
              <a:t>Classification of Optimization Problems</a:t>
            </a:r>
          </a:p>
        </p:txBody>
      </p:sp>
    </p:spTree>
    <p:extLst>
      <p:ext uri="{BB962C8B-B14F-4D97-AF65-F5344CB8AC3E}">
        <p14:creationId xmlns:p14="http://schemas.microsoft.com/office/powerpoint/2010/main" val="321240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27D3-5581-FF4F-835B-6AB0B23C2CE0}"/>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3842C228-9DB4-4448-96C4-ABF3AADA4DDD}"/>
              </a:ext>
            </a:extLst>
          </p:cNvPr>
          <p:cNvSpPr>
            <a:spLocks noGrp="1"/>
          </p:cNvSpPr>
          <p:nvPr>
            <p:ph idx="1"/>
          </p:nvPr>
        </p:nvSpPr>
        <p:spPr/>
        <p:txBody>
          <a:bodyPr>
            <a:normAutofit/>
          </a:bodyPr>
          <a:lstStyle/>
          <a:p>
            <a:r>
              <a:rPr lang="en-US" sz="2400" b="1" dirty="0">
                <a:solidFill>
                  <a:srgbClr val="0070C0"/>
                </a:solidFill>
              </a:rPr>
              <a:t>Product Mix</a:t>
            </a:r>
            <a:r>
              <a:rPr lang="en-US" sz="2400" dirty="0"/>
              <a:t>:  Determine how many products of each type to assemble from certain parts to maximize profits while not exceeding available parts inventory</a:t>
            </a:r>
          </a:p>
          <a:p>
            <a:pPr marL="0" indent="0">
              <a:buNone/>
            </a:pPr>
            <a:endParaRPr lang="en-US" sz="2400" dirty="0"/>
          </a:p>
          <a:p>
            <a:r>
              <a:rPr lang="en-US" sz="2400" b="1" dirty="0">
                <a:solidFill>
                  <a:srgbClr val="0070C0"/>
                </a:solidFill>
              </a:rPr>
              <a:t>Machine Allocation</a:t>
            </a:r>
            <a:r>
              <a:rPr lang="en-US" sz="2400" dirty="0"/>
              <a:t>:  Allocate production of a product to different machines, with different capacities, startup cost and operating cost, to meet production target at minimum cost</a:t>
            </a:r>
          </a:p>
          <a:p>
            <a:pPr marL="0" indent="0">
              <a:buNone/>
            </a:pPr>
            <a:endParaRPr lang="en-US" sz="2400" dirty="0"/>
          </a:p>
          <a:p>
            <a:r>
              <a:rPr lang="en-US" sz="2400" b="1" dirty="0">
                <a:solidFill>
                  <a:srgbClr val="0070C0"/>
                </a:solidFill>
              </a:rPr>
              <a:t>Workforce Composition: </a:t>
            </a:r>
            <a:r>
              <a:rPr lang="en-US" sz="2400" dirty="0"/>
              <a:t>Decide how many employees to retrain, hire and fire to meet changing workforce composition requirements while minimizing costs or employee turnover</a:t>
            </a:r>
          </a:p>
        </p:txBody>
      </p:sp>
    </p:spTree>
    <p:extLst>
      <p:ext uri="{BB962C8B-B14F-4D97-AF65-F5344CB8AC3E}">
        <p14:creationId xmlns:p14="http://schemas.microsoft.com/office/powerpoint/2010/main" val="219749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EAC33-5DED-2A48-8167-B0AE78524211}"/>
              </a:ext>
            </a:extLst>
          </p:cNvPr>
          <p:cNvSpPr>
            <a:spLocks noGrp="1"/>
          </p:cNvSpPr>
          <p:nvPr>
            <p:ph type="title"/>
          </p:nvPr>
        </p:nvSpPr>
        <p:spPr/>
        <p:txBody>
          <a:bodyPr/>
          <a:lstStyle/>
          <a:p>
            <a:r>
              <a:rPr lang="en-US" dirty="0"/>
              <a:t>More Examples</a:t>
            </a:r>
          </a:p>
        </p:txBody>
      </p:sp>
      <p:sp>
        <p:nvSpPr>
          <p:cNvPr id="3" name="Content Placeholder 2">
            <a:extLst>
              <a:ext uri="{FF2B5EF4-FFF2-40B4-BE49-F238E27FC236}">
                <a16:creationId xmlns:a16="http://schemas.microsoft.com/office/drawing/2014/main" id="{399D6801-4DB6-9140-82D5-08D89F2DFFED}"/>
              </a:ext>
            </a:extLst>
          </p:cNvPr>
          <p:cNvSpPr>
            <a:spLocks noGrp="1"/>
          </p:cNvSpPr>
          <p:nvPr>
            <p:ph idx="1"/>
          </p:nvPr>
        </p:nvSpPr>
        <p:spPr/>
        <p:txBody>
          <a:bodyPr>
            <a:normAutofit/>
          </a:bodyPr>
          <a:lstStyle/>
          <a:p>
            <a:r>
              <a:rPr lang="en-US" sz="2400" b="1" dirty="0">
                <a:solidFill>
                  <a:srgbClr val="0070C0"/>
                </a:solidFill>
              </a:rPr>
              <a:t>Transportation Model</a:t>
            </a:r>
            <a:r>
              <a:rPr lang="en-US" sz="2400" dirty="0"/>
              <a:t>:  Determine how many products to ship from each factory to each warehouse, or from each factory to each warehouse and direct to each end customer, to minimize shipping cost while meeting warehouse demands and not exceeding factory supplies</a:t>
            </a:r>
          </a:p>
          <a:p>
            <a:endParaRPr lang="en-US" sz="2400" dirty="0"/>
          </a:p>
          <a:p>
            <a:r>
              <a:rPr lang="en-US" sz="2400" b="1" dirty="0">
                <a:solidFill>
                  <a:srgbClr val="0070C0"/>
                </a:solidFill>
              </a:rPr>
              <a:t>Partial Loading:</a:t>
            </a:r>
            <a:r>
              <a:rPr lang="en-US" sz="2400" dirty="0"/>
              <a:t> Decide which sizes or types of products to load into a vehicle, given its size limits, to best meet demand or to minimize wasted space</a:t>
            </a:r>
          </a:p>
          <a:p>
            <a:endParaRPr lang="en-US" sz="2400" dirty="0"/>
          </a:p>
          <a:p>
            <a:r>
              <a:rPr lang="en-US" sz="2400" b="1" dirty="0">
                <a:solidFill>
                  <a:srgbClr val="0070C0"/>
                </a:solidFill>
              </a:rPr>
              <a:t>Media Planning:</a:t>
            </a:r>
            <a:r>
              <a:rPr lang="en-US" sz="2400" dirty="0"/>
              <a:t> Decide how much advertising to purchase in different media to minimize total cost while achieving a target level of reach or frequency</a:t>
            </a:r>
          </a:p>
        </p:txBody>
      </p:sp>
    </p:spTree>
    <p:extLst>
      <p:ext uri="{BB962C8B-B14F-4D97-AF65-F5344CB8AC3E}">
        <p14:creationId xmlns:p14="http://schemas.microsoft.com/office/powerpoint/2010/main" val="376540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C7425539-B83C-3D4C-96A0-A826C5DAC6DF}"/>
              </a:ext>
            </a:extLst>
          </p:cNvPr>
          <p:cNvSpPr>
            <a:spLocks noGrp="1" noChangeArrowheads="1"/>
          </p:cNvSpPr>
          <p:nvPr>
            <p:ph type="body" idx="1"/>
          </p:nvPr>
        </p:nvSpPr>
        <p:spPr>
          <a:xfrm>
            <a:off x="1981201" y="1341438"/>
            <a:ext cx="8291513" cy="4895850"/>
          </a:xfrm>
        </p:spPr>
        <p:txBody>
          <a:bodyPr/>
          <a:lstStyle/>
          <a:p>
            <a:pPr marL="0" indent="0">
              <a:buNone/>
            </a:pPr>
            <a:endParaRPr lang="en-US" altLang="zh-TW" dirty="0"/>
          </a:p>
          <a:p>
            <a:pPr marL="0" indent="0">
              <a:buNone/>
            </a:pPr>
            <a:endParaRPr lang="en-US" altLang="zh-TW" dirty="0"/>
          </a:p>
          <a:p>
            <a:pPr marL="0" indent="0">
              <a:buNone/>
            </a:pPr>
            <a:r>
              <a:rPr lang="en-US" altLang="zh-TW" dirty="0"/>
              <a:t>When constraints (equations marked with *) are included, we have a </a:t>
            </a:r>
            <a:r>
              <a:rPr lang="en-US" altLang="zh-TW" i="1" dirty="0">
                <a:solidFill>
                  <a:schemeClr val="hlink"/>
                </a:solidFill>
              </a:rPr>
              <a:t>constrained optimization</a:t>
            </a:r>
            <a:r>
              <a:rPr lang="en-US" altLang="zh-TW" dirty="0">
                <a:latin typeface="Times New Roman" panose="02020603050405020304" pitchFamily="18" charset="0"/>
              </a:rPr>
              <a:t> </a:t>
            </a:r>
            <a:r>
              <a:rPr lang="en-US" altLang="zh-TW" dirty="0"/>
              <a:t>problem</a:t>
            </a:r>
            <a:r>
              <a:rPr lang="en-US" altLang="zh-TW" dirty="0">
                <a:latin typeface="Times New Roman" panose="02020603050405020304" pitchFamily="18" charset="0"/>
              </a:rPr>
              <a:t>.</a:t>
            </a:r>
          </a:p>
          <a:p>
            <a:pPr marL="0" indent="0">
              <a:buNone/>
            </a:pPr>
            <a:endParaRPr lang="en-US" altLang="zh-TW" dirty="0">
              <a:latin typeface="Times New Roman" panose="02020603050405020304" pitchFamily="18" charset="0"/>
            </a:endParaRPr>
          </a:p>
          <a:p>
            <a:pPr marL="0" indent="0">
              <a:buNone/>
            </a:pPr>
            <a:r>
              <a:rPr lang="en-US" altLang="zh-TW" dirty="0"/>
              <a:t>Otherwise, we have an </a:t>
            </a:r>
            <a:r>
              <a:rPr lang="en-US" altLang="zh-TW" i="1" dirty="0">
                <a:solidFill>
                  <a:schemeClr val="hlink"/>
                </a:solidFill>
              </a:rPr>
              <a:t>unconstrained optimization</a:t>
            </a:r>
            <a:r>
              <a:rPr lang="en-US" altLang="zh-TW" dirty="0"/>
              <a:t> problem.</a:t>
            </a:r>
          </a:p>
        </p:txBody>
      </p:sp>
      <p:sp>
        <p:nvSpPr>
          <p:cNvPr id="482307" name="Rectangle 3">
            <a:extLst>
              <a:ext uri="{FF2B5EF4-FFF2-40B4-BE49-F238E27FC236}">
                <a16:creationId xmlns:a16="http://schemas.microsoft.com/office/drawing/2014/main" id="{3B1AC046-5C99-DC4C-948A-529D6D2A122B}"/>
              </a:ext>
            </a:extLst>
          </p:cNvPr>
          <p:cNvSpPr>
            <a:spLocks noGrp="1" noChangeArrowheads="1"/>
          </p:cNvSpPr>
          <p:nvPr>
            <p:ph type="title"/>
          </p:nvPr>
        </p:nvSpPr>
        <p:spPr>
          <a:xfrm>
            <a:off x="1981200" y="274639"/>
            <a:ext cx="8229600" cy="706437"/>
          </a:xfrm>
          <a:noFill/>
          <a:ln/>
        </p:spPr>
        <p:txBody>
          <a:bodyPr/>
          <a:lstStyle/>
          <a:p>
            <a:r>
              <a:rPr lang="en-US" altLang="zh-TW" sz="3600"/>
              <a:t>Classification of Optimization Problems</a:t>
            </a:r>
          </a:p>
        </p:txBody>
      </p:sp>
    </p:spTree>
    <p:extLst>
      <p:ext uri="{BB962C8B-B14F-4D97-AF65-F5344CB8AC3E}">
        <p14:creationId xmlns:p14="http://schemas.microsoft.com/office/powerpoint/2010/main" val="98430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a:extLst>
              <a:ext uri="{FF2B5EF4-FFF2-40B4-BE49-F238E27FC236}">
                <a16:creationId xmlns:a16="http://schemas.microsoft.com/office/drawing/2014/main" id="{20437983-190C-CC42-955B-86EBD130C658}"/>
              </a:ext>
            </a:extLst>
          </p:cNvPr>
          <p:cNvSpPr>
            <a:spLocks noGrp="1" noChangeArrowheads="1"/>
          </p:cNvSpPr>
          <p:nvPr>
            <p:ph type="title"/>
          </p:nvPr>
        </p:nvSpPr>
        <p:spPr>
          <a:xfrm>
            <a:off x="1981200" y="274638"/>
            <a:ext cx="8229600" cy="850900"/>
          </a:xfrm>
        </p:spPr>
        <p:txBody>
          <a:bodyPr/>
          <a:lstStyle/>
          <a:p>
            <a:r>
              <a:rPr lang="en-US" altLang="en-US" dirty="0"/>
              <a:t>Optimization Methods</a:t>
            </a:r>
          </a:p>
        </p:txBody>
      </p:sp>
      <p:sp>
        <p:nvSpPr>
          <p:cNvPr id="450567" name="Rectangle 7">
            <a:extLst>
              <a:ext uri="{FF2B5EF4-FFF2-40B4-BE49-F238E27FC236}">
                <a16:creationId xmlns:a16="http://schemas.microsoft.com/office/drawing/2014/main" id="{00194BBE-EDBF-8B41-90B7-6D8CC63DA2CF}"/>
              </a:ext>
            </a:extLst>
          </p:cNvPr>
          <p:cNvSpPr>
            <a:spLocks noGrp="1" noChangeArrowheads="1"/>
          </p:cNvSpPr>
          <p:nvPr>
            <p:ph type="body" idx="1"/>
          </p:nvPr>
        </p:nvSpPr>
        <p:spPr>
          <a:xfrm>
            <a:off x="2063750" y="1196975"/>
            <a:ext cx="8280400" cy="4895850"/>
          </a:xfrm>
        </p:spPr>
        <p:txBody>
          <a:bodyPr>
            <a:normAutofit lnSpcReduction="10000"/>
          </a:bodyPr>
          <a:lstStyle/>
          <a:p>
            <a:pPr marL="0" indent="0">
              <a:buNone/>
            </a:pPr>
            <a:r>
              <a:rPr lang="en-US" altLang="zh-TW" dirty="0"/>
              <a:t>One-Dimensional Unconstrained Optimization</a:t>
            </a:r>
          </a:p>
          <a:p>
            <a:pPr marL="0" indent="0">
              <a:buNone/>
            </a:pPr>
            <a:r>
              <a:rPr lang="en-US" altLang="zh-TW" sz="2400" dirty="0"/>
              <a:t>	Newton's Method</a:t>
            </a:r>
          </a:p>
          <a:p>
            <a:pPr marL="0" indent="0">
              <a:buNone/>
            </a:pPr>
            <a:r>
              <a:rPr lang="en-US" altLang="zh-TW" sz="2400" dirty="0"/>
              <a:t>	Golden-Section Search</a:t>
            </a:r>
          </a:p>
          <a:p>
            <a:pPr marL="0" indent="0">
              <a:buNone/>
            </a:pPr>
            <a:r>
              <a:rPr lang="en-US" altLang="zh-TW" sz="2400" dirty="0"/>
              <a:t>	Quadratic Interpolation</a:t>
            </a:r>
          </a:p>
          <a:p>
            <a:pPr marL="0" indent="0">
              <a:buNone/>
            </a:pPr>
            <a:endParaRPr lang="en-US" altLang="zh-TW" sz="1400" dirty="0"/>
          </a:p>
          <a:p>
            <a:pPr marL="0" indent="0">
              <a:buNone/>
            </a:pPr>
            <a:r>
              <a:rPr lang="en-US" altLang="zh-TW" dirty="0"/>
              <a:t>Multi-Dimensional Unconstrained Optimization</a:t>
            </a:r>
          </a:p>
          <a:p>
            <a:pPr marL="0" indent="0">
              <a:buNone/>
            </a:pPr>
            <a:r>
              <a:rPr lang="en-US" altLang="zh-TW" sz="2400" dirty="0"/>
              <a:t>	Non-gradient or direct methods</a:t>
            </a:r>
          </a:p>
          <a:p>
            <a:pPr marL="0" indent="0">
              <a:buNone/>
            </a:pPr>
            <a:r>
              <a:rPr lang="en-US" altLang="zh-TW" sz="2400" dirty="0"/>
              <a:t>	Gradient methods</a:t>
            </a:r>
          </a:p>
          <a:p>
            <a:pPr marL="0" indent="0">
              <a:buNone/>
            </a:pPr>
            <a:endParaRPr lang="en-US" altLang="zh-TW" sz="1200" dirty="0"/>
          </a:p>
          <a:p>
            <a:pPr marL="0" indent="0">
              <a:buNone/>
            </a:pPr>
            <a:r>
              <a:rPr lang="en-US" altLang="zh-TW" dirty="0">
                <a:solidFill>
                  <a:schemeClr val="bg1">
                    <a:lumMod val="50000"/>
                  </a:schemeClr>
                </a:solidFill>
              </a:rPr>
              <a:t>Linear Programming (Constrained)</a:t>
            </a:r>
          </a:p>
          <a:p>
            <a:pPr marL="0" indent="0">
              <a:buNone/>
            </a:pPr>
            <a:r>
              <a:rPr lang="en-US" altLang="zh-TW" sz="2400" dirty="0">
                <a:solidFill>
                  <a:schemeClr val="bg1">
                    <a:lumMod val="50000"/>
                  </a:schemeClr>
                </a:solidFill>
              </a:rPr>
              <a:t>	Graphical Solution</a:t>
            </a:r>
          </a:p>
          <a:p>
            <a:pPr marL="0" indent="0">
              <a:buNone/>
            </a:pPr>
            <a:r>
              <a:rPr lang="en-US" altLang="zh-TW" sz="2400" dirty="0">
                <a:solidFill>
                  <a:schemeClr val="bg1">
                    <a:lumMod val="50000"/>
                  </a:schemeClr>
                </a:solidFill>
              </a:rPr>
              <a:t>	Simplex Method</a:t>
            </a:r>
          </a:p>
        </p:txBody>
      </p:sp>
      <p:sp>
        <p:nvSpPr>
          <p:cNvPr id="450574" name="Rectangle 14">
            <a:extLst>
              <a:ext uri="{FF2B5EF4-FFF2-40B4-BE49-F238E27FC236}">
                <a16:creationId xmlns:a16="http://schemas.microsoft.com/office/drawing/2014/main" id="{2F3D7338-7FCE-4E4B-8CD0-30A6586A6AB7}"/>
              </a:ext>
            </a:extLst>
          </p:cNvPr>
          <p:cNvSpPr>
            <a:spLocks noChangeArrowheads="1"/>
          </p:cNvSpPr>
          <p:nvPr/>
        </p:nvSpPr>
        <p:spPr bwMode="auto">
          <a:xfrm>
            <a:off x="2063751" y="1196975"/>
            <a:ext cx="8208963" cy="503238"/>
          </a:xfrm>
          <a:prstGeom prst="rect">
            <a:avLst/>
          </a:prstGeom>
          <a:noFill/>
          <a:ln w="38100" algn="ctr">
            <a:solidFill>
              <a:srgbClr val="FA1A0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3512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a:extLst>
              <a:ext uri="{FF2B5EF4-FFF2-40B4-BE49-F238E27FC236}">
                <a16:creationId xmlns:a16="http://schemas.microsoft.com/office/drawing/2014/main" id="{D3FBE25C-8973-BF44-A48F-17A0E6974A5D}"/>
              </a:ext>
            </a:extLst>
          </p:cNvPr>
          <p:cNvSpPr>
            <a:spLocks noGrp="1" noChangeArrowheads="1"/>
          </p:cNvSpPr>
          <p:nvPr>
            <p:ph type="body" sz="half" idx="1"/>
          </p:nvPr>
        </p:nvSpPr>
        <p:spPr>
          <a:xfrm>
            <a:off x="2063750" y="1355725"/>
            <a:ext cx="7786688" cy="1252537"/>
          </a:xfrm>
        </p:spPr>
        <p:txBody>
          <a:bodyPr/>
          <a:lstStyle/>
          <a:p>
            <a:pPr marL="0" indent="0">
              <a:buNone/>
            </a:pPr>
            <a:r>
              <a:rPr lang="en-US" altLang="zh-TW" dirty="0"/>
              <a:t>A function is said to be </a:t>
            </a:r>
            <a:r>
              <a:rPr lang="en-US" altLang="zh-TW" i="1" dirty="0">
                <a:solidFill>
                  <a:schemeClr val="hlink"/>
                </a:solidFill>
              </a:rPr>
              <a:t>multimodal</a:t>
            </a:r>
            <a:r>
              <a:rPr lang="en-US" altLang="zh-TW" dirty="0"/>
              <a:t> on a given interval if there are </a:t>
            </a:r>
            <a:r>
              <a:rPr lang="en-US" altLang="zh-TW" dirty="0">
                <a:solidFill>
                  <a:srgbClr val="0070C0"/>
                </a:solidFill>
              </a:rPr>
              <a:t>more than one minimum/maximum </a:t>
            </a:r>
            <a:r>
              <a:rPr lang="en-US" altLang="zh-TW" dirty="0"/>
              <a:t>point in the interval.</a:t>
            </a:r>
            <a:endParaRPr lang="zh-TW" altLang="en-US" dirty="0"/>
          </a:p>
        </p:txBody>
      </p:sp>
      <p:pic>
        <p:nvPicPr>
          <p:cNvPr id="483332" name="Picture 4" descr="Fig1301">
            <a:extLst>
              <a:ext uri="{FF2B5EF4-FFF2-40B4-BE49-F238E27FC236}">
                <a16:creationId xmlns:a16="http://schemas.microsoft.com/office/drawing/2014/main" id="{7FD08DB3-D9EA-754D-AE3A-6494F65C2436}"/>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640014" y="2868612"/>
            <a:ext cx="6804025" cy="3376613"/>
          </a:xfrm>
          <a:noFill/>
          <a:ln/>
        </p:spPr>
      </p:pic>
      <p:sp>
        <p:nvSpPr>
          <p:cNvPr id="483334" name="Rectangle 6">
            <a:extLst>
              <a:ext uri="{FF2B5EF4-FFF2-40B4-BE49-F238E27FC236}">
                <a16:creationId xmlns:a16="http://schemas.microsoft.com/office/drawing/2014/main" id="{C71CA05D-0C22-BA46-A353-0D92773AF401}"/>
              </a:ext>
            </a:extLst>
          </p:cNvPr>
          <p:cNvSpPr>
            <a:spLocks noGrp="1" noChangeArrowheads="1"/>
          </p:cNvSpPr>
          <p:nvPr>
            <p:ph type="title"/>
          </p:nvPr>
        </p:nvSpPr>
        <p:spPr>
          <a:xfrm>
            <a:off x="1981200" y="274638"/>
            <a:ext cx="8229600" cy="850900"/>
          </a:xfrm>
        </p:spPr>
        <p:txBody>
          <a:bodyPr/>
          <a:lstStyle/>
          <a:p>
            <a:r>
              <a:rPr lang="en-US" altLang="zh-TW"/>
              <a:t>Global and Local Optima</a:t>
            </a:r>
          </a:p>
        </p:txBody>
      </p:sp>
    </p:spTree>
    <p:extLst>
      <p:ext uri="{BB962C8B-B14F-4D97-AF65-F5344CB8AC3E}">
        <p14:creationId xmlns:p14="http://schemas.microsoft.com/office/powerpoint/2010/main" val="39184552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4" ma:contentTypeDescription="Content Type for DAMS Related Purposes" ma:contentTypeScope="" ma:versionID="50fb24b05f3b67cfcace5bf9b3b35f6b">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998c4561a528c6998ee736646a8a2f77"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Filename xmlns="f7443cdf-c33c-464e-a97f-23bb26b3177a" xsi:nil="true"/>
    <VideoID xmlns="f7443cdf-c33c-464e-a97f-23bb26b3177a" xsi:nil="true"/>
    <linkthumb xmlns="f7443cdf-c33c-464e-a97f-23bb26b3177a" xsi:nil="true"/>
    <Tags xmlns="f7443cdf-c33c-464e-a97f-23bb26b3177a" xsi:nil="true"/>
    <Uploader xmlns="f7443cdf-c33c-464e-a97f-23bb26b3177a"/>
    <FileType1 xmlns="f7443cdf-c33c-464e-a97f-23bb26b3177a">Other</FileType1>
    <Description1 xmlns="f7443cdf-c33c-464e-a97f-23bb26b3177a" xsi:nil="true"/>
    <ContentDepartment xmlns="f7443cdf-c33c-464e-a97f-23bb26b3177a">No Department</ContentDepartment>
    <ol_Department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014962-F7A6-40FB-9545-D2895C90E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443cdf-c33c-464e-a97f-23bb26b3177a"/>
    <ds:schemaRef ds:uri="http://schemas.microsoft.com/sharepoint/v3"/>
    <ds:schemaRef ds:uri="6c5ed68c-5f31-42ac-9392-2612e73c3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DAACDD-F5D3-4A7A-BA92-0FD24972BA3C}">
  <ds:schemaRefs>
    <ds:schemaRef ds:uri="http://schemas.microsoft.com/office/2006/metadata/properties"/>
    <ds:schemaRef ds:uri="http://schemas.microsoft.com/office/infopath/2007/PartnerControls"/>
    <ds:schemaRef ds:uri="f7443cdf-c33c-464e-a97f-23bb26b3177a"/>
    <ds:schemaRef ds:uri="http://schemas.microsoft.com/sharepoint/v3"/>
  </ds:schemaRefs>
</ds:datastoreItem>
</file>

<file path=customXml/itemProps3.xml><?xml version="1.0" encoding="utf-8"?>
<ds:datastoreItem xmlns:ds="http://schemas.openxmlformats.org/officeDocument/2006/customXml" ds:itemID="{F691BC0F-DBFB-40C0-BF1E-484798BCB6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5946</TotalTime>
  <Words>2318</Words>
  <Application>Microsoft Macintosh PowerPoint</Application>
  <PresentationFormat>Widescreen</PresentationFormat>
  <Paragraphs>395</Paragraphs>
  <Slides>35</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Arial</vt:lpstr>
      <vt:lpstr>Calibri</vt:lpstr>
      <vt:lpstr>Calibri Light</vt:lpstr>
      <vt:lpstr>Courier New</vt:lpstr>
      <vt:lpstr>Tahoma</vt:lpstr>
      <vt:lpstr>Times New Roman</vt:lpstr>
      <vt:lpstr>Office Theme</vt:lpstr>
      <vt:lpstr>Microsoft Equation 3.0</vt:lpstr>
      <vt:lpstr>Week 13a</vt:lpstr>
      <vt:lpstr>Reference</vt:lpstr>
      <vt:lpstr>Mathematical Background</vt:lpstr>
      <vt:lpstr>Classification of Optimization Problems</vt:lpstr>
      <vt:lpstr>Examples</vt:lpstr>
      <vt:lpstr>More Examples</vt:lpstr>
      <vt:lpstr>Classification of Optimization Problems</vt:lpstr>
      <vt:lpstr>Optimization Methods</vt:lpstr>
      <vt:lpstr>Global and Local Optima</vt:lpstr>
      <vt:lpstr>Characteristics of Optima</vt:lpstr>
      <vt:lpstr>Newton’s Method</vt:lpstr>
      <vt:lpstr>Example</vt:lpstr>
      <vt:lpstr>Solution</vt:lpstr>
      <vt:lpstr>Solution Cont.</vt:lpstr>
      <vt:lpstr>Newton’s Method</vt:lpstr>
      <vt:lpstr>PowerPoint Presentation</vt:lpstr>
      <vt:lpstr>PowerPoint Presentation</vt:lpstr>
      <vt:lpstr>PowerPoint Presentation</vt:lpstr>
      <vt:lpstr>Generic Bracketing Method (Pseudocode)</vt:lpstr>
      <vt:lpstr>PowerPoint Presentation</vt:lpstr>
      <vt:lpstr>PowerPoint Presentation</vt:lpstr>
      <vt:lpstr>PowerPoint Presentation</vt:lpstr>
      <vt:lpstr>PowerPoint Presentation</vt:lpstr>
      <vt:lpstr>PowerPoint Presentation</vt:lpstr>
      <vt:lpstr>Example</vt:lpstr>
      <vt:lpstr>Solution</vt:lpstr>
      <vt:lpstr>Solution Cont</vt:lpstr>
      <vt:lpstr>Solution Cont</vt:lpstr>
      <vt:lpstr>Theoretical Solution and Convergence</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Diah Wihardini</dc:creator>
  <cp:lastModifiedBy>Sani Muhamad Isa</cp:lastModifiedBy>
  <cp:revision>217</cp:revision>
  <dcterms:created xsi:type="dcterms:W3CDTF">2018-07-13T04:13:16Z</dcterms:created>
  <dcterms:modified xsi:type="dcterms:W3CDTF">2020-06-03T02:09:14Z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