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9" r:id="rId5"/>
    <p:sldId id="261" r:id="rId6"/>
    <p:sldId id="488" r:id="rId7"/>
    <p:sldId id="493" r:id="rId8"/>
    <p:sldId id="510" r:id="rId9"/>
    <p:sldId id="544" r:id="rId10"/>
    <p:sldId id="490" r:id="rId11"/>
    <p:sldId id="512" r:id="rId12"/>
    <p:sldId id="523" r:id="rId13"/>
    <p:sldId id="526" r:id="rId14"/>
    <p:sldId id="514" r:id="rId15"/>
    <p:sldId id="513" r:id="rId16"/>
    <p:sldId id="515" r:id="rId17"/>
    <p:sldId id="524" r:id="rId18"/>
    <p:sldId id="517" r:id="rId19"/>
    <p:sldId id="538" r:id="rId20"/>
    <p:sldId id="530" r:id="rId21"/>
    <p:sldId id="536" r:id="rId22"/>
    <p:sldId id="537" r:id="rId23"/>
    <p:sldId id="539" r:id="rId24"/>
    <p:sldId id="540" r:id="rId25"/>
    <p:sldId id="542" r:id="rId26"/>
    <p:sldId id="525" r:id="rId27"/>
    <p:sldId id="528" r:id="rId28"/>
    <p:sldId id="543" r:id="rId2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88" autoAdjust="0"/>
    <p:restoredTop sz="95673" autoAdjust="0"/>
  </p:normalViewPr>
  <p:slideViewPr>
    <p:cSldViewPr snapToGrid="0">
      <p:cViewPr varScale="1">
        <p:scale>
          <a:sx n="115" d="100"/>
          <a:sy n="115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55942-99E9-5944-B629-1B4A82543639}" type="datetimeFigureOut">
              <a:rPr lang="en-US" smtClean="0"/>
              <a:t>6/5/20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ABD3C-D1B1-814E-8AD3-8D56B2CE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59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78B59-2642-4952-96F3-E767EC562ACF}" type="datetimeFigureOut">
              <a:rPr lang="en-US" smtClean="0"/>
              <a:t>6/5/20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D7B3B-CCA9-4BB2-BFDE-BF6EF8734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38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05/06/20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841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2AAC50D-83E1-6F41-A016-9DBEDFBCF0C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57919-77AA-8E4D-9D07-82F72EC0096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6785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05/06/20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030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05/06/20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754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65125"/>
            <a:ext cx="96012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05/06/20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841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800" y="365125"/>
            <a:ext cx="9399588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05/06/20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687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300" y="427831"/>
            <a:ext cx="8737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05/06/20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804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05/06/20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360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05/06/20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117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05/06/20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344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37842" y="365125"/>
            <a:ext cx="95159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A6C90-F534-45F7-AFB9-2D60CD17F851}" type="datetimeFigureOut">
              <a:rPr lang="id-ID" smtClean="0"/>
              <a:t>05/06/20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18188" cy="16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Week 13b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COMPUTATIONAL MATHEMATICS</a:t>
            </a:r>
          </a:p>
          <a:p>
            <a:r>
              <a:rPr lang="en-US" dirty="0"/>
              <a:t>2D Optimization Method – Direct Method</a:t>
            </a:r>
          </a:p>
          <a:p>
            <a:endParaRPr lang="en-US" dirty="0"/>
          </a:p>
          <a:p>
            <a:r>
              <a:rPr lang="en-US" dirty="0"/>
              <a:t>Friday, 5 June 2020</a:t>
            </a:r>
          </a:p>
        </p:txBody>
      </p:sp>
    </p:spTree>
    <p:extLst>
      <p:ext uri="{BB962C8B-B14F-4D97-AF65-F5344CB8AC3E}">
        <p14:creationId xmlns:p14="http://schemas.microsoft.com/office/powerpoint/2010/main" val="75226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D5D984E-AD9C-6A45-83EF-5339335982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922337"/>
          </a:xfrm>
        </p:spPr>
        <p:txBody>
          <a:bodyPr/>
          <a:lstStyle/>
          <a:p>
            <a:pPr eaLnBrk="1" hangingPunct="1"/>
            <a:r>
              <a:rPr lang="en-US" altLang="en-US"/>
              <a:t>General Optimization Algorithm</a:t>
            </a:r>
          </a:p>
        </p:txBody>
      </p:sp>
      <p:sp>
        <p:nvSpPr>
          <p:cNvPr id="10243" name="Rectangle 4">
            <a:extLst>
              <a:ext uri="{FF2B5EF4-FFF2-40B4-BE49-F238E27FC236}">
                <a16:creationId xmlns:a16="http://schemas.microsoft.com/office/drawing/2014/main" id="{D96596A9-A2B1-194B-8228-BF96D5258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5" y="1268413"/>
            <a:ext cx="8281988" cy="482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800"/>
              <a:t>All the methods discussed subsequently are iterative methods that can be generalized as:</a:t>
            </a:r>
          </a:p>
          <a:p>
            <a:pPr eaLnBrk="1" hangingPunct="1">
              <a:buFontTx/>
              <a:buNone/>
            </a:pPr>
            <a:endParaRPr lang="en-US" altLang="en-US" sz="1200"/>
          </a:p>
          <a:p>
            <a:pPr lvl="1" eaLnBrk="1" hangingPunct="1">
              <a:buFontTx/>
              <a:buNone/>
            </a:pPr>
            <a:r>
              <a:rPr lang="en-US" altLang="en-US" sz="2400"/>
              <a:t>Start at </a:t>
            </a:r>
            <a:r>
              <a:rPr lang="en-US" altLang="en-US" sz="2400" b="1">
                <a:latin typeface="Tahoma" panose="020B0604030504040204" pitchFamily="34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o</a:t>
            </a:r>
            <a:r>
              <a:rPr lang="en-US" altLang="en-US" sz="2400">
                <a:latin typeface="Times New Roman" panose="02020603050405020304" pitchFamily="18" charset="0"/>
              </a:rPr>
              <a:t> = { 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1</a:t>
            </a:r>
            <a:r>
              <a:rPr lang="en-US" altLang="en-US" sz="2400">
                <a:latin typeface="Times New Roman" panose="02020603050405020304" pitchFamily="18" charset="0"/>
              </a:rPr>
              <a:t>, 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2</a:t>
            </a:r>
            <a:r>
              <a:rPr lang="en-US" altLang="en-US" sz="2400">
                <a:latin typeface="Times New Roman" panose="02020603050405020304" pitchFamily="18" charset="0"/>
              </a:rPr>
              <a:t>, …, 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n</a:t>
            </a:r>
            <a:r>
              <a:rPr lang="en-US" altLang="en-US" sz="2400">
                <a:latin typeface="Times New Roman" panose="02020603050405020304" pitchFamily="18" charset="0"/>
              </a:rPr>
              <a:t> }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Repeat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	  Select a direction </a:t>
            </a:r>
            <a:r>
              <a:rPr lang="en-US" altLang="en-US" sz="2400" i="1">
                <a:latin typeface="Times New Roman" panose="02020603050405020304" pitchFamily="18" charset="0"/>
              </a:rPr>
              <a:t>S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i</a:t>
            </a:r>
          </a:p>
          <a:p>
            <a:pPr lvl="1" eaLnBrk="1" hangingPunct="1"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	  x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2400" baseline="-25000">
                <a:latin typeface="Times New Roman" panose="02020603050405020304" pitchFamily="18" charset="0"/>
              </a:rPr>
              <a:t>+1</a:t>
            </a:r>
            <a:r>
              <a:rPr lang="en-US" altLang="en-US" sz="2400"/>
              <a:t> = Optimal point reached by traveling from </a:t>
            </a:r>
            <a:r>
              <a:rPr lang="en-US" altLang="en-US" sz="2400" b="1">
                <a:latin typeface="Tahoma" panose="020B0604030504040204" pitchFamily="34" charset="0"/>
              </a:rPr>
              <a:t>x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2400"/>
              <a:t> 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               in the direction of </a:t>
            </a:r>
            <a:r>
              <a:rPr lang="en-US" altLang="en-US" sz="2400" i="1">
                <a:latin typeface="Times New Roman" panose="02020603050405020304" pitchFamily="18" charset="0"/>
              </a:rPr>
              <a:t>S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i</a:t>
            </a:r>
            <a:endParaRPr lang="en-US" altLang="en-US" sz="2400"/>
          </a:p>
          <a:p>
            <a:pPr lvl="1" eaLnBrk="1" hangingPunct="1">
              <a:buFontTx/>
              <a:buNone/>
            </a:pPr>
            <a:r>
              <a:rPr lang="en-US" altLang="en-US" sz="2400"/>
              <a:t>Until (|(</a:t>
            </a:r>
            <a:r>
              <a:rPr lang="en-US" altLang="en-US" sz="2400" i="1">
                <a:latin typeface="Times New Roman" panose="02020603050405020304" pitchFamily="18" charset="0"/>
              </a:rPr>
              <a:t>f</a:t>
            </a:r>
            <a:r>
              <a:rPr lang="en-US" altLang="en-US" sz="2400">
                <a:latin typeface="Times New Roman" panose="02020603050405020304" pitchFamily="18" charset="0"/>
              </a:rPr>
              <a:t>(</a:t>
            </a:r>
            <a:r>
              <a:rPr lang="en-US" altLang="en-US" sz="2400" b="1">
                <a:latin typeface="Tahoma" panose="020B0604030504040204" pitchFamily="34" charset="0"/>
              </a:rPr>
              <a:t>x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2400" baseline="-25000">
                <a:latin typeface="Times New Roman" panose="02020603050405020304" pitchFamily="18" charset="0"/>
              </a:rPr>
              <a:t>+1</a:t>
            </a:r>
            <a:r>
              <a:rPr lang="en-US" altLang="en-US" sz="2400">
                <a:latin typeface="Times New Roman" panose="02020603050405020304" pitchFamily="18" charset="0"/>
              </a:rPr>
              <a:t>) – </a:t>
            </a:r>
            <a:r>
              <a:rPr lang="en-US" altLang="en-US" sz="2400" i="1">
                <a:latin typeface="Times New Roman" panose="02020603050405020304" pitchFamily="18" charset="0"/>
              </a:rPr>
              <a:t>f</a:t>
            </a:r>
            <a:r>
              <a:rPr lang="en-US" altLang="en-US" sz="2400">
                <a:latin typeface="Times New Roman" panose="02020603050405020304" pitchFamily="18" charset="0"/>
              </a:rPr>
              <a:t>(</a:t>
            </a:r>
            <a:r>
              <a:rPr lang="en-US" altLang="en-US" sz="2400" b="1">
                <a:latin typeface="Tahoma" panose="020B0604030504040204" pitchFamily="34" charset="0"/>
              </a:rPr>
              <a:t>x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2400">
                <a:latin typeface="Times New Roman" panose="02020603050405020304" pitchFamily="18" charset="0"/>
              </a:rPr>
              <a:t>)) / </a:t>
            </a:r>
            <a:r>
              <a:rPr lang="en-US" altLang="en-US" sz="2400" i="1">
                <a:latin typeface="Times New Roman" panose="02020603050405020304" pitchFamily="18" charset="0"/>
              </a:rPr>
              <a:t>f</a:t>
            </a:r>
            <a:r>
              <a:rPr lang="en-US" altLang="en-US" sz="2400">
                <a:latin typeface="Times New Roman" panose="02020603050405020304" pitchFamily="18" charset="0"/>
              </a:rPr>
              <a:t>(</a:t>
            </a:r>
            <a:r>
              <a:rPr lang="en-US" altLang="en-US" sz="2400" b="1">
                <a:latin typeface="Tahoma" panose="020B0604030504040204" pitchFamily="34" charset="0"/>
              </a:rPr>
              <a:t>x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2400" baseline="-25000">
                <a:latin typeface="Times New Roman" panose="02020603050405020304" pitchFamily="18" charset="0"/>
              </a:rPr>
              <a:t>+1</a:t>
            </a:r>
            <a:r>
              <a:rPr lang="en-US" altLang="en-US" sz="2400">
                <a:latin typeface="Times New Roman" panose="02020603050405020304" pitchFamily="18" charset="0"/>
              </a:rPr>
              <a:t>)| &lt; </a:t>
            </a:r>
            <a:r>
              <a:rPr lang="en-US" altLang="en-US" sz="2400" i="1">
                <a:latin typeface="Times New Roman" panose="02020603050405020304" pitchFamily="18" charset="0"/>
              </a:rPr>
              <a:t>e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s</a:t>
            </a:r>
            <a:r>
              <a:rPr lang="en-US" altLang="en-US" sz="2400" baseline="-25000">
                <a:latin typeface="Times New Roman" panose="02020603050405020304" pitchFamily="18" charset="0"/>
              </a:rPr>
              <a:t>1</a:t>
            </a:r>
            <a:r>
              <a:rPr lang="en-US" altLang="en-US" sz="2400">
                <a:latin typeface="Times New Roman" panose="02020603050405020304" pitchFamily="18" charset="0"/>
              </a:rPr>
              <a:t> or </a:t>
            </a:r>
          </a:p>
          <a:p>
            <a:pPr lvl="1" eaLnBrk="1" hangingPunct="1"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	     ||</a:t>
            </a:r>
            <a:r>
              <a:rPr lang="en-US" altLang="en-US" sz="2400"/>
              <a:t> </a:t>
            </a:r>
            <a:r>
              <a:rPr lang="en-US" altLang="en-US" sz="2400" b="1">
                <a:latin typeface="Tahoma" panose="020B0604030504040204" pitchFamily="34" charset="0"/>
              </a:rPr>
              <a:t>x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2400" baseline="-25000">
                <a:latin typeface="Times New Roman" panose="02020603050405020304" pitchFamily="18" charset="0"/>
              </a:rPr>
              <a:t>+1</a:t>
            </a:r>
            <a:r>
              <a:rPr lang="en-US" altLang="en-US" sz="2400">
                <a:latin typeface="Times New Roman" panose="02020603050405020304" pitchFamily="18" charset="0"/>
              </a:rPr>
              <a:t> – </a:t>
            </a:r>
            <a:r>
              <a:rPr lang="en-US" altLang="en-US" sz="2400" b="1">
                <a:latin typeface="Tahoma" panose="020B0604030504040204" pitchFamily="34" charset="0"/>
              </a:rPr>
              <a:t>x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2400">
                <a:latin typeface="Times New Roman" panose="02020603050405020304" pitchFamily="18" charset="0"/>
              </a:rPr>
              <a:t>||/||</a:t>
            </a:r>
            <a:r>
              <a:rPr lang="en-US" altLang="en-US" sz="2400" b="1">
                <a:latin typeface="Tahoma" panose="020B0604030504040204" pitchFamily="34" charset="0"/>
              </a:rPr>
              <a:t>x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2400" baseline="-25000">
                <a:latin typeface="Times New Roman" panose="02020603050405020304" pitchFamily="18" charset="0"/>
              </a:rPr>
              <a:t>+1</a:t>
            </a:r>
            <a:r>
              <a:rPr lang="en-US" altLang="en-US" sz="2400">
                <a:latin typeface="Times New Roman" panose="02020603050405020304" pitchFamily="18" charset="0"/>
              </a:rPr>
              <a:t>|| &lt; </a:t>
            </a:r>
            <a:r>
              <a:rPr lang="en-US" altLang="en-US" sz="2400" i="1">
                <a:latin typeface="Times New Roman" panose="02020603050405020304" pitchFamily="18" charset="0"/>
              </a:rPr>
              <a:t>e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s</a:t>
            </a:r>
            <a:r>
              <a:rPr lang="en-US" altLang="en-US" sz="2400" baseline="-25000">
                <a:latin typeface="Times New Roman" panose="02020603050405020304" pitchFamily="18" charset="0"/>
              </a:rPr>
              <a:t>2</a:t>
            </a:r>
            <a:r>
              <a:rPr lang="en-US" altLang="en-US" sz="24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281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 descr="Fig1403">
            <a:extLst>
              <a:ext uri="{FF2B5EF4-FFF2-40B4-BE49-F238E27FC236}">
                <a16:creationId xmlns:a16="http://schemas.microsoft.com/office/drawing/2014/main" id="{89B0B42F-183C-5B44-96E9-1176FFA9B27E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92538" y="2708275"/>
            <a:ext cx="4392612" cy="3714750"/>
          </a:xfrm>
          <a:noFill/>
        </p:spPr>
      </p:pic>
      <p:sp>
        <p:nvSpPr>
          <p:cNvPr id="11267" name="Rectangle 5">
            <a:extLst>
              <a:ext uri="{FF2B5EF4-FFF2-40B4-BE49-F238E27FC236}">
                <a16:creationId xmlns:a16="http://schemas.microsoft.com/office/drawing/2014/main" id="{2D63503A-F8E4-0D45-B580-59B0492852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561975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z="4000" b="1" dirty="0"/>
              <a:t>Univariate Search</a:t>
            </a:r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6075126F-A78E-4942-939C-F9BDFCCB7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37204" y="1253738"/>
            <a:ext cx="8713787" cy="1657350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en-US" b="1" dirty="0"/>
              <a:t>Idea</a:t>
            </a:r>
            <a:r>
              <a:rPr lang="en-US" altLang="en-US" dirty="0"/>
              <a:t>: Travel in alternating directions that are parallel to the coordinate axes. In each direction, we travel until we reach the peak along that direction and then select a new direction.</a:t>
            </a:r>
          </a:p>
        </p:txBody>
      </p:sp>
    </p:spTree>
    <p:extLst>
      <p:ext uri="{BB962C8B-B14F-4D97-AF65-F5344CB8AC3E}">
        <p14:creationId xmlns:p14="http://schemas.microsoft.com/office/powerpoint/2010/main" val="3797624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D53A1AD-5A26-E84A-9033-9B42C9C156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706437"/>
          </a:xfrm>
        </p:spPr>
        <p:txBody>
          <a:bodyPr/>
          <a:lstStyle/>
          <a:p>
            <a:pPr eaLnBrk="1" hangingPunct="1"/>
            <a:r>
              <a:rPr lang="en-US" altLang="zh-TW" sz="3600" dirty="0"/>
              <a:t>Univariate Search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A8727D9-9F85-0549-857B-B539269AE1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47850" y="1538867"/>
            <a:ext cx="8496300" cy="4769857"/>
          </a:xfrm>
        </p:spPr>
        <p:txBody>
          <a:bodyPr/>
          <a:lstStyle/>
          <a:p>
            <a:pPr eaLnBrk="1" hangingPunct="1"/>
            <a:r>
              <a:rPr lang="en-US" altLang="zh-TW" dirty="0"/>
              <a:t>More efficient than random search and still doesn’t require derivative evaluation.</a:t>
            </a:r>
          </a:p>
          <a:p>
            <a:pPr eaLnBrk="1" hangingPunct="1"/>
            <a:endParaRPr lang="en-US" altLang="zh-TW" sz="1200" dirty="0"/>
          </a:p>
          <a:p>
            <a:pPr eaLnBrk="1" hangingPunct="1"/>
            <a:r>
              <a:rPr lang="en-US" altLang="zh-TW" dirty="0"/>
              <a:t>The basic strategy is:</a:t>
            </a:r>
          </a:p>
          <a:p>
            <a:pPr lvl="1" eaLnBrk="1" hangingPunct="1"/>
            <a:r>
              <a:rPr lang="en-US" altLang="zh-TW" dirty="0"/>
              <a:t>Change one variable at a time while the other variables are held constant.</a:t>
            </a:r>
          </a:p>
          <a:p>
            <a:pPr lvl="1" eaLnBrk="1" hangingPunct="1"/>
            <a:endParaRPr lang="en-US" altLang="zh-TW" sz="1200" dirty="0"/>
          </a:p>
          <a:p>
            <a:pPr lvl="1" eaLnBrk="1" hangingPunct="1"/>
            <a:r>
              <a:rPr lang="en-US" altLang="zh-TW" dirty="0"/>
              <a:t>Thus problem is reduced to a sequence of one-dimensional searches</a:t>
            </a:r>
          </a:p>
          <a:p>
            <a:pPr lvl="1" eaLnBrk="1" hangingPunct="1"/>
            <a:endParaRPr lang="en-US" altLang="zh-TW" sz="1200" dirty="0"/>
          </a:p>
          <a:p>
            <a:pPr lvl="1" eaLnBrk="1" hangingPunct="1"/>
            <a:r>
              <a:rPr lang="en-US" altLang="zh-TW" dirty="0"/>
              <a:t>The search becomes less efficient as you approach the maximum. (Why?)</a:t>
            </a:r>
          </a:p>
        </p:txBody>
      </p:sp>
    </p:spTree>
    <p:extLst>
      <p:ext uri="{BB962C8B-B14F-4D97-AF65-F5344CB8AC3E}">
        <p14:creationId xmlns:p14="http://schemas.microsoft.com/office/powerpoint/2010/main" val="980164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80B9315-89C8-4646-A7C8-2B5C2CCBA2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9047356" cy="6732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3600" dirty="0"/>
              <a:t>Univariate Search – Example</a:t>
            </a:r>
            <a:endParaRPr lang="zh-TW" altLang="en-US" sz="3600" dirty="0"/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0305761D-4DF6-E94D-995B-57CB34EA4E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6756" y="1249363"/>
            <a:ext cx="8218488" cy="54721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/>
              <a:t>f(x, y) = </a:t>
            </a:r>
            <a:r>
              <a:rPr lang="en-US" altLang="zh-TW" i="1" dirty="0">
                <a:latin typeface="Times New Roman" panose="02020603050405020304" pitchFamily="18" charset="0"/>
              </a:rPr>
              <a:t>y – x – 2x</a:t>
            </a:r>
            <a:r>
              <a:rPr lang="en-US" altLang="zh-TW" i="1" baseline="30000" dirty="0">
                <a:latin typeface="Times New Roman" panose="02020603050405020304" pitchFamily="18" charset="0"/>
              </a:rPr>
              <a:t>2 </a:t>
            </a:r>
            <a:r>
              <a:rPr lang="en-US" altLang="zh-TW" i="1" dirty="0">
                <a:latin typeface="Times New Roman" panose="02020603050405020304" pitchFamily="18" charset="0"/>
              </a:rPr>
              <a:t>– 2xy – y</a:t>
            </a:r>
            <a:r>
              <a:rPr lang="en-US" altLang="zh-TW" i="1" baseline="30000" dirty="0">
                <a:latin typeface="Times New Roman" panose="02020603050405020304" pitchFamily="18" charset="0"/>
              </a:rPr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Step 1: set x = </a:t>
            </a:r>
            <a:r>
              <a:rPr lang="en-US" altLang="zh-TW" dirty="0">
                <a:solidFill>
                  <a:schemeClr val="hlink"/>
                </a:solidFill>
              </a:rPr>
              <a:t>0</a:t>
            </a:r>
            <a:r>
              <a:rPr lang="en-US" altLang="zh-TW" dirty="0"/>
              <a:t> (pick a value as starting point)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dirty="0"/>
              <a:t>	Want to maximize f(</a:t>
            </a:r>
            <a:r>
              <a:rPr lang="en-US" altLang="zh-TW" dirty="0">
                <a:solidFill>
                  <a:schemeClr val="hlink"/>
                </a:solidFill>
              </a:rPr>
              <a:t>0</a:t>
            </a:r>
            <a:r>
              <a:rPr lang="en-US" altLang="zh-TW" dirty="0"/>
              <a:t>, y) = y – y</a:t>
            </a:r>
            <a:r>
              <a:rPr lang="en-US" altLang="zh-TW" baseline="30000" dirty="0"/>
              <a:t>2	</a:t>
            </a:r>
            <a:r>
              <a:rPr lang="en-US" altLang="zh-TW" dirty="0"/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dirty="0"/>
              <a:t>	Solving f' = 0 =&gt; 1 – 2y = 0 =&gt; </a:t>
            </a:r>
            <a:r>
              <a:rPr lang="en-US" altLang="zh-TW" dirty="0" err="1"/>
              <a:t>y</a:t>
            </a:r>
            <a:r>
              <a:rPr lang="en-US" altLang="zh-TW" baseline="-25000" dirty="0" err="1"/>
              <a:t>max</a:t>
            </a:r>
            <a:r>
              <a:rPr lang="en-US" altLang="zh-TW" dirty="0"/>
              <a:t> = </a:t>
            </a:r>
            <a:r>
              <a:rPr lang="en-US" altLang="zh-TW" dirty="0">
                <a:solidFill>
                  <a:srgbClr val="0000FF"/>
                </a:solidFill>
              </a:rPr>
              <a:t>0.5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Step 2: set y = </a:t>
            </a:r>
            <a:r>
              <a:rPr lang="en-US" altLang="zh-TW" dirty="0">
                <a:solidFill>
                  <a:srgbClr val="0000FF"/>
                </a:solidFill>
              </a:rPr>
              <a:t>0.5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dirty="0"/>
              <a:t>	Want to maximize f(x, </a:t>
            </a:r>
            <a:r>
              <a:rPr lang="en-US" altLang="zh-TW" dirty="0">
                <a:solidFill>
                  <a:srgbClr val="0000FF"/>
                </a:solidFill>
              </a:rPr>
              <a:t>0.5</a:t>
            </a:r>
            <a:r>
              <a:rPr lang="en-US" altLang="zh-TW" dirty="0"/>
              <a:t>) = 0.5 – x – 2x</a:t>
            </a:r>
            <a:r>
              <a:rPr lang="en-US" altLang="zh-TW" baseline="30000" dirty="0"/>
              <a:t>2</a:t>
            </a:r>
            <a:r>
              <a:rPr lang="en-US" altLang="zh-TW" dirty="0"/>
              <a:t> – x – 0.25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dirty="0"/>
              <a:t>	Solving f' = 0 =&gt; -1 – 4x – 1 = 0 =&gt; </a:t>
            </a:r>
            <a:r>
              <a:rPr lang="en-US" altLang="zh-TW" dirty="0" err="1"/>
              <a:t>x</a:t>
            </a:r>
            <a:r>
              <a:rPr lang="en-US" altLang="zh-TW" baseline="-25000" dirty="0" err="1"/>
              <a:t>max</a:t>
            </a:r>
            <a:r>
              <a:rPr lang="en-US" altLang="zh-TW" dirty="0"/>
              <a:t> = </a:t>
            </a:r>
            <a:r>
              <a:rPr lang="en-US" altLang="zh-TW" dirty="0">
                <a:solidFill>
                  <a:srgbClr val="CC0099"/>
                </a:solidFill>
              </a:rPr>
              <a:t>-0.5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TW" sz="12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Step 3: set x = </a:t>
            </a:r>
            <a:r>
              <a:rPr lang="en-US" altLang="zh-TW" dirty="0">
                <a:solidFill>
                  <a:srgbClr val="CC0099"/>
                </a:solidFill>
              </a:rPr>
              <a:t>-0.5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dirty="0"/>
              <a:t>	Want to maximize f(</a:t>
            </a:r>
            <a:r>
              <a:rPr lang="en-US" altLang="zh-TW" dirty="0">
                <a:solidFill>
                  <a:srgbClr val="CC0099"/>
                </a:solidFill>
              </a:rPr>
              <a:t>-0.5</a:t>
            </a:r>
            <a:r>
              <a:rPr lang="en-US" altLang="zh-TW" dirty="0"/>
              <a:t>, y) = y + 0.5 – 0.5 + y - y</a:t>
            </a:r>
            <a:r>
              <a:rPr lang="en-US" altLang="zh-TW" baseline="30000" dirty="0"/>
              <a:t>2</a:t>
            </a:r>
            <a:endParaRPr lang="en-US" altLang="zh-TW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dirty="0"/>
              <a:t>	Solving f' = 0 =&gt; 1 + 1 – 2y = 0 =&gt; </a:t>
            </a:r>
            <a:r>
              <a:rPr lang="en-US" altLang="zh-TW" dirty="0" err="1"/>
              <a:t>y</a:t>
            </a:r>
            <a:r>
              <a:rPr lang="en-US" altLang="zh-TW" baseline="-25000" dirty="0" err="1"/>
              <a:t>max</a:t>
            </a:r>
            <a:r>
              <a:rPr lang="en-US" altLang="zh-TW" dirty="0"/>
              <a:t> = 1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dirty="0"/>
              <a:t>	…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dirty="0"/>
              <a:t>	Repeat until x</a:t>
            </a:r>
            <a:r>
              <a:rPr lang="en-US" altLang="zh-TW" baseline="-25000" dirty="0"/>
              <a:t>i+1</a:t>
            </a:r>
            <a:r>
              <a:rPr lang="en-US" altLang="zh-TW" dirty="0"/>
              <a:t> = x</a:t>
            </a:r>
            <a:r>
              <a:rPr lang="en-US" altLang="zh-TW" baseline="-25000" dirty="0"/>
              <a:t>i </a:t>
            </a:r>
            <a:r>
              <a:rPr lang="en-US" altLang="zh-TW" dirty="0"/>
              <a:t>or y</a:t>
            </a:r>
            <a:r>
              <a:rPr lang="en-US" altLang="zh-TW" baseline="-25000" dirty="0"/>
              <a:t>i+1 </a:t>
            </a:r>
            <a:r>
              <a:rPr lang="en-US" altLang="zh-TW" dirty="0"/>
              <a:t>= </a:t>
            </a:r>
            <a:r>
              <a:rPr lang="en-US" altLang="zh-TW" dirty="0" err="1"/>
              <a:t>y</a:t>
            </a:r>
            <a:r>
              <a:rPr lang="en-US" altLang="zh-TW" baseline="-25000" dirty="0" err="1"/>
              <a:t>i</a:t>
            </a:r>
            <a:r>
              <a:rPr lang="en-US" altLang="zh-TW" baseline="-25000" dirty="0"/>
              <a:t> </a:t>
            </a:r>
            <a:r>
              <a:rPr lang="en-US" altLang="zh-TW" dirty="0"/>
              <a:t>or </a:t>
            </a:r>
            <a:r>
              <a:rPr lang="en-US" altLang="zh-TW" dirty="0" err="1"/>
              <a:t>e</a:t>
            </a:r>
            <a:r>
              <a:rPr lang="en-US" altLang="zh-TW" baseline="-25000" dirty="0" err="1"/>
              <a:t>a</a:t>
            </a:r>
            <a:r>
              <a:rPr lang="en-US" altLang="zh-TW" dirty="0"/>
              <a:t> &lt; e</a:t>
            </a:r>
            <a:r>
              <a:rPr lang="en-US" altLang="zh-TW" baseline="-25000" dirty="0"/>
              <a:t>s</a:t>
            </a:r>
            <a:r>
              <a:rPr lang="en-US" altLang="zh-TW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178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Fig1403">
            <a:extLst>
              <a:ext uri="{FF2B5EF4-FFF2-40B4-BE49-F238E27FC236}">
                <a16:creationId xmlns:a16="http://schemas.microsoft.com/office/drawing/2014/main" id="{B5241B41-06A6-654D-AAFB-BA781404F44B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23037" y="1385887"/>
            <a:ext cx="4175125" cy="3419475"/>
          </a:xfrm>
          <a:noFill/>
        </p:spPr>
      </p:pic>
      <p:sp>
        <p:nvSpPr>
          <p:cNvPr id="14339" name="Rectangle 3">
            <a:extLst>
              <a:ext uri="{FF2B5EF4-FFF2-40B4-BE49-F238E27FC236}">
                <a16:creationId xmlns:a16="http://schemas.microsoft.com/office/drawing/2014/main" id="{F039E625-B66A-E840-9D01-C87DB149A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4826" y="260350"/>
            <a:ext cx="8353425" cy="49053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altLang="zh-TW" sz="3600" b="1" dirty="0"/>
              <a:t>Pattern Search Methods</a:t>
            </a:r>
          </a:p>
        </p:txBody>
      </p:sp>
      <p:sp>
        <p:nvSpPr>
          <p:cNvPr id="523268" name="Rectangle 4">
            <a:extLst>
              <a:ext uri="{FF2B5EF4-FFF2-40B4-BE49-F238E27FC236}">
                <a16:creationId xmlns:a16="http://schemas.microsoft.com/office/drawing/2014/main" id="{35DCBF30-0C88-174D-A3C7-9C888F0B96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4524" y="1243012"/>
            <a:ext cx="4608512" cy="3959225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en-US" sz="2400" b="1" dirty="0"/>
              <a:t>Observation</a:t>
            </a:r>
            <a:r>
              <a:rPr lang="en-US" altLang="en-US" sz="2400" dirty="0"/>
              <a:t>: Lines connecting alternating points (1:3, 2:4, 3:5, etc.) give better indication where the peak is (as compared to the lines parallel to the coordinate axes). </a:t>
            </a:r>
          </a:p>
          <a:p>
            <a:pPr marL="0" indent="0">
              <a:buNone/>
            </a:pPr>
            <a:endParaRPr lang="en-US" altLang="en-US" sz="1200" dirty="0"/>
          </a:p>
          <a:p>
            <a:pPr marL="0" indent="0">
              <a:buNone/>
            </a:pPr>
            <a:r>
              <a:rPr lang="en-US" altLang="en-US" sz="2400" dirty="0"/>
              <a:t>The general directions that point toward the optima is also known as the </a:t>
            </a:r>
            <a:r>
              <a:rPr lang="en-US" altLang="en-US" sz="2400" dirty="0">
                <a:solidFill>
                  <a:schemeClr val="hlink"/>
                </a:solidFill>
              </a:rPr>
              <a:t>pattern directions</a:t>
            </a:r>
            <a:r>
              <a:rPr lang="en-US" altLang="en-US" sz="2400" dirty="0"/>
              <a:t>.</a:t>
            </a:r>
            <a:endParaRPr lang="en-US" altLang="en-US" sz="1400" dirty="0"/>
          </a:p>
        </p:txBody>
      </p:sp>
      <p:sp>
        <p:nvSpPr>
          <p:cNvPr id="523270" name="Rectangle 6">
            <a:extLst>
              <a:ext uri="{FF2B5EF4-FFF2-40B4-BE49-F238E27FC236}">
                <a16:creationId xmlns:a16="http://schemas.microsoft.com/office/drawing/2014/main" id="{72E01EBD-7456-1B4D-BFC9-622F37FD3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25" y="5202237"/>
            <a:ext cx="8569325" cy="165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>
                <a:latin typeface="Arial" panose="020B0604020202020204" pitchFamily="34" charset="0"/>
              </a:rPr>
              <a:t>Optimization methods that utilize the pattern directions to improve convergent rate are known as </a:t>
            </a:r>
            <a: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</a:rPr>
              <a:t>pattern search methods</a:t>
            </a:r>
            <a:r>
              <a:rPr lang="en-US" altLang="en-US" sz="2400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914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C8F4FEF-4650-434B-B0DA-4C8D500D88E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92960" y="1457325"/>
            <a:ext cx="4105275" cy="540067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i="1" dirty="0">
                <a:solidFill>
                  <a:srgbClr val="0000FF"/>
                </a:solidFill>
              </a:rPr>
              <a:t>Powell’s method</a:t>
            </a:r>
            <a:r>
              <a:rPr lang="en-US" altLang="zh-TW" sz="2400" dirty="0"/>
              <a:t> (a well-known pattern search methods) is based on the observation that if points 1 and 2 are obtained by one-dimensional searches in the same direction but from different starting points, then, the line formed by 1 and 2 </a:t>
            </a:r>
            <a:r>
              <a:rPr lang="en-US" altLang="zh-TW" sz="2400" dirty="0">
                <a:solidFill>
                  <a:srgbClr val="FF0000"/>
                </a:solidFill>
              </a:rPr>
              <a:t>will be directed toward the maximum</a:t>
            </a:r>
            <a:r>
              <a:rPr lang="en-US" altLang="zh-TW" sz="2400" dirty="0"/>
              <a:t>. The directions represented by such lines are called </a:t>
            </a:r>
            <a:r>
              <a:rPr lang="en-US" altLang="zh-TW" sz="2400" i="1" dirty="0">
                <a:solidFill>
                  <a:srgbClr val="0000FF"/>
                </a:solidFill>
              </a:rPr>
              <a:t>conjugate directions</a:t>
            </a:r>
            <a:r>
              <a:rPr lang="en-US" altLang="zh-TW" sz="2400" dirty="0"/>
              <a:t>.</a:t>
            </a:r>
            <a:endParaRPr lang="zh-TW" altLang="en-US" sz="2400" dirty="0"/>
          </a:p>
        </p:txBody>
      </p:sp>
      <p:pic>
        <p:nvPicPr>
          <p:cNvPr id="15363" name="Picture 6" descr="Fig1404">
            <a:extLst>
              <a:ext uri="{FF2B5EF4-FFF2-40B4-BE49-F238E27FC236}">
                <a16:creationId xmlns:a16="http://schemas.microsoft.com/office/drawing/2014/main" id="{60DCEFD9-3473-C449-A838-F6164CA70283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98234" y="1673225"/>
            <a:ext cx="4608512" cy="3932237"/>
          </a:xfrm>
          <a:noFill/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6C632F4A-5432-FE41-9532-BB0189709C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706437"/>
          </a:xfrm>
          <a:noFill/>
        </p:spPr>
        <p:txBody>
          <a:bodyPr/>
          <a:lstStyle/>
          <a:p>
            <a:pPr eaLnBrk="1" hangingPunct="1"/>
            <a:r>
              <a:rPr lang="en-US" altLang="zh-TW"/>
              <a:t>Powell's Method</a:t>
            </a:r>
          </a:p>
        </p:txBody>
      </p:sp>
    </p:spTree>
    <p:extLst>
      <p:ext uri="{BB962C8B-B14F-4D97-AF65-F5344CB8AC3E}">
        <p14:creationId xmlns:p14="http://schemas.microsoft.com/office/powerpoint/2010/main" val="2312842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Oval 2">
            <a:extLst>
              <a:ext uri="{FF2B5EF4-FFF2-40B4-BE49-F238E27FC236}">
                <a16:creationId xmlns:a16="http://schemas.microsoft.com/office/drawing/2014/main" id="{843CCB44-F1F7-5246-A090-451F09F6E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4" y="1989139"/>
            <a:ext cx="6840537" cy="3671887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87" name="Oval 3">
            <a:extLst>
              <a:ext uri="{FF2B5EF4-FFF2-40B4-BE49-F238E27FC236}">
                <a16:creationId xmlns:a16="http://schemas.microsoft.com/office/drawing/2014/main" id="{66455F0A-177F-FE43-8F29-0543FC8F3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5" y="2060575"/>
            <a:ext cx="5672138" cy="302895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88" name="Oval 4">
            <a:extLst>
              <a:ext uri="{FF2B5EF4-FFF2-40B4-BE49-F238E27FC236}">
                <a16:creationId xmlns:a16="http://schemas.microsoft.com/office/drawing/2014/main" id="{59DB7FD7-730D-4941-9ED2-BB68C11B1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9" y="2133600"/>
            <a:ext cx="4505325" cy="2319338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89" name="Oval 5">
            <a:extLst>
              <a:ext uri="{FF2B5EF4-FFF2-40B4-BE49-F238E27FC236}">
                <a16:creationId xmlns:a16="http://schemas.microsoft.com/office/drawing/2014/main" id="{93377FF7-9672-F440-BF6F-4BF72F4EF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205038"/>
            <a:ext cx="3419475" cy="16764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0" name="Oval 8">
            <a:extLst>
              <a:ext uri="{FF2B5EF4-FFF2-40B4-BE49-F238E27FC236}">
                <a16:creationId xmlns:a16="http://schemas.microsoft.com/office/drawing/2014/main" id="{BC407DFC-D033-E64B-A114-392B30A67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014" y="2420938"/>
            <a:ext cx="2160587" cy="12954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1" name="Oval 9">
            <a:extLst>
              <a:ext uri="{FF2B5EF4-FFF2-40B4-BE49-F238E27FC236}">
                <a16:creationId xmlns:a16="http://schemas.microsoft.com/office/drawing/2014/main" id="{A834747A-87F1-B74B-A386-87B031EDD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4" y="2636838"/>
            <a:ext cx="1512887" cy="792162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2" name="Text Box 10">
            <a:extLst>
              <a:ext uri="{FF2B5EF4-FFF2-40B4-BE49-F238E27FC236}">
                <a16:creationId xmlns:a16="http://schemas.microsoft.com/office/drawing/2014/main" id="{9FA79CC9-0CDB-0E4B-9F6B-72F128AB9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333375"/>
            <a:ext cx="77057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 sz="2400" dirty="0">
                <a:latin typeface="Arial" panose="020B0604020202020204" pitchFamily="34" charset="0"/>
              </a:rPr>
              <a:t>Start at point 0, and pre-select 2 initial directions S1 and S2. Let's S1 be parallel to y-axis and S2 be parallel to X-axis.</a:t>
            </a:r>
          </a:p>
          <a:p>
            <a:pPr eaLnBrk="1" hangingPunct="1"/>
            <a:r>
              <a:rPr lang="en-US" altLang="en-US" sz="2400" dirty="0">
                <a:latin typeface="Arial" panose="020B0604020202020204" pitchFamily="34" charset="0"/>
              </a:rPr>
              <a:t>(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Each direction will only be used twice</a:t>
            </a:r>
            <a:r>
              <a:rPr lang="en-US" altLang="en-US" sz="2400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6393" name="Text Box 19">
            <a:extLst>
              <a:ext uri="{FF2B5EF4-FFF2-40B4-BE49-F238E27FC236}">
                <a16:creationId xmlns:a16="http://schemas.microsoft.com/office/drawing/2014/main" id="{F474CFAB-C085-D643-B2FB-0CD1D675F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6092825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A1A02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394" name="Oval 20">
            <a:extLst>
              <a:ext uri="{FF2B5EF4-FFF2-40B4-BE49-F238E27FC236}">
                <a16:creationId xmlns:a16="http://schemas.microsoft.com/office/drawing/2014/main" id="{B9C40D6E-6E70-194A-ABFF-7511684B0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6092826"/>
            <a:ext cx="144462" cy="144463"/>
          </a:xfrm>
          <a:prstGeom prst="ellipse">
            <a:avLst/>
          </a:prstGeom>
          <a:solidFill>
            <a:srgbClr val="FA1A0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4522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val 3">
            <a:extLst>
              <a:ext uri="{FF2B5EF4-FFF2-40B4-BE49-F238E27FC236}">
                <a16:creationId xmlns:a16="http://schemas.microsoft.com/office/drawing/2014/main" id="{59B7E7A5-5691-8243-875F-E371A77EF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4" y="1989139"/>
            <a:ext cx="6840537" cy="3671887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1" name="Oval 4">
            <a:extLst>
              <a:ext uri="{FF2B5EF4-FFF2-40B4-BE49-F238E27FC236}">
                <a16:creationId xmlns:a16="http://schemas.microsoft.com/office/drawing/2014/main" id="{36F0161D-B462-9542-A64C-E79762655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5" y="2060575"/>
            <a:ext cx="5672138" cy="302895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2" name="Oval 5">
            <a:extLst>
              <a:ext uri="{FF2B5EF4-FFF2-40B4-BE49-F238E27FC236}">
                <a16:creationId xmlns:a16="http://schemas.microsoft.com/office/drawing/2014/main" id="{EDAE1384-8406-F843-AF80-20F6A4B88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9" y="2133600"/>
            <a:ext cx="4505325" cy="2319338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3" name="Oval 6">
            <a:extLst>
              <a:ext uri="{FF2B5EF4-FFF2-40B4-BE49-F238E27FC236}">
                <a16:creationId xmlns:a16="http://schemas.microsoft.com/office/drawing/2014/main" id="{8B2AF3F1-83F7-F942-8F7C-A0E162CDA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205038"/>
            <a:ext cx="3419475" cy="16764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4" name="Line 7">
            <a:extLst>
              <a:ext uri="{FF2B5EF4-FFF2-40B4-BE49-F238E27FC236}">
                <a16:creationId xmlns:a16="http://schemas.microsoft.com/office/drawing/2014/main" id="{05765ED5-AEEE-B643-930A-FC060E1715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92313" y="5084764"/>
            <a:ext cx="0" cy="108108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Line 8">
            <a:extLst>
              <a:ext uri="{FF2B5EF4-FFF2-40B4-BE49-F238E27FC236}">
                <a16:creationId xmlns:a16="http://schemas.microsoft.com/office/drawing/2014/main" id="{49D55926-533A-0942-921C-9BBCE30CAD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2313" y="5084763"/>
            <a:ext cx="489585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Oval 10">
            <a:extLst>
              <a:ext uri="{FF2B5EF4-FFF2-40B4-BE49-F238E27FC236}">
                <a16:creationId xmlns:a16="http://schemas.microsoft.com/office/drawing/2014/main" id="{02FCDA69-A084-E449-A021-63254D87A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014" y="2420938"/>
            <a:ext cx="2160587" cy="12954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7" name="Oval 12">
            <a:extLst>
              <a:ext uri="{FF2B5EF4-FFF2-40B4-BE49-F238E27FC236}">
                <a16:creationId xmlns:a16="http://schemas.microsoft.com/office/drawing/2014/main" id="{6632D75C-F625-424D-B9F0-9D553198A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4" y="2636838"/>
            <a:ext cx="1512887" cy="792162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8" name="Text Box 20">
            <a:extLst>
              <a:ext uri="{FF2B5EF4-FFF2-40B4-BE49-F238E27FC236}">
                <a16:creationId xmlns:a16="http://schemas.microsoft.com/office/drawing/2014/main" id="{133CF594-3BE0-564B-A98B-2B746E865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333376"/>
            <a:ext cx="77057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 sz="2400"/>
              <a:t>Move from point 0 in direction S1 to point 1.</a:t>
            </a:r>
          </a:p>
          <a:p>
            <a:pPr eaLnBrk="1" hangingPunct="1"/>
            <a:r>
              <a:rPr lang="en-US" altLang="en-US" sz="2400"/>
              <a:t>Move from point 1 in direction S2 to point 2.</a:t>
            </a:r>
          </a:p>
          <a:p>
            <a:pPr eaLnBrk="1" hangingPunct="1"/>
            <a:r>
              <a:rPr lang="en-US" altLang="en-US" sz="2400"/>
              <a:t>(Each direction has been traversed once so far.)</a:t>
            </a:r>
          </a:p>
        </p:txBody>
      </p:sp>
      <p:sp>
        <p:nvSpPr>
          <p:cNvPr id="17419" name="Text Box 21">
            <a:extLst>
              <a:ext uri="{FF2B5EF4-FFF2-40B4-BE49-F238E27FC236}">
                <a16:creationId xmlns:a16="http://schemas.microsoft.com/office/drawing/2014/main" id="{9A1A78DE-8D3E-C941-A775-54945ED57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5516563"/>
            <a:ext cx="55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 sz="2400" dirty="0">
                <a:latin typeface="Arial" panose="020B0604020202020204" pitchFamily="34" charset="0"/>
              </a:rPr>
              <a:t>S1</a:t>
            </a:r>
          </a:p>
        </p:txBody>
      </p:sp>
      <p:sp>
        <p:nvSpPr>
          <p:cNvPr id="17420" name="Text Box 22">
            <a:extLst>
              <a:ext uri="{FF2B5EF4-FFF2-40B4-BE49-F238E27FC236}">
                <a16:creationId xmlns:a16="http://schemas.microsoft.com/office/drawing/2014/main" id="{A73E7713-287A-F94D-8262-569D0C0B8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1" y="4652963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 sz="2400">
                <a:latin typeface="Arial" panose="020B0604020202020204" pitchFamily="34" charset="0"/>
              </a:rPr>
              <a:t>S2</a:t>
            </a:r>
          </a:p>
        </p:txBody>
      </p:sp>
      <p:sp>
        <p:nvSpPr>
          <p:cNvPr id="17421" name="Text Box 24">
            <a:extLst>
              <a:ext uri="{FF2B5EF4-FFF2-40B4-BE49-F238E27FC236}">
                <a16:creationId xmlns:a16="http://schemas.microsoft.com/office/drawing/2014/main" id="{F39837DB-67DA-E642-8B20-1C8AF6AF3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9" y="4581525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A1A02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7422" name="Oval 25">
            <a:extLst>
              <a:ext uri="{FF2B5EF4-FFF2-40B4-BE49-F238E27FC236}">
                <a16:creationId xmlns:a16="http://schemas.microsoft.com/office/drawing/2014/main" id="{F7BB351C-C177-984D-8C9F-902FFB653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5013326"/>
            <a:ext cx="144462" cy="144463"/>
          </a:xfrm>
          <a:prstGeom prst="ellipse">
            <a:avLst/>
          </a:prstGeom>
          <a:solidFill>
            <a:srgbClr val="FA1A0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23" name="Text Box 26">
            <a:extLst>
              <a:ext uri="{FF2B5EF4-FFF2-40B4-BE49-F238E27FC236}">
                <a16:creationId xmlns:a16="http://schemas.microsoft.com/office/drawing/2014/main" id="{ABF3BF1C-BDC0-3B45-BE87-DF1E341F5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4" y="4581525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A1A02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7424" name="Oval 27">
            <a:extLst>
              <a:ext uri="{FF2B5EF4-FFF2-40B4-BE49-F238E27FC236}">
                <a16:creationId xmlns:a16="http://schemas.microsoft.com/office/drawing/2014/main" id="{0829A3E1-1350-9949-A936-B47119D8E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63" y="5013326"/>
            <a:ext cx="144462" cy="144463"/>
          </a:xfrm>
          <a:prstGeom prst="ellipse">
            <a:avLst/>
          </a:prstGeom>
          <a:solidFill>
            <a:srgbClr val="FA1A0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25" name="Text Box 29">
            <a:extLst>
              <a:ext uri="{FF2B5EF4-FFF2-40B4-BE49-F238E27FC236}">
                <a16:creationId xmlns:a16="http://schemas.microsoft.com/office/drawing/2014/main" id="{B8E4577A-D734-0A47-B149-C90C99449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6092825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A1A02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426" name="Oval 30">
            <a:extLst>
              <a:ext uri="{FF2B5EF4-FFF2-40B4-BE49-F238E27FC236}">
                <a16:creationId xmlns:a16="http://schemas.microsoft.com/office/drawing/2014/main" id="{1D30FE4B-5C4E-A249-9523-BA187DAF9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6092826"/>
            <a:ext cx="144462" cy="144463"/>
          </a:xfrm>
          <a:prstGeom prst="ellipse">
            <a:avLst/>
          </a:prstGeom>
          <a:solidFill>
            <a:srgbClr val="FA1A0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9591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val 2">
            <a:extLst>
              <a:ext uri="{FF2B5EF4-FFF2-40B4-BE49-F238E27FC236}">
                <a16:creationId xmlns:a16="http://schemas.microsoft.com/office/drawing/2014/main" id="{1E5AB11C-6AE1-C045-A8E5-C35BD40E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4" y="1989139"/>
            <a:ext cx="6840537" cy="3671887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5" name="Oval 3">
            <a:extLst>
              <a:ext uri="{FF2B5EF4-FFF2-40B4-BE49-F238E27FC236}">
                <a16:creationId xmlns:a16="http://schemas.microsoft.com/office/drawing/2014/main" id="{B6E3852A-A5A7-1248-8FD1-DE8E1EB3A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5" y="2060575"/>
            <a:ext cx="5672138" cy="302895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6" name="Oval 4">
            <a:extLst>
              <a:ext uri="{FF2B5EF4-FFF2-40B4-BE49-F238E27FC236}">
                <a16:creationId xmlns:a16="http://schemas.microsoft.com/office/drawing/2014/main" id="{8409609F-B1AC-0548-9989-A690F8A5B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9" y="2133600"/>
            <a:ext cx="4505325" cy="2319338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7" name="Oval 5">
            <a:extLst>
              <a:ext uri="{FF2B5EF4-FFF2-40B4-BE49-F238E27FC236}">
                <a16:creationId xmlns:a16="http://schemas.microsoft.com/office/drawing/2014/main" id="{FAD6CE8D-E5CA-0048-BA4E-DB69E7584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205038"/>
            <a:ext cx="3419475" cy="16764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8" name="Line 6">
            <a:extLst>
              <a:ext uri="{FF2B5EF4-FFF2-40B4-BE49-F238E27FC236}">
                <a16:creationId xmlns:a16="http://schemas.microsoft.com/office/drawing/2014/main" id="{D62CE248-313C-7F4D-9702-E4ADBE9B39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92313" y="5084764"/>
            <a:ext cx="0" cy="10810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" name="Line 7">
            <a:extLst>
              <a:ext uri="{FF2B5EF4-FFF2-40B4-BE49-F238E27FC236}">
                <a16:creationId xmlns:a16="http://schemas.microsoft.com/office/drawing/2014/main" id="{901ED997-9D86-E74F-B9AB-651ED25484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2313" y="5084763"/>
            <a:ext cx="4895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Oval 8">
            <a:extLst>
              <a:ext uri="{FF2B5EF4-FFF2-40B4-BE49-F238E27FC236}">
                <a16:creationId xmlns:a16="http://schemas.microsoft.com/office/drawing/2014/main" id="{EA0B9EF8-FF93-C045-8FA1-903573992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014" y="2420938"/>
            <a:ext cx="2160587" cy="12954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1" name="Oval 9">
            <a:extLst>
              <a:ext uri="{FF2B5EF4-FFF2-40B4-BE49-F238E27FC236}">
                <a16:creationId xmlns:a16="http://schemas.microsoft.com/office/drawing/2014/main" id="{E2329053-1427-7B4C-920E-678CDF1E2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4" y="2636838"/>
            <a:ext cx="1512887" cy="792162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2" name="Text Box 10">
            <a:extLst>
              <a:ext uri="{FF2B5EF4-FFF2-40B4-BE49-F238E27FC236}">
                <a16:creationId xmlns:a16="http://schemas.microsoft.com/office/drawing/2014/main" id="{DD3ED3B7-D8D9-EA4E-B6BE-EE1D8FB99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333376"/>
            <a:ext cx="83534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 sz="2400" dirty="0"/>
              <a:t>Move from point 2 in direction S1 to point 3.</a:t>
            </a:r>
          </a:p>
          <a:p>
            <a:pPr eaLnBrk="1" hangingPunct="1"/>
            <a:r>
              <a:rPr lang="en-US" altLang="en-US" sz="2400" dirty="0"/>
              <a:t>S3 = conjugate direction formed by point 1 and point 3</a:t>
            </a:r>
          </a:p>
          <a:p>
            <a:pPr eaLnBrk="1" hangingPunct="1"/>
            <a:r>
              <a:rPr lang="en-US" altLang="en-US" sz="2400" dirty="0"/>
              <a:t>Drop S1 (</a:t>
            </a:r>
            <a:r>
              <a:rPr lang="en-US" altLang="en-US" sz="2400" dirty="0">
                <a:solidFill>
                  <a:srgbClr val="FF0000"/>
                </a:solidFill>
              </a:rPr>
              <a:t>as it has been traverse twice</a:t>
            </a:r>
            <a:r>
              <a:rPr lang="en-US" altLang="en-US" sz="2400" dirty="0"/>
              <a:t>) but add S3.</a:t>
            </a:r>
          </a:p>
        </p:txBody>
      </p:sp>
      <p:sp>
        <p:nvSpPr>
          <p:cNvPr id="18443" name="Text Box 12">
            <a:extLst>
              <a:ext uri="{FF2B5EF4-FFF2-40B4-BE49-F238E27FC236}">
                <a16:creationId xmlns:a16="http://schemas.microsoft.com/office/drawing/2014/main" id="{07AA1AEB-C4E5-8B4F-81CF-CDFBCFCC4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1" y="4652963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 sz="2400">
                <a:latin typeface="Arial" panose="020B0604020202020204" pitchFamily="34" charset="0"/>
              </a:rPr>
              <a:t>S2</a:t>
            </a:r>
          </a:p>
        </p:txBody>
      </p:sp>
      <p:sp>
        <p:nvSpPr>
          <p:cNvPr id="18444" name="Text Box 13">
            <a:extLst>
              <a:ext uri="{FF2B5EF4-FFF2-40B4-BE49-F238E27FC236}">
                <a16:creationId xmlns:a16="http://schemas.microsoft.com/office/drawing/2014/main" id="{9323E943-F6C1-844E-BAAD-6CECF2EC9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6092825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A1A02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45" name="Text Box 14">
            <a:extLst>
              <a:ext uri="{FF2B5EF4-FFF2-40B4-BE49-F238E27FC236}">
                <a16:creationId xmlns:a16="http://schemas.microsoft.com/office/drawing/2014/main" id="{F4CB20AB-C22E-A843-9182-D1ED58E6F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9" y="4581525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A1A02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46" name="Oval 15">
            <a:extLst>
              <a:ext uri="{FF2B5EF4-FFF2-40B4-BE49-F238E27FC236}">
                <a16:creationId xmlns:a16="http://schemas.microsoft.com/office/drawing/2014/main" id="{A6314C89-8068-C24B-A227-2C5E5C182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5013326"/>
            <a:ext cx="144462" cy="144463"/>
          </a:xfrm>
          <a:prstGeom prst="ellipse">
            <a:avLst/>
          </a:prstGeom>
          <a:solidFill>
            <a:srgbClr val="FA1A0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7" name="Text Box 16">
            <a:extLst>
              <a:ext uri="{FF2B5EF4-FFF2-40B4-BE49-F238E27FC236}">
                <a16:creationId xmlns:a16="http://schemas.microsoft.com/office/drawing/2014/main" id="{07F98458-F032-4247-93D2-2F943B409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4" y="4581525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A1A02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48" name="Oval 17">
            <a:extLst>
              <a:ext uri="{FF2B5EF4-FFF2-40B4-BE49-F238E27FC236}">
                <a16:creationId xmlns:a16="http://schemas.microsoft.com/office/drawing/2014/main" id="{3084D53E-3A68-EB4E-A201-34A305652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63" y="5013326"/>
            <a:ext cx="144462" cy="144463"/>
          </a:xfrm>
          <a:prstGeom prst="ellipse">
            <a:avLst/>
          </a:prstGeom>
          <a:solidFill>
            <a:srgbClr val="FA1A0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9" name="Line 18">
            <a:extLst>
              <a:ext uri="{FF2B5EF4-FFF2-40B4-BE49-F238E27FC236}">
                <a16:creationId xmlns:a16="http://schemas.microsoft.com/office/drawing/2014/main" id="{48845E46-AC98-B345-ACDA-1E616F37BB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59600" y="3213100"/>
            <a:ext cx="0" cy="1828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Oval 19">
            <a:extLst>
              <a:ext uri="{FF2B5EF4-FFF2-40B4-BE49-F238E27FC236}">
                <a16:creationId xmlns:a16="http://schemas.microsoft.com/office/drawing/2014/main" id="{80D53513-1968-9E4A-8201-6A5FAA13B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63" y="3068638"/>
            <a:ext cx="144462" cy="144462"/>
          </a:xfrm>
          <a:prstGeom prst="ellipse">
            <a:avLst/>
          </a:prstGeom>
          <a:solidFill>
            <a:srgbClr val="FA1A0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1" name="Text Box 20">
            <a:extLst>
              <a:ext uri="{FF2B5EF4-FFF2-40B4-BE49-F238E27FC236}">
                <a16:creationId xmlns:a16="http://schemas.microsoft.com/office/drawing/2014/main" id="{1211AF02-FDC6-6242-BEEA-2323DA859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626" y="2924175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A1A02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8452" name="Line 21">
            <a:extLst>
              <a:ext uri="{FF2B5EF4-FFF2-40B4-BE49-F238E27FC236}">
                <a16:creationId xmlns:a16="http://schemas.microsoft.com/office/drawing/2014/main" id="{9E744B4F-A32F-FC4C-8ED9-390927DB99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92313" y="1989139"/>
            <a:ext cx="8064500" cy="3024187"/>
          </a:xfrm>
          <a:prstGeom prst="line">
            <a:avLst/>
          </a:prstGeom>
          <a:noFill/>
          <a:ln w="25400">
            <a:solidFill>
              <a:srgbClr val="0000FF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3" name="Oval 22">
            <a:extLst>
              <a:ext uri="{FF2B5EF4-FFF2-40B4-BE49-F238E27FC236}">
                <a16:creationId xmlns:a16="http://schemas.microsoft.com/office/drawing/2014/main" id="{D74687F4-D6B3-2547-BB0D-8B661B4D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6092826"/>
            <a:ext cx="144462" cy="144463"/>
          </a:xfrm>
          <a:prstGeom prst="ellipse">
            <a:avLst/>
          </a:prstGeom>
          <a:solidFill>
            <a:srgbClr val="FA1A0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Text Box 21">
            <a:extLst>
              <a:ext uri="{FF2B5EF4-FFF2-40B4-BE49-F238E27FC236}">
                <a16:creationId xmlns:a16="http://schemas.microsoft.com/office/drawing/2014/main" id="{683A0BE1-995B-7D4B-AB6E-ABC1FAB09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5516563"/>
            <a:ext cx="55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 sz="2400" dirty="0">
                <a:latin typeface="Arial" panose="020B0604020202020204" pitchFamily="34" charset="0"/>
              </a:rPr>
              <a:t>S1</a:t>
            </a:r>
          </a:p>
        </p:txBody>
      </p:sp>
      <p:sp>
        <p:nvSpPr>
          <p:cNvPr id="24" name="Text Box 25">
            <a:extLst>
              <a:ext uri="{FF2B5EF4-FFF2-40B4-BE49-F238E27FC236}">
                <a16:creationId xmlns:a16="http://schemas.microsoft.com/office/drawing/2014/main" id="{133B1898-E4F4-0A45-8516-0C0F72BB0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1626" y="1773238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 sz="2400" dirty="0">
                <a:latin typeface="Arial" panose="020B0604020202020204" pitchFamily="34" charset="0"/>
              </a:rPr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1601347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Oval 2">
            <a:extLst>
              <a:ext uri="{FF2B5EF4-FFF2-40B4-BE49-F238E27FC236}">
                <a16:creationId xmlns:a16="http://schemas.microsoft.com/office/drawing/2014/main" id="{332F80A8-31F1-A042-9F8D-1A27E3401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4" y="1989139"/>
            <a:ext cx="6840537" cy="3671887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59" name="Oval 3">
            <a:extLst>
              <a:ext uri="{FF2B5EF4-FFF2-40B4-BE49-F238E27FC236}">
                <a16:creationId xmlns:a16="http://schemas.microsoft.com/office/drawing/2014/main" id="{9B68874E-7E7F-5A4E-8618-68C3A1A64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5" y="2060575"/>
            <a:ext cx="5672138" cy="302895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0" name="Oval 4">
            <a:extLst>
              <a:ext uri="{FF2B5EF4-FFF2-40B4-BE49-F238E27FC236}">
                <a16:creationId xmlns:a16="http://schemas.microsoft.com/office/drawing/2014/main" id="{E676F6EB-30EC-7746-83F1-1B825F639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9" y="2133600"/>
            <a:ext cx="4505325" cy="2319338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1" name="Oval 5">
            <a:extLst>
              <a:ext uri="{FF2B5EF4-FFF2-40B4-BE49-F238E27FC236}">
                <a16:creationId xmlns:a16="http://schemas.microsoft.com/office/drawing/2014/main" id="{FBB959B2-3B45-3147-9A9A-5F7C2B066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205038"/>
            <a:ext cx="3419475" cy="16764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2" name="Line 6">
            <a:extLst>
              <a:ext uri="{FF2B5EF4-FFF2-40B4-BE49-F238E27FC236}">
                <a16:creationId xmlns:a16="http://schemas.microsoft.com/office/drawing/2014/main" id="{228DFFD6-9697-5B41-9213-D98095E18E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92313" y="5084764"/>
            <a:ext cx="0" cy="10810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3" name="Line 7">
            <a:extLst>
              <a:ext uri="{FF2B5EF4-FFF2-40B4-BE49-F238E27FC236}">
                <a16:creationId xmlns:a16="http://schemas.microsoft.com/office/drawing/2014/main" id="{9E913968-49A5-1149-8A3A-575E7D879E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2313" y="5084763"/>
            <a:ext cx="4895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4" name="Oval 8">
            <a:extLst>
              <a:ext uri="{FF2B5EF4-FFF2-40B4-BE49-F238E27FC236}">
                <a16:creationId xmlns:a16="http://schemas.microsoft.com/office/drawing/2014/main" id="{B4F5B91E-AECE-B94E-914C-91CDCDF84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014" y="2420938"/>
            <a:ext cx="2160587" cy="12954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5" name="Oval 9">
            <a:extLst>
              <a:ext uri="{FF2B5EF4-FFF2-40B4-BE49-F238E27FC236}">
                <a16:creationId xmlns:a16="http://schemas.microsoft.com/office/drawing/2014/main" id="{F04B6991-D235-AC4A-8ACB-898714025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4" y="2636838"/>
            <a:ext cx="1512887" cy="792162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6" name="Text Box 10">
            <a:extLst>
              <a:ext uri="{FF2B5EF4-FFF2-40B4-BE49-F238E27FC236}">
                <a16:creationId xmlns:a16="http://schemas.microsoft.com/office/drawing/2014/main" id="{59D94062-C4C9-5B4C-9272-178DEE96B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333376"/>
            <a:ext cx="83534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 sz="2400"/>
              <a:t>Move from point 3 in direction S3 to point 4. (We want to move in conjugate direction whenever it becomes available).</a:t>
            </a:r>
          </a:p>
        </p:txBody>
      </p:sp>
      <p:sp>
        <p:nvSpPr>
          <p:cNvPr id="19467" name="Text Box 12">
            <a:extLst>
              <a:ext uri="{FF2B5EF4-FFF2-40B4-BE49-F238E27FC236}">
                <a16:creationId xmlns:a16="http://schemas.microsoft.com/office/drawing/2014/main" id="{E7585F62-02DE-6D48-BCEF-FD8F59118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1" y="4652963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 sz="2400">
                <a:latin typeface="Arial" panose="020B0604020202020204" pitchFamily="34" charset="0"/>
              </a:rPr>
              <a:t>S2</a:t>
            </a:r>
          </a:p>
        </p:txBody>
      </p:sp>
      <p:sp>
        <p:nvSpPr>
          <p:cNvPr id="19468" name="Text Box 14">
            <a:extLst>
              <a:ext uri="{FF2B5EF4-FFF2-40B4-BE49-F238E27FC236}">
                <a16:creationId xmlns:a16="http://schemas.microsoft.com/office/drawing/2014/main" id="{7A5885E7-EF0E-E64C-850E-CB8DE515E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9" y="4581525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A1A02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9469" name="Oval 15">
            <a:extLst>
              <a:ext uri="{FF2B5EF4-FFF2-40B4-BE49-F238E27FC236}">
                <a16:creationId xmlns:a16="http://schemas.microsoft.com/office/drawing/2014/main" id="{95AAAAE1-1CB9-6E42-A7FE-E2A1546E9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5013326"/>
            <a:ext cx="144462" cy="144463"/>
          </a:xfrm>
          <a:prstGeom prst="ellipse">
            <a:avLst/>
          </a:prstGeom>
          <a:solidFill>
            <a:srgbClr val="FA1A0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70" name="Text Box 16">
            <a:extLst>
              <a:ext uri="{FF2B5EF4-FFF2-40B4-BE49-F238E27FC236}">
                <a16:creationId xmlns:a16="http://schemas.microsoft.com/office/drawing/2014/main" id="{CC61AB56-8FF6-1443-A2EB-A596FAD82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4" y="4581525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A1A02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9471" name="Oval 17">
            <a:extLst>
              <a:ext uri="{FF2B5EF4-FFF2-40B4-BE49-F238E27FC236}">
                <a16:creationId xmlns:a16="http://schemas.microsoft.com/office/drawing/2014/main" id="{19FF4CAF-5B8C-F049-9758-B99411B88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63" y="5013326"/>
            <a:ext cx="144462" cy="144463"/>
          </a:xfrm>
          <a:prstGeom prst="ellipse">
            <a:avLst/>
          </a:prstGeom>
          <a:solidFill>
            <a:srgbClr val="FA1A0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72" name="Line 18">
            <a:extLst>
              <a:ext uri="{FF2B5EF4-FFF2-40B4-BE49-F238E27FC236}">
                <a16:creationId xmlns:a16="http://schemas.microsoft.com/office/drawing/2014/main" id="{5E582458-26FE-4A49-8C39-8BCD85AEE6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59600" y="3213100"/>
            <a:ext cx="0" cy="1828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3" name="Oval 19">
            <a:extLst>
              <a:ext uri="{FF2B5EF4-FFF2-40B4-BE49-F238E27FC236}">
                <a16:creationId xmlns:a16="http://schemas.microsoft.com/office/drawing/2014/main" id="{72E5DFF0-6177-EE41-A025-CCF26DA7E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63" y="3068638"/>
            <a:ext cx="144462" cy="144462"/>
          </a:xfrm>
          <a:prstGeom prst="ellipse">
            <a:avLst/>
          </a:prstGeom>
          <a:solidFill>
            <a:srgbClr val="FA1A0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74" name="Text Box 20">
            <a:extLst>
              <a:ext uri="{FF2B5EF4-FFF2-40B4-BE49-F238E27FC236}">
                <a16:creationId xmlns:a16="http://schemas.microsoft.com/office/drawing/2014/main" id="{6B792129-ADCB-974F-BFA1-9A47EC51A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626" y="2924175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A1A02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9475" name="Line 21">
            <a:extLst>
              <a:ext uri="{FF2B5EF4-FFF2-40B4-BE49-F238E27FC236}">
                <a16:creationId xmlns:a16="http://schemas.microsoft.com/office/drawing/2014/main" id="{CE08FFEC-5C1E-894A-B8D9-C17C9A88D5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92313" y="1989139"/>
            <a:ext cx="8064500" cy="30241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6" name="Line 22">
            <a:extLst>
              <a:ext uri="{FF2B5EF4-FFF2-40B4-BE49-F238E27FC236}">
                <a16:creationId xmlns:a16="http://schemas.microsoft.com/office/drawing/2014/main" id="{2EF4E80F-7584-AF48-86BA-3B6E39E133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00826" y="3141664"/>
            <a:ext cx="358775" cy="142875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7" name="Oval 23">
            <a:extLst>
              <a:ext uri="{FF2B5EF4-FFF2-40B4-BE49-F238E27FC236}">
                <a16:creationId xmlns:a16="http://schemas.microsoft.com/office/drawing/2014/main" id="{2D669F8C-92E1-FA49-8965-B52102F53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801" y="3213101"/>
            <a:ext cx="144463" cy="144463"/>
          </a:xfrm>
          <a:prstGeom prst="ellipse">
            <a:avLst/>
          </a:prstGeom>
          <a:solidFill>
            <a:srgbClr val="FA1A0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78" name="Text Box 24">
            <a:extLst>
              <a:ext uri="{FF2B5EF4-FFF2-40B4-BE49-F238E27FC236}">
                <a16:creationId xmlns:a16="http://schemas.microsoft.com/office/drawing/2014/main" id="{EAD1B4DF-A93B-544E-AF05-701267623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464" y="3284538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A1A02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9479" name="Text Box 25">
            <a:extLst>
              <a:ext uri="{FF2B5EF4-FFF2-40B4-BE49-F238E27FC236}">
                <a16:creationId xmlns:a16="http://schemas.microsoft.com/office/drawing/2014/main" id="{003E67BE-75E1-3748-A7C6-1B1FEA546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1626" y="1773238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 sz="2400" dirty="0">
                <a:latin typeface="Arial" panose="020B0604020202020204" pitchFamily="34" charset="0"/>
              </a:rPr>
              <a:t>S3</a:t>
            </a:r>
          </a:p>
        </p:txBody>
      </p:sp>
      <p:sp>
        <p:nvSpPr>
          <p:cNvPr id="19480" name="Text Box 26">
            <a:extLst>
              <a:ext uri="{FF2B5EF4-FFF2-40B4-BE49-F238E27FC236}">
                <a16:creationId xmlns:a16="http://schemas.microsoft.com/office/drawing/2014/main" id="{A37C9415-7E41-1647-A6F9-C38E614DC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6092825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A1A02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481" name="Oval 27">
            <a:extLst>
              <a:ext uri="{FF2B5EF4-FFF2-40B4-BE49-F238E27FC236}">
                <a16:creationId xmlns:a16="http://schemas.microsoft.com/office/drawing/2014/main" id="{256D2EF3-A271-CD4B-B9CD-ADF82E80C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6092826"/>
            <a:ext cx="144462" cy="144463"/>
          </a:xfrm>
          <a:prstGeom prst="ellipse">
            <a:avLst/>
          </a:prstGeom>
          <a:solidFill>
            <a:srgbClr val="FA1A0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605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A41E8-A928-4DDC-A8A2-3909DC9B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F748E-62FE-4EF6-9BD6-B5EC58256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altLang="en-US" dirty="0" err="1"/>
              <a:t>Kisualaas</a:t>
            </a:r>
            <a:r>
              <a:rPr lang="en-US" altLang="en-US" dirty="0"/>
              <a:t>, Jann. (2013). Numerical Methods in Engineering with Python 3. Cambridge University Press.</a:t>
            </a:r>
          </a:p>
          <a:p>
            <a:pPr marL="457200" indent="-457200">
              <a:buNone/>
            </a:pPr>
            <a:r>
              <a:rPr lang="en-US" altLang="en-US" dirty="0"/>
              <a:t>Johansson, Robert. (2015). </a:t>
            </a:r>
            <a:r>
              <a:rPr lang="en-US" dirty="0"/>
              <a:t>Chapter 5. Equation Solving. </a:t>
            </a:r>
            <a:r>
              <a:rPr lang="en-US" altLang="en-US" dirty="0"/>
              <a:t>Numerical Python: A Practical Techniques Approach for Industry, </a:t>
            </a:r>
            <a:r>
              <a:rPr lang="en-US" altLang="en-US" dirty="0" err="1"/>
              <a:t>Apress</a:t>
            </a:r>
            <a:r>
              <a:rPr lang="en-US" altLang="en-US" dirty="0"/>
              <a:t>.</a:t>
            </a:r>
          </a:p>
          <a:p>
            <a:pPr marL="457200" indent="-457200">
              <a:buNone/>
            </a:pPr>
            <a:r>
              <a:rPr lang="en-US" altLang="en-US" dirty="0" err="1"/>
              <a:t>Chapra</a:t>
            </a:r>
            <a:r>
              <a:rPr lang="en-US" altLang="en-US" dirty="0"/>
              <a:t>, S. C., and Raymond P. </a:t>
            </a:r>
            <a:r>
              <a:rPr lang="en-US" altLang="en-US" dirty="0" err="1"/>
              <a:t>Canale</a:t>
            </a:r>
            <a:r>
              <a:rPr lang="en-US" altLang="en-US" dirty="0"/>
              <a:t>. (2010). Numerical methods for engineers, Sixth edition, McGraw Hill. </a:t>
            </a:r>
          </a:p>
          <a:p>
            <a:pPr marL="457200" indent="-457200">
              <a:buNone/>
            </a:pPr>
            <a:r>
              <a:rPr lang="en-US" altLang="en-US" dirty="0"/>
              <a:t>Kaw, A. (n.d.). Numerical Methods. Retrieved March 20, 2020, from https://</a:t>
            </a:r>
            <a:r>
              <a:rPr lang="en-US" altLang="en-US" dirty="0" err="1"/>
              <a:t>nm.mathforcollege.com</a:t>
            </a:r>
            <a:r>
              <a:rPr lang="en-US" altLang="en-US" dirty="0"/>
              <a:t>/</a:t>
            </a:r>
          </a:p>
          <a:p>
            <a:pPr marL="457200" indent="-45720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0416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val 2">
            <a:extLst>
              <a:ext uri="{FF2B5EF4-FFF2-40B4-BE49-F238E27FC236}">
                <a16:creationId xmlns:a16="http://schemas.microsoft.com/office/drawing/2014/main" id="{A37967C9-A9DD-F24D-A2A0-A5868F263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4" y="1989139"/>
            <a:ext cx="6840537" cy="3671887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3" name="Oval 3">
            <a:extLst>
              <a:ext uri="{FF2B5EF4-FFF2-40B4-BE49-F238E27FC236}">
                <a16:creationId xmlns:a16="http://schemas.microsoft.com/office/drawing/2014/main" id="{4950126E-2100-094A-A790-E6ABB594F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5" y="2060575"/>
            <a:ext cx="5672138" cy="302895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4" name="Oval 4">
            <a:extLst>
              <a:ext uri="{FF2B5EF4-FFF2-40B4-BE49-F238E27FC236}">
                <a16:creationId xmlns:a16="http://schemas.microsoft.com/office/drawing/2014/main" id="{8675F039-C2C3-FA42-ACB4-6787BEA03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9" y="2133600"/>
            <a:ext cx="4505325" cy="2319338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5" name="Oval 5">
            <a:extLst>
              <a:ext uri="{FF2B5EF4-FFF2-40B4-BE49-F238E27FC236}">
                <a16:creationId xmlns:a16="http://schemas.microsoft.com/office/drawing/2014/main" id="{11409486-7E7B-B44C-A14D-9EE3C54D2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205038"/>
            <a:ext cx="3419475" cy="16764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6" name="Line 6">
            <a:extLst>
              <a:ext uri="{FF2B5EF4-FFF2-40B4-BE49-F238E27FC236}">
                <a16:creationId xmlns:a16="http://schemas.microsoft.com/office/drawing/2014/main" id="{94712BF6-F317-FD4F-BBA8-5586E3BECD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92313" y="5084764"/>
            <a:ext cx="0" cy="10810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7" name="Line 7">
            <a:extLst>
              <a:ext uri="{FF2B5EF4-FFF2-40B4-BE49-F238E27FC236}">
                <a16:creationId xmlns:a16="http://schemas.microsoft.com/office/drawing/2014/main" id="{E912D343-CC5E-594B-87EA-AB194733E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2313" y="5084763"/>
            <a:ext cx="4895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Oval 8">
            <a:extLst>
              <a:ext uri="{FF2B5EF4-FFF2-40B4-BE49-F238E27FC236}">
                <a16:creationId xmlns:a16="http://schemas.microsoft.com/office/drawing/2014/main" id="{9CB5228B-B52B-704B-B791-8206EC669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014" y="2420938"/>
            <a:ext cx="2160587" cy="12954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9" name="Oval 9">
            <a:extLst>
              <a:ext uri="{FF2B5EF4-FFF2-40B4-BE49-F238E27FC236}">
                <a16:creationId xmlns:a16="http://schemas.microsoft.com/office/drawing/2014/main" id="{C579FD49-B58D-F649-997C-30C6F2AA4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4" y="2636838"/>
            <a:ext cx="1512887" cy="792162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90" name="Text Box 10">
            <a:extLst>
              <a:ext uri="{FF2B5EF4-FFF2-40B4-BE49-F238E27FC236}">
                <a16:creationId xmlns:a16="http://schemas.microsoft.com/office/drawing/2014/main" id="{37D04DA3-ACBE-F34C-8B60-A95F4B4A6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333375"/>
            <a:ext cx="83534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 sz="2400" dirty="0"/>
              <a:t>Move from point 4 in direction S2 to point 5 (we already moved in direction S3 in previous step).</a:t>
            </a:r>
          </a:p>
          <a:p>
            <a:pPr eaLnBrk="1" hangingPunct="1"/>
            <a:r>
              <a:rPr lang="en-US" altLang="en-US" sz="2400" dirty="0"/>
              <a:t>S4 = conjugate direction formed by point 2 and point 5</a:t>
            </a:r>
          </a:p>
          <a:p>
            <a:pPr eaLnBrk="1" hangingPunct="1"/>
            <a:r>
              <a:rPr lang="en-US" altLang="en-US" sz="2400" dirty="0"/>
              <a:t>Drop S2 (</a:t>
            </a:r>
            <a:r>
              <a:rPr lang="en-US" altLang="en-US" sz="2400" dirty="0">
                <a:solidFill>
                  <a:srgbClr val="FF0000"/>
                </a:solidFill>
              </a:rPr>
              <a:t>as it has been used two times</a:t>
            </a:r>
            <a:r>
              <a:rPr lang="en-US" altLang="en-US" sz="2400" dirty="0"/>
              <a:t>) but add S4.</a:t>
            </a:r>
          </a:p>
        </p:txBody>
      </p:sp>
      <p:sp>
        <p:nvSpPr>
          <p:cNvPr id="20491" name="Text Box 14">
            <a:extLst>
              <a:ext uri="{FF2B5EF4-FFF2-40B4-BE49-F238E27FC236}">
                <a16:creationId xmlns:a16="http://schemas.microsoft.com/office/drawing/2014/main" id="{B8B6C581-F0A6-BE44-947A-66EC2AA64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9" y="4581525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A1A02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0492" name="Oval 15">
            <a:extLst>
              <a:ext uri="{FF2B5EF4-FFF2-40B4-BE49-F238E27FC236}">
                <a16:creationId xmlns:a16="http://schemas.microsoft.com/office/drawing/2014/main" id="{96BB271F-EAD1-5C4D-AF6E-20E244717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5013326"/>
            <a:ext cx="144462" cy="144463"/>
          </a:xfrm>
          <a:prstGeom prst="ellipse">
            <a:avLst/>
          </a:prstGeom>
          <a:solidFill>
            <a:srgbClr val="FA1A0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93" name="Text Box 16">
            <a:extLst>
              <a:ext uri="{FF2B5EF4-FFF2-40B4-BE49-F238E27FC236}">
                <a16:creationId xmlns:a16="http://schemas.microsoft.com/office/drawing/2014/main" id="{EB48256F-7EB3-4144-BDDF-C3FDA3E14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4" y="4581525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A1A02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0494" name="Oval 17">
            <a:extLst>
              <a:ext uri="{FF2B5EF4-FFF2-40B4-BE49-F238E27FC236}">
                <a16:creationId xmlns:a16="http://schemas.microsoft.com/office/drawing/2014/main" id="{D4D5CED9-0A18-3842-9452-600587C00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63" y="5013326"/>
            <a:ext cx="144462" cy="144463"/>
          </a:xfrm>
          <a:prstGeom prst="ellipse">
            <a:avLst/>
          </a:prstGeom>
          <a:solidFill>
            <a:srgbClr val="FA1A0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95" name="Line 18">
            <a:extLst>
              <a:ext uri="{FF2B5EF4-FFF2-40B4-BE49-F238E27FC236}">
                <a16:creationId xmlns:a16="http://schemas.microsoft.com/office/drawing/2014/main" id="{41907099-8C46-084F-BB72-A5305AFFFE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59600" y="3213100"/>
            <a:ext cx="0" cy="1828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6" name="Oval 19">
            <a:extLst>
              <a:ext uri="{FF2B5EF4-FFF2-40B4-BE49-F238E27FC236}">
                <a16:creationId xmlns:a16="http://schemas.microsoft.com/office/drawing/2014/main" id="{E4D80410-4F5D-014A-BB1F-9CE46EB3B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63" y="3068638"/>
            <a:ext cx="144462" cy="144462"/>
          </a:xfrm>
          <a:prstGeom prst="ellipse">
            <a:avLst/>
          </a:prstGeom>
          <a:solidFill>
            <a:srgbClr val="FA1A0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97" name="Text Box 20">
            <a:extLst>
              <a:ext uri="{FF2B5EF4-FFF2-40B4-BE49-F238E27FC236}">
                <a16:creationId xmlns:a16="http://schemas.microsoft.com/office/drawing/2014/main" id="{D60AED41-3D5E-9241-A4F1-3FA83736F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626" y="2924175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A1A02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0498" name="Line 21">
            <a:extLst>
              <a:ext uri="{FF2B5EF4-FFF2-40B4-BE49-F238E27FC236}">
                <a16:creationId xmlns:a16="http://schemas.microsoft.com/office/drawing/2014/main" id="{8ED418D9-B54E-DA4F-AD4F-86C3FFE174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92313" y="1989139"/>
            <a:ext cx="8064500" cy="30241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9" name="Line 22">
            <a:extLst>
              <a:ext uri="{FF2B5EF4-FFF2-40B4-BE49-F238E27FC236}">
                <a16:creationId xmlns:a16="http://schemas.microsoft.com/office/drawing/2014/main" id="{000F4D2E-1861-8146-8C4F-4222993D40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00826" y="3141664"/>
            <a:ext cx="358775" cy="142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0" name="Oval 23">
            <a:extLst>
              <a:ext uri="{FF2B5EF4-FFF2-40B4-BE49-F238E27FC236}">
                <a16:creationId xmlns:a16="http://schemas.microsoft.com/office/drawing/2014/main" id="{20BE04DD-5BEB-7340-843A-0E7700A9A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801" y="3213101"/>
            <a:ext cx="144463" cy="144463"/>
          </a:xfrm>
          <a:prstGeom prst="ellipse">
            <a:avLst/>
          </a:prstGeom>
          <a:solidFill>
            <a:srgbClr val="FA1A0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01" name="Text Box 24">
            <a:extLst>
              <a:ext uri="{FF2B5EF4-FFF2-40B4-BE49-F238E27FC236}">
                <a16:creationId xmlns:a16="http://schemas.microsoft.com/office/drawing/2014/main" id="{A8E5F780-6C67-434B-95D5-5E06EC35A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464" y="3284538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A1A02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0502" name="Text Box 25">
            <a:extLst>
              <a:ext uri="{FF2B5EF4-FFF2-40B4-BE49-F238E27FC236}">
                <a16:creationId xmlns:a16="http://schemas.microsoft.com/office/drawing/2014/main" id="{0948FC63-5EAD-1D4C-BF17-8ED860D0E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1626" y="1773238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 sz="2400">
                <a:latin typeface="Arial" panose="020B0604020202020204" pitchFamily="34" charset="0"/>
              </a:rPr>
              <a:t>S3</a:t>
            </a:r>
          </a:p>
        </p:txBody>
      </p:sp>
      <p:sp>
        <p:nvSpPr>
          <p:cNvPr id="20503" name="Line 26">
            <a:extLst>
              <a:ext uri="{FF2B5EF4-FFF2-40B4-BE49-F238E27FC236}">
                <a16:creationId xmlns:a16="http://schemas.microsoft.com/office/drawing/2014/main" id="{B6B7B43F-C1AA-404D-A62E-515046FBEB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08664" y="3284538"/>
            <a:ext cx="79057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4" name="Oval 28">
            <a:extLst>
              <a:ext uri="{FF2B5EF4-FFF2-40B4-BE49-F238E27FC236}">
                <a16:creationId xmlns:a16="http://schemas.microsoft.com/office/drawing/2014/main" id="{0037E0D9-5A05-1D4D-8870-EE5550F08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8" y="3213101"/>
            <a:ext cx="144462" cy="144463"/>
          </a:xfrm>
          <a:prstGeom prst="ellipse">
            <a:avLst/>
          </a:prstGeom>
          <a:solidFill>
            <a:srgbClr val="FA1A0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05" name="Line 29">
            <a:extLst>
              <a:ext uri="{FF2B5EF4-FFF2-40B4-BE49-F238E27FC236}">
                <a16:creationId xmlns:a16="http://schemas.microsoft.com/office/drawing/2014/main" id="{54ED60B1-9A76-A648-B8E9-D33B3595753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1916114"/>
            <a:ext cx="2808288" cy="4465637"/>
          </a:xfrm>
          <a:prstGeom prst="line">
            <a:avLst/>
          </a:prstGeom>
          <a:noFill/>
          <a:ln w="25400">
            <a:solidFill>
              <a:srgbClr val="0000FF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6" name="Text Box 30">
            <a:extLst>
              <a:ext uri="{FF2B5EF4-FFF2-40B4-BE49-F238E27FC236}">
                <a16:creationId xmlns:a16="http://schemas.microsoft.com/office/drawing/2014/main" id="{238C9482-D553-C341-A20C-6B27FD47A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1763" y="5876925"/>
            <a:ext cx="55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 sz="2400">
                <a:latin typeface="Arial" panose="020B0604020202020204" pitchFamily="34" charset="0"/>
              </a:rPr>
              <a:t>S4</a:t>
            </a:r>
          </a:p>
        </p:txBody>
      </p:sp>
      <p:sp>
        <p:nvSpPr>
          <p:cNvPr id="20507" name="Text Box 31">
            <a:extLst>
              <a:ext uri="{FF2B5EF4-FFF2-40B4-BE49-F238E27FC236}">
                <a16:creationId xmlns:a16="http://schemas.microsoft.com/office/drawing/2014/main" id="{9EDED28D-244A-284D-9C9C-1350BA173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639" y="2852738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A1A02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0508" name="Text Box 32">
            <a:extLst>
              <a:ext uri="{FF2B5EF4-FFF2-40B4-BE49-F238E27FC236}">
                <a16:creationId xmlns:a16="http://schemas.microsoft.com/office/drawing/2014/main" id="{A63C419C-83E5-B94D-99D5-FEA8802E7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6092825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A1A02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0509" name="Oval 33">
            <a:extLst>
              <a:ext uri="{FF2B5EF4-FFF2-40B4-BE49-F238E27FC236}">
                <a16:creationId xmlns:a16="http://schemas.microsoft.com/office/drawing/2014/main" id="{B9E67337-8CC0-464C-878C-1C8FA6303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6092826"/>
            <a:ext cx="144462" cy="144463"/>
          </a:xfrm>
          <a:prstGeom prst="ellipse">
            <a:avLst/>
          </a:prstGeom>
          <a:solidFill>
            <a:srgbClr val="FA1A0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3320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Oval 2">
            <a:extLst>
              <a:ext uri="{FF2B5EF4-FFF2-40B4-BE49-F238E27FC236}">
                <a16:creationId xmlns:a16="http://schemas.microsoft.com/office/drawing/2014/main" id="{DA4F7508-C321-2240-8105-1D12C619E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4" y="1989139"/>
            <a:ext cx="6840537" cy="3671887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07" name="Oval 3">
            <a:extLst>
              <a:ext uri="{FF2B5EF4-FFF2-40B4-BE49-F238E27FC236}">
                <a16:creationId xmlns:a16="http://schemas.microsoft.com/office/drawing/2014/main" id="{0FB59831-ACB0-8446-8A61-9D0061228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5" y="2060575"/>
            <a:ext cx="5672138" cy="302895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08" name="Oval 4">
            <a:extLst>
              <a:ext uri="{FF2B5EF4-FFF2-40B4-BE49-F238E27FC236}">
                <a16:creationId xmlns:a16="http://schemas.microsoft.com/office/drawing/2014/main" id="{BD7268B0-207C-6049-A4AB-F68D4E731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9" y="2133600"/>
            <a:ext cx="4505325" cy="2319338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09" name="Oval 5">
            <a:extLst>
              <a:ext uri="{FF2B5EF4-FFF2-40B4-BE49-F238E27FC236}">
                <a16:creationId xmlns:a16="http://schemas.microsoft.com/office/drawing/2014/main" id="{046144BE-80EB-F242-95E2-BC3E7B11D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205038"/>
            <a:ext cx="3419475" cy="16764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0" name="Line 6">
            <a:extLst>
              <a:ext uri="{FF2B5EF4-FFF2-40B4-BE49-F238E27FC236}">
                <a16:creationId xmlns:a16="http://schemas.microsoft.com/office/drawing/2014/main" id="{C87A4286-29C6-7D4F-B6B7-BA5B7F1861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92313" y="5084764"/>
            <a:ext cx="0" cy="10810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Line 7">
            <a:extLst>
              <a:ext uri="{FF2B5EF4-FFF2-40B4-BE49-F238E27FC236}">
                <a16:creationId xmlns:a16="http://schemas.microsoft.com/office/drawing/2014/main" id="{C4F4A4AC-FDEA-2E4A-8C5C-D1BE184B9C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2313" y="5084763"/>
            <a:ext cx="4895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2" name="Oval 8">
            <a:extLst>
              <a:ext uri="{FF2B5EF4-FFF2-40B4-BE49-F238E27FC236}">
                <a16:creationId xmlns:a16="http://schemas.microsoft.com/office/drawing/2014/main" id="{1D03A6D2-4CF5-8942-B8C0-54506AE24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014" y="2420938"/>
            <a:ext cx="2160587" cy="12954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3" name="Oval 9">
            <a:extLst>
              <a:ext uri="{FF2B5EF4-FFF2-40B4-BE49-F238E27FC236}">
                <a16:creationId xmlns:a16="http://schemas.microsoft.com/office/drawing/2014/main" id="{8F4C5FFE-F7D8-DD4E-9639-D15BBFB78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4" y="2636838"/>
            <a:ext cx="1512887" cy="792162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4" name="Text Box 10">
            <a:extLst>
              <a:ext uri="{FF2B5EF4-FFF2-40B4-BE49-F238E27FC236}">
                <a16:creationId xmlns:a16="http://schemas.microsoft.com/office/drawing/2014/main" id="{6F9218CB-A918-2945-9C64-A5685AAD2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333375"/>
            <a:ext cx="8353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 sz="2400"/>
              <a:t>Move from point 5 in direction S4 to point 6.</a:t>
            </a:r>
          </a:p>
        </p:txBody>
      </p:sp>
      <p:sp>
        <p:nvSpPr>
          <p:cNvPr id="21515" name="Text Box 14">
            <a:extLst>
              <a:ext uri="{FF2B5EF4-FFF2-40B4-BE49-F238E27FC236}">
                <a16:creationId xmlns:a16="http://schemas.microsoft.com/office/drawing/2014/main" id="{ED3553B9-765D-5843-B83B-D5CF3BD51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9" y="4581525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A1A02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1516" name="Oval 15">
            <a:extLst>
              <a:ext uri="{FF2B5EF4-FFF2-40B4-BE49-F238E27FC236}">
                <a16:creationId xmlns:a16="http://schemas.microsoft.com/office/drawing/2014/main" id="{DDB3728A-6DAC-9E46-BDCA-B53B922B5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5013326"/>
            <a:ext cx="144462" cy="144463"/>
          </a:xfrm>
          <a:prstGeom prst="ellipse">
            <a:avLst/>
          </a:prstGeom>
          <a:solidFill>
            <a:srgbClr val="FA1A0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7" name="Text Box 16">
            <a:extLst>
              <a:ext uri="{FF2B5EF4-FFF2-40B4-BE49-F238E27FC236}">
                <a16:creationId xmlns:a16="http://schemas.microsoft.com/office/drawing/2014/main" id="{84459AA7-BED1-784A-8487-29885199E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4" y="4581525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A1A02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1518" name="Oval 17">
            <a:extLst>
              <a:ext uri="{FF2B5EF4-FFF2-40B4-BE49-F238E27FC236}">
                <a16:creationId xmlns:a16="http://schemas.microsoft.com/office/drawing/2014/main" id="{F0943F8F-3042-364F-AE85-D4628ADE5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63" y="5013326"/>
            <a:ext cx="144462" cy="144463"/>
          </a:xfrm>
          <a:prstGeom prst="ellipse">
            <a:avLst/>
          </a:prstGeom>
          <a:solidFill>
            <a:srgbClr val="FA1A0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9" name="Line 18">
            <a:extLst>
              <a:ext uri="{FF2B5EF4-FFF2-40B4-BE49-F238E27FC236}">
                <a16:creationId xmlns:a16="http://schemas.microsoft.com/office/drawing/2014/main" id="{5C2CB022-FBE7-B64C-A4C8-2F0E9A093C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59600" y="3213100"/>
            <a:ext cx="0" cy="1828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0" name="Oval 19">
            <a:extLst>
              <a:ext uri="{FF2B5EF4-FFF2-40B4-BE49-F238E27FC236}">
                <a16:creationId xmlns:a16="http://schemas.microsoft.com/office/drawing/2014/main" id="{FCBD6BC1-4B04-474A-B039-9FFF384E5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63" y="3068638"/>
            <a:ext cx="144462" cy="144462"/>
          </a:xfrm>
          <a:prstGeom prst="ellipse">
            <a:avLst/>
          </a:prstGeom>
          <a:solidFill>
            <a:srgbClr val="FA1A0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21" name="Text Box 20">
            <a:extLst>
              <a:ext uri="{FF2B5EF4-FFF2-40B4-BE49-F238E27FC236}">
                <a16:creationId xmlns:a16="http://schemas.microsoft.com/office/drawing/2014/main" id="{E4E1B8FF-3435-724E-AFCE-364A16655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626" y="2924175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A1A02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1522" name="Line 21">
            <a:extLst>
              <a:ext uri="{FF2B5EF4-FFF2-40B4-BE49-F238E27FC236}">
                <a16:creationId xmlns:a16="http://schemas.microsoft.com/office/drawing/2014/main" id="{46A824DB-7A37-FA42-8D21-4FD60F463C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92313" y="1989139"/>
            <a:ext cx="8064500" cy="30241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3" name="Line 22">
            <a:extLst>
              <a:ext uri="{FF2B5EF4-FFF2-40B4-BE49-F238E27FC236}">
                <a16:creationId xmlns:a16="http://schemas.microsoft.com/office/drawing/2014/main" id="{CFBD71A1-7D24-7B4D-8D9B-FB37143F62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00826" y="3141664"/>
            <a:ext cx="358775" cy="142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4" name="Oval 23">
            <a:extLst>
              <a:ext uri="{FF2B5EF4-FFF2-40B4-BE49-F238E27FC236}">
                <a16:creationId xmlns:a16="http://schemas.microsoft.com/office/drawing/2014/main" id="{36E90CFF-F772-DD40-A0A8-4A141CC00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801" y="3213101"/>
            <a:ext cx="144463" cy="144463"/>
          </a:xfrm>
          <a:prstGeom prst="ellipse">
            <a:avLst/>
          </a:prstGeom>
          <a:solidFill>
            <a:srgbClr val="FA1A0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25" name="Text Box 24">
            <a:extLst>
              <a:ext uri="{FF2B5EF4-FFF2-40B4-BE49-F238E27FC236}">
                <a16:creationId xmlns:a16="http://schemas.microsoft.com/office/drawing/2014/main" id="{FF7D3046-3E7F-B342-8A79-B522F26A7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464" y="3284538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A1A02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1526" name="Text Box 25">
            <a:extLst>
              <a:ext uri="{FF2B5EF4-FFF2-40B4-BE49-F238E27FC236}">
                <a16:creationId xmlns:a16="http://schemas.microsoft.com/office/drawing/2014/main" id="{5A1469A0-D543-A440-A55B-27C782E43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1626" y="1773238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 sz="2400">
                <a:latin typeface="Arial" panose="020B0604020202020204" pitchFamily="34" charset="0"/>
              </a:rPr>
              <a:t>S3</a:t>
            </a:r>
          </a:p>
        </p:txBody>
      </p:sp>
      <p:sp>
        <p:nvSpPr>
          <p:cNvPr id="21527" name="Line 26">
            <a:extLst>
              <a:ext uri="{FF2B5EF4-FFF2-40B4-BE49-F238E27FC236}">
                <a16:creationId xmlns:a16="http://schemas.microsoft.com/office/drawing/2014/main" id="{AE93805B-586E-CB4D-B2CB-1DF3F84CF1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08664" y="3284538"/>
            <a:ext cx="7905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8" name="Text Box 27">
            <a:extLst>
              <a:ext uri="{FF2B5EF4-FFF2-40B4-BE49-F238E27FC236}">
                <a16:creationId xmlns:a16="http://schemas.microsoft.com/office/drawing/2014/main" id="{47DAD517-067B-0945-B783-A7C57F981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639" y="2852738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A1A02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1529" name="Oval 28">
            <a:extLst>
              <a:ext uri="{FF2B5EF4-FFF2-40B4-BE49-F238E27FC236}">
                <a16:creationId xmlns:a16="http://schemas.microsoft.com/office/drawing/2014/main" id="{A10AF9B5-7D6D-F840-8E90-270C267F6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8" y="3213101"/>
            <a:ext cx="144462" cy="144463"/>
          </a:xfrm>
          <a:prstGeom prst="ellipse">
            <a:avLst/>
          </a:prstGeom>
          <a:solidFill>
            <a:srgbClr val="FA1A0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30" name="Line 29">
            <a:extLst>
              <a:ext uri="{FF2B5EF4-FFF2-40B4-BE49-F238E27FC236}">
                <a16:creationId xmlns:a16="http://schemas.microsoft.com/office/drawing/2014/main" id="{32337CCC-974C-C64E-A562-C083240B151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1916114"/>
            <a:ext cx="2808288" cy="446563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1" name="Text Box 30">
            <a:extLst>
              <a:ext uri="{FF2B5EF4-FFF2-40B4-BE49-F238E27FC236}">
                <a16:creationId xmlns:a16="http://schemas.microsoft.com/office/drawing/2014/main" id="{FEEA8637-71D7-F74A-9499-199D683F7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1763" y="5876925"/>
            <a:ext cx="55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 sz="2400">
                <a:latin typeface="Arial" panose="020B0604020202020204" pitchFamily="34" charset="0"/>
              </a:rPr>
              <a:t>S4</a:t>
            </a:r>
          </a:p>
        </p:txBody>
      </p:sp>
      <p:sp>
        <p:nvSpPr>
          <p:cNvPr id="21532" name="Line 31">
            <a:extLst>
              <a:ext uri="{FF2B5EF4-FFF2-40B4-BE49-F238E27FC236}">
                <a16:creationId xmlns:a16="http://schemas.microsoft.com/office/drawing/2014/main" id="{4329C17E-F2B8-3C44-BCC1-61ADCF94E99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64201" y="3068639"/>
            <a:ext cx="144463" cy="21748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3" name="Text Box 32">
            <a:extLst>
              <a:ext uri="{FF2B5EF4-FFF2-40B4-BE49-F238E27FC236}">
                <a16:creationId xmlns:a16="http://schemas.microsoft.com/office/drawing/2014/main" id="{ADF568C3-DC25-064D-B43B-7C35BB814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6" y="2565400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A1A02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21534" name="Oval 33">
            <a:extLst>
              <a:ext uri="{FF2B5EF4-FFF2-40B4-BE49-F238E27FC236}">
                <a16:creationId xmlns:a16="http://schemas.microsoft.com/office/drawing/2014/main" id="{8B02D54A-77E6-654D-A653-183FADEC3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6" y="2997201"/>
            <a:ext cx="144463" cy="144463"/>
          </a:xfrm>
          <a:prstGeom prst="ellipse">
            <a:avLst/>
          </a:prstGeom>
          <a:solidFill>
            <a:srgbClr val="FA1A0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35" name="Text Box 34">
            <a:extLst>
              <a:ext uri="{FF2B5EF4-FFF2-40B4-BE49-F238E27FC236}">
                <a16:creationId xmlns:a16="http://schemas.microsoft.com/office/drawing/2014/main" id="{C9BDA1CE-9966-524E-B02F-318B1FC1A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6092825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A1A02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536" name="Oval 35">
            <a:extLst>
              <a:ext uri="{FF2B5EF4-FFF2-40B4-BE49-F238E27FC236}">
                <a16:creationId xmlns:a16="http://schemas.microsoft.com/office/drawing/2014/main" id="{8E2343E9-B138-C84C-A406-0A8176836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6092826"/>
            <a:ext cx="144462" cy="144463"/>
          </a:xfrm>
          <a:prstGeom prst="ellipse">
            <a:avLst/>
          </a:prstGeom>
          <a:solidFill>
            <a:srgbClr val="FA1A0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017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val 2">
            <a:extLst>
              <a:ext uri="{FF2B5EF4-FFF2-40B4-BE49-F238E27FC236}">
                <a16:creationId xmlns:a16="http://schemas.microsoft.com/office/drawing/2014/main" id="{350783F2-030B-2646-9E16-DBBAC6873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4" y="1989139"/>
            <a:ext cx="6840537" cy="3671887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1" name="Oval 3">
            <a:extLst>
              <a:ext uri="{FF2B5EF4-FFF2-40B4-BE49-F238E27FC236}">
                <a16:creationId xmlns:a16="http://schemas.microsoft.com/office/drawing/2014/main" id="{D3BE5B9C-EF15-AA40-94E6-940652DA4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5" y="2060575"/>
            <a:ext cx="5672138" cy="302895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2" name="Oval 4">
            <a:extLst>
              <a:ext uri="{FF2B5EF4-FFF2-40B4-BE49-F238E27FC236}">
                <a16:creationId xmlns:a16="http://schemas.microsoft.com/office/drawing/2014/main" id="{79F65936-1B14-1D4A-A140-85E7F5716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9" y="2133600"/>
            <a:ext cx="4505325" cy="2319338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3" name="Oval 5">
            <a:extLst>
              <a:ext uri="{FF2B5EF4-FFF2-40B4-BE49-F238E27FC236}">
                <a16:creationId xmlns:a16="http://schemas.microsoft.com/office/drawing/2014/main" id="{6C8D08BB-2F6A-774A-8E39-250D4FC60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205038"/>
            <a:ext cx="3419475" cy="16764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4" name="Line 6">
            <a:extLst>
              <a:ext uri="{FF2B5EF4-FFF2-40B4-BE49-F238E27FC236}">
                <a16:creationId xmlns:a16="http://schemas.microsoft.com/office/drawing/2014/main" id="{E1ACA0B4-7840-DB49-96DC-640C05C3B0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92313" y="5084764"/>
            <a:ext cx="0" cy="10810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5" name="Line 7">
            <a:extLst>
              <a:ext uri="{FF2B5EF4-FFF2-40B4-BE49-F238E27FC236}">
                <a16:creationId xmlns:a16="http://schemas.microsoft.com/office/drawing/2014/main" id="{12551BE3-329E-FE42-B496-0C558783D7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2313" y="5084763"/>
            <a:ext cx="4895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6" name="Oval 8">
            <a:extLst>
              <a:ext uri="{FF2B5EF4-FFF2-40B4-BE49-F238E27FC236}">
                <a16:creationId xmlns:a16="http://schemas.microsoft.com/office/drawing/2014/main" id="{411F36A5-1DDF-CF4A-95FB-E6B0FB4CC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014" y="2420938"/>
            <a:ext cx="2160587" cy="12954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7" name="Oval 9">
            <a:extLst>
              <a:ext uri="{FF2B5EF4-FFF2-40B4-BE49-F238E27FC236}">
                <a16:creationId xmlns:a16="http://schemas.microsoft.com/office/drawing/2014/main" id="{CBDAEAD4-3572-5448-BA6E-C1A629D66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4" y="2636838"/>
            <a:ext cx="1512887" cy="792162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8" name="Text Box 10">
            <a:extLst>
              <a:ext uri="{FF2B5EF4-FFF2-40B4-BE49-F238E27FC236}">
                <a16:creationId xmlns:a16="http://schemas.microsoft.com/office/drawing/2014/main" id="{FF30B408-B4EC-5E46-B4C5-E65AEE814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260350"/>
            <a:ext cx="83534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 sz="2400"/>
              <a:t>Move from point 6 in direction S3 to point 7.</a:t>
            </a:r>
          </a:p>
          <a:p>
            <a:pPr eaLnBrk="1" hangingPunct="1"/>
            <a:r>
              <a:rPr lang="en-US" altLang="en-US" sz="2400"/>
              <a:t>S5 = conjugate direction formed by point 4 and point 7</a:t>
            </a:r>
          </a:p>
          <a:p>
            <a:pPr eaLnBrk="1" hangingPunct="1"/>
            <a:r>
              <a:rPr lang="en-US" altLang="en-US" sz="2400"/>
              <a:t>Drop S3 (as it has been used two times) but add S5.</a:t>
            </a:r>
          </a:p>
          <a:p>
            <a:pPr eaLnBrk="1" hangingPunct="1"/>
            <a:r>
              <a:rPr lang="en-US" altLang="en-US" sz="2400"/>
              <a:t>The process continue until it converges</a:t>
            </a:r>
          </a:p>
        </p:txBody>
      </p:sp>
      <p:sp>
        <p:nvSpPr>
          <p:cNvPr id="22539" name="Text Box 11">
            <a:extLst>
              <a:ext uri="{FF2B5EF4-FFF2-40B4-BE49-F238E27FC236}">
                <a16:creationId xmlns:a16="http://schemas.microsoft.com/office/drawing/2014/main" id="{6478C91A-9295-EF4C-8DDB-3F18ADA03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9" y="4581525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A1A02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2540" name="Oval 12">
            <a:extLst>
              <a:ext uri="{FF2B5EF4-FFF2-40B4-BE49-F238E27FC236}">
                <a16:creationId xmlns:a16="http://schemas.microsoft.com/office/drawing/2014/main" id="{6BAF4273-6043-2F4A-9F18-9AEF50B69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5013326"/>
            <a:ext cx="144462" cy="144463"/>
          </a:xfrm>
          <a:prstGeom prst="ellipse">
            <a:avLst/>
          </a:prstGeom>
          <a:solidFill>
            <a:srgbClr val="FA1A0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41" name="Text Box 13">
            <a:extLst>
              <a:ext uri="{FF2B5EF4-FFF2-40B4-BE49-F238E27FC236}">
                <a16:creationId xmlns:a16="http://schemas.microsoft.com/office/drawing/2014/main" id="{2DC7738A-4094-CC42-8A7B-16F21868D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4" y="4581525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A1A02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2542" name="Oval 14">
            <a:extLst>
              <a:ext uri="{FF2B5EF4-FFF2-40B4-BE49-F238E27FC236}">
                <a16:creationId xmlns:a16="http://schemas.microsoft.com/office/drawing/2014/main" id="{6D5D033D-BAB2-264D-AF59-C27ACE3C7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63" y="5013326"/>
            <a:ext cx="144462" cy="144463"/>
          </a:xfrm>
          <a:prstGeom prst="ellipse">
            <a:avLst/>
          </a:prstGeom>
          <a:solidFill>
            <a:srgbClr val="FA1A0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43" name="Line 15">
            <a:extLst>
              <a:ext uri="{FF2B5EF4-FFF2-40B4-BE49-F238E27FC236}">
                <a16:creationId xmlns:a16="http://schemas.microsoft.com/office/drawing/2014/main" id="{C05C0910-7979-F64F-B55B-6A278AF88D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59600" y="3213100"/>
            <a:ext cx="0" cy="1828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Oval 16">
            <a:extLst>
              <a:ext uri="{FF2B5EF4-FFF2-40B4-BE49-F238E27FC236}">
                <a16:creationId xmlns:a16="http://schemas.microsoft.com/office/drawing/2014/main" id="{DA626C8A-BC00-D440-B351-951E16DAF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63" y="3068638"/>
            <a:ext cx="144462" cy="144462"/>
          </a:xfrm>
          <a:prstGeom prst="ellipse">
            <a:avLst/>
          </a:prstGeom>
          <a:solidFill>
            <a:srgbClr val="FA1A0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45" name="Text Box 17">
            <a:extLst>
              <a:ext uri="{FF2B5EF4-FFF2-40B4-BE49-F238E27FC236}">
                <a16:creationId xmlns:a16="http://schemas.microsoft.com/office/drawing/2014/main" id="{C2EC07A0-DF3C-3B4E-8D9B-9199B3CB8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626" y="2924175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A1A02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2546" name="Line 18">
            <a:extLst>
              <a:ext uri="{FF2B5EF4-FFF2-40B4-BE49-F238E27FC236}">
                <a16:creationId xmlns:a16="http://schemas.microsoft.com/office/drawing/2014/main" id="{55B90EF8-3C7A-6242-AF1D-D08C1F35AC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92313" y="1989139"/>
            <a:ext cx="8064500" cy="30241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7" name="Line 19">
            <a:extLst>
              <a:ext uri="{FF2B5EF4-FFF2-40B4-BE49-F238E27FC236}">
                <a16:creationId xmlns:a16="http://schemas.microsoft.com/office/drawing/2014/main" id="{F5A4C72E-B289-6A45-B790-A520ABB3B4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00826" y="3141664"/>
            <a:ext cx="358775" cy="142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8" name="Oval 20">
            <a:extLst>
              <a:ext uri="{FF2B5EF4-FFF2-40B4-BE49-F238E27FC236}">
                <a16:creationId xmlns:a16="http://schemas.microsoft.com/office/drawing/2014/main" id="{B52F3F8E-D194-CE40-917B-8408607E6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801" y="3213101"/>
            <a:ext cx="144463" cy="144463"/>
          </a:xfrm>
          <a:prstGeom prst="ellipse">
            <a:avLst/>
          </a:prstGeom>
          <a:solidFill>
            <a:srgbClr val="FA1A0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49" name="Text Box 21">
            <a:extLst>
              <a:ext uri="{FF2B5EF4-FFF2-40B4-BE49-F238E27FC236}">
                <a16:creationId xmlns:a16="http://schemas.microsoft.com/office/drawing/2014/main" id="{E382EF4E-B6F5-4A47-911A-648055F45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464" y="3284538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A1A02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2550" name="Line 23">
            <a:extLst>
              <a:ext uri="{FF2B5EF4-FFF2-40B4-BE49-F238E27FC236}">
                <a16:creationId xmlns:a16="http://schemas.microsoft.com/office/drawing/2014/main" id="{E279948B-04EA-4D4A-A547-1087DB7956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08664" y="3284538"/>
            <a:ext cx="7905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1" name="Text Box 24">
            <a:extLst>
              <a:ext uri="{FF2B5EF4-FFF2-40B4-BE49-F238E27FC236}">
                <a16:creationId xmlns:a16="http://schemas.microsoft.com/office/drawing/2014/main" id="{19FB58C3-F22B-FF42-979C-D5D06BDF6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639" y="2852738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A1A02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2552" name="Oval 25">
            <a:extLst>
              <a:ext uri="{FF2B5EF4-FFF2-40B4-BE49-F238E27FC236}">
                <a16:creationId xmlns:a16="http://schemas.microsoft.com/office/drawing/2014/main" id="{A0502F44-0F9E-F54B-BA8F-72A5F13B8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8" y="3213101"/>
            <a:ext cx="144462" cy="144463"/>
          </a:xfrm>
          <a:prstGeom prst="ellipse">
            <a:avLst/>
          </a:prstGeom>
          <a:solidFill>
            <a:srgbClr val="FA1A0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53" name="Line 26">
            <a:extLst>
              <a:ext uri="{FF2B5EF4-FFF2-40B4-BE49-F238E27FC236}">
                <a16:creationId xmlns:a16="http://schemas.microsoft.com/office/drawing/2014/main" id="{3D0DF669-594F-E946-8B98-820BAF3ECEA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1916114"/>
            <a:ext cx="2808288" cy="446563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4" name="Text Box 27">
            <a:extLst>
              <a:ext uri="{FF2B5EF4-FFF2-40B4-BE49-F238E27FC236}">
                <a16:creationId xmlns:a16="http://schemas.microsoft.com/office/drawing/2014/main" id="{D96EA260-7253-3541-8FC1-96DFC6139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1763" y="5876925"/>
            <a:ext cx="55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 sz="2400">
                <a:latin typeface="Arial" panose="020B0604020202020204" pitchFamily="34" charset="0"/>
              </a:rPr>
              <a:t>S4</a:t>
            </a:r>
          </a:p>
        </p:txBody>
      </p:sp>
      <p:sp>
        <p:nvSpPr>
          <p:cNvPr id="22555" name="Line 28">
            <a:extLst>
              <a:ext uri="{FF2B5EF4-FFF2-40B4-BE49-F238E27FC236}">
                <a16:creationId xmlns:a16="http://schemas.microsoft.com/office/drawing/2014/main" id="{E0A494D4-B36B-7146-949C-7D7849DF2CA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64201" y="3068639"/>
            <a:ext cx="144463" cy="217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6" name="Text Box 29">
            <a:extLst>
              <a:ext uri="{FF2B5EF4-FFF2-40B4-BE49-F238E27FC236}">
                <a16:creationId xmlns:a16="http://schemas.microsoft.com/office/drawing/2014/main" id="{0674F8B0-B6A9-5F46-AABD-C1973B829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6" y="2565400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A1A02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22557" name="Oval 30">
            <a:extLst>
              <a:ext uri="{FF2B5EF4-FFF2-40B4-BE49-F238E27FC236}">
                <a16:creationId xmlns:a16="http://schemas.microsoft.com/office/drawing/2014/main" id="{7FCA9641-4249-D042-B944-556651A4A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6" y="2997201"/>
            <a:ext cx="144463" cy="144463"/>
          </a:xfrm>
          <a:prstGeom prst="ellipse">
            <a:avLst/>
          </a:prstGeom>
          <a:solidFill>
            <a:srgbClr val="FA1A0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58" name="Text Box 31">
            <a:extLst>
              <a:ext uri="{FF2B5EF4-FFF2-40B4-BE49-F238E27FC236}">
                <a16:creationId xmlns:a16="http://schemas.microsoft.com/office/drawing/2014/main" id="{4C324F88-D859-8D48-AA6F-7BB090DF8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6092825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A1A02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559" name="Oval 32">
            <a:extLst>
              <a:ext uri="{FF2B5EF4-FFF2-40B4-BE49-F238E27FC236}">
                <a16:creationId xmlns:a16="http://schemas.microsoft.com/office/drawing/2014/main" id="{689A1F28-DE9F-0847-984B-05882D9BA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6092826"/>
            <a:ext cx="144462" cy="144463"/>
          </a:xfrm>
          <a:prstGeom prst="ellipse">
            <a:avLst/>
          </a:prstGeom>
          <a:solidFill>
            <a:srgbClr val="FA1A0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60" name="Line 33">
            <a:extLst>
              <a:ext uri="{FF2B5EF4-FFF2-40B4-BE49-F238E27FC236}">
                <a16:creationId xmlns:a16="http://schemas.microsoft.com/office/drawing/2014/main" id="{C0EE7B0A-8EC8-054B-B74E-C1720305B4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35638" y="2924176"/>
            <a:ext cx="360362" cy="144463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1" name="Line 34">
            <a:extLst>
              <a:ext uri="{FF2B5EF4-FFF2-40B4-BE49-F238E27FC236}">
                <a16:creationId xmlns:a16="http://schemas.microsoft.com/office/drawing/2014/main" id="{1434387B-0978-E94D-840C-291202EBCE6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00600" y="1916114"/>
            <a:ext cx="4535488" cy="3457575"/>
          </a:xfrm>
          <a:prstGeom prst="line">
            <a:avLst/>
          </a:prstGeom>
          <a:noFill/>
          <a:ln w="25400">
            <a:solidFill>
              <a:srgbClr val="0000FF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2" name="Text Box 35">
            <a:extLst>
              <a:ext uri="{FF2B5EF4-FFF2-40B4-BE49-F238E27FC236}">
                <a16:creationId xmlns:a16="http://schemas.microsoft.com/office/drawing/2014/main" id="{F17B22B3-38B2-444B-8B20-3BA9D1C0A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8388" y="4652963"/>
            <a:ext cx="55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 sz="2400">
                <a:latin typeface="Arial" panose="020B0604020202020204" pitchFamily="34" charset="0"/>
              </a:rPr>
              <a:t>S5</a:t>
            </a:r>
          </a:p>
        </p:txBody>
      </p:sp>
      <p:sp>
        <p:nvSpPr>
          <p:cNvPr id="22563" name="Text Box 37">
            <a:extLst>
              <a:ext uri="{FF2B5EF4-FFF2-40B4-BE49-F238E27FC236}">
                <a16:creationId xmlns:a16="http://schemas.microsoft.com/office/drawing/2014/main" id="{90D44E25-8FD8-F442-9573-4B93F5FA1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1539" y="2420938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A1A02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22564" name="Oval 38">
            <a:extLst>
              <a:ext uri="{FF2B5EF4-FFF2-40B4-BE49-F238E27FC236}">
                <a16:creationId xmlns:a16="http://schemas.microsoft.com/office/drawing/2014/main" id="{3B2BFC47-F657-3A48-857E-6BD528E4E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63" y="2852738"/>
            <a:ext cx="144462" cy="144462"/>
          </a:xfrm>
          <a:prstGeom prst="ellipse">
            <a:avLst/>
          </a:prstGeom>
          <a:solidFill>
            <a:srgbClr val="FA1A0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4858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F2D6B03-9D18-D149-AD8F-36CE5CF260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922337"/>
          </a:xfrm>
        </p:spPr>
        <p:txBody>
          <a:bodyPr/>
          <a:lstStyle/>
          <a:p>
            <a:pPr eaLnBrk="1" hangingPunct="1"/>
            <a:r>
              <a:rPr lang="en-US" altLang="zh-TW"/>
              <a:t>Quadratically Convergent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6479028-B77C-A84B-9B74-AD8107C97C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50741"/>
            <a:ext cx="8229600" cy="4375422"/>
          </a:xfrm>
        </p:spPr>
        <p:txBody>
          <a:bodyPr/>
          <a:lstStyle/>
          <a:p>
            <a:pPr eaLnBrk="1" hangingPunct="1"/>
            <a:r>
              <a:rPr lang="en-US" altLang="zh-TW" i="1" dirty="0"/>
              <a:t>Definition</a:t>
            </a:r>
            <a:r>
              <a:rPr lang="en-US" altLang="zh-TW" dirty="0"/>
              <a:t>: If an optimization method, using exact arithmetic, can find the optima point in </a:t>
            </a:r>
            <a:r>
              <a:rPr lang="en-US" altLang="zh-TW" i="1" dirty="0">
                <a:latin typeface="Times New Roman" panose="02020603050405020304" pitchFamily="18" charset="0"/>
              </a:rPr>
              <a:t>n</a:t>
            </a:r>
            <a:r>
              <a:rPr lang="en-US" altLang="zh-TW" dirty="0"/>
              <a:t> steps while optimizing a quadratic function in </a:t>
            </a:r>
            <a:r>
              <a:rPr lang="en-US" altLang="zh-TW" i="1" dirty="0">
                <a:latin typeface="Times New Roman" panose="02020603050405020304" pitchFamily="18" charset="0"/>
              </a:rPr>
              <a:t>n</a:t>
            </a:r>
            <a:r>
              <a:rPr lang="en-US" altLang="zh-TW" dirty="0"/>
              <a:t> variables, the method is called a </a:t>
            </a:r>
            <a:r>
              <a:rPr lang="en-US" altLang="zh-TW" dirty="0">
                <a:solidFill>
                  <a:schemeClr val="hlink"/>
                </a:solidFill>
              </a:rPr>
              <a:t>quadratically convergent method</a:t>
            </a:r>
            <a:r>
              <a:rPr lang="en-US" altLang="zh-TW" dirty="0"/>
              <a:t>.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If </a:t>
            </a:r>
            <a:r>
              <a:rPr lang="en-US" altLang="zh-TW" i="1" dirty="0">
                <a:latin typeface="Times New Roman" panose="02020603050405020304" pitchFamily="18" charset="0"/>
              </a:rPr>
              <a:t>f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b="1" dirty="0">
                <a:latin typeface="Tahoma" panose="020B0604030504040204" pitchFamily="34" charset="0"/>
              </a:rPr>
              <a:t>x</a:t>
            </a:r>
            <a:r>
              <a:rPr lang="en-US" altLang="zh-TW" dirty="0">
                <a:latin typeface="Times New Roman" panose="02020603050405020304" pitchFamily="18" charset="0"/>
              </a:rPr>
              <a:t>)</a:t>
            </a:r>
            <a:r>
              <a:rPr lang="en-US" altLang="zh-TW" dirty="0"/>
              <a:t> is a quadratic function, sequential search along conjugate directions will </a:t>
            </a:r>
            <a:r>
              <a:rPr lang="en-US" altLang="zh-TW" dirty="0">
                <a:solidFill>
                  <a:srgbClr val="FF0000"/>
                </a:solidFill>
              </a:rPr>
              <a:t>converge quadratically</a:t>
            </a:r>
            <a:r>
              <a:rPr lang="en-US" altLang="zh-TW" dirty="0"/>
              <a:t>. That is, in a finite number of steps regardless of the starting points.</a:t>
            </a:r>
          </a:p>
        </p:txBody>
      </p:sp>
    </p:spTree>
    <p:extLst>
      <p:ext uri="{BB962C8B-B14F-4D97-AF65-F5344CB8AC3E}">
        <p14:creationId xmlns:p14="http://schemas.microsoft.com/office/powerpoint/2010/main" val="3850297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F9C98B48-A085-E247-ACE1-6006130CFC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922337"/>
          </a:xfrm>
        </p:spPr>
        <p:txBody>
          <a:bodyPr/>
          <a:lstStyle/>
          <a:p>
            <a:pPr eaLnBrk="1" hangingPunct="1"/>
            <a:r>
              <a:rPr lang="en-US" altLang="zh-TW"/>
              <a:t>Conjugate-based Methods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157FB93B-B8D4-A242-8E9A-9A29355486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83833"/>
            <a:ext cx="8229600" cy="4442329"/>
          </a:xfrm>
        </p:spPr>
        <p:txBody>
          <a:bodyPr/>
          <a:lstStyle/>
          <a:p>
            <a:pPr eaLnBrk="1" hangingPunct="1"/>
            <a:r>
              <a:rPr lang="en-US" altLang="zh-TW" dirty="0"/>
              <a:t>Since general non-linear functions can often be reasonably approximated by a quadratic function, methods based on conjugate directions are usually quite efficient and are in fact quadratically convergent as they approach the optimum.</a:t>
            </a:r>
          </a:p>
        </p:txBody>
      </p:sp>
    </p:spTree>
    <p:extLst>
      <p:ext uri="{BB962C8B-B14F-4D97-AF65-F5344CB8AC3E}">
        <p14:creationId xmlns:p14="http://schemas.microsoft.com/office/powerpoint/2010/main" val="1485065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F38CAB9A-5459-B041-8670-E066AD3CF3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922337"/>
          </a:xfrm>
        </p:spPr>
        <p:txBody>
          <a:bodyPr/>
          <a:lstStyle/>
          <a:p>
            <a:pPr eaLnBrk="1" hangingPunct="1"/>
            <a:r>
              <a:rPr lang="en-US" altLang="zh-TW"/>
              <a:t>Summary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080661E-DBA3-834E-957B-EB36D05124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39229"/>
            <a:ext cx="8229600" cy="4486934"/>
          </a:xfrm>
        </p:spPr>
        <p:txBody>
          <a:bodyPr/>
          <a:lstStyle/>
          <a:p>
            <a:pPr eaLnBrk="1" hangingPunct="1"/>
            <a:r>
              <a:rPr lang="en-US" altLang="zh-TW" dirty="0"/>
              <a:t>Random Search</a:t>
            </a:r>
          </a:p>
          <a:p>
            <a:pPr eaLnBrk="1" hangingPunct="1"/>
            <a:r>
              <a:rPr lang="en-US" altLang="zh-TW" dirty="0"/>
              <a:t>General algorithm for locating optimum point</a:t>
            </a:r>
          </a:p>
          <a:p>
            <a:pPr lvl="1" eaLnBrk="1" hangingPunct="1"/>
            <a:r>
              <a:rPr lang="en-US" altLang="zh-TW" dirty="0"/>
              <a:t>Guess direction</a:t>
            </a:r>
          </a:p>
          <a:p>
            <a:pPr lvl="1" eaLnBrk="1" hangingPunct="1"/>
            <a:r>
              <a:rPr lang="en-US" altLang="zh-TW" dirty="0"/>
              <a:t>Find maximum point in the guessed direction</a:t>
            </a:r>
          </a:p>
          <a:p>
            <a:pPr eaLnBrk="1" hangingPunct="1"/>
            <a:r>
              <a:rPr lang="en-US" altLang="zh-TW" dirty="0"/>
              <a:t>Univariate Search</a:t>
            </a:r>
          </a:p>
          <a:p>
            <a:pPr eaLnBrk="1" hangingPunct="1"/>
            <a:r>
              <a:rPr lang="en-US" altLang="zh-TW" dirty="0"/>
              <a:t>Conjugate direction</a:t>
            </a:r>
          </a:p>
          <a:p>
            <a:pPr eaLnBrk="1" hangingPunct="1"/>
            <a:r>
              <a:rPr lang="en-US" altLang="zh-TW" dirty="0"/>
              <a:t>Powell's Method</a:t>
            </a:r>
          </a:p>
          <a:p>
            <a:pPr lvl="1" eaLnBrk="1" hangingPunct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8023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F79FB13-D616-7D4F-B239-09FF92B46D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61C9D-1D3E-8D41-87D7-8F6234F9932B}" type="slidenum">
              <a:rPr lang="zh-TW" altLang="en-US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A7152CFF-E6BD-284D-8F36-36F29821ED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50900"/>
          </a:xfrm>
        </p:spPr>
        <p:txBody>
          <a:bodyPr/>
          <a:lstStyle/>
          <a:p>
            <a:pPr eaLnBrk="1" hangingPunct="1"/>
            <a:r>
              <a:rPr lang="en-US" altLang="en-US"/>
              <a:t>Optimization Methods</a:t>
            </a:r>
          </a:p>
        </p:txBody>
      </p:sp>
      <p:sp>
        <p:nvSpPr>
          <p:cNvPr id="4099" name="Rectangle 7">
            <a:extLst>
              <a:ext uri="{FF2B5EF4-FFF2-40B4-BE49-F238E27FC236}">
                <a16:creationId xmlns:a16="http://schemas.microsoft.com/office/drawing/2014/main" id="{456447B3-5387-6941-9FD6-292C3F1758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3750" y="1196975"/>
            <a:ext cx="8280400" cy="48958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/>
              <a:t>One-Dimensional Unconstrained Optimization</a:t>
            </a:r>
          </a:p>
          <a:p>
            <a:pPr marL="0" indent="0">
              <a:buNone/>
            </a:pPr>
            <a:r>
              <a:rPr lang="en-US" altLang="zh-TW" sz="2400"/>
              <a:t>	Golden-Section Search</a:t>
            </a:r>
          </a:p>
          <a:p>
            <a:pPr marL="0" indent="0">
              <a:buNone/>
            </a:pPr>
            <a:r>
              <a:rPr lang="en-US" altLang="zh-TW" sz="2400"/>
              <a:t>	Quadratic Interpolation</a:t>
            </a:r>
          </a:p>
          <a:p>
            <a:pPr marL="0" indent="0">
              <a:buNone/>
            </a:pPr>
            <a:r>
              <a:rPr lang="en-US" altLang="zh-TW" sz="2400"/>
              <a:t>	Newton's Method</a:t>
            </a:r>
          </a:p>
          <a:p>
            <a:pPr marL="0" indent="0">
              <a:buNone/>
            </a:pPr>
            <a:endParaRPr lang="en-US" altLang="zh-TW" sz="1400"/>
          </a:p>
          <a:p>
            <a:pPr marL="0" indent="0">
              <a:buNone/>
            </a:pPr>
            <a:r>
              <a:rPr lang="en-US" altLang="zh-TW"/>
              <a:t>Multi-Dimensional Unconstrained Optimization</a:t>
            </a:r>
          </a:p>
          <a:p>
            <a:pPr marL="0" indent="0">
              <a:buNone/>
            </a:pPr>
            <a:r>
              <a:rPr lang="en-US" altLang="zh-TW" sz="2400"/>
              <a:t>	Non-gradient or direct methods</a:t>
            </a:r>
          </a:p>
          <a:p>
            <a:pPr marL="0" indent="0">
              <a:buNone/>
            </a:pPr>
            <a:r>
              <a:rPr lang="en-US" altLang="zh-TW" sz="2400"/>
              <a:t>	Gradient methods</a:t>
            </a:r>
          </a:p>
          <a:p>
            <a:pPr marL="0" indent="0">
              <a:buNone/>
            </a:pPr>
            <a:endParaRPr lang="en-US" altLang="zh-TW" sz="1200"/>
          </a:p>
          <a:p>
            <a:pPr marL="0" indent="0">
              <a:buNone/>
            </a:pPr>
            <a:r>
              <a:rPr lang="en-US" altLang="zh-TW"/>
              <a:t>Linear Programming (Constrained)</a:t>
            </a:r>
          </a:p>
          <a:p>
            <a:pPr marL="0" indent="0">
              <a:buNone/>
            </a:pPr>
            <a:r>
              <a:rPr lang="en-US" altLang="zh-TW" sz="2400"/>
              <a:t>	Graphical Solution</a:t>
            </a:r>
          </a:p>
          <a:p>
            <a:pPr marL="0" indent="0">
              <a:buNone/>
            </a:pPr>
            <a:r>
              <a:rPr lang="en-US" altLang="zh-TW" sz="2400"/>
              <a:t>	Simplex Method</a:t>
            </a:r>
          </a:p>
        </p:txBody>
      </p:sp>
      <p:sp>
        <p:nvSpPr>
          <p:cNvPr id="4100" name="Rectangle 14">
            <a:extLst>
              <a:ext uri="{FF2B5EF4-FFF2-40B4-BE49-F238E27FC236}">
                <a16:creationId xmlns:a16="http://schemas.microsoft.com/office/drawing/2014/main" id="{ACFB03B9-ACDD-A343-914E-88499C139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3168998"/>
            <a:ext cx="8208963" cy="865187"/>
          </a:xfrm>
          <a:prstGeom prst="rect">
            <a:avLst/>
          </a:prstGeom>
          <a:noFill/>
          <a:ln w="38100" algn="ctr">
            <a:solidFill>
              <a:srgbClr val="FA1A0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5669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ECCF8-230F-8841-82E9-47F24198A7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19D49-11CA-B047-8345-95DCA228A509}" type="slidenum">
              <a:rPr lang="zh-TW" altLang="en-US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EFB969B9-E253-4F46-AB1F-51C8C356E4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47851" y="1773044"/>
            <a:ext cx="8424863" cy="446424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Techniques to find minimum and maximum of 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latin typeface="Times New Roman" panose="02020603050405020304" pitchFamily="18" charset="0"/>
              </a:rPr>
              <a:t>				</a:t>
            </a:r>
            <a:r>
              <a:rPr lang="en-US" altLang="zh-TW" i="1" dirty="0">
                <a:latin typeface="Times New Roman" panose="02020603050405020304" pitchFamily="18" charset="0"/>
              </a:rPr>
              <a:t>f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x</a:t>
            </a:r>
            <a:r>
              <a:rPr lang="en-US" altLang="zh-TW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i="1" dirty="0">
                <a:latin typeface="Times New Roman" panose="02020603050405020304" pitchFamily="18" charset="0"/>
              </a:rPr>
              <a:t>, x</a:t>
            </a:r>
            <a:r>
              <a:rPr lang="en-US" altLang="zh-TW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i="1" dirty="0">
                <a:latin typeface="Times New Roman" panose="02020603050405020304" pitchFamily="18" charset="0"/>
              </a:rPr>
              <a:t>, </a:t>
            </a:r>
            <a:r>
              <a:rPr lang="en-US" altLang="zh-TW" i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TW" i="1" dirty="0">
                <a:latin typeface="Times New Roman" panose="02020603050405020304" pitchFamily="18" charset="0"/>
              </a:rPr>
              <a:t>,…, </a:t>
            </a:r>
            <a:r>
              <a:rPr lang="en-US" altLang="zh-TW" i="1" dirty="0" err="1">
                <a:latin typeface="Times New Roman" panose="02020603050405020304" pitchFamily="18" charset="0"/>
              </a:rPr>
              <a:t>x</a:t>
            </a:r>
            <a:r>
              <a:rPr lang="en-US" altLang="zh-TW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FontTx/>
              <a:buNone/>
            </a:pPr>
            <a:endParaRPr lang="en-US" altLang="zh-TW" sz="1200" dirty="0"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dirty="0"/>
              <a:t>2 classes of techniques:</a:t>
            </a:r>
            <a:endParaRPr lang="en-US" altLang="zh-TW" sz="1400" i="1" dirty="0"/>
          </a:p>
          <a:p>
            <a:pPr eaLnBrk="1" hangingPunct="1"/>
            <a:r>
              <a:rPr lang="en-US" altLang="zh-TW" dirty="0"/>
              <a:t>Do not require derivative evaluation</a:t>
            </a:r>
          </a:p>
          <a:p>
            <a:pPr lvl="1" eaLnBrk="1" hangingPunct="1"/>
            <a:r>
              <a:rPr lang="en-US" altLang="zh-TW" dirty="0">
                <a:solidFill>
                  <a:srgbClr val="0000FF"/>
                </a:solidFill>
              </a:rPr>
              <a:t>Non-gradient </a:t>
            </a:r>
            <a:r>
              <a:rPr lang="en-US" altLang="zh-TW" dirty="0"/>
              <a:t>or</a:t>
            </a:r>
            <a:r>
              <a:rPr lang="en-US" altLang="zh-TW" dirty="0">
                <a:solidFill>
                  <a:srgbClr val="0000FF"/>
                </a:solidFill>
              </a:rPr>
              <a:t> direct </a:t>
            </a:r>
            <a:r>
              <a:rPr lang="en-US" altLang="zh-TW" dirty="0"/>
              <a:t>methods</a:t>
            </a:r>
          </a:p>
          <a:p>
            <a:pPr lvl="1" eaLnBrk="1" hangingPunct="1"/>
            <a:endParaRPr lang="en-US" altLang="zh-TW" sz="1200" dirty="0"/>
          </a:p>
          <a:p>
            <a:pPr eaLnBrk="1" hangingPunct="1"/>
            <a:r>
              <a:rPr lang="en-US" altLang="zh-TW" dirty="0"/>
              <a:t>Require derivative evaluation</a:t>
            </a:r>
          </a:p>
          <a:p>
            <a:pPr lvl="1" eaLnBrk="1" hangingPunct="1"/>
            <a:r>
              <a:rPr lang="en-US" altLang="zh-TW" dirty="0">
                <a:solidFill>
                  <a:srgbClr val="0000FF"/>
                </a:solidFill>
              </a:rPr>
              <a:t>Gradient </a:t>
            </a:r>
            <a:r>
              <a:rPr lang="en-US" altLang="zh-TW" dirty="0"/>
              <a:t>or</a:t>
            </a:r>
            <a:r>
              <a:rPr lang="en-US" altLang="zh-TW" dirty="0">
                <a:solidFill>
                  <a:srgbClr val="0000FF"/>
                </a:solidFill>
              </a:rPr>
              <a:t> descent (or ascent) </a:t>
            </a:r>
            <a:r>
              <a:rPr lang="en-US" altLang="zh-TW" dirty="0"/>
              <a:t>methods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21DD751-A3EF-1041-8FD9-AE18470686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0" y="274639"/>
            <a:ext cx="8362950" cy="706437"/>
          </a:xfrm>
          <a:noFill/>
        </p:spPr>
        <p:txBody>
          <a:bodyPr/>
          <a:lstStyle/>
          <a:p>
            <a:pPr eaLnBrk="1" hangingPunct="1"/>
            <a:r>
              <a:rPr lang="en-US" altLang="zh-TW" sz="3200"/>
              <a:t>Multidimensional Unconstrained Optimization</a:t>
            </a:r>
          </a:p>
        </p:txBody>
      </p:sp>
    </p:spTree>
    <p:extLst>
      <p:ext uri="{BB962C8B-B14F-4D97-AF65-F5344CB8AC3E}">
        <p14:creationId xmlns:p14="http://schemas.microsoft.com/office/powerpoint/2010/main" val="427043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 descr="Fig1401">
            <a:extLst>
              <a:ext uri="{FF2B5EF4-FFF2-40B4-BE49-F238E27FC236}">
                <a16:creationId xmlns:a16="http://schemas.microsoft.com/office/drawing/2014/main" id="{B953F364-2595-BF43-BB00-AE15E00D38A7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47850" y="1570037"/>
            <a:ext cx="8496300" cy="4968875"/>
          </a:xfrm>
          <a:noFill/>
        </p:spPr>
      </p:pic>
      <p:sp>
        <p:nvSpPr>
          <p:cNvPr id="6147" name="Rectangle 4">
            <a:extLst>
              <a:ext uri="{FF2B5EF4-FFF2-40B4-BE49-F238E27FC236}">
                <a16:creationId xmlns:a16="http://schemas.microsoft.com/office/drawing/2014/main" id="{1002E3CD-F92B-B342-9B9D-8EE75C5DAB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706437"/>
          </a:xfrm>
        </p:spPr>
        <p:txBody>
          <a:bodyPr/>
          <a:lstStyle/>
          <a:p>
            <a:pPr algn="ctr" eaLnBrk="1" hangingPunct="1"/>
            <a:r>
              <a:rPr lang="en-US" altLang="zh-TW" sz="2800" dirty="0"/>
              <a:t>2-D Contour View of f(x, y)</a:t>
            </a:r>
          </a:p>
        </p:txBody>
      </p:sp>
    </p:spTree>
    <p:extLst>
      <p:ext uri="{BB962C8B-B14F-4D97-AF65-F5344CB8AC3E}">
        <p14:creationId xmlns:p14="http://schemas.microsoft.com/office/powerpoint/2010/main" val="1357425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6">
            <a:extLst>
              <a:ext uri="{FF2B5EF4-FFF2-40B4-BE49-F238E27FC236}">
                <a16:creationId xmlns:a16="http://schemas.microsoft.com/office/drawing/2014/main" id="{599C96CA-6B61-AC48-BD83-99CF905F6B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20161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3600" dirty="0"/>
              <a:t>Real Example: Mt. </a:t>
            </a:r>
            <a:r>
              <a:rPr lang="en-US" altLang="en-US" sz="3600" dirty="0" err="1"/>
              <a:t>Rinjani</a:t>
            </a:r>
            <a:endParaRPr lang="en-US" altLang="en-US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BFF25-5944-B646-B741-3A3737A5D7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2BB4F9-5A1E-B644-BF0C-CA6211F52D86}" type="slidenum">
              <a:rPr lang="zh-TW" altLang="en-US"/>
              <a:pPr>
                <a:defRPr/>
              </a:pPr>
              <a:t>6</a:t>
            </a:fld>
            <a:endParaRPr lang="en-US" altLang="zh-TW"/>
          </a:p>
        </p:txBody>
      </p:sp>
      <p:pic>
        <p:nvPicPr>
          <p:cNvPr id="26627" name="Picture 5">
            <a:extLst>
              <a:ext uri="{FF2B5EF4-FFF2-40B4-BE49-F238E27FC236}">
                <a16:creationId xmlns:a16="http://schemas.microsoft.com/office/drawing/2014/main" id="{7B897228-16DD-AB4B-9E46-904F2790F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9" y="869950"/>
            <a:ext cx="8315325" cy="562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9394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EE60AD3-17A9-4847-B18C-B7683805B6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1125539"/>
            <a:ext cx="8291512" cy="2808287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31775" indent="-231775">
              <a:buNone/>
            </a:pPr>
            <a:r>
              <a:rPr lang="en-US" altLang="zh-TW" sz="2400">
                <a:cs typeface="Times New Roman" panose="02020603050405020304" pitchFamily="18" charset="0"/>
              </a:rPr>
              <a:t>max = -</a:t>
            </a:r>
            <a:r>
              <a:rPr lang="en-US" altLang="zh-TW" sz="2400">
                <a:cs typeface="Arial" panose="020B0604020202020204" pitchFamily="34" charset="0"/>
              </a:rPr>
              <a:t>∞</a:t>
            </a:r>
          </a:p>
          <a:p>
            <a:pPr marL="231775" indent="-231775">
              <a:buNone/>
            </a:pPr>
            <a:r>
              <a:rPr lang="en-US" altLang="zh-TW" sz="2400">
                <a:cs typeface="Times New Roman" panose="02020603050405020304" pitchFamily="18" charset="0"/>
              </a:rPr>
              <a:t>for 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>
                <a:cs typeface="Times New Roman" panose="02020603050405020304" pitchFamily="18" charset="0"/>
              </a:rPr>
              <a:t> = 1 to 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231775" indent="-231775">
              <a:buNone/>
            </a:pPr>
            <a:r>
              <a:rPr lang="en-US" altLang="zh-TW" sz="2400">
                <a:cs typeface="Times New Roman" panose="02020603050405020304" pitchFamily="18" charset="0"/>
              </a:rPr>
              <a:t>	for each </a:t>
            </a:r>
            <a:r>
              <a:rPr lang="en-US" altLang="zh-TW" sz="2400" i="1">
                <a:latin typeface="Times New Roman" panose="02020603050405020304" pitchFamily="18" charset="0"/>
              </a:rPr>
              <a:t>x</a:t>
            </a:r>
            <a:r>
              <a:rPr lang="en-US" altLang="zh-TW" sz="2400" i="1" baseline="-25000">
                <a:latin typeface="Times New Roman" panose="02020603050405020304" pitchFamily="18" charset="0"/>
              </a:rPr>
              <a:t>i</a:t>
            </a:r>
            <a:endParaRPr lang="en-US" altLang="zh-TW" sz="2400">
              <a:cs typeface="Times New Roman" panose="02020603050405020304" pitchFamily="18" charset="0"/>
            </a:endParaRPr>
          </a:p>
          <a:p>
            <a:pPr marL="231775" indent="-231775">
              <a:buNone/>
            </a:pPr>
            <a:r>
              <a:rPr lang="en-US" altLang="zh-TW" sz="2400" i="1">
                <a:latin typeface="Times New Roman" panose="02020603050405020304" pitchFamily="18" charset="0"/>
              </a:rPr>
              <a:t>       x</a:t>
            </a:r>
            <a:r>
              <a:rPr lang="en-US" altLang="zh-TW" sz="2400" i="1" baseline="-25000">
                <a:latin typeface="Times New Roman" panose="02020603050405020304" pitchFamily="18" charset="0"/>
              </a:rPr>
              <a:t>i</a:t>
            </a:r>
            <a:r>
              <a:rPr lang="en-US" altLang="zh-TW" sz="2400">
                <a:cs typeface="Times New Roman" panose="02020603050405020304" pitchFamily="18" charset="0"/>
              </a:rPr>
              <a:t> = a value randomly selected from a given interval</a:t>
            </a:r>
          </a:p>
          <a:p>
            <a:pPr marL="231775" indent="-231775">
              <a:buNone/>
            </a:pPr>
            <a:r>
              <a:rPr lang="en-US" altLang="zh-TW" sz="2400">
                <a:cs typeface="Times New Roman" panose="02020603050405020304" pitchFamily="18" charset="0"/>
              </a:rPr>
              <a:t>	if max &lt;</a:t>
            </a:r>
            <a:r>
              <a:rPr lang="en-US" altLang="zh-TW" sz="2400" i="1">
                <a:latin typeface="Times New Roman" panose="02020603050405020304" pitchFamily="18" charset="0"/>
              </a:rPr>
              <a:t> f</a:t>
            </a:r>
            <a:r>
              <a:rPr lang="en-US" altLang="zh-TW" sz="2400">
                <a:latin typeface="Times New Roman" panose="02020603050405020304" pitchFamily="18" charset="0"/>
              </a:rPr>
              <a:t>(</a:t>
            </a:r>
            <a:r>
              <a:rPr lang="en-US" altLang="zh-TW" sz="2400" i="1">
                <a:latin typeface="Times New Roman" panose="02020603050405020304" pitchFamily="18" charset="0"/>
              </a:rPr>
              <a:t>x</a:t>
            </a:r>
            <a:r>
              <a:rPr lang="en-US" altLang="zh-TW" sz="2400" i="1" baseline="-25000">
                <a:latin typeface="Times New Roman" panose="02020603050405020304" pitchFamily="18" charset="0"/>
              </a:rPr>
              <a:t>1</a:t>
            </a:r>
            <a:r>
              <a:rPr lang="en-US" altLang="zh-TW" sz="2400" i="1">
                <a:latin typeface="Times New Roman" panose="02020603050405020304" pitchFamily="18" charset="0"/>
              </a:rPr>
              <a:t>, x</a:t>
            </a:r>
            <a:r>
              <a:rPr lang="en-US" altLang="zh-TW" sz="2400" i="1" baseline="-25000">
                <a:latin typeface="Times New Roman" panose="02020603050405020304" pitchFamily="18" charset="0"/>
              </a:rPr>
              <a:t>2</a:t>
            </a:r>
            <a:r>
              <a:rPr lang="en-US" altLang="zh-TW" sz="2400" i="1">
                <a:latin typeface="Times New Roman" panose="02020603050405020304" pitchFamily="18" charset="0"/>
              </a:rPr>
              <a:t>, </a:t>
            </a:r>
            <a:r>
              <a:rPr lang="en-US" altLang="zh-TW" sz="2400" i="1" baseline="-25000">
                <a:latin typeface="Times New Roman" panose="02020603050405020304" pitchFamily="18" charset="0"/>
              </a:rPr>
              <a:t>3</a:t>
            </a:r>
            <a:r>
              <a:rPr lang="en-US" altLang="zh-TW" sz="2400" i="1">
                <a:latin typeface="Times New Roman" panose="02020603050405020304" pitchFamily="18" charset="0"/>
              </a:rPr>
              <a:t>,…, x</a:t>
            </a:r>
            <a:r>
              <a:rPr lang="en-US" altLang="zh-TW" sz="2400" i="1" baseline="-25000">
                <a:latin typeface="Times New Roman" panose="02020603050405020304" pitchFamily="18" charset="0"/>
              </a:rPr>
              <a:t>n</a:t>
            </a:r>
            <a:r>
              <a:rPr lang="en-US" altLang="zh-TW" sz="2400">
                <a:latin typeface="Times New Roman" panose="02020603050405020304" pitchFamily="18" charset="0"/>
              </a:rPr>
              <a:t>)</a:t>
            </a:r>
          </a:p>
          <a:p>
            <a:pPr marL="231775" indent="-231775"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		</a:t>
            </a:r>
            <a:r>
              <a:rPr lang="en-US" altLang="zh-TW" sz="2400">
                <a:cs typeface="Times New Roman" panose="02020603050405020304" pitchFamily="18" charset="0"/>
              </a:rPr>
              <a:t>max =</a:t>
            </a:r>
            <a:r>
              <a:rPr lang="en-US" altLang="zh-TW" sz="2400">
                <a:latin typeface="Times New Roman" panose="02020603050405020304" pitchFamily="18" charset="0"/>
              </a:rPr>
              <a:t> </a:t>
            </a:r>
            <a:r>
              <a:rPr lang="en-US" altLang="zh-TW" sz="2400" i="1">
                <a:latin typeface="Times New Roman" panose="02020603050405020304" pitchFamily="18" charset="0"/>
              </a:rPr>
              <a:t>f</a:t>
            </a:r>
            <a:r>
              <a:rPr lang="en-US" altLang="zh-TW" sz="2400">
                <a:latin typeface="Times New Roman" panose="02020603050405020304" pitchFamily="18" charset="0"/>
              </a:rPr>
              <a:t>(</a:t>
            </a:r>
            <a:r>
              <a:rPr lang="en-US" altLang="zh-TW" sz="2400" i="1">
                <a:latin typeface="Times New Roman" panose="02020603050405020304" pitchFamily="18" charset="0"/>
              </a:rPr>
              <a:t>x</a:t>
            </a:r>
            <a:r>
              <a:rPr lang="en-US" altLang="zh-TW" sz="2400" i="1" baseline="-25000">
                <a:latin typeface="Times New Roman" panose="02020603050405020304" pitchFamily="18" charset="0"/>
              </a:rPr>
              <a:t>1</a:t>
            </a:r>
            <a:r>
              <a:rPr lang="en-US" altLang="zh-TW" sz="2400" i="1">
                <a:latin typeface="Times New Roman" panose="02020603050405020304" pitchFamily="18" charset="0"/>
              </a:rPr>
              <a:t>, x</a:t>
            </a:r>
            <a:r>
              <a:rPr lang="en-US" altLang="zh-TW" sz="2400" i="1" baseline="-25000">
                <a:latin typeface="Times New Roman" panose="02020603050405020304" pitchFamily="18" charset="0"/>
              </a:rPr>
              <a:t>2</a:t>
            </a:r>
            <a:r>
              <a:rPr lang="en-US" altLang="zh-TW" sz="2400" i="1">
                <a:latin typeface="Times New Roman" panose="02020603050405020304" pitchFamily="18" charset="0"/>
              </a:rPr>
              <a:t>, </a:t>
            </a:r>
            <a:r>
              <a:rPr lang="en-US" altLang="zh-TW" sz="2400" i="1" baseline="-25000">
                <a:latin typeface="Times New Roman" panose="02020603050405020304" pitchFamily="18" charset="0"/>
              </a:rPr>
              <a:t>3</a:t>
            </a:r>
            <a:r>
              <a:rPr lang="en-US" altLang="zh-TW" sz="2400" i="1">
                <a:latin typeface="Times New Roman" panose="02020603050405020304" pitchFamily="18" charset="0"/>
              </a:rPr>
              <a:t>,…, x</a:t>
            </a:r>
            <a:r>
              <a:rPr lang="en-US" altLang="zh-TW" sz="2400" i="1" baseline="-25000">
                <a:latin typeface="Times New Roman" panose="02020603050405020304" pitchFamily="18" charset="0"/>
              </a:rPr>
              <a:t>n</a:t>
            </a:r>
            <a:r>
              <a:rPr lang="en-US" altLang="zh-TW" sz="24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F84F5E7-8CA4-B242-B5C7-1FDF36A896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706437"/>
          </a:xfrm>
          <a:noFill/>
        </p:spPr>
        <p:txBody>
          <a:bodyPr/>
          <a:lstStyle/>
          <a:p>
            <a:pPr eaLnBrk="1" hangingPunct="1"/>
            <a:r>
              <a:rPr lang="en-US" altLang="zh-TW" sz="3600" dirty="0"/>
              <a:t>DIRECT METHODS — Random Search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2D74E1EC-CAFC-9149-B52C-FC680096A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4149725"/>
            <a:ext cx="8291512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31775" indent="-2317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800">
                <a:cs typeface="Times New Roman" panose="02020603050405020304" pitchFamily="18" charset="0"/>
              </a:rPr>
              <a:t> has to be sufficiently large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800">
                <a:cs typeface="Times New Roman" panose="02020603050405020304" pitchFamily="18" charset="0"/>
              </a:rPr>
              <a:t>Random numbers have to be evenly distributed.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1786162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>
            <a:extLst>
              <a:ext uri="{FF2B5EF4-FFF2-40B4-BE49-F238E27FC236}">
                <a16:creationId xmlns:a16="http://schemas.microsoft.com/office/drawing/2014/main" id="{3239C4C1-BFCA-BA45-BEAB-5ABFA85EE4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1215483"/>
            <a:ext cx="8229600" cy="491068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dirty="0"/>
              <a:t>Advantages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Works even for discontinuous and nondifferentiable functions.</a:t>
            </a:r>
          </a:p>
          <a:p>
            <a:pPr eaLnBrk="1" hangingPunct="1">
              <a:lnSpc>
                <a:spcPct val="90000"/>
              </a:lnSpc>
            </a:pPr>
            <a:endParaRPr lang="en-US" altLang="zh-TW" sz="1200" dirty="0"/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Always finds the global optimum rather than the global minimum.</a:t>
            </a:r>
          </a:p>
          <a:p>
            <a:pPr eaLnBrk="1" hangingPunct="1">
              <a:lnSpc>
                <a:spcPct val="90000"/>
              </a:lnSpc>
            </a:pPr>
            <a:endParaRPr lang="en-US" altLang="zh-TW" sz="1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dirty="0"/>
              <a:t>Disadvantages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As the number of independent variables grows, the task can become onerous.</a:t>
            </a:r>
          </a:p>
          <a:p>
            <a:pPr eaLnBrk="1" hangingPunct="1">
              <a:lnSpc>
                <a:spcPct val="90000"/>
              </a:lnSpc>
            </a:pPr>
            <a:endParaRPr lang="en-US" altLang="zh-TW" sz="1400" dirty="0"/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Not efficient, it does not account for the behavior of underlying function.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8FF9297-B60C-AE46-906D-90456AFF6C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1" y="188914"/>
            <a:ext cx="9124949" cy="796382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3600" dirty="0"/>
              <a:t>Random Search</a:t>
            </a:r>
          </a:p>
        </p:txBody>
      </p:sp>
    </p:spTree>
    <p:extLst>
      <p:ext uri="{BB962C8B-B14F-4D97-AF65-F5344CB8AC3E}">
        <p14:creationId xmlns:p14="http://schemas.microsoft.com/office/powerpoint/2010/main" val="369073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E24C272-5AB0-BB46-93C4-510CDBFECA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50900"/>
          </a:xfrm>
        </p:spPr>
        <p:txBody>
          <a:bodyPr/>
          <a:lstStyle/>
          <a:p>
            <a:pPr eaLnBrk="1" hangingPunct="1"/>
            <a:r>
              <a:rPr lang="en-US" altLang="en-US" sz="3200"/>
              <a:t>Finding the Optimum Systematically</a:t>
            </a:r>
          </a:p>
        </p:txBody>
      </p:sp>
      <p:sp>
        <p:nvSpPr>
          <p:cNvPr id="522243" name="Rectangle 3">
            <a:extLst>
              <a:ext uri="{FF2B5EF4-FFF2-40B4-BE49-F238E27FC236}">
                <a16:creationId xmlns:a16="http://schemas.microsoft.com/office/drawing/2014/main" id="{9D60E48F-3F29-B34A-B241-035E5364B9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6" y="2708275"/>
            <a:ext cx="5832475" cy="3240088"/>
          </a:xfrm>
        </p:spPr>
        <p:txBody>
          <a:bodyPr/>
          <a:lstStyle/>
          <a:p>
            <a:pPr marL="0" indent="0">
              <a:buNone/>
            </a:pPr>
            <a:r>
              <a:rPr lang="en-US" altLang="en-US"/>
              <a:t>Question</a:t>
            </a:r>
          </a:p>
          <a:p>
            <a:pPr lvl="1" eaLnBrk="1" hangingPunct="1"/>
            <a:r>
              <a:rPr lang="en-US" altLang="en-US"/>
              <a:t>If we start from an arbitrary point, how should we "move" so that we can locate the peak in the shortest amount of time?</a:t>
            </a:r>
          </a:p>
          <a:p>
            <a:pPr lvl="2" eaLnBrk="1" hangingPunct="1"/>
            <a:r>
              <a:rPr lang="en-US" altLang="en-US"/>
              <a:t>Good guess of direction toward the peak</a:t>
            </a:r>
          </a:p>
          <a:p>
            <a:pPr lvl="2" eaLnBrk="1" hangingPunct="1"/>
            <a:r>
              <a:rPr lang="en-US" altLang="en-US"/>
              <a:t>Minimize computation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043037C3-4C35-7E47-B2F9-827B67EA1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5" y="1268413"/>
            <a:ext cx="8281988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800"/>
              <a:t>Basic Idea (Like climbing a mountain)</a:t>
            </a:r>
          </a:p>
          <a:p>
            <a:pPr lvl="1" eaLnBrk="1" hangingPunct="1"/>
            <a:r>
              <a:rPr lang="en-US" altLang="en-US" sz="2400"/>
              <a:t>If we keep moving upward, we will eventually reach the peak.</a:t>
            </a:r>
            <a:endParaRPr lang="en-US" altLang="en-US" sz="1000"/>
          </a:p>
        </p:txBody>
      </p:sp>
      <p:sp>
        <p:nvSpPr>
          <p:cNvPr id="522248" name="Oval 8">
            <a:extLst>
              <a:ext uri="{FF2B5EF4-FFF2-40B4-BE49-F238E27FC236}">
                <a16:creationId xmlns:a16="http://schemas.microsoft.com/office/drawing/2014/main" id="{57EEC587-03C0-9341-B1B3-6C81E29ED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2708275"/>
            <a:ext cx="1655763" cy="2592388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2249" name="Oval 9">
            <a:extLst>
              <a:ext uri="{FF2B5EF4-FFF2-40B4-BE49-F238E27FC236}">
                <a16:creationId xmlns:a16="http://schemas.microsoft.com/office/drawing/2014/main" id="{1A558E43-6AAC-1744-B554-63F7D14B9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713" y="2781301"/>
            <a:ext cx="1295400" cy="2232025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2250" name="Oval 10">
            <a:extLst>
              <a:ext uri="{FF2B5EF4-FFF2-40B4-BE49-F238E27FC236}">
                <a16:creationId xmlns:a16="http://schemas.microsoft.com/office/drawing/2014/main" id="{714E2793-E384-7F44-A059-B35B9A80D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1051" y="2852739"/>
            <a:ext cx="936625" cy="1944687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2251" name="Oval 11">
            <a:extLst>
              <a:ext uri="{FF2B5EF4-FFF2-40B4-BE49-F238E27FC236}">
                <a16:creationId xmlns:a16="http://schemas.microsoft.com/office/drawing/2014/main" id="{9E6294DE-8118-2B48-A678-6A6FCB4B1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6450" y="4437064"/>
            <a:ext cx="71438" cy="71437"/>
          </a:xfrm>
          <a:prstGeom prst="ellipse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2252" name="Line 12">
            <a:extLst>
              <a:ext uri="{FF2B5EF4-FFF2-40B4-BE49-F238E27FC236}">
                <a16:creationId xmlns:a16="http://schemas.microsoft.com/office/drawing/2014/main" id="{75ACD05A-EBD7-0C4C-8843-9050E40BA2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64650" y="4581526"/>
            <a:ext cx="431800" cy="79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53" name="Text Box 13">
            <a:extLst>
              <a:ext uri="{FF2B5EF4-FFF2-40B4-BE49-F238E27FC236}">
                <a16:creationId xmlns:a16="http://schemas.microsoft.com/office/drawing/2014/main" id="{FCB97141-7983-5245-9381-8573A0C93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425" y="5373689"/>
            <a:ext cx="3062288" cy="5810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/>
              <a:t>You are here. </a:t>
            </a:r>
            <a:r>
              <a:rPr lang="en-US" altLang="zh-TW" sz="1600">
                <a:solidFill>
                  <a:srgbClr val="FA1A02"/>
                </a:solidFill>
              </a:rPr>
              <a:t>Peak</a:t>
            </a:r>
            <a:r>
              <a:rPr lang="en-US" altLang="zh-TW" sz="1600"/>
              <a:t> is covered by the cloud.</a:t>
            </a:r>
          </a:p>
        </p:txBody>
      </p:sp>
      <p:sp>
        <p:nvSpPr>
          <p:cNvPr id="522254" name="Line 14">
            <a:extLst>
              <a:ext uri="{FF2B5EF4-FFF2-40B4-BE49-F238E27FC236}">
                <a16:creationId xmlns:a16="http://schemas.microsoft.com/office/drawing/2014/main" id="{8C0005C5-DFFF-5B42-8266-E853DA53B6C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904289" y="4365625"/>
            <a:ext cx="720725" cy="71438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57" name="Line 17">
            <a:extLst>
              <a:ext uri="{FF2B5EF4-FFF2-40B4-BE49-F238E27FC236}">
                <a16:creationId xmlns:a16="http://schemas.microsoft.com/office/drawing/2014/main" id="{CDE75C20-7102-A94F-A04C-D2FF5E34960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048750" y="4005263"/>
            <a:ext cx="649288" cy="430212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58" name="Line 18">
            <a:extLst>
              <a:ext uri="{FF2B5EF4-FFF2-40B4-BE49-F238E27FC236}">
                <a16:creationId xmlns:a16="http://schemas.microsoft.com/office/drawing/2014/main" id="{1A65C902-6677-EB46-9152-791E0BCFB0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337676" y="3716339"/>
            <a:ext cx="358775" cy="720725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59" name="Line 19">
            <a:extLst>
              <a:ext uri="{FF2B5EF4-FFF2-40B4-BE49-F238E27FC236}">
                <a16:creationId xmlns:a16="http://schemas.microsoft.com/office/drawing/2014/main" id="{DEAF0C29-9D26-7B4C-80CB-CBDC840103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96451" y="3932239"/>
            <a:ext cx="360363" cy="504825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60" name="Text Box 20">
            <a:extLst>
              <a:ext uri="{FF2B5EF4-FFF2-40B4-BE49-F238E27FC236}">
                <a16:creationId xmlns:a16="http://schemas.microsoft.com/office/drawing/2014/main" id="{0CC856EC-4C5B-E14D-A34A-79B861031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1989" y="2420938"/>
            <a:ext cx="941387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>
                <a:solidFill>
                  <a:srgbClr val="0000FF"/>
                </a:solidFill>
              </a:rPr>
              <a:t>Which path should you take?</a:t>
            </a:r>
          </a:p>
        </p:txBody>
      </p:sp>
      <p:sp>
        <p:nvSpPr>
          <p:cNvPr id="522261" name="Text Box 21">
            <a:extLst>
              <a:ext uri="{FF2B5EF4-FFF2-40B4-BE49-F238E27FC236}">
                <a16:creationId xmlns:a16="http://schemas.microsoft.com/office/drawing/2014/main" id="{F37F324A-BF3E-F142-AA53-15F1A8603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8389" y="3429001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>
                <a:solidFill>
                  <a:srgbClr val="FA1A0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3333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53" grpId="0" animBg="1"/>
      <p:bldP spid="522260" grpId="0"/>
      <p:bldP spid="522261" grpId="0"/>
    </p:bld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AMS Item" ma:contentTypeID="0x01010081B4385EF6D35446822582DE3946C407003DDF916C8002C34AAF5BED64A1682BDC" ma:contentTypeVersion="34" ma:contentTypeDescription="Content Type for DAMS Related Purposes" ma:contentTypeScope="" ma:versionID="50fb24b05f3b67cfcace5bf9b3b35f6b">
  <xsd:schema xmlns:xsd="http://www.w3.org/2001/XMLSchema" xmlns:xs="http://www.w3.org/2001/XMLSchema" xmlns:p="http://schemas.microsoft.com/office/2006/metadata/properties" xmlns:ns1="f7443cdf-c33c-464e-a97f-23bb26b3177a" xmlns:ns2="http://schemas.microsoft.com/sharepoint/v3" xmlns:ns4="6c5ed68c-5f31-42ac-9392-2612e73c38e5" targetNamespace="http://schemas.microsoft.com/office/2006/metadata/properties" ma:root="true" ma:fieldsID="998c4561a528c6998ee736646a8a2f77" ns1:_="" ns2:_="" ns4:_="">
    <xsd:import namespace="f7443cdf-c33c-464e-a97f-23bb26b3177a"/>
    <xsd:import namespace="http://schemas.microsoft.com/sharepoint/v3"/>
    <xsd:import namespace="6c5ed68c-5f31-42ac-9392-2612e73c38e5"/>
    <xsd:element name="properties">
      <xsd:complexType>
        <xsd:sequence>
          <xsd:element name="documentManagement">
            <xsd:complexType>
              <xsd:all>
                <xsd:element ref="ns1:Filename" minOccurs="0"/>
                <xsd:element ref="ns1:Tag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1:SharedWithUsers" minOccurs="0"/>
                <xsd:element ref="ns1:SharedWithDetails" minOccurs="0"/>
                <xsd:element ref="ns1:Description1" minOccurs="0"/>
                <xsd:element ref="ns1:FileType1" minOccurs="0"/>
                <xsd:element ref="ns1:ChannelID" minOccurs="0"/>
                <xsd:element ref="ns1:VideoID" minOccurs="0"/>
                <xsd:element ref="ns1:SourceURL" minOccurs="0"/>
                <xsd:element ref="ns1:Uploader"/>
                <xsd:element ref="ns1:linkthumb" minOccurs="0"/>
                <xsd:element ref="ns4:MediaServiceLocation" minOccurs="0"/>
                <xsd:element ref="ns2:ol_Department" minOccurs="0"/>
                <xsd:element ref="ns1:ContentDepart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443cdf-c33c-464e-a97f-23bb26b3177a" elementFormDefault="qualified">
    <xsd:import namespace="http://schemas.microsoft.com/office/2006/documentManagement/types"/>
    <xsd:import namespace="http://schemas.microsoft.com/office/infopath/2007/PartnerControls"/>
    <xsd:element name="Filename" ma:index="0" nillable="true" ma:displayName="Filename" ma:internalName="Filename">
      <xsd:simpleType>
        <xsd:restriction base="dms:Text"/>
      </xsd:simpleType>
    </xsd:element>
    <xsd:element name="Tags" ma:index="5" nillable="true" ma:displayName="Tags" ma:internalName="Tags">
      <xsd:simpleType>
        <xsd:restriction base="dms:Text">
          <xsd:maxLength value="255"/>
        </xsd:restriction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Description1" ma:index="20" nillable="true" ma:displayName="Description" ma:internalName="Description1">
      <xsd:simpleType>
        <xsd:restriction base="dms:Note"/>
      </xsd:simpleType>
    </xsd:element>
    <xsd:element name="FileType1" ma:index="21" nillable="true" ma:displayName="FileType" ma:default="Other" ma:format="Dropdown" ma:internalName="FileType1">
      <xsd:simpleType>
        <xsd:restriction base="dms:Choice">
          <xsd:enumeration value="Image"/>
          <xsd:enumeration value="Video"/>
          <xsd:enumeration value="Audio"/>
          <xsd:enumeration value="Document"/>
          <xsd:enumeration value="Interactive"/>
          <xsd:enumeration value="Link"/>
          <xsd:enumeration value="Other"/>
        </xsd:restriction>
      </xsd:simpleType>
    </xsd:element>
    <xsd:element name="ChannelID" ma:index="22" nillable="true" ma:displayName="ChannelID" ma:internalName="ChannelID">
      <xsd:simpleType>
        <xsd:restriction base="dms:Text">
          <xsd:maxLength value="255"/>
        </xsd:restriction>
      </xsd:simpleType>
    </xsd:element>
    <xsd:element name="VideoID" ma:index="23" nillable="true" ma:displayName="VideoID" ma:internalName="VideoID">
      <xsd:simpleType>
        <xsd:restriction base="dms:Text">
          <xsd:maxLength value="255"/>
        </xsd:restriction>
      </xsd:simpleType>
    </xsd:element>
    <xsd:element name="SourceURL" ma:index="24" nillable="true" ma:displayName="SourceURL" ma:internalName="SourceURL">
      <xsd:simpleType>
        <xsd:restriction base="dms:Text">
          <xsd:maxLength value="255"/>
        </xsd:restriction>
      </xsd:simpleType>
    </xsd:element>
    <xsd:element name="Uploader" ma:index="25" ma:displayName="Uploader" ma:internalName="Uploader">
      <xsd:simpleType>
        <xsd:restriction base="dms:Text">
          <xsd:maxLength value="255"/>
        </xsd:restriction>
      </xsd:simpleType>
    </xsd:element>
    <xsd:element name="linkthumb" ma:index="26" nillable="true" ma:displayName="linkthumb" ma:description="Link for thumbnail" ma:internalName="linkthumb">
      <xsd:simpleType>
        <xsd:restriction base="dms:Text">
          <xsd:maxLength value="255"/>
        </xsd:restriction>
      </xsd:simpleType>
    </xsd:element>
    <xsd:element name="ContentDepartment" ma:index="29" nillable="true" ma:displayName="ContentDepartment" ma:default="No Department" ma:internalName="ContentDepart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ol_Department" ma:index="28" nillable="true" ma:displayName="Department" ma:internalName="ol_Departmen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ed68c-5f31-42ac-9392-2612e73c3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4" ma:displayName="Author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 ma:index="3" ma:displayName="Category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hannelID xmlns="f7443cdf-c33c-464e-a97f-23bb26b3177a" xsi:nil="true"/>
    <SourceURL xmlns="f7443cdf-c33c-464e-a97f-23bb26b3177a" xsi:nil="true"/>
    <Filename xmlns="f7443cdf-c33c-464e-a97f-23bb26b3177a" xsi:nil="true"/>
    <VideoID xmlns="f7443cdf-c33c-464e-a97f-23bb26b3177a" xsi:nil="true"/>
    <linkthumb xmlns="f7443cdf-c33c-464e-a97f-23bb26b3177a" xsi:nil="true"/>
    <Tags xmlns="f7443cdf-c33c-464e-a97f-23bb26b3177a" xsi:nil="true"/>
    <Uploader xmlns="f7443cdf-c33c-464e-a97f-23bb26b3177a"/>
    <FileType1 xmlns="f7443cdf-c33c-464e-a97f-23bb26b3177a">Other</FileType1>
    <Description1 xmlns="f7443cdf-c33c-464e-a97f-23bb26b3177a" xsi:nil="true"/>
    <ContentDepartment xmlns="f7443cdf-c33c-464e-a97f-23bb26b3177a">No Department</ContentDepartment>
    <ol_Department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691BC0F-DBFB-40C0-BF1E-484798BCB6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014962-F7A6-40FB-9545-D2895C90EB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443cdf-c33c-464e-a97f-23bb26b3177a"/>
    <ds:schemaRef ds:uri="http://schemas.microsoft.com/sharepoint/v3"/>
    <ds:schemaRef ds:uri="6c5ed68c-5f31-42ac-9392-2612e73c38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DAACDD-F5D3-4A7A-BA92-0FD24972BA3C}">
  <ds:schemaRefs>
    <ds:schemaRef ds:uri="http://schemas.microsoft.com/office/2006/metadata/properties"/>
    <ds:schemaRef ds:uri="http://schemas.microsoft.com/office/infopath/2007/PartnerControls"/>
    <ds:schemaRef ds:uri="f7443cdf-c33c-464e-a97f-23bb26b3177a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6147</TotalTime>
  <Words>1336</Words>
  <Application>Microsoft Macintosh PowerPoint</Application>
  <PresentationFormat>Widescreen</PresentationFormat>
  <Paragraphs>189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Tahoma</vt:lpstr>
      <vt:lpstr>Times New Roman</vt:lpstr>
      <vt:lpstr>Office Theme</vt:lpstr>
      <vt:lpstr>Week 13b</vt:lpstr>
      <vt:lpstr>Reference</vt:lpstr>
      <vt:lpstr>Optimization Methods</vt:lpstr>
      <vt:lpstr>Multidimensional Unconstrained Optimization</vt:lpstr>
      <vt:lpstr>2-D Contour View of f(x, y)</vt:lpstr>
      <vt:lpstr>Real Example: Mt. Rinjani</vt:lpstr>
      <vt:lpstr>DIRECT METHODS — Random Search</vt:lpstr>
      <vt:lpstr>Random Search</vt:lpstr>
      <vt:lpstr>Finding the Optimum Systematically</vt:lpstr>
      <vt:lpstr>General Optimization Algorithm</vt:lpstr>
      <vt:lpstr>Univariate Search</vt:lpstr>
      <vt:lpstr>Univariate Search</vt:lpstr>
      <vt:lpstr>Univariate Search – Example</vt:lpstr>
      <vt:lpstr>Pattern Search Methods</vt:lpstr>
      <vt:lpstr>Powell's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Quadratically Convergent</vt:lpstr>
      <vt:lpstr>Conjugate-based Methods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Diah Wihardini</dc:creator>
  <cp:lastModifiedBy>Sani Muhamad Isa</cp:lastModifiedBy>
  <cp:revision>222</cp:revision>
  <dcterms:created xsi:type="dcterms:W3CDTF">2018-07-13T04:13:16Z</dcterms:created>
  <dcterms:modified xsi:type="dcterms:W3CDTF">2020-06-05T01:35:56Z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0x01010081B4385EF6D35446822582DE3946C407003DDF916C8002C34AAF5BED64A1682BDC</vt:lpwstr>
  </property>
</Properties>
</file>