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9" r:id="rId5"/>
    <p:sldId id="261" r:id="rId6"/>
    <p:sldId id="527" r:id="rId7"/>
    <p:sldId id="528" r:id="rId8"/>
    <p:sldId id="546" r:id="rId9"/>
    <p:sldId id="530" r:id="rId10"/>
    <p:sldId id="532" r:id="rId11"/>
    <p:sldId id="534" r:id="rId12"/>
    <p:sldId id="521" r:id="rId13"/>
    <p:sldId id="520" r:id="rId14"/>
    <p:sldId id="535" r:id="rId15"/>
    <p:sldId id="522" r:id="rId16"/>
    <p:sldId id="531" r:id="rId17"/>
    <p:sldId id="553" r:id="rId18"/>
    <p:sldId id="537" r:id="rId19"/>
    <p:sldId id="536" r:id="rId20"/>
    <p:sldId id="539" r:id="rId21"/>
    <p:sldId id="547" r:id="rId22"/>
    <p:sldId id="538" r:id="rId23"/>
    <p:sldId id="540" r:id="rId24"/>
    <p:sldId id="549" r:id="rId25"/>
    <p:sldId id="545" r:id="rId26"/>
    <p:sldId id="551" r:id="rId27"/>
    <p:sldId id="552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95673" autoAdjust="0"/>
  </p:normalViewPr>
  <p:slideViewPr>
    <p:cSldViewPr snapToGrid="0">
      <p:cViewPr varScale="1">
        <p:scale>
          <a:sx n="100" d="100"/>
          <a:sy n="100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0B87-3362-AB42-8098-3538CCBA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A9FA-1BEC-DD4D-88E8-9D918259876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935C4-9CBA-274C-B43A-2AA0419EFA0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E5FD80-0302-0044-B151-5C2C26C7F8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AA0D-CF24-2C46-B72F-52C61196A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364D31B-AEEC-654A-AC56-D28D98E672D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20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D1B-DA4C-3748-B166-4122E9E5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12A2B-0356-AA48-A0AB-2041F2B4C55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21A3A-8FED-AF43-81FC-C732B63B7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B70CB-74EF-D748-832C-930A3D17C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8A82FAD-3827-5C42-9C82-E538400D78D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687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10/06/20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13c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2D Optimization Method – Gradient Method</a:t>
            </a:r>
          </a:p>
          <a:p>
            <a:endParaRPr lang="en-US" dirty="0"/>
          </a:p>
          <a:p>
            <a:r>
              <a:rPr lang="en-US" dirty="0"/>
              <a:t>Wednesday, 10 June 2020</a:t>
            </a:r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>
            <a:extLst>
              <a:ext uri="{FF2B5EF4-FFF2-40B4-BE49-F238E27FC236}">
                <a16:creationId xmlns:a16="http://schemas.microsoft.com/office/drawing/2014/main" id="{6F1B8FD7-B898-BA44-A3C4-10E716240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87" y="1821947"/>
            <a:ext cx="8291513" cy="36004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For 2-D functions, we also have to take into consideration of 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TW" sz="1200" dirty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That is, whether a maximum or a minimum occurs involves both</a:t>
            </a:r>
            <a:r>
              <a:rPr lang="en-US" altLang="zh-TW" dirty="0">
                <a:solidFill>
                  <a:srgbClr val="0000FF"/>
                </a:solidFill>
              </a:rPr>
              <a:t> partial derivatives </a:t>
            </a:r>
            <a:r>
              <a:rPr lang="en-US" altLang="zh-TW" dirty="0" err="1">
                <a:solidFill>
                  <a:srgbClr val="0000FF"/>
                </a:solidFill>
              </a:rPr>
              <a:t>w.r.t.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rgbClr val="0000FF"/>
                </a:solidFill>
              </a:rPr>
              <a:t> and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TW" dirty="0"/>
              <a:t> and the </a:t>
            </a:r>
            <a:r>
              <a:rPr lang="en-US" altLang="zh-TW" dirty="0">
                <a:solidFill>
                  <a:srgbClr val="0000FF"/>
                </a:solidFill>
              </a:rPr>
              <a:t>second partials </a:t>
            </a:r>
            <a:r>
              <a:rPr lang="en-US" altLang="zh-TW" dirty="0" err="1">
                <a:solidFill>
                  <a:srgbClr val="0000FF"/>
                </a:solidFill>
              </a:rPr>
              <a:t>w.r.t.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rgbClr val="0000FF"/>
                </a:solidFill>
              </a:rPr>
              <a:t> and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TW" dirty="0"/>
              <a:t>.</a:t>
            </a:r>
          </a:p>
        </p:txBody>
      </p:sp>
      <p:sp>
        <p:nvSpPr>
          <p:cNvPr id="519172" name="Rectangle 4">
            <a:extLst>
              <a:ext uri="{FF2B5EF4-FFF2-40B4-BE49-F238E27FC236}">
                <a16:creationId xmlns:a16="http://schemas.microsoft.com/office/drawing/2014/main" id="{D8791AFB-F993-8B41-9536-BD6AF78FB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4" y="260351"/>
            <a:ext cx="9197975" cy="4175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Detecting Optimum Point</a:t>
            </a:r>
          </a:p>
        </p:txBody>
      </p:sp>
      <p:graphicFrame>
        <p:nvGraphicFramePr>
          <p:cNvPr id="519173" name="Object 5">
            <a:extLst>
              <a:ext uri="{FF2B5EF4-FFF2-40B4-BE49-F238E27FC236}">
                <a16:creationId xmlns:a16="http://schemas.microsoft.com/office/drawing/2014/main" id="{D7E7B542-80AC-4A41-BD1E-9772E0025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818403"/>
              </p:ext>
            </p:extLst>
          </p:nvPr>
        </p:nvGraphicFramePr>
        <p:xfrm>
          <a:off x="5090649" y="2614110"/>
          <a:ext cx="45783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47104300" imgH="10236200" progId="Equation.3">
                  <p:embed/>
                </p:oleObj>
              </mc:Choice>
              <mc:Fallback>
                <p:oleObj name="Equation" r:id="rId3" imgW="47104300" imgH="10236200" progId="Equation.3">
                  <p:embed/>
                  <p:pic>
                    <p:nvPicPr>
                      <p:cNvPr id="519173" name="Object 5">
                        <a:extLst>
                          <a:ext uri="{FF2B5EF4-FFF2-40B4-BE49-F238E27FC236}">
                            <a16:creationId xmlns:a16="http://schemas.microsoft.com/office/drawing/2014/main" id="{D7E7B542-80AC-4A41-BD1E-9772E00258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649" y="2614110"/>
                        <a:ext cx="45783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9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F7FA1380-B3F6-EE43-B44B-FFC91401C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4725602"/>
            <a:ext cx="8569325" cy="2087562"/>
          </a:xfrm>
        </p:spPr>
        <p:txBody>
          <a:bodyPr/>
          <a:lstStyle/>
          <a:p>
            <a:pPr marL="290513" indent="-290513"/>
            <a:r>
              <a:rPr lang="en-US" altLang="zh-TW"/>
              <a:t>Also known as the matrix of second partial derivatives.</a:t>
            </a:r>
          </a:p>
          <a:p>
            <a:pPr marL="290513" indent="-290513"/>
            <a:r>
              <a:rPr lang="en-US" altLang="zh-TW"/>
              <a:t>Its determinant, </a:t>
            </a:r>
            <a:r>
              <a:rPr lang="en-US" altLang="zh-TW">
                <a:solidFill>
                  <a:srgbClr val="0000FF"/>
                </a:solidFill>
                <a:latin typeface="Times New Roman" panose="02020603050405020304" pitchFamily="18" charset="0"/>
              </a:rPr>
              <a:t>|H|</a:t>
            </a:r>
            <a:r>
              <a:rPr lang="en-US" altLang="zh-TW"/>
              <a:t>, provides a way to discern if a function has reached an optimum or not.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6EF48850-5AC5-8540-AA69-6C48A5048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260351"/>
            <a:ext cx="8497888" cy="720725"/>
          </a:xfrm>
          <a:noFill/>
          <a:ln/>
        </p:spPr>
        <p:txBody>
          <a:bodyPr/>
          <a:lstStyle/>
          <a:p>
            <a:r>
              <a:rPr lang="en-US" altLang="en-US" sz="3600"/>
              <a:t>Hessian Matrix </a:t>
            </a:r>
            <a:r>
              <a:rPr lang="en-US" altLang="zh-TW" sz="4000"/>
              <a:t>(or Hessian of </a:t>
            </a:r>
            <a:r>
              <a:rPr lang="en-US" altLang="zh-TW" sz="4000" i="1">
                <a:latin typeface="Times New Roman" panose="02020603050405020304" pitchFamily="18" charset="0"/>
              </a:rPr>
              <a:t>f </a:t>
            </a:r>
            <a:r>
              <a:rPr lang="en-US" altLang="zh-TW" sz="4000"/>
              <a:t>)</a:t>
            </a:r>
            <a:endParaRPr lang="en-US" altLang="en-US" sz="4000"/>
          </a:p>
        </p:txBody>
      </p:sp>
      <p:graphicFrame>
        <p:nvGraphicFramePr>
          <p:cNvPr id="564228" name="Object 4">
            <a:extLst>
              <a:ext uri="{FF2B5EF4-FFF2-40B4-BE49-F238E27FC236}">
                <a16:creationId xmlns:a16="http://schemas.microsoft.com/office/drawing/2014/main" id="{FF112D8F-4B3D-C046-81FE-5D0415D75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981870"/>
              </p:ext>
            </p:extLst>
          </p:nvPr>
        </p:nvGraphicFramePr>
        <p:xfrm>
          <a:off x="2135188" y="1341052"/>
          <a:ext cx="27574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3" imgW="28384500" imgH="20485100" progId="Equation.3">
                  <p:embed/>
                </p:oleObj>
              </mc:Choice>
              <mc:Fallback>
                <p:oleObj name="Equation" r:id="rId3" imgW="28384500" imgH="20485100" progId="Equation.3">
                  <p:embed/>
                  <p:pic>
                    <p:nvPicPr>
                      <p:cNvPr id="564228" name="Object 4">
                        <a:extLst>
                          <a:ext uri="{FF2B5EF4-FFF2-40B4-BE49-F238E27FC236}">
                            <a16:creationId xmlns:a16="http://schemas.microsoft.com/office/drawing/2014/main" id="{FF112D8F-4B3D-C046-81FE-5D0415D75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341052"/>
                        <a:ext cx="2757487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9" name="Object 5">
            <a:extLst>
              <a:ext uri="{FF2B5EF4-FFF2-40B4-BE49-F238E27FC236}">
                <a16:creationId xmlns:a16="http://schemas.microsoft.com/office/drawing/2014/main" id="{F536CE6C-11AF-4943-98B6-043B1527E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046046"/>
              </p:ext>
            </p:extLst>
          </p:nvPr>
        </p:nvGraphicFramePr>
        <p:xfrm>
          <a:off x="5375274" y="1269614"/>
          <a:ext cx="5087938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5" imgW="52374800" imgH="33934400" progId="Equation.3">
                  <p:embed/>
                </p:oleObj>
              </mc:Choice>
              <mc:Fallback>
                <p:oleObj name="Equation" r:id="rId5" imgW="52374800" imgH="33934400" progId="Equation.3">
                  <p:embed/>
                  <p:pic>
                    <p:nvPicPr>
                      <p:cNvPr id="564229" name="Object 5">
                        <a:extLst>
                          <a:ext uri="{FF2B5EF4-FFF2-40B4-BE49-F238E27FC236}">
                            <a16:creationId xmlns:a16="http://schemas.microsoft.com/office/drawing/2014/main" id="{F536CE6C-11AF-4943-98B6-043B1527E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4" y="1269614"/>
                        <a:ext cx="5087938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0" name="Rectangle 6">
            <a:extLst>
              <a:ext uri="{FF2B5EF4-FFF2-40B4-BE49-F238E27FC236}">
                <a16:creationId xmlns:a16="http://schemas.microsoft.com/office/drawing/2014/main" id="{12C1DA34-14C4-7C4D-BFD2-60DF1AF2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573077"/>
            <a:ext cx="10080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n=2</a:t>
            </a:r>
          </a:p>
        </p:txBody>
      </p:sp>
    </p:spTree>
    <p:extLst>
      <p:ext uri="{BB962C8B-B14F-4D97-AF65-F5344CB8AC3E}">
        <p14:creationId xmlns:p14="http://schemas.microsoft.com/office/powerpoint/2010/main" val="220427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E5676251-9BE0-FE47-A53D-E8C0FB0654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51088" y="1215483"/>
            <a:ext cx="7993062" cy="491068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Assuming that the partial derivatives are continuous at and near the point being evaluated</a:t>
            </a:r>
          </a:p>
        </p:txBody>
      </p:sp>
      <p:graphicFrame>
        <p:nvGraphicFramePr>
          <p:cNvPr id="521219" name="Object 3">
            <a:extLst>
              <a:ext uri="{FF2B5EF4-FFF2-40B4-BE49-F238E27FC236}">
                <a16:creationId xmlns:a16="http://schemas.microsoft.com/office/drawing/2014/main" id="{F95EFD7E-2A3F-A448-9B8C-FB798C1F138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1052318"/>
              </p:ext>
            </p:extLst>
          </p:nvPr>
        </p:nvGraphicFramePr>
        <p:xfrm>
          <a:off x="2801937" y="2120629"/>
          <a:ext cx="6588125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79578200" imgH="37452300" progId="Equation.3">
                  <p:embed/>
                </p:oleObj>
              </mc:Choice>
              <mc:Fallback>
                <p:oleObj name="Equation" r:id="rId3" imgW="79578200" imgH="37452300" progId="Equation.3">
                  <p:embed/>
                  <p:pic>
                    <p:nvPicPr>
                      <p:cNvPr id="521219" name="Object 3">
                        <a:extLst>
                          <a:ext uri="{FF2B5EF4-FFF2-40B4-BE49-F238E27FC236}">
                            <a16:creationId xmlns:a16="http://schemas.microsoft.com/office/drawing/2014/main" id="{F95EFD7E-2A3F-A448-9B8C-FB798C1F1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7" y="2120629"/>
                        <a:ext cx="6588125" cy="3100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0" name="Text Box 4">
            <a:extLst>
              <a:ext uri="{FF2B5EF4-FFF2-40B4-BE49-F238E27FC236}">
                <a16:creationId xmlns:a16="http://schemas.microsoft.com/office/drawing/2014/main" id="{13D5F545-76F7-F849-9B32-A14950A7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5300663"/>
            <a:ext cx="7704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Arial" panose="020B0604020202020204" pitchFamily="34" charset="0"/>
              </a:rPr>
              <a:t>The quantity</a:t>
            </a:r>
            <a:r>
              <a:rPr lang="en-US" altLang="zh-TW" sz="2800">
                <a:latin typeface="Times New Roman" panose="02020603050405020304" pitchFamily="18" charset="0"/>
              </a:rPr>
              <a:t> |H| </a:t>
            </a:r>
            <a:r>
              <a:rPr lang="en-US" altLang="zh-TW" sz="2800">
                <a:latin typeface="Arial" panose="020B0604020202020204" pitchFamily="34" charset="0"/>
              </a:rPr>
              <a:t>is equal to the determinant of the Hessian matrix of</a:t>
            </a:r>
            <a:r>
              <a:rPr lang="en-US" altLang="zh-TW" sz="2800">
                <a:latin typeface="Times New Roman" panose="02020603050405020304" pitchFamily="18" charset="0"/>
              </a:rPr>
              <a:t> </a:t>
            </a:r>
            <a:r>
              <a:rPr lang="en-US" altLang="zh-TW" sz="2800" i="1">
                <a:latin typeface="Times New Roman" panose="02020603050405020304" pitchFamily="18" charset="0"/>
              </a:rPr>
              <a:t>f</a:t>
            </a:r>
            <a:r>
              <a:rPr lang="en-US" altLang="zh-TW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1222" name="Rectangle 6">
            <a:extLst>
              <a:ext uri="{FF2B5EF4-FFF2-40B4-BE49-F238E27FC236}">
                <a16:creationId xmlns:a16="http://schemas.microsoft.com/office/drawing/2014/main" id="{255B56E7-BCF5-9F48-8BFB-83E73A23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260351"/>
            <a:ext cx="9443302" cy="417513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en-US" altLang="en-US" sz="4000" b="1" dirty="0"/>
              <a:t>Detecting Optimum Point</a:t>
            </a:r>
          </a:p>
        </p:txBody>
      </p:sp>
    </p:spTree>
    <p:extLst>
      <p:ext uri="{BB962C8B-B14F-4D97-AF65-F5344CB8AC3E}">
        <p14:creationId xmlns:p14="http://schemas.microsoft.com/office/powerpoint/2010/main" val="227051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5EBD3D27-7A31-244A-BE2C-1B70D3D5F7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47850" y="260351"/>
            <a:ext cx="8496300" cy="1008063"/>
          </a:xfr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altLang="zh-TW" sz="4000" b="1" dirty="0">
                <a:latin typeface="+mj-lt"/>
                <a:ea typeface="+mj-ea"/>
                <a:cs typeface="+mj-cs"/>
              </a:rPr>
              <a:t>Finite Difference Approximation using 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TW" sz="4000" b="1" dirty="0">
                <a:latin typeface="+mj-lt"/>
                <a:ea typeface="+mj-ea"/>
                <a:cs typeface="+mj-cs"/>
              </a:rPr>
              <a:t>Centered-difference approach</a:t>
            </a:r>
          </a:p>
        </p:txBody>
      </p:sp>
      <p:graphicFrame>
        <p:nvGraphicFramePr>
          <p:cNvPr id="559107" name="Object 3">
            <a:extLst>
              <a:ext uri="{FF2B5EF4-FFF2-40B4-BE49-F238E27FC236}">
                <a16:creationId xmlns:a16="http://schemas.microsoft.com/office/drawing/2014/main" id="{884D6DDA-BD2B-774D-9974-2D2826FBD52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451083"/>
              </p:ext>
            </p:extLst>
          </p:nvPr>
        </p:nvGraphicFramePr>
        <p:xfrm>
          <a:off x="1975044" y="1747836"/>
          <a:ext cx="8064500" cy="484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101231700" imgH="60858400" progId="Equation.3">
                  <p:embed/>
                </p:oleObj>
              </mc:Choice>
              <mc:Fallback>
                <p:oleObj name="Equation" r:id="rId3" imgW="101231700" imgH="60858400" progId="Equation.3">
                  <p:embed/>
                  <p:pic>
                    <p:nvPicPr>
                      <p:cNvPr id="559107" name="Object 3">
                        <a:extLst>
                          <a:ext uri="{FF2B5EF4-FFF2-40B4-BE49-F238E27FC236}">
                            <a16:creationId xmlns:a16="http://schemas.microsoft.com/office/drawing/2014/main" id="{884D6DDA-BD2B-774D-9974-2D2826FBD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044" y="1747836"/>
                        <a:ext cx="8064500" cy="484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>
            <a:extLst>
              <a:ext uri="{FF2B5EF4-FFF2-40B4-BE49-F238E27FC236}">
                <a16:creationId xmlns:a16="http://schemas.microsoft.com/office/drawing/2014/main" id="{4C44F70D-C7AB-1144-B77F-F0D2630F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564" y="2863847"/>
            <a:ext cx="32400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Arial" panose="020B0604020202020204" pitchFamily="34" charset="0"/>
              </a:rPr>
              <a:t>Used when evaluating partial derivatives is inconvenient.</a:t>
            </a:r>
            <a:endParaRPr lang="en-US" altLang="zh-TW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6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73977-B028-4147-9F9B-12FAF3D2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95" y="177800"/>
            <a:ext cx="8737600" cy="511969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11CC8-5C58-BD40-92B0-C5A1C535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05" y="783756"/>
            <a:ext cx="7032579" cy="59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D5D487E0-F3D8-9A4A-A0C7-53C0AF796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r>
              <a:rPr lang="en-US" altLang="en-US"/>
              <a:t>Steepest Ascent Method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5C442823-166E-144E-8B12-AFF21B44E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268413"/>
            <a:ext cx="79216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   Start at 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= {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, …,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 }</a:t>
            </a:r>
          </a:p>
          <a:p>
            <a:pPr lvl="1"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= 0</a:t>
            </a:r>
          </a:p>
          <a:p>
            <a:pPr lvl="1">
              <a:buFontTx/>
              <a:buNone/>
            </a:pPr>
            <a:r>
              <a:rPr lang="en-US" altLang="en-US"/>
              <a:t>Repeat</a:t>
            </a:r>
          </a:p>
          <a:p>
            <a:pPr lvl="1">
              <a:buFontTx/>
              <a:buNone/>
            </a:pPr>
            <a:r>
              <a:rPr lang="en-US" altLang="en-US"/>
              <a:t>    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=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+ 1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  </a:t>
            </a:r>
            <a:r>
              <a:rPr lang="en-US" altLang="en-US" b="1">
                <a:latin typeface="Times New Roman" panose="02020603050405020304" pitchFamily="18" charset="0"/>
              </a:rPr>
              <a:t>S</a:t>
            </a:r>
            <a:r>
              <a:rPr lang="en-US" altLang="en-US" i="1" baseline="-25000">
                <a:latin typeface="Times New Roman" panose="02020603050405020304" pitchFamily="18" charset="0"/>
              </a:rPr>
              <a:t>i </a:t>
            </a:r>
            <a:r>
              <a:rPr lang="en-US" altLang="en-US" i="1">
                <a:latin typeface="Times New Roman" panose="02020603050405020304" pitchFamily="18" charset="0"/>
              </a:rPr>
              <a:t>= </a:t>
            </a:r>
            <a:r>
              <a:rPr lang="en-US" altLang="en-US">
                <a:latin typeface="Times New Roman" panose="02020603050405020304" pitchFamily="18" charset="0"/>
                <a:sym typeface="Wingdings 3" pitchFamily="2" charset="2"/>
              </a:rPr>
              <a:t></a:t>
            </a:r>
            <a:r>
              <a:rPr lang="en-US" altLang="en-US" i="1">
                <a:latin typeface="Times New Roman" panose="02020603050405020304" pitchFamily="18" charset="0"/>
                <a:sym typeface="Wingdings 3" pitchFamily="2" charset="2"/>
              </a:rPr>
              <a:t>f  </a:t>
            </a:r>
            <a:r>
              <a:rPr lang="en-US" altLang="en-US">
                <a:sym typeface="Wingdings 3" pitchFamily="2" charset="2"/>
              </a:rPr>
              <a:t>at</a:t>
            </a:r>
            <a:r>
              <a:rPr lang="en-US" altLang="en-US" i="1">
                <a:latin typeface="Times New Roman" panose="02020603050405020304" pitchFamily="18" charset="0"/>
                <a:sym typeface="Wingdings 3" pitchFamily="2" charset="2"/>
              </a:rPr>
              <a:t>  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endParaRPr lang="en-US" altLang="en-US" i="1" baseline="-25000">
              <a:latin typeface="Times New Roman" panose="02020603050405020304" pitchFamily="18" charset="0"/>
              <a:sym typeface="Wingdings 3" pitchFamily="2" charset="2"/>
            </a:endParaRPr>
          </a:p>
          <a:p>
            <a:pPr lvl="1"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	 	</a:t>
            </a:r>
            <a:r>
              <a:rPr lang="en-US" altLang="en-US"/>
              <a:t>Find 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/>
              <a:t> such that </a:t>
            </a:r>
            <a:r>
              <a:rPr lang="en-US" altLang="en-US" i="1">
                <a:latin typeface="Times New Roman" panose="02020603050405020304" pitchFamily="18" charset="0"/>
                <a:sym typeface="Wingdings 3" pitchFamily="2" charset="2"/>
              </a:rPr>
              <a:t>f </a:t>
            </a:r>
            <a:r>
              <a:rPr lang="en-US" altLang="en-US"/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 + </a:t>
            </a:r>
            <a:r>
              <a:rPr lang="en-US" altLang="en-US" i="1">
                <a:latin typeface="Times New Roman" panose="02020603050405020304" pitchFamily="18" charset="0"/>
              </a:rPr>
              <a:t>hS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) is maximized</a:t>
            </a:r>
            <a:endParaRPr lang="en-US" altLang="en-US" b="1">
              <a:latin typeface="Tahoma" panose="020B0604030504040204" pitchFamily="34" charset="0"/>
            </a:endParaRPr>
          </a:p>
          <a:p>
            <a:pPr lvl="1"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	  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</a:rPr>
              <a:t>+1</a:t>
            </a:r>
            <a:r>
              <a:rPr lang="en-US" altLang="en-US"/>
              <a:t> = 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 + 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 b="1">
                <a:latin typeface="Times New Roman" panose="02020603050405020304" pitchFamily="18" charset="0"/>
              </a:rPr>
              <a:t>S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Until (|(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</a:rPr>
              <a:t>+1</a:t>
            </a:r>
            <a:r>
              <a:rPr lang="en-US" altLang="en-US">
                <a:latin typeface="Times New Roman" panose="02020603050405020304" pitchFamily="18" charset="0"/>
              </a:rPr>
              <a:t>) –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)) /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</a:rPr>
              <a:t>+1</a:t>
            </a:r>
            <a:r>
              <a:rPr lang="en-US" altLang="en-US">
                <a:latin typeface="Times New Roman" panose="02020603050405020304" pitchFamily="18" charset="0"/>
              </a:rPr>
              <a:t>)| &lt; </a:t>
            </a:r>
            <a:r>
              <a:rPr lang="en-US" altLang="en-US" i="1">
                <a:latin typeface="Times New Roman" panose="02020603050405020304" pitchFamily="18" charset="0"/>
              </a:rPr>
              <a:t>e</a:t>
            </a:r>
            <a:r>
              <a:rPr lang="en-US" altLang="en-US" i="1" baseline="-25000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or 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     ||</a:t>
            </a:r>
            <a:r>
              <a:rPr lang="en-US" altLang="en-US"/>
              <a:t> 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</a:rPr>
              <a:t>+1</a:t>
            </a:r>
            <a:r>
              <a:rPr lang="en-US" altLang="en-US">
                <a:latin typeface="Times New Roman" panose="02020603050405020304" pitchFamily="18" charset="0"/>
              </a:rPr>
              <a:t> – 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||/||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</a:rPr>
              <a:t>+1</a:t>
            </a:r>
            <a:r>
              <a:rPr lang="en-US" altLang="en-US">
                <a:latin typeface="Times New Roman" panose="02020603050405020304" pitchFamily="18" charset="0"/>
              </a:rPr>
              <a:t>|| &lt; </a:t>
            </a:r>
            <a:r>
              <a:rPr lang="en-US" altLang="en-US" i="1">
                <a:latin typeface="Times New Roman" panose="02020603050405020304" pitchFamily="18" charset="0"/>
              </a:rPr>
              <a:t>e</a:t>
            </a:r>
            <a:r>
              <a:rPr lang="en-US" altLang="en-US" i="1" baseline="-25000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/>
              <a:t>)</a:t>
            </a:r>
          </a:p>
        </p:txBody>
      </p:sp>
      <p:sp>
        <p:nvSpPr>
          <p:cNvPr id="566276" name="Rectangle 4">
            <a:extLst>
              <a:ext uri="{FF2B5EF4-FFF2-40B4-BE49-F238E27FC236}">
                <a16:creationId xmlns:a16="http://schemas.microsoft.com/office/drawing/2014/main" id="{F328A5C2-F7F9-6246-8048-D822F2E53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1412875"/>
            <a:ext cx="2808288" cy="12128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/>
              <a:t>Steepest ascent method converges linearly.</a:t>
            </a:r>
          </a:p>
        </p:txBody>
      </p:sp>
    </p:spTree>
    <p:extLst>
      <p:ext uri="{BB962C8B-B14F-4D97-AF65-F5344CB8AC3E}">
        <p14:creationId xmlns:p14="http://schemas.microsoft.com/office/powerpoint/2010/main" val="5457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B72959E8-5721-8E46-BABD-8542D1D16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62950" cy="417512"/>
          </a:xfrm>
        </p:spPr>
        <p:txBody>
          <a:bodyPr>
            <a:normAutofit fontScale="90000"/>
          </a:bodyPr>
          <a:lstStyle/>
          <a:p>
            <a:r>
              <a:rPr lang="en-US" altLang="en-US" sz="2800"/>
              <a:t>Steepest Ascent Method – Maximizing</a:t>
            </a:r>
            <a:r>
              <a:rPr lang="en-US" altLang="en-US" sz="2400"/>
              <a:t> </a:t>
            </a:r>
            <a:r>
              <a:rPr lang="en-US" altLang="en-US" sz="2800" i="1">
                <a:latin typeface="Times New Roman" panose="02020603050405020304" pitchFamily="18" charset="0"/>
                <a:sym typeface="Wingdings 3" pitchFamily="2" charset="2"/>
              </a:rPr>
              <a:t>f </a:t>
            </a:r>
            <a:r>
              <a:rPr lang="en-US" altLang="en-US" sz="2800">
                <a:latin typeface="Arial" panose="020B0604020202020204" pitchFamily="34" charset="0"/>
              </a:rPr>
              <a:t>(</a:t>
            </a:r>
            <a:r>
              <a:rPr lang="en-US" altLang="en-US" sz="280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800">
                <a:latin typeface="Arial" panose="020B0604020202020204" pitchFamily="34" charset="0"/>
              </a:rPr>
              <a:t> + </a:t>
            </a:r>
            <a:r>
              <a:rPr lang="en-US" altLang="en-US" sz="2800" i="1">
                <a:latin typeface="Times New Roman" panose="02020603050405020304" pitchFamily="18" charset="0"/>
              </a:rPr>
              <a:t>h</a:t>
            </a:r>
            <a:r>
              <a:rPr lang="en-US" altLang="en-US" sz="2800">
                <a:latin typeface="Times New Roman" panose="02020603050405020304" pitchFamily="18" charset="0"/>
              </a:rPr>
              <a:t>S</a:t>
            </a:r>
            <a:r>
              <a:rPr lang="en-US" altLang="en-US" sz="2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8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1BCD5B6D-24A2-7041-ADDF-CDB2EE658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81076"/>
            <a:ext cx="8362950" cy="5400675"/>
          </a:xfrm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/>
              <a:t> = </a:t>
            </a:r>
            <a:r>
              <a:rPr lang="en-US" altLang="en-US" i="1">
                <a:latin typeface="Times New Roman" panose="02020603050405020304" pitchFamily="18" charset="0"/>
                <a:sym typeface="Wingdings 3" pitchFamily="2" charset="2"/>
              </a:rPr>
              <a:t>f </a:t>
            </a:r>
            <a:r>
              <a:rPr lang="en-US" altLang="en-US"/>
              <a:t>(</a:t>
            </a:r>
            <a:r>
              <a:rPr lang="en-US" altLang="en-US" sz="3600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 + 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 b="1">
                <a:latin typeface="Times New Roman" panose="02020603050405020304" pitchFamily="18" charset="0"/>
              </a:rPr>
              <a:t>S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)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/>
              <a:t> is a parameterized version of </a:t>
            </a:r>
            <a:r>
              <a:rPr lang="en-US" altLang="en-US" i="1">
                <a:latin typeface="Times New Roman" panose="02020603050405020304" pitchFamily="18" charset="0"/>
                <a:sym typeface="Wingdings 3" pitchFamily="2" charset="2"/>
              </a:rPr>
              <a:t>f </a:t>
            </a:r>
            <a:r>
              <a:rPr lang="en-US" altLang="en-US"/>
              <a:t>(</a:t>
            </a:r>
            <a:r>
              <a:rPr lang="en-US" altLang="en-US" b="1">
                <a:latin typeface="Tahoma" panose="020B0604030504040204" pitchFamily="34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) and has only one variable.</a:t>
            </a:r>
          </a:p>
          <a:p>
            <a:pPr lvl="1"/>
            <a:endParaRPr lang="en-US" altLang="en-US" sz="1000"/>
          </a:p>
          <a:p>
            <a:r>
              <a:rPr lang="en-US" altLang="en-US"/>
              <a:t>If </a:t>
            </a:r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h'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/>
              <a:t> is optimal, then </a:t>
            </a:r>
            <a:r>
              <a:rPr lang="en-US" altLang="en-US" i="1">
                <a:latin typeface="Times New Roman" panose="02020603050405020304" pitchFamily="18" charset="0"/>
                <a:sym typeface="Wingdings 3" pitchFamily="2" charset="2"/>
              </a:rPr>
              <a:t>f </a:t>
            </a:r>
            <a:r>
              <a:rPr lang="en-US" altLang="en-US"/>
              <a:t>(</a:t>
            </a:r>
            <a:r>
              <a:rPr lang="en-US" altLang="en-US" sz="3600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 + </a:t>
            </a:r>
            <a:r>
              <a:rPr lang="en-US" altLang="en-US" i="1">
                <a:latin typeface="Times New Roman" panose="02020603050405020304" pitchFamily="18" charset="0"/>
              </a:rPr>
              <a:t>h'</a:t>
            </a:r>
            <a:r>
              <a:rPr lang="en-US" altLang="en-US" b="1">
                <a:latin typeface="Times New Roman" panose="02020603050405020304" pitchFamily="18" charset="0"/>
              </a:rPr>
              <a:t>S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) is also optimal</a:t>
            </a:r>
          </a:p>
          <a:p>
            <a:endParaRPr lang="en-US" altLang="en-US" sz="1000"/>
          </a:p>
          <a:p>
            <a:r>
              <a:rPr lang="en-US" altLang="en-US">
                <a:sym typeface="Wingdings 3" pitchFamily="2" charset="2"/>
              </a:rPr>
              <a:t>Thus to find 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>
                <a:sym typeface="Wingdings 3" pitchFamily="2" charset="2"/>
              </a:rPr>
              <a:t> that maximizes </a:t>
            </a:r>
            <a:r>
              <a:rPr lang="en-US" altLang="en-US" i="1">
                <a:latin typeface="Times New Roman" panose="02020603050405020304" pitchFamily="18" charset="0"/>
                <a:sym typeface="Wingdings 3" pitchFamily="2" charset="2"/>
              </a:rPr>
              <a:t>f </a:t>
            </a:r>
            <a:r>
              <a:rPr lang="en-US" altLang="en-US"/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 + 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 b="1">
                <a:latin typeface="Times New Roman" panose="02020603050405020304" pitchFamily="18" charset="0"/>
              </a:rPr>
              <a:t>S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/>
              <a:t>), we can find the the </a:t>
            </a:r>
            <a:r>
              <a:rPr lang="en-US" altLang="en-US" i="1">
                <a:latin typeface="Times New Roman" panose="02020603050405020304" pitchFamily="18" charset="0"/>
              </a:rPr>
              <a:t>h </a:t>
            </a:r>
            <a:r>
              <a:rPr lang="en-US" altLang="en-US">
                <a:sym typeface="Wingdings 3" pitchFamily="2" charset="2"/>
              </a:rPr>
              <a:t>that maximizes </a:t>
            </a:r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>
                <a:latin typeface="Times New Roman" panose="02020603050405020304" pitchFamily="18" charset="0"/>
              </a:rPr>
              <a:t>) </a:t>
            </a:r>
            <a:r>
              <a:rPr lang="en-US" altLang="en-US"/>
              <a:t>using any method for optimizing 1-D function (Bisection, Newton-method, etc.)</a:t>
            </a:r>
          </a:p>
          <a:p>
            <a:pPr lvl="1"/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677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3" name="Rectangle 3">
            <a:extLst>
              <a:ext uri="{FF2B5EF4-FFF2-40B4-BE49-F238E27FC236}">
                <a16:creationId xmlns:a16="http://schemas.microsoft.com/office/drawing/2014/main" id="{2C604EAA-273B-4F44-8893-42E4DFBB6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33376"/>
            <a:ext cx="8229600" cy="14398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Example: Suppose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</a:rPr>
              <a:t>) = 2</a:t>
            </a:r>
            <a:r>
              <a:rPr lang="en-US" altLang="en-US" i="1">
                <a:latin typeface="Times New Roman" panose="02020603050405020304" pitchFamily="18" charset="0"/>
              </a:rPr>
              <a:t>xy</a:t>
            </a:r>
            <a:r>
              <a:rPr lang="en-US" altLang="en-US">
                <a:latin typeface="Times New Roman" panose="02020603050405020304" pitchFamily="18" charset="0"/>
              </a:rPr>
              <a:t> + 2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 –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30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 – 2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baseline="30000">
                <a:latin typeface="Times New Roman" panose="02020603050405020304" pitchFamily="18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Using the steepest ascent method to find the next point if we are moving from point (-1, 1).</a:t>
            </a:r>
            <a:endParaRPr lang="zh-TW" altLang="en-US"/>
          </a:p>
        </p:txBody>
      </p:sp>
      <p:graphicFrame>
        <p:nvGraphicFramePr>
          <p:cNvPr id="568324" name="Object 4">
            <a:extLst>
              <a:ext uri="{FF2B5EF4-FFF2-40B4-BE49-F238E27FC236}">
                <a16:creationId xmlns:a16="http://schemas.microsoft.com/office/drawing/2014/main" id="{1F3951FF-380B-CE48-951F-2DB717DA1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2060576"/>
          <a:ext cx="50323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3" imgW="51790600" imgH="9652000" progId="Equation.3">
                  <p:embed/>
                </p:oleObj>
              </mc:Choice>
              <mc:Fallback>
                <p:oleObj name="Equation" r:id="rId3" imgW="51790600" imgH="9652000" progId="Equation.3">
                  <p:embed/>
                  <p:pic>
                    <p:nvPicPr>
                      <p:cNvPr id="568324" name="Object 4">
                        <a:extLst>
                          <a:ext uri="{FF2B5EF4-FFF2-40B4-BE49-F238E27FC236}">
                            <a16:creationId xmlns:a16="http://schemas.microsoft.com/office/drawing/2014/main" id="{1F3951FF-380B-CE48-951F-2DB717DA1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060576"/>
                        <a:ext cx="50323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25" name="Object 5">
            <a:extLst>
              <a:ext uri="{FF2B5EF4-FFF2-40B4-BE49-F238E27FC236}">
                <a16:creationId xmlns:a16="http://schemas.microsoft.com/office/drawing/2014/main" id="{EE79D809-C36C-9E4C-BC16-E4BACDD27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2997201"/>
          <a:ext cx="742156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5" imgW="76365100" imgH="18719800" progId="Equation.3">
                  <p:embed/>
                </p:oleObj>
              </mc:Choice>
              <mc:Fallback>
                <p:oleObj name="Equation" r:id="rId5" imgW="76365100" imgH="18719800" progId="Equation.3">
                  <p:embed/>
                  <p:pic>
                    <p:nvPicPr>
                      <p:cNvPr id="568325" name="Object 5">
                        <a:extLst>
                          <a:ext uri="{FF2B5EF4-FFF2-40B4-BE49-F238E27FC236}">
                            <a16:creationId xmlns:a16="http://schemas.microsoft.com/office/drawing/2014/main" id="{EE79D809-C36C-9E4C-BC16-E4BACDD27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997201"/>
                        <a:ext cx="7421562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27" name="Object 7">
            <a:extLst>
              <a:ext uri="{FF2B5EF4-FFF2-40B4-BE49-F238E27FC236}">
                <a16:creationId xmlns:a16="http://schemas.microsoft.com/office/drawing/2014/main" id="{3CC27951-60BB-584B-A339-24A76648B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5157789"/>
          <a:ext cx="57610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7" imgW="39204900" imgH="4686300" progId="Equation.3">
                  <p:embed/>
                </p:oleObj>
              </mc:Choice>
              <mc:Fallback>
                <p:oleObj name="Equation" r:id="rId7" imgW="39204900" imgH="4686300" progId="Equation.3">
                  <p:embed/>
                  <p:pic>
                    <p:nvPicPr>
                      <p:cNvPr id="568327" name="Object 7">
                        <a:extLst>
                          <a:ext uri="{FF2B5EF4-FFF2-40B4-BE49-F238E27FC236}">
                            <a16:creationId xmlns:a16="http://schemas.microsoft.com/office/drawing/2014/main" id="{3CC27951-60BB-584B-A339-24A76648B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157789"/>
                        <a:ext cx="576103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32" name="Line 12">
            <a:extLst>
              <a:ext uri="{FF2B5EF4-FFF2-40B4-BE49-F238E27FC236}">
                <a16:creationId xmlns:a16="http://schemas.microsoft.com/office/drawing/2014/main" id="{CAB39E06-B239-FA4D-AA42-01EC9DC155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4292601"/>
            <a:ext cx="1584325" cy="936625"/>
          </a:xfrm>
          <a:prstGeom prst="line">
            <a:avLst/>
          </a:prstGeom>
          <a:noFill/>
          <a:ln w="25400">
            <a:solidFill>
              <a:srgbClr val="FA1A0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333" name="Line 13">
            <a:extLst>
              <a:ext uri="{FF2B5EF4-FFF2-40B4-BE49-F238E27FC236}">
                <a16:creationId xmlns:a16="http://schemas.microsoft.com/office/drawing/2014/main" id="{48C1E769-BED4-9D4B-B70C-F858583E8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0" y="3789363"/>
            <a:ext cx="3024188" cy="1439862"/>
          </a:xfrm>
          <a:prstGeom prst="line">
            <a:avLst/>
          </a:prstGeom>
          <a:noFill/>
          <a:ln w="25400">
            <a:solidFill>
              <a:srgbClr val="FA1A0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335" name="Rectangle 15">
            <a:extLst>
              <a:ext uri="{FF2B5EF4-FFF2-40B4-BE49-F238E27FC236}">
                <a16:creationId xmlns:a16="http://schemas.microsoft.com/office/drawing/2014/main" id="{3B1EE6A4-1215-EB4B-9869-D01127BA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5229225"/>
            <a:ext cx="647700" cy="431800"/>
          </a:xfrm>
          <a:prstGeom prst="rect">
            <a:avLst/>
          </a:prstGeom>
          <a:noFill/>
          <a:ln w="25400" algn="ctr">
            <a:solidFill>
              <a:srgbClr val="FA1A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36" name="Rectangle 16">
            <a:extLst>
              <a:ext uri="{FF2B5EF4-FFF2-40B4-BE49-F238E27FC236}">
                <a16:creationId xmlns:a16="http://schemas.microsoft.com/office/drawing/2014/main" id="{A329B770-149E-A148-BC68-2E885A5B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5229225"/>
            <a:ext cx="647700" cy="431800"/>
          </a:xfrm>
          <a:prstGeom prst="rect">
            <a:avLst/>
          </a:prstGeom>
          <a:noFill/>
          <a:ln w="25400" algn="ctr">
            <a:solidFill>
              <a:srgbClr val="FA1A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37" name="Rectangle 17">
            <a:extLst>
              <a:ext uri="{FF2B5EF4-FFF2-40B4-BE49-F238E27FC236}">
                <a16:creationId xmlns:a16="http://schemas.microsoft.com/office/drawing/2014/main" id="{CEA4E805-2731-8546-AB4D-70CC5C26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5229225"/>
            <a:ext cx="360363" cy="431800"/>
          </a:xfrm>
          <a:prstGeom prst="rect">
            <a:avLst/>
          </a:prstGeom>
          <a:noFill/>
          <a:ln w="25400" algn="ctr">
            <a:solidFill>
              <a:srgbClr val="0B2FC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38" name="Rectangle 18">
            <a:extLst>
              <a:ext uri="{FF2B5EF4-FFF2-40B4-BE49-F238E27FC236}">
                <a16:creationId xmlns:a16="http://schemas.microsoft.com/office/drawing/2014/main" id="{F97851D6-7A69-F843-93C9-DD77FBC99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5229225"/>
            <a:ext cx="360363" cy="431800"/>
          </a:xfrm>
          <a:prstGeom prst="rect">
            <a:avLst/>
          </a:prstGeom>
          <a:noFill/>
          <a:ln w="25400" algn="ctr">
            <a:solidFill>
              <a:srgbClr val="0B2FC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39" name="Line 19">
            <a:extLst>
              <a:ext uri="{FF2B5EF4-FFF2-40B4-BE49-F238E27FC236}">
                <a16:creationId xmlns:a16="http://schemas.microsoft.com/office/drawing/2014/main" id="{740F0CEC-98E8-5B46-89E9-CBCBA04553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0" y="1700214"/>
            <a:ext cx="1873250" cy="3457575"/>
          </a:xfrm>
          <a:prstGeom prst="line">
            <a:avLst/>
          </a:prstGeom>
          <a:noFill/>
          <a:ln w="25400">
            <a:solidFill>
              <a:srgbClr val="0B2FC7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340" name="Line 20">
            <a:extLst>
              <a:ext uri="{FF2B5EF4-FFF2-40B4-BE49-F238E27FC236}">
                <a16:creationId xmlns:a16="http://schemas.microsoft.com/office/drawing/2014/main" id="{8F735C3D-1A2E-6946-B26B-9421486FBB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1" y="1557338"/>
            <a:ext cx="2665413" cy="3600450"/>
          </a:xfrm>
          <a:prstGeom prst="line">
            <a:avLst/>
          </a:prstGeom>
          <a:noFill/>
          <a:ln w="25400">
            <a:solidFill>
              <a:srgbClr val="0B2FC7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341" name="Rectangle 21">
            <a:extLst>
              <a:ext uri="{FF2B5EF4-FFF2-40B4-BE49-F238E27FC236}">
                <a16:creationId xmlns:a16="http://schemas.microsoft.com/office/drawing/2014/main" id="{DC08FE81-2F0C-CE43-BFAD-496AB770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5876925"/>
            <a:ext cx="669766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Next step is to find </a:t>
            </a:r>
            <a:r>
              <a:rPr lang="en-US" altLang="en-US" sz="2800" i="1">
                <a:latin typeface="Times New Roman" panose="02020603050405020304" pitchFamily="18" charset="0"/>
              </a:rPr>
              <a:t>h</a:t>
            </a:r>
            <a:r>
              <a:rPr lang="en-US" altLang="en-US" sz="2800"/>
              <a:t> that maximize </a:t>
            </a:r>
            <a:r>
              <a:rPr lang="en-US" altLang="en-US" sz="2800" i="1">
                <a:latin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</a:rPr>
              <a:t>h</a:t>
            </a:r>
            <a:r>
              <a:rPr lang="en-US" altLang="en-US" sz="2800">
                <a:latin typeface="Times New Roman" panose="02020603050405020304" pitchFamily="18" charset="0"/>
              </a:rPr>
              <a:t>)</a:t>
            </a:r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590" name="Object 6">
            <a:extLst>
              <a:ext uri="{FF2B5EF4-FFF2-40B4-BE49-F238E27FC236}">
                <a16:creationId xmlns:a16="http://schemas.microsoft.com/office/drawing/2014/main" id="{CFF70B41-82CF-6944-88E2-F98EB0997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404813"/>
          <a:ext cx="7191375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66408300" imgH="21069300" progId="Equation.3">
                  <p:embed/>
                </p:oleObj>
              </mc:Choice>
              <mc:Fallback>
                <p:oleObj name="Equation" r:id="rId3" imgW="66408300" imgH="21069300" progId="Equation.3">
                  <p:embed/>
                  <p:pic>
                    <p:nvPicPr>
                      <p:cNvPr id="579590" name="Object 6">
                        <a:extLst>
                          <a:ext uri="{FF2B5EF4-FFF2-40B4-BE49-F238E27FC236}">
                            <a16:creationId xmlns:a16="http://schemas.microsoft.com/office/drawing/2014/main" id="{CFF70B41-82CF-6944-88E2-F98EB0997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04813"/>
                        <a:ext cx="7191375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92" name="Rectangle 8">
            <a:extLst>
              <a:ext uri="{FF2B5EF4-FFF2-40B4-BE49-F238E27FC236}">
                <a16:creationId xmlns:a16="http://schemas.microsoft.com/office/drawing/2014/main" id="{0EBFF6A5-C0ED-9A4A-A957-BD27D05A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997201"/>
            <a:ext cx="842486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If </a:t>
            </a:r>
            <a:r>
              <a:rPr lang="en-US" altLang="en-US" sz="2800" i="1">
                <a:latin typeface="Times New Roman" panose="02020603050405020304" pitchFamily="18" charset="0"/>
              </a:rPr>
              <a:t>h </a:t>
            </a:r>
            <a:r>
              <a:rPr lang="en-US" altLang="en-US" sz="2800">
                <a:latin typeface="Times New Roman" panose="02020603050405020304" pitchFamily="18" charset="0"/>
              </a:rPr>
              <a:t>= 0.2</a:t>
            </a:r>
            <a:r>
              <a:rPr lang="en-US" altLang="en-US" sz="2800"/>
              <a:t> maximizes </a:t>
            </a:r>
            <a:r>
              <a:rPr lang="en-US" altLang="en-US" sz="2800" i="1">
                <a:latin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</a:rPr>
              <a:t>h</a:t>
            </a:r>
            <a:r>
              <a:rPr lang="en-US" altLang="en-US" sz="2800">
                <a:latin typeface="Times New Roman" panose="02020603050405020304" pitchFamily="18" charset="0"/>
              </a:rPr>
              <a:t>)</a:t>
            </a:r>
            <a:r>
              <a:rPr lang="en-US" altLang="en-US" sz="2800"/>
              <a:t>, then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</a:rPr>
              <a:t> = -1+6(0.2) = 0.2 and </a:t>
            </a:r>
            <a:r>
              <a:rPr lang="en-US" altLang="en-US" sz="2800" i="1">
                <a:latin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</a:rPr>
              <a:t> = 1-6(0.2) = -0.2</a:t>
            </a:r>
            <a:r>
              <a:rPr lang="en-US" altLang="en-US" sz="2800"/>
              <a:t> would maximize </a:t>
            </a:r>
            <a:r>
              <a:rPr lang="en-US" altLang="en-US" sz="2800" i="1">
                <a:latin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</a:rPr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endParaRPr lang="zh-TW" altLang="en-US" sz="12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So moving </a:t>
            </a:r>
            <a:r>
              <a:rPr lang="en-US" altLang="zh-TW" sz="2800" u="sng"/>
              <a:t>along the direction</a:t>
            </a:r>
            <a:r>
              <a:rPr lang="en-US" altLang="zh-TW" sz="2800"/>
              <a:t> of gradient from point </a:t>
            </a:r>
            <a:r>
              <a:rPr lang="en-US" altLang="zh-TW" sz="2800">
                <a:latin typeface="Times New Roman" panose="02020603050405020304" pitchFamily="18" charset="0"/>
              </a:rPr>
              <a:t>(-1, 1)</a:t>
            </a:r>
            <a:r>
              <a:rPr lang="en-US" altLang="zh-TW" sz="2800"/>
              <a:t>, we would reach the optimum point (which is our next point) at </a:t>
            </a:r>
            <a:r>
              <a:rPr lang="en-US" altLang="zh-TW" sz="2800">
                <a:latin typeface="Times New Roman" panose="02020603050405020304" pitchFamily="18" charset="0"/>
              </a:rPr>
              <a:t>(0.2, -0.2)</a:t>
            </a:r>
            <a:r>
              <a:rPr lang="en-US" altLang="zh-TW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8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D5756A47-6F58-EF48-827D-99D498BFE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Conjugate Gradient Approaches</a:t>
            </a:r>
            <a:br>
              <a:rPr lang="en-US" altLang="zh-TW" sz="4000"/>
            </a:br>
            <a:r>
              <a:rPr lang="en-US" altLang="zh-TW" sz="4000"/>
              <a:t>(Fletcher-Reeves)</a:t>
            </a:r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A6379CB0-0167-504E-B976-54BEEF430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84314"/>
            <a:ext cx="8229600" cy="2232025"/>
          </a:xfrm>
        </p:spPr>
        <p:txBody>
          <a:bodyPr/>
          <a:lstStyle/>
          <a:p>
            <a:r>
              <a:rPr lang="en-US" altLang="zh-TW"/>
              <a:t>Methods moving in conjugate directions converge quadratically.</a:t>
            </a:r>
          </a:p>
          <a:p>
            <a:r>
              <a:rPr lang="en-US" altLang="zh-TW"/>
              <a:t>Idea: Calculate conjugate direction at each points based on the gradient as</a:t>
            </a:r>
          </a:p>
        </p:txBody>
      </p:sp>
      <p:graphicFrame>
        <p:nvGraphicFramePr>
          <p:cNvPr id="567300" name="Object 4">
            <a:extLst>
              <a:ext uri="{FF2B5EF4-FFF2-40B4-BE49-F238E27FC236}">
                <a16:creationId xmlns:a16="http://schemas.microsoft.com/office/drawing/2014/main" id="{E4A534BB-709E-B243-A945-9DCCE09AD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3860800"/>
          <a:ext cx="26638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31013400" imgH="12293600" progId="Equation.3">
                  <p:embed/>
                </p:oleObj>
              </mc:Choice>
              <mc:Fallback>
                <p:oleObj name="Equation" r:id="rId3" imgW="31013400" imgH="12293600" progId="Equation.3">
                  <p:embed/>
                  <p:pic>
                    <p:nvPicPr>
                      <p:cNvPr id="567300" name="Object 4">
                        <a:extLst>
                          <a:ext uri="{FF2B5EF4-FFF2-40B4-BE49-F238E27FC236}">
                            <a16:creationId xmlns:a16="http://schemas.microsoft.com/office/drawing/2014/main" id="{E4A534BB-709E-B243-A945-9DCCE09AD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3860800"/>
                        <a:ext cx="2663825" cy="1055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01" name="Rectangle 5">
            <a:extLst>
              <a:ext uri="{FF2B5EF4-FFF2-40B4-BE49-F238E27FC236}">
                <a16:creationId xmlns:a16="http://schemas.microsoft.com/office/drawing/2014/main" id="{751F9F42-4C6E-8049-9C52-FA067E99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5013325"/>
            <a:ext cx="80851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/>
              <a:t>Converge faster than Powell's method.</a:t>
            </a:r>
          </a:p>
        </p:txBody>
      </p:sp>
      <p:sp>
        <p:nvSpPr>
          <p:cNvPr id="567302" name="Rectangle 6">
            <a:extLst>
              <a:ext uri="{FF2B5EF4-FFF2-40B4-BE49-F238E27FC236}">
                <a16:creationId xmlns:a16="http://schemas.microsoft.com/office/drawing/2014/main" id="{F446742D-A953-FA42-ACCB-5B4A81BEA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876925"/>
            <a:ext cx="741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2000"/>
              <a:t>Ref: </a:t>
            </a:r>
            <a:r>
              <a:rPr lang="en-US" altLang="zh-TW" sz="2000" i="1"/>
              <a:t>Engineering Optimization (Theory &amp; Practice)</a:t>
            </a:r>
            <a:r>
              <a:rPr lang="en-US" altLang="zh-TW" sz="2000"/>
              <a:t>, 3</a:t>
            </a:r>
            <a:r>
              <a:rPr lang="en-US" altLang="zh-TW" sz="2000" baseline="30000"/>
              <a:t>rd</a:t>
            </a:r>
            <a:r>
              <a:rPr lang="en-US" altLang="zh-TW" sz="2000"/>
              <a:t> ed, by Singiresu S. Rao.</a:t>
            </a:r>
          </a:p>
        </p:txBody>
      </p:sp>
    </p:spTree>
    <p:extLst>
      <p:ext uri="{BB962C8B-B14F-4D97-AF65-F5344CB8AC3E}">
        <p14:creationId xmlns:p14="http://schemas.microsoft.com/office/powerpoint/2010/main" val="286230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1" grpId="0"/>
      <p:bldP spid="5673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A9F0D6BF-D3A1-2F4F-9374-5CD83B5B5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Newton's Method</a:t>
            </a:r>
          </a:p>
        </p:txBody>
      </p:sp>
      <p:graphicFrame>
        <p:nvGraphicFramePr>
          <p:cNvPr id="569412" name="Group 68">
            <a:extLst>
              <a:ext uri="{FF2B5EF4-FFF2-40B4-BE49-F238E27FC236}">
                <a16:creationId xmlns:a16="http://schemas.microsoft.com/office/drawing/2014/main" id="{1A4C7A37-35B3-2149-AC27-B0AD11B7EE67}"/>
              </a:ext>
            </a:extLst>
          </p:cNvPr>
          <p:cNvGraphicFramePr>
            <a:graphicFrameLocks noGrp="1"/>
          </p:cNvGraphicFramePr>
          <p:nvPr/>
        </p:nvGraphicFramePr>
        <p:xfrm>
          <a:off x="1847851" y="981075"/>
          <a:ext cx="8569325" cy="5079048"/>
        </p:xfrm>
        <a:graphic>
          <a:graphicData uri="http://schemas.openxmlformats.org/drawingml/2006/table">
            <a:tbl>
              <a:tblPr/>
              <a:tblGrid>
                <a:gridCol w="1830388">
                  <a:extLst>
                    <a:ext uri="{9D8B030D-6E8A-4147-A177-3AD203B41FA5}">
                      <a16:colId xmlns:a16="http://schemas.microsoft.com/office/drawing/2014/main" val="1857938487"/>
                    </a:ext>
                  </a:extLst>
                </a:gridCol>
                <a:gridCol w="2994025">
                  <a:extLst>
                    <a:ext uri="{9D8B030D-6E8A-4147-A177-3AD203B41FA5}">
                      <a16:colId xmlns:a16="http://schemas.microsoft.com/office/drawing/2014/main" val="2440516756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389115179"/>
                    </a:ext>
                  </a:extLst>
                </a:gridCol>
              </a:tblGrid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One-dimensional Optimization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Multi-dimensional Optimization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885244"/>
                  </a:ext>
                </a:extLst>
              </a:tr>
              <a:tr h="1055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At the optimal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759938"/>
                  </a:ext>
                </a:extLst>
              </a:tr>
              <a:tr h="139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Newton's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429697"/>
                  </a:ext>
                </a:extLst>
              </a:tr>
            </a:tbl>
          </a:graphicData>
        </a:graphic>
      </p:graphicFrame>
      <p:graphicFrame>
        <p:nvGraphicFramePr>
          <p:cNvPr id="569380" name="Object 36">
            <a:extLst>
              <a:ext uri="{FF2B5EF4-FFF2-40B4-BE49-F238E27FC236}">
                <a16:creationId xmlns:a16="http://schemas.microsoft.com/office/drawing/2014/main" id="{27ADC5E4-7857-5F43-AC74-7AFF45BFD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8" y="2203450"/>
          <a:ext cx="19288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3" imgW="14922500" imgH="4686300" progId="Equation.3">
                  <p:embed/>
                </p:oleObj>
              </mc:Choice>
              <mc:Fallback>
                <p:oleObj name="Equation" r:id="rId3" imgW="14922500" imgH="4686300" progId="Equation.3">
                  <p:embed/>
                  <p:pic>
                    <p:nvPicPr>
                      <p:cNvPr id="569380" name="Object 36">
                        <a:extLst>
                          <a:ext uri="{FF2B5EF4-FFF2-40B4-BE49-F238E27FC236}">
                            <a16:creationId xmlns:a16="http://schemas.microsoft.com/office/drawing/2014/main" id="{27ADC5E4-7857-5F43-AC74-7AFF45BFD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2203450"/>
                        <a:ext cx="19288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56" name="Object 12">
            <a:extLst>
              <a:ext uri="{FF2B5EF4-FFF2-40B4-BE49-F238E27FC236}">
                <a16:creationId xmlns:a16="http://schemas.microsoft.com/office/drawing/2014/main" id="{016F0803-ECA6-924F-A6DE-57AD2F48E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2203451"/>
          <a:ext cx="16541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5" imgW="14922500" imgH="5270500" progId="Equation.3">
                  <p:embed/>
                </p:oleObj>
              </mc:Choice>
              <mc:Fallback>
                <p:oleObj name="Equation" r:id="rId5" imgW="14922500" imgH="5270500" progId="Equation.3">
                  <p:embed/>
                  <p:pic>
                    <p:nvPicPr>
                      <p:cNvPr id="569356" name="Object 12">
                        <a:extLst>
                          <a:ext uri="{FF2B5EF4-FFF2-40B4-BE49-F238E27FC236}">
                            <a16:creationId xmlns:a16="http://schemas.microsoft.com/office/drawing/2014/main" id="{016F0803-ECA6-924F-A6DE-57AD2F48E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2203451"/>
                        <a:ext cx="16541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82" name="Object 38">
            <a:extLst>
              <a:ext uri="{FF2B5EF4-FFF2-40B4-BE49-F238E27FC236}">
                <a16:creationId xmlns:a16="http://schemas.microsoft.com/office/drawing/2014/main" id="{D0865C50-319B-FF44-9789-BF88CD91F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5" y="3284538"/>
          <a:ext cx="34369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7" imgW="31305500" imgH="5562600" progId="Equation.3">
                  <p:embed/>
                </p:oleObj>
              </mc:Choice>
              <mc:Fallback>
                <p:oleObj name="Equation" r:id="rId7" imgW="31305500" imgH="5562600" progId="Equation.3">
                  <p:embed/>
                  <p:pic>
                    <p:nvPicPr>
                      <p:cNvPr id="569382" name="Object 38">
                        <a:extLst>
                          <a:ext uri="{FF2B5EF4-FFF2-40B4-BE49-F238E27FC236}">
                            <a16:creationId xmlns:a16="http://schemas.microsoft.com/office/drawing/2014/main" id="{D0865C50-319B-FF44-9789-BF88CD91F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3284538"/>
                        <a:ext cx="3436938" cy="6032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B2FC7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49" name="Object 5">
            <a:extLst>
              <a:ext uri="{FF2B5EF4-FFF2-40B4-BE49-F238E27FC236}">
                <a16:creationId xmlns:a16="http://schemas.microsoft.com/office/drawing/2014/main" id="{699D9CC3-49D1-2542-A3C4-C54E40FE84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3141663"/>
          <a:ext cx="27701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9" imgW="24866600" imgH="9944100" progId="Equation.3">
                  <p:embed/>
                </p:oleObj>
              </mc:Choice>
              <mc:Fallback>
                <p:oleObj name="Equation" r:id="rId9" imgW="24866600" imgH="9944100" progId="Equation.3">
                  <p:embed/>
                  <p:pic>
                    <p:nvPicPr>
                      <p:cNvPr id="569349" name="Object 5">
                        <a:extLst>
                          <a:ext uri="{FF2B5EF4-FFF2-40B4-BE49-F238E27FC236}">
                            <a16:creationId xmlns:a16="http://schemas.microsoft.com/office/drawing/2014/main" id="{699D9CC3-49D1-2542-A3C4-C54E40FE84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141663"/>
                        <a:ext cx="277018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9" name="Line 55">
            <a:extLst>
              <a:ext uri="{FF2B5EF4-FFF2-40B4-BE49-F238E27FC236}">
                <a16:creationId xmlns:a16="http://schemas.microsoft.com/office/drawing/2014/main" id="{BB820457-8327-3C44-9360-8AA0DD6439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6951" y="3933826"/>
            <a:ext cx="14287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404" name="Rectangle 60">
            <a:extLst>
              <a:ext uri="{FF2B5EF4-FFF2-40B4-BE49-F238E27FC236}">
                <a16:creationId xmlns:a16="http://schemas.microsoft.com/office/drawing/2014/main" id="{C0BC9E29-B430-0945-B0F8-A49F9DFCA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221163"/>
            <a:ext cx="3240088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H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Arial" panose="020B0604020202020204" pitchFamily="34" charset="0"/>
              </a:rPr>
              <a:t> is the Hessian matrix (or matrix of 2</a:t>
            </a:r>
            <a:r>
              <a:rPr lang="en-US" altLang="en-US" sz="2400" baseline="30000">
                <a:latin typeface="Arial" panose="020B0604020202020204" pitchFamily="34" charset="0"/>
              </a:rPr>
              <a:t>nd</a:t>
            </a:r>
            <a:r>
              <a:rPr lang="en-US" altLang="en-US" sz="2400">
                <a:latin typeface="Arial" panose="020B0604020202020204" pitchFamily="34" charset="0"/>
              </a:rPr>
              <a:t> partial derivatives) of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Arial" panose="020B0604020202020204" pitchFamily="34" charset="0"/>
              </a:rPr>
              <a:t> evaluated at </a:t>
            </a:r>
            <a:r>
              <a:rPr lang="en-US" altLang="en-US" sz="2400" b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  <a:endParaRPr lang="en-US" altLang="en-US" sz="2400" i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569413" name="Object 69">
            <a:extLst>
              <a:ext uri="{FF2B5EF4-FFF2-40B4-BE49-F238E27FC236}">
                <a16:creationId xmlns:a16="http://schemas.microsoft.com/office/drawing/2014/main" id="{E0104875-95E4-6D4F-8BF9-F3BD0211D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4941888"/>
          <a:ext cx="23796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11" imgW="21361400" imgH="5562600" progId="Equation.3">
                  <p:embed/>
                </p:oleObj>
              </mc:Choice>
              <mc:Fallback>
                <p:oleObj name="Equation" r:id="rId11" imgW="21361400" imgH="5562600" progId="Equation.3">
                  <p:embed/>
                  <p:pic>
                    <p:nvPicPr>
                      <p:cNvPr id="569413" name="Object 69">
                        <a:extLst>
                          <a:ext uri="{FF2B5EF4-FFF2-40B4-BE49-F238E27FC236}">
                            <a16:creationId xmlns:a16="http://schemas.microsoft.com/office/drawing/2014/main" id="{E0104875-95E4-6D4F-8BF9-F3BD0211D9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941888"/>
                        <a:ext cx="237966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15" name="Line 71">
            <a:extLst>
              <a:ext uri="{FF2B5EF4-FFF2-40B4-BE49-F238E27FC236}">
                <a16:creationId xmlns:a16="http://schemas.microsoft.com/office/drawing/2014/main" id="{9101F5C9-725C-8C44-A1CC-66BF52063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276" y="4291014"/>
            <a:ext cx="576263" cy="650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416" name="Oval 72">
            <a:extLst>
              <a:ext uri="{FF2B5EF4-FFF2-40B4-BE49-F238E27FC236}">
                <a16:creationId xmlns:a16="http://schemas.microsoft.com/office/drawing/2014/main" id="{5FE865A7-42E4-6240-A28C-EB1C1512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3068639"/>
            <a:ext cx="1368425" cy="1296987"/>
          </a:xfrm>
          <a:prstGeom prst="ellipse">
            <a:avLst/>
          </a:prstGeom>
          <a:noFill/>
          <a:ln w="25400" algn="ctr">
            <a:solidFill>
              <a:srgbClr val="FA1A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4E197ACF-4274-7A4F-8829-1B5C831CE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zh-TW"/>
              <a:t>Newton's Method</a:t>
            </a:r>
            <a:endParaRPr lang="en-US" altLang="en-US"/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5C62AE25-CC56-F24E-A525-C0B08BB30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420939"/>
            <a:ext cx="8229600" cy="3705225"/>
          </a:xfrm>
        </p:spPr>
        <p:txBody>
          <a:bodyPr/>
          <a:lstStyle/>
          <a:p>
            <a:r>
              <a:rPr lang="en-US" altLang="en-US"/>
              <a:t>Converge quadratically</a:t>
            </a:r>
          </a:p>
          <a:p>
            <a:endParaRPr lang="en-US" altLang="en-US" sz="1200"/>
          </a:p>
          <a:p>
            <a:r>
              <a:rPr lang="en-US" altLang="en-US"/>
              <a:t>May diverge if the starting point is not close enough to the optimum point.</a:t>
            </a:r>
          </a:p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graphicFrame>
        <p:nvGraphicFramePr>
          <p:cNvPr id="582661" name="Object 5">
            <a:extLst>
              <a:ext uri="{FF2B5EF4-FFF2-40B4-BE49-F238E27FC236}">
                <a16:creationId xmlns:a16="http://schemas.microsoft.com/office/drawing/2014/main" id="{5B6DB795-F386-EA48-A341-CB39F9908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4" y="1412875"/>
          <a:ext cx="34369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31305500" imgH="5562600" progId="Equation.3">
                  <p:embed/>
                </p:oleObj>
              </mc:Choice>
              <mc:Fallback>
                <p:oleObj name="Equation" r:id="rId3" imgW="31305500" imgH="5562600" progId="Equation.3">
                  <p:embed/>
                  <p:pic>
                    <p:nvPicPr>
                      <p:cNvPr id="582661" name="Object 5">
                        <a:extLst>
                          <a:ext uri="{FF2B5EF4-FFF2-40B4-BE49-F238E27FC236}">
                            <a16:creationId xmlns:a16="http://schemas.microsoft.com/office/drawing/2014/main" id="{5B6DB795-F386-EA48-A341-CB39F9908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1412875"/>
                        <a:ext cx="3436937" cy="6032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B2FC7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96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9DD840E6-4202-B74D-BD25-DFF848431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Marquardt Method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AD8801F4-A48D-3C47-92F7-F4AC14FF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052513"/>
            <a:ext cx="84963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6400" indent="-406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 b="1" u="sng">
                <a:latin typeface="Arial" panose="020B0604020202020204" pitchFamily="34" charset="0"/>
              </a:rPr>
              <a:t>Idea</a:t>
            </a:r>
            <a:endParaRPr lang="en-US" altLang="en-US" sz="3200" u="sng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When a guessed point is far away from the optimum point,  use the Steepest Ascend method.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As the guessed point is getting closer and closer to the optimum point,  gradually switch to the Newton's  method.</a:t>
            </a:r>
          </a:p>
          <a:p>
            <a:pPr>
              <a:spcBef>
                <a:spcPct val="20000"/>
              </a:spcBef>
            </a:pPr>
            <a:endParaRPr lang="en-US" altLang="en-US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5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:a16="http://schemas.microsoft.com/office/drawing/2014/main" id="{CA5A03E8-C424-7E47-BDC1-05C7FAAF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Marquardt Method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8BFBA281-9D30-6C43-9407-88C045A4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981076"/>
            <a:ext cx="84963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800">
                <a:latin typeface="Arial" panose="020B0604020202020204" pitchFamily="34" charset="0"/>
              </a:rPr>
              <a:t>The Marquardt method achieves the objective by modifying the Hessian matrix </a:t>
            </a:r>
            <a:r>
              <a:rPr lang="en-US" altLang="en-US" sz="2800" b="1">
                <a:latin typeface="Times New Roman" panose="02020603050405020304" pitchFamily="18" charset="0"/>
              </a:rPr>
              <a:t>H</a:t>
            </a:r>
            <a:r>
              <a:rPr lang="en-US" altLang="en-US" sz="2800">
                <a:latin typeface="Arial" panose="020B0604020202020204" pitchFamily="34" charset="0"/>
              </a:rPr>
              <a:t>  in the Newton's Method in the following way:</a:t>
            </a:r>
          </a:p>
        </p:txBody>
      </p:sp>
      <p:sp>
        <p:nvSpPr>
          <p:cNvPr id="584708" name="Text Box 4">
            <a:extLst>
              <a:ext uri="{FF2B5EF4-FFF2-40B4-BE49-F238E27FC236}">
                <a16:creationId xmlns:a16="http://schemas.microsoft.com/office/drawing/2014/main" id="{06B90D51-9584-3140-A667-50561B08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429001"/>
            <a:ext cx="856932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5138" indent="-465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9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Initially, set </a:t>
            </a:r>
            <a:r>
              <a:rPr lang="el-GR" altLang="en-US" sz="28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en-US" sz="2800" baseline="-25000">
                <a:cs typeface="Arial" panose="020B0604020202020204" pitchFamily="34" charset="0"/>
              </a:rPr>
              <a:t>0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a huge number.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Decrease the value of </a:t>
            </a:r>
            <a:r>
              <a:rPr lang="el-GR" altLang="en-US" sz="28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en-US" sz="2800" i="1" baseline="-25000">
                <a:cs typeface="Arial" panose="020B0604020202020204" pitchFamily="34" charset="0"/>
              </a:rPr>
              <a:t>i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in each iteration.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When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i</a:t>
            </a:r>
            <a:r>
              <a:rPr lang="en-US" altLang="en-US" sz="2800">
                <a:latin typeface="Arial" panose="020B0604020202020204" pitchFamily="34" charset="0"/>
              </a:rPr>
              <a:t> is close to the optimum point, makes </a:t>
            </a:r>
            <a:r>
              <a:rPr lang="el-GR" altLang="en-US" sz="2800">
                <a:latin typeface="Arial" panose="020B0604020202020204" pitchFamily="34" charset="0"/>
              </a:rPr>
              <a:t>α</a:t>
            </a:r>
            <a:r>
              <a:rPr lang="en-US" altLang="en-US" sz="2800" i="1" baseline="-25000"/>
              <a:t>i</a:t>
            </a:r>
            <a:r>
              <a:rPr lang="en-US" altLang="en-US" sz="2800">
                <a:latin typeface="Arial" panose="020B0604020202020204" pitchFamily="34" charset="0"/>
              </a:rPr>
              <a:t> zero (or close to zero).</a:t>
            </a:r>
          </a:p>
        </p:txBody>
      </p:sp>
      <p:graphicFrame>
        <p:nvGraphicFramePr>
          <p:cNvPr id="584709" name="Object 5">
            <a:extLst>
              <a:ext uri="{FF2B5EF4-FFF2-40B4-BE49-F238E27FC236}">
                <a16:creationId xmlns:a16="http://schemas.microsoft.com/office/drawing/2014/main" id="{C5019543-2330-0440-937B-7404FCD19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2492376"/>
          <a:ext cx="79438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65824100" imgH="5854700" progId="Equation.3">
                  <p:embed/>
                </p:oleObj>
              </mc:Choice>
              <mc:Fallback>
                <p:oleObj name="Equation" r:id="rId3" imgW="65824100" imgH="5854700" progId="Equation.3">
                  <p:embed/>
                  <p:pic>
                    <p:nvPicPr>
                      <p:cNvPr id="584709" name="Object 5">
                        <a:extLst>
                          <a:ext uri="{FF2B5EF4-FFF2-40B4-BE49-F238E27FC236}">
                            <a16:creationId xmlns:a16="http://schemas.microsoft.com/office/drawing/2014/main" id="{C5019543-2330-0440-937B-7404FCD19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492376"/>
                        <a:ext cx="79438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364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>
            <a:extLst>
              <a:ext uri="{FF2B5EF4-FFF2-40B4-BE49-F238E27FC236}">
                <a16:creationId xmlns:a16="http://schemas.microsoft.com/office/drawing/2014/main" id="{94E06318-F2E0-2144-AB05-8F5DFC4E9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Marquardt Method</a:t>
            </a:r>
          </a:p>
        </p:txBody>
      </p:sp>
      <p:sp>
        <p:nvSpPr>
          <p:cNvPr id="585732" name="Text Box 4">
            <a:extLst>
              <a:ext uri="{FF2B5EF4-FFF2-40B4-BE49-F238E27FC236}">
                <a16:creationId xmlns:a16="http://schemas.microsoft.com/office/drawing/2014/main" id="{9C8D0ACA-07EA-2C4A-B680-749F6728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052514"/>
            <a:ext cx="8569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5138" indent="-465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9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When</a:t>
            </a:r>
            <a:r>
              <a:rPr lang="el-GR" altLang="en-US" sz="28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en-US" sz="2800" i="1" baseline="-25000">
                <a:cs typeface="Arial" panose="020B0604020202020204" pitchFamily="34" charset="0"/>
              </a:rPr>
              <a:t>i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is large</a:t>
            </a:r>
          </a:p>
        </p:txBody>
      </p:sp>
      <p:graphicFrame>
        <p:nvGraphicFramePr>
          <p:cNvPr id="585733" name="Object 5">
            <a:extLst>
              <a:ext uri="{FF2B5EF4-FFF2-40B4-BE49-F238E27FC236}">
                <a16:creationId xmlns:a16="http://schemas.microsoft.com/office/drawing/2014/main" id="{81BB6A2F-FF6C-9140-860F-024CE0A22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1700213"/>
          <a:ext cx="81899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3" imgW="67881500" imgH="15798800" progId="Equation.3">
                  <p:embed/>
                </p:oleObj>
              </mc:Choice>
              <mc:Fallback>
                <p:oleObj name="Equation" r:id="rId3" imgW="67881500" imgH="15798800" progId="Equation.3">
                  <p:embed/>
                  <p:pic>
                    <p:nvPicPr>
                      <p:cNvPr id="585733" name="Object 5">
                        <a:extLst>
                          <a:ext uri="{FF2B5EF4-FFF2-40B4-BE49-F238E27FC236}">
                            <a16:creationId xmlns:a16="http://schemas.microsoft.com/office/drawing/2014/main" id="{81BB6A2F-FF6C-9140-860F-024CE0A22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700213"/>
                        <a:ext cx="8189912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5" name="Text Box 7">
            <a:extLst>
              <a:ext uri="{FF2B5EF4-FFF2-40B4-BE49-F238E27FC236}">
                <a16:creationId xmlns:a16="http://schemas.microsoft.com/office/drawing/2014/main" id="{0EF442BE-AE4F-3549-8AFA-3F4DAA334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789364"/>
            <a:ext cx="8569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5138" indent="-465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9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When</a:t>
            </a:r>
            <a:r>
              <a:rPr lang="el-GR" altLang="en-US" sz="28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en-US" sz="2800" i="1" baseline="-25000">
                <a:cs typeface="Arial" panose="020B0604020202020204" pitchFamily="34" charset="0"/>
              </a:rPr>
              <a:t>i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is close to zero</a:t>
            </a:r>
          </a:p>
        </p:txBody>
      </p:sp>
      <p:graphicFrame>
        <p:nvGraphicFramePr>
          <p:cNvPr id="585736" name="Object 8">
            <a:extLst>
              <a:ext uri="{FF2B5EF4-FFF2-40B4-BE49-F238E27FC236}">
                <a16:creationId xmlns:a16="http://schemas.microsoft.com/office/drawing/2014/main" id="{7691790B-DFFF-A149-AA33-6E658E423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4652964"/>
          <a:ext cx="82962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5" imgW="68757800" imgH="11696700" progId="Equation.3">
                  <p:embed/>
                </p:oleObj>
              </mc:Choice>
              <mc:Fallback>
                <p:oleObj name="Equation" r:id="rId5" imgW="68757800" imgH="11696700" progId="Equation.3">
                  <p:embed/>
                  <p:pic>
                    <p:nvPicPr>
                      <p:cNvPr id="585736" name="Object 8">
                        <a:extLst>
                          <a:ext uri="{FF2B5EF4-FFF2-40B4-BE49-F238E27FC236}">
                            <a16:creationId xmlns:a16="http://schemas.microsoft.com/office/drawing/2014/main" id="{7691790B-DFFF-A149-AA33-6E658E423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4652964"/>
                        <a:ext cx="829627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7" name="Rectangle 9">
            <a:extLst>
              <a:ext uri="{FF2B5EF4-FFF2-40B4-BE49-F238E27FC236}">
                <a16:creationId xmlns:a16="http://schemas.microsoft.com/office/drawing/2014/main" id="{E11D2DAE-B447-EB47-9944-75999269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1052514"/>
            <a:ext cx="3816350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>
                <a:solidFill>
                  <a:srgbClr val="0B2FC7"/>
                </a:solidFill>
              </a:rPr>
              <a:t>Steepest Ascend Method</a:t>
            </a:r>
            <a:r>
              <a:rPr lang="en-US" altLang="zh-TW" sz="2400"/>
              <a:t>: (i.e., Move in the direction of the gradient.)</a:t>
            </a:r>
          </a:p>
        </p:txBody>
      </p:sp>
      <p:sp>
        <p:nvSpPr>
          <p:cNvPr id="585738" name="Rectangle 10">
            <a:extLst>
              <a:ext uri="{FF2B5EF4-FFF2-40B4-BE49-F238E27FC236}">
                <a16:creationId xmlns:a16="http://schemas.microsoft.com/office/drawing/2014/main" id="{A9BB6C8A-1740-4C48-BAD7-6E53A6BC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2276476"/>
            <a:ext cx="3673475" cy="1223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39" name="Rectangle 11">
            <a:extLst>
              <a:ext uri="{FF2B5EF4-FFF2-40B4-BE49-F238E27FC236}">
                <a16:creationId xmlns:a16="http://schemas.microsoft.com/office/drawing/2014/main" id="{3C4E4A3B-606C-2E47-AA53-6CA6A35C8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5013326"/>
            <a:ext cx="3673475" cy="1223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40" name="Rectangle 12">
            <a:extLst>
              <a:ext uri="{FF2B5EF4-FFF2-40B4-BE49-F238E27FC236}">
                <a16:creationId xmlns:a16="http://schemas.microsoft.com/office/drawing/2014/main" id="{930F0561-E905-8A48-883F-5E70EBBF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4508501"/>
            <a:ext cx="36718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>
                <a:solidFill>
                  <a:srgbClr val="0B2FC7"/>
                </a:solidFill>
              </a:rPr>
              <a:t>Newton's Method</a:t>
            </a:r>
          </a:p>
        </p:txBody>
      </p:sp>
    </p:spTree>
    <p:extLst>
      <p:ext uri="{BB962C8B-B14F-4D97-AF65-F5344CB8AC3E}">
        <p14:creationId xmlns:p14="http://schemas.microsoft.com/office/powerpoint/2010/main" val="27404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7" grpId="0"/>
      <p:bldP spid="5857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97CF13FC-2E92-1240-B7ED-B339BFCAA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/>
              <a:t>Optimization Methods</a:t>
            </a: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C06A8A01-6F4B-0144-A2C9-C1D01F403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196975"/>
            <a:ext cx="82804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/>
              <a:t>One-Dimensional Unconstrained Optimization</a:t>
            </a:r>
          </a:p>
          <a:p>
            <a:pPr marL="0" indent="0">
              <a:buNone/>
            </a:pPr>
            <a:r>
              <a:rPr lang="en-US" altLang="zh-TW" sz="2400"/>
              <a:t>	Golden-Section Search</a:t>
            </a:r>
          </a:p>
          <a:p>
            <a:pPr marL="0" indent="0">
              <a:buNone/>
            </a:pPr>
            <a:r>
              <a:rPr lang="en-US" altLang="zh-TW" sz="2400"/>
              <a:t>	Quadratic Interpolation</a:t>
            </a:r>
          </a:p>
          <a:p>
            <a:pPr marL="0" indent="0">
              <a:buNone/>
            </a:pPr>
            <a:r>
              <a:rPr lang="en-US" altLang="zh-TW" sz="2400"/>
              <a:t>	Newton's Method</a:t>
            </a:r>
          </a:p>
          <a:p>
            <a:pPr marL="0" indent="0">
              <a:buNone/>
            </a:pPr>
            <a:endParaRPr lang="en-US" altLang="zh-TW" sz="1400"/>
          </a:p>
          <a:p>
            <a:pPr marL="0" indent="0">
              <a:buNone/>
            </a:pPr>
            <a:r>
              <a:rPr lang="en-US" altLang="zh-TW"/>
              <a:t>Multi-Dimensional Unconstrained Optimization</a:t>
            </a:r>
          </a:p>
          <a:p>
            <a:pPr marL="0" indent="0">
              <a:buNone/>
            </a:pPr>
            <a:r>
              <a:rPr lang="en-US" altLang="zh-TW" sz="2400"/>
              <a:t>	Non-gradient or direct methods</a:t>
            </a:r>
          </a:p>
          <a:p>
            <a:pPr marL="0" indent="0">
              <a:buNone/>
            </a:pPr>
            <a:r>
              <a:rPr lang="en-US" altLang="zh-TW" sz="2400"/>
              <a:t>	Gradient methods</a:t>
            </a:r>
          </a:p>
          <a:p>
            <a:pPr marL="0" indent="0">
              <a:buNone/>
            </a:pPr>
            <a:endParaRPr lang="en-US" altLang="zh-TW" sz="1200"/>
          </a:p>
          <a:p>
            <a:pPr marL="0" indent="0">
              <a:buNone/>
            </a:pPr>
            <a:r>
              <a:rPr lang="en-US" altLang="zh-TW"/>
              <a:t>Linear Programming (Constrained)</a:t>
            </a:r>
          </a:p>
          <a:p>
            <a:pPr marL="0" indent="0">
              <a:buNone/>
            </a:pPr>
            <a:r>
              <a:rPr lang="en-US" altLang="zh-TW" sz="2400"/>
              <a:t>	Graphical Solution</a:t>
            </a:r>
          </a:p>
          <a:p>
            <a:pPr marL="0" indent="0">
              <a:buNone/>
            </a:pPr>
            <a:r>
              <a:rPr lang="en-US" altLang="zh-TW" sz="2400"/>
              <a:t>	Simplex Method</a:t>
            </a:r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E9424A9A-5735-3E4F-A7D6-14073470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049867"/>
            <a:ext cx="8208963" cy="431800"/>
          </a:xfrm>
          <a:prstGeom prst="rect">
            <a:avLst/>
          </a:prstGeom>
          <a:noFill/>
          <a:ln w="38100" algn="ctr">
            <a:solidFill>
              <a:srgbClr val="FA1A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23DBBCBB-21DC-3240-8A85-82D43347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 dirty="0"/>
              <a:t>Gradient</a:t>
            </a:r>
          </a:p>
        </p:txBody>
      </p:sp>
      <p:sp>
        <p:nvSpPr>
          <p:cNvPr id="555014" name="Rectangle 6">
            <a:extLst>
              <a:ext uri="{FF2B5EF4-FFF2-40B4-BE49-F238E27FC236}">
                <a16:creationId xmlns:a16="http://schemas.microsoft.com/office/drawing/2014/main" id="{5A47F22C-C891-144C-9A55-6831B84B96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74825" y="1636403"/>
            <a:ext cx="6553200" cy="4824412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The </a:t>
            </a:r>
            <a:r>
              <a:rPr lang="en-US" altLang="zh-TW" i="1" dirty="0">
                <a:solidFill>
                  <a:schemeClr val="hlink"/>
                </a:solidFill>
              </a:rPr>
              <a:t>gradient</a:t>
            </a:r>
            <a:r>
              <a:rPr lang="en-US" altLang="zh-TW" dirty="0">
                <a:solidFill>
                  <a:schemeClr val="hlink"/>
                </a:solidFill>
              </a:rPr>
              <a:t> vector</a:t>
            </a:r>
            <a:r>
              <a:rPr lang="en-US" altLang="zh-TW" dirty="0"/>
              <a:t> of a function </a:t>
            </a:r>
            <a:r>
              <a:rPr lang="en-US" altLang="zh-TW" i="1" dirty="0">
                <a:latin typeface="Times New Roman" panose="02020603050405020304" pitchFamily="18" charset="0"/>
              </a:rPr>
              <a:t>f,</a:t>
            </a:r>
            <a:r>
              <a:rPr lang="en-US" altLang="zh-TW" i="1" dirty="0"/>
              <a:t> </a:t>
            </a:r>
            <a:r>
              <a:rPr lang="en-US" altLang="en-US" dirty="0"/>
              <a:t>denoted as </a:t>
            </a:r>
            <a:r>
              <a:rPr lang="en-US" altLang="en-US" dirty="0">
                <a:sym typeface="Wingdings 3" pitchFamily="2" charset="2"/>
              </a:rPr>
              <a:t></a:t>
            </a:r>
            <a:r>
              <a:rPr lang="en-US" altLang="en-US" i="1" dirty="0">
                <a:latin typeface="Times New Roman" panose="02020603050405020304" pitchFamily="18" charset="0"/>
                <a:sym typeface="Wingdings 3" pitchFamily="2" charset="2"/>
              </a:rPr>
              <a:t>f</a:t>
            </a:r>
            <a:r>
              <a:rPr lang="en-US" altLang="en-US" dirty="0">
                <a:sym typeface="Wingdings 3" pitchFamily="2" charset="2"/>
              </a:rPr>
              <a:t>, </a:t>
            </a:r>
            <a:r>
              <a:rPr lang="en-US" altLang="zh-TW" dirty="0"/>
              <a:t>tells us that from an arbitrary point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509588" lvl="1" indent="-220663"/>
            <a:r>
              <a:rPr lang="en-US" altLang="zh-TW" dirty="0"/>
              <a:t>Which direction is the </a:t>
            </a:r>
            <a:r>
              <a:rPr lang="en-US" altLang="zh-TW" dirty="0">
                <a:solidFill>
                  <a:srgbClr val="00B050"/>
                </a:solidFill>
              </a:rPr>
              <a:t>steepest ascend/descend</a:t>
            </a:r>
            <a:r>
              <a:rPr lang="en-US" altLang="zh-TW" dirty="0"/>
              <a:t>?</a:t>
            </a:r>
          </a:p>
          <a:p>
            <a:pPr marL="914400" lvl="2" indent="-173038"/>
            <a:r>
              <a:rPr lang="en-US" altLang="zh-TW" dirty="0"/>
              <a:t>i.e. Direction that will yield the greatest change in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</a:p>
          <a:p>
            <a:pPr marL="914400" lvl="2" indent="-173038"/>
            <a:endParaRPr lang="en-US" altLang="zh-TW" sz="1200" dirty="0">
              <a:latin typeface="Times New Roman" panose="02020603050405020304" pitchFamily="18" charset="0"/>
            </a:endParaRPr>
          </a:p>
          <a:p>
            <a:pPr marL="509588" lvl="1" indent="-220663"/>
            <a:r>
              <a:rPr lang="en-US" altLang="zh-TW" dirty="0"/>
              <a:t>How much we will </a:t>
            </a:r>
            <a:r>
              <a:rPr lang="en-US" altLang="zh-TW" dirty="0">
                <a:solidFill>
                  <a:srgbClr val="00B050"/>
                </a:solidFill>
              </a:rPr>
              <a:t>gain by taking that step</a:t>
            </a:r>
            <a:r>
              <a:rPr lang="en-US" altLang="zh-TW" dirty="0"/>
              <a:t>?</a:t>
            </a:r>
          </a:p>
          <a:p>
            <a:pPr marL="914400" lvl="2" indent="-173038"/>
            <a:r>
              <a:rPr lang="en-US" altLang="zh-TW" dirty="0"/>
              <a:t>Indicate by the magnitude of </a:t>
            </a:r>
            <a:r>
              <a:rPr lang="en-US" altLang="en-US" dirty="0">
                <a:sym typeface="Wingdings 3" pitchFamily="2" charset="2"/>
              </a:rPr>
              <a:t></a:t>
            </a:r>
            <a:r>
              <a:rPr lang="en-US" altLang="en-US" i="1" dirty="0">
                <a:latin typeface="Times New Roman" panose="02020603050405020304" pitchFamily="18" charset="0"/>
                <a:sym typeface="Wingdings 3" pitchFamily="2" charset="2"/>
              </a:rPr>
              <a:t>f = || </a:t>
            </a:r>
            <a:r>
              <a:rPr lang="en-US" altLang="en-US" dirty="0">
                <a:latin typeface="Times New Roman" panose="02020603050405020304" pitchFamily="18" charset="0"/>
                <a:sym typeface="Wingdings 3" pitchFamily="2" charset="2"/>
              </a:rPr>
              <a:t></a:t>
            </a:r>
            <a:r>
              <a:rPr lang="en-US" altLang="en-US" i="1" dirty="0">
                <a:latin typeface="Times New Roman" panose="02020603050405020304" pitchFamily="18" charset="0"/>
                <a:sym typeface="Wingdings 3" pitchFamily="2" charset="2"/>
              </a:rPr>
              <a:t>f ||</a:t>
            </a:r>
            <a:r>
              <a:rPr lang="en-US" altLang="en-US" i="1" baseline="-25000" dirty="0">
                <a:latin typeface="Times New Roman" panose="02020603050405020304" pitchFamily="18" charset="0"/>
                <a:sym typeface="Wingdings 3" pitchFamily="2" charset="2"/>
              </a:rPr>
              <a:t>2</a:t>
            </a:r>
            <a:endParaRPr lang="en-US" altLang="zh-TW" i="1" dirty="0">
              <a:latin typeface="Times New Roman" panose="02020603050405020304" pitchFamily="18" charset="0"/>
              <a:sym typeface="Wingdings 3" pitchFamily="2" charset="2"/>
            </a:endParaRPr>
          </a:p>
        </p:txBody>
      </p:sp>
      <p:graphicFrame>
        <p:nvGraphicFramePr>
          <p:cNvPr id="555015" name="Object 7">
            <a:extLst>
              <a:ext uri="{FF2B5EF4-FFF2-40B4-BE49-F238E27FC236}">
                <a16:creationId xmlns:a16="http://schemas.microsoft.com/office/drawing/2014/main" id="{A73DFADE-E80A-904E-92A0-41684D6A2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301813"/>
              </p:ext>
            </p:extLst>
          </p:nvPr>
        </p:nvGraphicFramePr>
        <p:xfrm>
          <a:off x="8256589" y="2068204"/>
          <a:ext cx="1906587" cy="343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7551400" imgH="31597600" progId="Equation.3">
                  <p:embed/>
                </p:oleObj>
              </mc:Choice>
              <mc:Fallback>
                <p:oleObj name="Equation" r:id="rId3" imgW="17551400" imgH="31597600" progId="Equation.3">
                  <p:embed/>
                  <p:pic>
                    <p:nvPicPr>
                      <p:cNvPr id="555015" name="Object 7">
                        <a:extLst>
                          <a:ext uri="{FF2B5EF4-FFF2-40B4-BE49-F238E27FC236}">
                            <a16:creationId xmlns:a16="http://schemas.microsoft.com/office/drawing/2014/main" id="{A73DFADE-E80A-904E-92A0-41684D6A2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2068204"/>
                        <a:ext cx="1906587" cy="343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4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DF93F811-3BF1-E942-9A88-4E601463E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260351"/>
            <a:ext cx="9231428" cy="4175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Gradient – Example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5BDAB38A-3706-B04C-825F-8E7248D70A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70514" y="1031874"/>
            <a:ext cx="8496300" cy="216058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Problem</a:t>
            </a:r>
            <a:r>
              <a:rPr lang="en-US" altLang="zh-TW" dirty="0"/>
              <a:t>: Employ gradient to evaluate the steepest ascent direction for the function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y</a:t>
            </a:r>
            <a:r>
              <a:rPr lang="en-US" altLang="zh-TW" dirty="0">
                <a:latin typeface="Times New Roman" panose="02020603050405020304" pitchFamily="18" charset="0"/>
              </a:rPr>
              <a:t>) = </a:t>
            </a:r>
            <a:r>
              <a:rPr lang="en-US" altLang="zh-TW" i="1" dirty="0">
                <a:latin typeface="Times New Roman" panose="02020603050405020304" pitchFamily="18" charset="0"/>
              </a:rPr>
              <a:t>xy</a:t>
            </a:r>
            <a:r>
              <a:rPr lang="en-US" altLang="zh-TW" baseline="30000" dirty="0">
                <a:latin typeface="Times New Roman" panose="02020603050405020304" pitchFamily="18" charset="0"/>
              </a:rPr>
              <a:t>2 </a:t>
            </a:r>
            <a:r>
              <a:rPr lang="en-US" altLang="zh-TW" dirty="0"/>
              <a:t>at point </a:t>
            </a:r>
            <a:r>
              <a:rPr lang="en-US" altLang="zh-TW" dirty="0">
                <a:latin typeface="Times New Roman" panose="02020603050405020304" pitchFamily="18" charset="0"/>
              </a:rPr>
              <a:t>(2, 2).</a:t>
            </a:r>
          </a:p>
          <a:p>
            <a:pPr marL="0" indent="0">
              <a:buNone/>
            </a:pPr>
            <a:endParaRPr lang="en-US" altLang="zh-TW" sz="1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/>
              <a:t>Solution: </a:t>
            </a:r>
          </a:p>
        </p:txBody>
      </p:sp>
      <p:graphicFrame>
        <p:nvGraphicFramePr>
          <p:cNvPr id="578564" name="Object 4">
            <a:extLst>
              <a:ext uri="{FF2B5EF4-FFF2-40B4-BE49-F238E27FC236}">
                <a16:creationId xmlns:a16="http://schemas.microsoft.com/office/drawing/2014/main" id="{B533C1BB-CB92-3542-A42B-B2A15C22B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71987"/>
              </p:ext>
            </p:extLst>
          </p:nvPr>
        </p:nvGraphicFramePr>
        <p:xfrm>
          <a:off x="3842178" y="2543174"/>
          <a:ext cx="318452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32766000" imgH="19304000" progId="Equation.3">
                  <p:embed/>
                </p:oleObj>
              </mc:Choice>
              <mc:Fallback>
                <p:oleObj name="Equation" r:id="rId3" imgW="32766000" imgH="19304000" progId="Equation.3">
                  <p:embed/>
                  <p:pic>
                    <p:nvPicPr>
                      <p:cNvPr id="578564" name="Object 4">
                        <a:extLst>
                          <a:ext uri="{FF2B5EF4-FFF2-40B4-BE49-F238E27FC236}">
                            <a16:creationId xmlns:a16="http://schemas.microsoft.com/office/drawing/2014/main" id="{B533C1BB-CB92-3542-A42B-B2A15C22B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178" y="2543174"/>
                        <a:ext cx="3184525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65" name="Line 5">
            <a:extLst>
              <a:ext uri="{FF2B5EF4-FFF2-40B4-BE49-F238E27FC236}">
                <a16:creationId xmlns:a16="http://schemas.microsoft.com/office/drawing/2014/main" id="{AD72BA85-E416-F14B-93C1-B7B3E5303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8389" y="2111374"/>
            <a:ext cx="0" cy="1728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66" name="Line 6">
            <a:extLst>
              <a:ext uri="{FF2B5EF4-FFF2-40B4-BE49-F238E27FC236}">
                <a16:creationId xmlns:a16="http://schemas.microsoft.com/office/drawing/2014/main" id="{44145951-078F-9143-B228-5A83D40B8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9977" y="3838574"/>
            <a:ext cx="863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67" name="Line 7">
            <a:extLst>
              <a:ext uri="{FF2B5EF4-FFF2-40B4-BE49-F238E27FC236}">
                <a16:creationId xmlns:a16="http://schemas.microsoft.com/office/drawing/2014/main" id="{4F9718C1-07B0-134E-9DC7-87DC8195C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9978" y="2184400"/>
            <a:ext cx="790575" cy="1655763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68" name="Line 8">
            <a:extLst>
              <a:ext uri="{FF2B5EF4-FFF2-40B4-BE49-F238E27FC236}">
                <a16:creationId xmlns:a16="http://schemas.microsoft.com/office/drawing/2014/main" id="{93DF29BC-B706-7D46-B2E8-F2AA02C93A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71415" y="3622674"/>
            <a:ext cx="144463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69" name="Text Box 9">
            <a:extLst>
              <a:ext uri="{FF2B5EF4-FFF2-40B4-BE49-F238E27FC236}">
                <a16:creationId xmlns:a16="http://schemas.microsoft.com/office/drawing/2014/main" id="{9A99A48C-2134-154A-B105-28A47453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414" y="3335338"/>
            <a:ext cx="348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en-US" sz="2400">
                <a:cs typeface="Tahoma" panose="020B0604030504040204" pitchFamily="34" charset="0"/>
              </a:rPr>
              <a:t>θ</a:t>
            </a:r>
          </a:p>
        </p:txBody>
      </p:sp>
      <p:sp>
        <p:nvSpPr>
          <p:cNvPr id="578570" name="Text Box 10">
            <a:extLst>
              <a:ext uri="{FF2B5EF4-FFF2-40B4-BE49-F238E27FC236}">
                <a16:creationId xmlns:a16="http://schemas.microsoft.com/office/drawing/2014/main" id="{A0634AE6-D2AA-B249-88A1-C99C1D1EB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9978" y="3911600"/>
            <a:ext cx="9060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Tahoma" panose="020B0604030504040204" pitchFamily="34" charset="0"/>
              </a:rPr>
              <a:t>4 unit</a:t>
            </a:r>
            <a:endParaRPr lang="el-GR" altLang="en-US" sz="2400">
              <a:cs typeface="Tahoma" panose="020B0604030504040204" pitchFamily="34" charset="0"/>
            </a:endParaRPr>
          </a:p>
        </p:txBody>
      </p:sp>
      <p:sp>
        <p:nvSpPr>
          <p:cNvPr id="578571" name="Text Box 11">
            <a:extLst>
              <a:ext uri="{FF2B5EF4-FFF2-40B4-BE49-F238E27FC236}">
                <a16:creationId xmlns:a16="http://schemas.microsoft.com/office/drawing/2014/main" id="{E364996A-9BA2-5249-9657-01B8990F8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328" y="2327275"/>
            <a:ext cx="9060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Tahoma" panose="020B0604030504040204" pitchFamily="34" charset="0"/>
              </a:rPr>
              <a:t>8 unit</a:t>
            </a:r>
            <a:endParaRPr lang="el-GR" altLang="en-US" sz="2400">
              <a:cs typeface="Tahoma" panose="020B0604030504040204" pitchFamily="34" charset="0"/>
            </a:endParaRPr>
          </a:p>
        </p:txBody>
      </p:sp>
      <p:graphicFrame>
        <p:nvGraphicFramePr>
          <p:cNvPr id="578572" name="Object 12">
            <a:extLst>
              <a:ext uri="{FF2B5EF4-FFF2-40B4-BE49-F238E27FC236}">
                <a16:creationId xmlns:a16="http://schemas.microsoft.com/office/drawing/2014/main" id="{F6E8A004-9010-974D-8BD6-6278B5DD1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706527"/>
              </p:ext>
            </p:extLst>
          </p:nvPr>
        </p:nvGraphicFramePr>
        <p:xfrm>
          <a:off x="2041953" y="4559300"/>
          <a:ext cx="85693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93624400" imgH="14046200" progId="Equation.3">
                  <p:embed/>
                </p:oleObj>
              </mc:Choice>
              <mc:Fallback>
                <p:oleObj name="Equation" r:id="rId5" imgW="93624400" imgH="14046200" progId="Equation.3">
                  <p:embed/>
                  <p:pic>
                    <p:nvPicPr>
                      <p:cNvPr id="578572" name="Object 12">
                        <a:extLst>
                          <a:ext uri="{FF2B5EF4-FFF2-40B4-BE49-F238E27FC236}">
                            <a16:creationId xmlns:a16="http://schemas.microsoft.com/office/drawing/2014/main" id="{F6E8A004-9010-974D-8BD6-6278B5DD1A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953" y="4559300"/>
                        <a:ext cx="85693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3" name="Object 13">
            <a:extLst>
              <a:ext uri="{FF2B5EF4-FFF2-40B4-BE49-F238E27FC236}">
                <a16:creationId xmlns:a16="http://schemas.microsoft.com/office/drawing/2014/main" id="{71DD872A-F822-BD4A-A4EC-7BDEAB7D2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279519"/>
              </p:ext>
            </p:extLst>
          </p:nvPr>
        </p:nvGraphicFramePr>
        <p:xfrm>
          <a:off x="2041952" y="6000749"/>
          <a:ext cx="8077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7" imgW="83096100" imgH="6146800" progId="Equation.3">
                  <p:embed/>
                </p:oleObj>
              </mc:Choice>
              <mc:Fallback>
                <p:oleObj name="Equation" r:id="rId7" imgW="83096100" imgH="6146800" progId="Equation.3">
                  <p:embed/>
                  <p:pic>
                    <p:nvPicPr>
                      <p:cNvPr id="578573" name="Object 13">
                        <a:extLst>
                          <a:ext uri="{FF2B5EF4-FFF2-40B4-BE49-F238E27FC236}">
                            <a16:creationId xmlns:a16="http://schemas.microsoft.com/office/drawing/2014/main" id="{71DD872A-F822-BD4A-A4EC-7BDEAB7D2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952" y="6000749"/>
                        <a:ext cx="8077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8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9" grpId="0"/>
      <p:bldP spid="578570" grpId="0"/>
      <p:bldP spid="5785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>
            <a:extLst>
              <a:ext uri="{FF2B5EF4-FFF2-40B4-BE49-F238E27FC236}">
                <a16:creationId xmlns:a16="http://schemas.microsoft.com/office/drawing/2014/main" id="{52A76616-EBAF-D34D-89D5-36032F018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3609975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The direction of steepest ascent (gradient) is generally perpendicular, or orthogonal, to the elevation contour.</a:t>
            </a:r>
          </a:p>
        </p:txBody>
      </p:sp>
      <p:pic>
        <p:nvPicPr>
          <p:cNvPr id="558084" name="Picture 4" descr="Fig1407">
            <a:extLst>
              <a:ext uri="{FF2B5EF4-FFF2-40B4-BE49-F238E27FC236}">
                <a16:creationId xmlns:a16="http://schemas.microsoft.com/office/drawing/2014/main" id="{10E53D44-ECAD-6D4D-8800-88E1FFDEE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700213"/>
            <a:ext cx="4319588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6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67D45022-B3D5-7842-A63E-2351C00CA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 dirty="0"/>
              <a:t>Detecting Optimum Point</a:t>
            </a:r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224276CB-FA94-DB43-8D06-8E13E2610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552951"/>
          </a:xfrm>
        </p:spPr>
        <p:txBody>
          <a:bodyPr/>
          <a:lstStyle/>
          <a:p>
            <a:r>
              <a:rPr lang="en-US" altLang="en-US" dirty="0"/>
              <a:t>For 1-D problems </a:t>
            </a:r>
          </a:p>
          <a:p>
            <a:pPr lvl="1">
              <a:buFontTx/>
              <a:buNone/>
            </a:pP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</a:rPr>
              <a:t>f'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x'</a:t>
            </a:r>
            <a:r>
              <a:rPr lang="en-US" altLang="en-US" dirty="0">
                <a:latin typeface="Times New Roman" panose="02020603050405020304" pitchFamily="18" charset="0"/>
              </a:rPr>
              <a:t>) = 0 </a:t>
            </a:r>
          </a:p>
          <a:p>
            <a:pPr lvl="1">
              <a:buFontTx/>
              <a:buNone/>
            </a:pPr>
            <a:r>
              <a:rPr lang="en-US" altLang="en-US" dirty="0"/>
              <a:t>and</a:t>
            </a:r>
          </a:p>
          <a:p>
            <a:pPr lvl="1">
              <a:buFontTx/>
              <a:buNone/>
            </a:pPr>
            <a:r>
              <a:rPr lang="en-US" altLang="en-US" dirty="0"/>
              <a:t>	If </a:t>
            </a:r>
            <a:r>
              <a:rPr lang="en-US" altLang="en-US" i="1" dirty="0">
                <a:latin typeface="Times New Roman" panose="02020603050405020304" pitchFamily="18" charset="0"/>
              </a:rPr>
              <a:t>f"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x'</a:t>
            </a:r>
            <a:r>
              <a:rPr lang="en-US" altLang="en-US" dirty="0">
                <a:latin typeface="Times New Roman" panose="02020603050405020304" pitchFamily="18" charset="0"/>
              </a:rPr>
              <a:t>) &lt; 0</a:t>
            </a:r>
            <a:r>
              <a:rPr lang="en-US" altLang="en-US" dirty="0"/>
              <a:t>, then </a:t>
            </a:r>
            <a:r>
              <a:rPr lang="en-US" altLang="en-US" i="1" dirty="0">
                <a:latin typeface="Times New Roman" panose="02020603050405020304" pitchFamily="18" charset="0"/>
              </a:rPr>
              <a:t>x'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FF0000"/>
                </a:solidFill>
              </a:rPr>
              <a:t>maximum</a:t>
            </a:r>
            <a:r>
              <a:rPr lang="en-US" altLang="en-US" dirty="0"/>
              <a:t> point </a:t>
            </a:r>
          </a:p>
          <a:p>
            <a:pPr lvl="1">
              <a:buFontTx/>
              <a:buNone/>
            </a:pPr>
            <a:r>
              <a:rPr lang="en-US" altLang="en-US" dirty="0"/>
              <a:t>	If </a:t>
            </a:r>
            <a:r>
              <a:rPr lang="en-US" altLang="en-US" i="1" dirty="0">
                <a:latin typeface="Times New Roman" panose="02020603050405020304" pitchFamily="18" charset="0"/>
              </a:rPr>
              <a:t>f"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x'</a:t>
            </a:r>
            <a:r>
              <a:rPr lang="en-US" altLang="en-US" dirty="0">
                <a:latin typeface="Times New Roman" panose="02020603050405020304" pitchFamily="18" charset="0"/>
              </a:rPr>
              <a:t>) &gt; 0</a:t>
            </a:r>
            <a:r>
              <a:rPr lang="en-US" altLang="en-US" dirty="0"/>
              <a:t>, then </a:t>
            </a:r>
            <a:r>
              <a:rPr lang="en-US" altLang="en-US" i="1" dirty="0">
                <a:latin typeface="Times New Roman" panose="02020603050405020304" pitchFamily="18" charset="0"/>
              </a:rPr>
              <a:t>x'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0070C0"/>
                </a:solidFill>
              </a:rPr>
              <a:t>maximum</a:t>
            </a:r>
            <a:r>
              <a:rPr lang="en-US" altLang="en-US" dirty="0"/>
              <a:t> point</a:t>
            </a:r>
          </a:p>
          <a:p>
            <a:pPr lvl="1">
              <a:buFontTx/>
              <a:buNone/>
            </a:pPr>
            <a:r>
              <a:rPr lang="en-US" altLang="en-US" dirty="0"/>
              <a:t>	If </a:t>
            </a:r>
            <a:r>
              <a:rPr lang="en-US" altLang="en-US" i="1" dirty="0">
                <a:latin typeface="Times New Roman" panose="02020603050405020304" pitchFamily="18" charset="0"/>
              </a:rPr>
              <a:t>f"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x'</a:t>
            </a:r>
            <a:r>
              <a:rPr lang="en-US" altLang="en-US" dirty="0">
                <a:latin typeface="Times New Roman" panose="02020603050405020304" pitchFamily="18" charset="0"/>
              </a:rPr>
              <a:t>) = 0</a:t>
            </a:r>
            <a:r>
              <a:rPr lang="en-US" altLang="en-US" dirty="0"/>
              <a:t>, then </a:t>
            </a:r>
            <a:r>
              <a:rPr lang="en-US" altLang="en-US" i="1" dirty="0">
                <a:latin typeface="Times New Roman" panose="02020603050405020304" pitchFamily="18" charset="0"/>
              </a:rPr>
              <a:t>x'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00B050"/>
                </a:solidFill>
              </a:rPr>
              <a:t>saddle</a:t>
            </a:r>
            <a:r>
              <a:rPr lang="en-US" altLang="en-US" dirty="0"/>
              <a:t> point</a:t>
            </a:r>
          </a:p>
          <a:p>
            <a:pPr lvl="1">
              <a:buFontTx/>
              <a:buNone/>
            </a:pPr>
            <a:endParaRPr lang="en-US" altLang="en-US" sz="1200" dirty="0"/>
          </a:p>
          <a:p>
            <a:r>
              <a:rPr lang="en-US" altLang="en-US" dirty="0"/>
              <a:t>What about for multi-dimensional problems?</a:t>
            </a:r>
          </a:p>
        </p:txBody>
      </p:sp>
    </p:spTree>
    <p:extLst>
      <p:ext uri="{BB962C8B-B14F-4D97-AF65-F5344CB8AC3E}">
        <p14:creationId xmlns:p14="http://schemas.microsoft.com/office/powerpoint/2010/main" val="38361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A98F9D74-4E27-A94E-8BE4-22BF2106A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4" y="260351"/>
            <a:ext cx="8963799" cy="4175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Detecting Optimum Point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54E182F0-BDA6-F34B-AE14-CA3D1A455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0733" y="1125535"/>
            <a:ext cx="8229600" cy="1295400"/>
          </a:xfrm>
        </p:spPr>
        <p:txBody>
          <a:bodyPr/>
          <a:lstStyle/>
          <a:p>
            <a:r>
              <a:rPr lang="en-US" altLang="en-US" dirty="0"/>
              <a:t>For 2-D problems, if a point is an optimum point, then</a:t>
            </a:r>
          </a:p>
        </p:txBody>
      </p:sp>
      <p:graphicFrame>
        <p:nvGraphicFramePr>
          <p:cNvPr id="562180" name="Object 4">
            <a:extLst>
              <a:ext uri="{FF2B5EF4-FFF2-40B4-BE49-F238E27FC236}">
                <a16:creationId xmlns:a16="http://schemas.microsoft.com/office/drawing/2014/main" id="{BC95A17F-CA95-E04F-A30B-9B71A51FF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911400"/>
              </p:ext>
            </p:extLst>
          </p:nvPr>
        </p:nvGraphicFramePr>
        <p:xfrm>
          <a:off x="4917109" y="2133599"/>
          <a:ext cx="28717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29552900" imgH="9652000" progId="Equation.3">
                  <p:embed/>
                </p:oleObj>
              </mc:Choice>
              <mc:Fallback>
                <p:oleObj name="Equation" r:id="rId3" imgW="29552900" imgH="9652000" progId="Equation.3">
                  <p:embed/>
                  <p:pic>
                    <p:nvPicPr>
                      <p:cNvPr id="562180" name="Object 4">
                        <a:extLst>
                          <a:ext uri="{FF2B5EF4-FFF2-40B4-BE49-F238E27FC236}">
                            <a16:creationId xmlns:a16="http://schemas.microsoft.com/office/drawing/2014/main" id="{BC95A17F-CA95-E04F-A30B-9B71A51FF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109" y="2133599"/>
                        <a:ext cx="28717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1" name="Rectangle 5">
            <a:extLst>
              <a:ext uri="{FF2B5EF4-FFF2-40B4-BE49-F238E27FC236}">
                <a16:creationId xmlns:a16="http://schemas.microsoft.com/office/drawing/2014/main" id="{DBCC8CC7-FF19-6247-A771-83996F09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733" y="3141660"/>
            <a:ext cx="82296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 sz="2800" dirty="0"/>
              <a:t>In addition, if the point is a maximum point, then</a:t>
            </a:r>
          </a:p>
        </p:txBody>
      </p:sp>
      <p:graphicFrame>
        <p:nvGraphicFramePr>
          <p:cNvPr id="562182" name="Object 6">
            <a:extLst>
              <a:ext uri="{FF2B5EF4-FFF2-40B4-BE49-F238E27FC236}">
                <a16:creationId xmlns:a16="http://schemas.microsoft.com/office/drawing/2014/main" id="{0C5D7E69-92A1-3848-A063-1E322F416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23250"/>
              </p:ext>
            </p:extLst>
          </p:nvPr>
        </p:nvGraphicFramePr>
        <p:xfrm>
          <a:off x="4845670" y="3760786"/>
          <a:ext cx="32702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33642300" imgH="10236200" progId="Equation.3">
                  <p:embed/>
                </p:oleObj>
              </mc:Choice>
              <mc:Fallback>
                <p:oleObj name="Equation" r:id="rId5" imgW="33642300" imgH="10236200" progId="Equation.3">
                  <p:embed/>
                  <p:pic>
                    <p:nvPicPr>
                      <p:cNvPr id="562182" name="Object 6">
                        <a:extLst>
                          <a:ext uri="{FF2B5EF4-FFF2-40B4-BE49-F238E27FC236}">
                            <a16:creationId xmlns:a16="http://schemas.microsoft.com/office/drawing/2014/main" id="{0C5D7E69-92A1-3848-A063-1E322F416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670" y="3760786"/>
                        <a:ext cx="32702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3" name="Rectangle 7">
            <a:extLst>
              <a:ext uri="{FF2B5EF4-FFF2-40B4-BE49-F238E27FC236}">
                <a16:creationId xmlns:a16="http://schemas.microsoft.com/office/drawing/2014/main" id="{FC979EA6-42ED-824F-8115-021D50594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734" y="5013324"/>
            <a:ext cx="83518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 sz="2800" b="1" dirty="0"/>
              <a:t>Question</a:t>
            </a:r>
            <a:r>
              <a:rPr lang="en-US" altLang="en-US" sz="2800" dirty="0"/>
              <a:t>: If both of these conditions are satisfied for a point, can we conclude that the point is a maximum point?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DDA4077-01E0-5742-98DA-84B42917E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605" y="2133598"/>
            <a:ext cx="3323064" cy="936625"/>
          </a:xfrm>
          <a:prstGeom prst="rect">
            <a:avLst/>
          </a:prstGeom>
          <a:noFill/>
          <a:ln w="6350" algn="ctr">
            <a:solidFill>
              <a:srgbClr val="FA1A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F9B67C8-9AE5-5143-9873-0865E2C0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888" y="3825564"/>
            <a:ext cx="3627864" cy="936625"/>
          </a:xfrm>
          <a:prstGeom prst="rect">
            <a:avLst/>
          </a:prstGeom>
          <a:noFill/>
          <a:ln w="6350" algn="ctr">
            <a:solidFill>
              <a:srgbClr val="FA1A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196" name="Picture 4" descr="Fig1408">
            <a:extLst>
              <a:ext uri="{FF2B5EF4-FFF2-40B4-BE49-F238E27FC236}">
                <a16:creationId xmlns:a16="http://schemas.microsoft.com/office/drawing/2014/main" id="{27B03EFB-08F7-D541-ADB2-C632A9EE9BF8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0372" y="1577124"/>
            <a:ext cx="4716462" cy="4392613"/>
          </a:xfrm>
          <a:noFill/>
          <a:ln/>
        </p:spPr>
      </p:pic>
      <p:sp>
        <p:nvSpPr>
          <p:cNvPr id="520200" name="Arc 8">
            <a:extLst>
              <a:ext uri="{FF2B5EF4-FFF2-40B4-BE49-F238E27FC236}">
                <a16:creationId xmlns:a16="http://schemas.microsoft.com/office/drawing/2014/main" id="{9935E7BF-A68D-B744-997E-E3A43777FE8F}"/>
              </a:ext>
            </a:extLst>
          </p:cNvPr>
          <p:cNvSpPr>
            <a:spLocks/>
          </p:cNvSpPr>
          <p:nvPr/>
        </p:nvSpPr>
        <p:spPr bwMode="auto">
          <a:xfrm rot="8006254">
            <a:off x="7913959" y="1566011"/>
            <a:ext cx="2065338" cy="22336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3839"/>
              <a:gd name="T2" fmla="*/ 21484 w 21600"/>
              <a:gd name="T3" fmla="*/ 23839 h 23839"/>
              <a:gd name="T4" fmla="*/ 0 w 21600"/>
              <a:gd name="T5" fmla="*/ 21600 h 23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839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47"/>
                  <a:pt x="21561" y="23095"/>
                  <a:pt x="21483" y="23838"/>
                </a:cubicBezTo>
              </a:path>
              <a:path w="21600" h="23839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47"/>
                  <a:pt x="21561" y="23095"/>
                  <a:pt x="21483" y="23838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01" name="Oval 9">
            <a:extLst>
              <a:ext uri="{FF2B5EF4-FFF2-40B4-BE49-F238E27FC236}">
                <a16:creationId xmlns:a16="http://schemas.microsoft.com/office/drawing/2014/main" id="{C682C5E6-AD9A-3942-B589-4942A256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997" y="3293211"/>
            <a:ext cx="144462" cy="144462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02" name="Arc 10">
            <a:extLst>
              <a:ext uri="{FF2B5EF4-FFF2-40B4-BE49-F238E27FC236}">
                <a16:creationId xmlns:a16="http://schemas.microsoft.com/office/drawing/2014/main" id="{43B0BF50-497B-7E46-8715-C0E0A86B022C}"/>
              </a:ext>
            </a:extLst>
          </p:cNvPr>
          <p:cNvSpPr>
            <a:spLocks/>
          </p:cNvSpPr>
          <p:nvPr/>
        </p:nvSpPr>
        <p:spPr bwMode="auto">
          <a:xfrm rot="18830704">
            <a:off x="7913959" y="4877536"/>
            <a:ext cx="2065338" cy="22336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3839"/>
              <a:gd name="T2" fmla="*/ 21484 w 21600"/>
              <a:gd name="T3" fmla="*/ 23839 h 23839"/>
              <a:gd name="T4" fmla="*/ 0 w 21600"/>
              <a:gd name="T5" fmla="*/ 21600 h 23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839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47"/>
                  <a:pt x="21561" y="23095"/>
                  <a:pt x="21483" y="23838"/>
                </a:cubicBezTo>
              </a:path>
              <a:path w="21600" h="23839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47"/>
                  <a:pt x="21561" y="23095"/>
                  <a:pt x="21483" y="23838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03" name="Oval 11">
            <a:extLst>
              <a:ext uri="{FF2B5EF4-FFF2-40B4-BE49-F238E27FC236}">
                <a16:creationId xmlns:a16="http://schemas.microsoft.com/office/drawing/2014/main" id="{BDCE1224-A1EF-8C40-A139-E65846DF328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910910" y="5249011"/>
            <a:ext cx="144463" cy="144462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04" name="Rectangle 12">
            <a:extLst>
              <a:ext uri="{FF2B5EF4-FFF2-40B4-BE49-F238E27FC236}">
                <a16:creationId xmlns:a16="http://schemas.microsoft.com/office/drawing/2014/main" id="{7625F857-1A0E-0744-BA1F-E90B9868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560" y="1073887"/>
            <a:ext cx="33115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When viewed along the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/>
              <a:t> and </a:t>
            </a:r>
            <a:r>
              <a:rPr lang="en-US" altLang="en-US" sz="2800" i="1">
                <a:latin typeface="Times New Roman" panose="02020603050405020304" pitchFamily="18" charset="0"/>
              </a:rPr>
              <a:t>y</a:t>
            </a:r>
            <a:r>
              <a:rPr lang="en-US" altLang="en-US" sz="2800"/>
              <a:t> directions.</a:t>
            </a:r>
          </a:p>
        </p:txBody>
      </p:sp>
      <p:sp>
        <p:nvSpPr>
          <p:cNvPr id="520205" name="Rectangle 13">
            <a:extLst>
              <a:ext uri="{FF2B5EF4-FFF2-40B4-BE49-F238E27FC236}">
                <a16:creationId xmlns:a16="http://schemas.microsoft.com/office/drawing/2014/main" id="{AE3D679F-EE88-814A-982A-EBBC16C0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560" y="4169512"/>
            <a:ext cx="33115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When viewed along the </a:t>
            </a:r>
            <a:r>
              <a:rPr lang="en-US" altLang="en-US" sz="2800" i="1">
                <a:latin typeface="Times New Roman" panose="02020603050405020304" pitchFamily="18" charset="0"/>
              </a:rPr>
              <a:t>y = x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  <a:r>
              <a:rPr lang="en-US" altLang="en-US" sz="2800"/>
              <a:t> direction.</a:t>
            </a:r>
          </a:p>
        </p:txBody>
      </p:sp>
      <p:sp>
        <p:nvSpPr>
          <p:cNvPr id="520207" name="Rectangle 15">
            <a:extLst>
              <a:ext uri="{FF2B5EF4-FFF2-40B4-BE49-F238E27FC236}">
                <a16:creationId xmlns:a16="http://schemas.microsoft.com/office/drawing/2014/main" id="{A53EA79E-0869-5E46-A054-50D456855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4" y="260351"/>
            <a:ext cx="8712201" cy="4175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en-US" b="1" dirty="0"/>
              <a:t>Detecting Optimum Point</a:t>
            </a:r>
          </a:p>
        </p:txBody>
      </p:sp>
      <p:sp>
        <p:nvSpPr>
          <p:cNvPr id="520208" name="Rectangle 16">
            <a:extLst>
              <a:ext uri="{FF2B5EF4-FFF2-40B4-BE49-F238E27FC236}">
                <a16:creationId xmlns:a16="http://schemas.microsoft.com/office/drawing/2014/main" id="{E71E02EB-EFE7-4247-9B84-16802E40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709" y="5969737"/>
            <a:ext cx="42481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</a:rPr>
              <a:t>b</a:t>
            </a:r>
            <a:r>
              <a:rPr lang="en-US" altLang="en-US" sz="2800">
                <a:latin typeface="Times New Roman" panose="02020603050405020304" pitchFamily="18" charset="0"/>
              </a:rPr>
              <a:t>)</a:t>
            </a:r>
            <a:r>
              <a:rPr lang="en-US" altLang="en-US" sz="2800"/>
              <a:t> is a saddle point</a:t>
            </a:r>
          </a:p>
        </p:txBody>
      </p:sp>
    </p:spTree>
    <p:extLst>
      <p:ext uri="{BB962C8B-B14F-4D97-AF65-F5344CB8AC3E}">
        <p14:creationId xmlns:p14="http://schemas.microsoft.com/office/powerpoint/2010/main" val="36626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6196</TotalTime>
  <Words>1122</Words>
  <Application>Microsoft Macintosh PowerPoint</Application>
  <PresentationFormat>Widescreen</PresentationFormat>
  <Paragraphs>133</Paragraphs>
  <Slides>24</Slides>
  <Notes>0</Notes>
  <HiddenSlides>10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Office Theme</vt:lpstr>
      <vt:lpstr>Equation</vt:lpstr>
      <vt:lpstr>Week 13c</vt:lpstr>
      <vt:lpstr>Reference</vt:lpstr>
      <vt:lpstr>Optimization Methods</vt:lpstr>
      <vt:lpstr>Gradient</vt:lpstr>
      <vt:lpstr>Gradient – Example</vt:lpstr>
      <vt:lpstr>PowerPoint Presentation</vt:lpstr>
      <vt:lpstr>Detecting Optimum Point</vt:lpstr>
      <vt:lpstr>Detecting Optimum Point</vt:lpstr>
      <vt:lpstr>Detecting Optimum Point</vt:lpstr>
      <vt:lpstr>Detecting Optimum Point</vt:lpstr>
      <vt:lpstr>Hessian Matrix (or Hessian of f )</vt:lpstr>
      <vt:lpstr>Detecting Optimum Point</vt:lpstr>
      <vt:lpstr>PowerPoint Presentation</vt:lpstr>
      <vt:lpstr>Example</vt:lpstr>
      <vt:lpstr>Steepest Ascent Method</vt:lpstr>
      <vt:lpstr>Steepest Ascent Method – Maximizing f (xi + hSi)</vt:lpstr>
      <vt:lpstr>PowerPoint Presentation</vt:lpstr>
      <vt:lpstr>PowerPoint Presentation</vt:lpstr>
      <vt:lpstr>Conjugate Gradient Approaches (Fletcher-Reeves)</vt:lpstr>
      <vt:lpstr>Newton's Method</vt:lpstr>
      <vt:lpstr>Newton's Method</vt:lpstr>
      <vt:lpstr>Marquardt Method</vt:lpstr>
      <vt:lpstr>Marquardt Method</vt:lpstr>
      <vt:lpstr>Marquardt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Sani Muhamad Isa</cp:lastModifiedBy>
  <cp:revision>237</cp:revision>
  <dcterms:created xsi:type="dcterms:W3CDTF">2018-07-13T04:13:16Z</dcterms:created>
  <dcterms:modified xsi:type="dcterms:W3CDTF">2020-06-10T02:23:43Z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