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9" r:id="rId5"/>
    <p:sldId id="260" r:id="rId6"/>
    <p:sldId id="261" r:id="rId7"/>
    <p:sldId id="262" r:id="rId8"/>
    <p:sldId id="264" r:id="rId9"/>
    <p:sldId id="266"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1" autoAdjust="0"/>
    <p:restoredTop sz="95673" autoAdjust="0"/>
  </p:normalViewPr>
  <p:slideViewPr>
    <p:cSldViewPr snapToGrid="0">
      <p:cViewPr>
        <p:scale>
          <a:sx n="80" d="100"/>
          <a:sy n="80" d="100"/>
        </p:scale>
        <p:origin x="52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1" Type="http://schemas.openxmlformats.org/officeDocument/2006/relationships/image" Target="../media/image26.wmf"/><Relationship Id="rId2"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4" Type="http://schemas.openxmlformats.org/officeDocument/2006/relationships/image" Target="../media/image40.wmf"/><Relationship Id="rId5" Type="http://schemas.openxmlformats.org/officeDocument/2006/relationships/image" Target="../media/image41.wmf"/><Relationship Id="rId1" Type="http://schemas.openxmlformats.org/officeDocument/2006/relationships/image" Target="../media/image37.wmf"/><Relationship Id="rId2"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4" Type="http://schemas.openxmlformats.org/officeDocument/2006/relationships/image" Target="../media/image68.wmf"/><Relationship Id="rId5" Type="http://schemas.openxmlformats.org/officeDocument/2006/relationships/image" Target="../media/image69.wmf"/><Relationship Id="rId6" Type="http://schemas.openxmlformats.org/officeDocument/2006/relationships/image" Target="../media/image64.wmf"/><Relationship Id="rId1" Type="http://schemas.openxmlformats.org/officeDocument/2006/relationships/image" Target="../media/image65.wmf"/><Relationship Id="rId2"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image" Target="../media/image14.wmf"/><Relationship Id="rId2"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image" Target="../media/image15.wmf"/><Relationship Id="rId2"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1" Type="http://schemas.openxmlformats.org/officeDocument/2006/relationships/image" Target="../media/image11.wmf"/><Relationship Id="rId2"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1" Type="http://schemas.openxmlformats.org/officeDocument/2006/relationships/image" Target="../media/image11.wmf"/><Relationship Id="rId2"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1" Type="http://schemas.openxmlformats.org/officeDocument/2006/relationships/image" Target="../media/image26.wmf"/><Relationship Id="rId2"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FE9B2E65-A3FF-B745-AF2E-036583CAEF48}" type="slidenum">
              <a:rPr lang="en-US" altLang="en-US">
                <a:solidFill>
                  <a:srgbClr val="000000"/>
                </a:solidFill>
              </a:rPr>
              <a:pPr>
                <a:spcBef>
                  <a:spcPct val="0"/>
                </a:spcBef>
              </a:pPr>
              <a:t>7</a:t>
            </a:fld>
            <a:endParaRPr lang="en-US" altLang="en-US">
              <a:solidFill>
                <a:srgbClr val="000000"/>
              </a:solidFill>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5513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7BED3773-12C6-A74D-AF9B-B90F093A258F}" type="slidenum">
              <a:rPr lang="en-US" altLang="en-US">
                <a:solidFill>
                  <a:srgbClr val="000000"/>
                </a:solidFill>
              </a:rPr>
              <a:pPr>
                <a:spcBef>
                  <a:spcPct val="0"/>
                </a:spcBef>
              </a:pPr>
              <a:t>16</a:t>
            </a:fld>
            <a:endParaRPr lang="en-US" altLang="en-US">
              <a:solidFill>
                <a:srgbClr val="000000"/>
              </a:solidFill>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5324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7C31F257-AF87-F941-BEC8-D4998897B9DC}" type="slidenum">
              <a:rPr lang="en-US" altLang="en-US">
                <a:solidFill>
                  <a:srgbClr val="000000"/>
                </a:solidFill>
              </a:rPr>
              <a:pPr>
                <a:spcBef>
                  <a:spcPct val="0"/>
                </a:spcBef>
              </a:pPr>
              <a:t>17</a:t>
            </a:fld>
            <a:endParaRPr lang="en-US" altLang="en-US">
              <a:solidFill>
                <a:srgbClr val="000000"/>
              </a:solidFill>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71606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CBBEB29-E0F1-4A47-96A8-1FFD52843518}" type="slidenum">
              <a:rPr lang="en-US" altLang="en-US">
                <a:solidFill>
                  <a:srgbClr val="000000"/>
                </a:solidFill>
              </a:rPr>
              <a:pPr>
                <a:spcBef>
                  <a:spcPct val="0"/>
                </a:spcBef>
              </a:pPr>
              <a:t>18</a:t>
            </a:fld>
            <a:endParaRPr lang="en-US" altLang="en-US">
              <a:solidFill>
                <a:srgbClr val="000000"/>
              </a:solidFill>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85533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BEE7C15-458F-D543-9CDA-00B2CCED50A1}" type="slidenum">
              <a:rPr lang="en-US" altLang="en-US">
                <a:solidFill>
                  <a:srgbClr val="000000"/>
                </a:solidFill>
              </a:rPr>
              <a:pPr>
                <a:spcBef>
                  <a:spcPct val="0"/>
                </a:spcBef>
              </a:pPr>
              <a:t>19</a:t>
            </a:fld>
            <a:endParaRPr lang="en-US" altLang="en-US">
              <a:solidFill>
                <a:srgbClr val="000000"/>
              </a:solidFill>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128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C7872A7-3C84-0B4D-B592-4359DFF24D42}" type="slidenum">
              <a:rPr lang="en-US" altLang="en-US">
                <a:solidFill>
                  <a:srgbClr val="000000"/>
                </a:solidFill>
              </a:rPr>
              <a:pPr>
                <a:spcBef>
                  <a:spcPct val="0"/>
                </a:spcBef>
              </a:pPr>
              <a:t>8</a:t>
            </a:fld>
            <a:endParaRPr lang="en-US" altLang="en-US">
              <a:solidFill>
                <a:srgbClr val="000000"/>
              </a:solidFill>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5778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6E2E989-EBD5-8341-9F81-63F98F5DF530}" type="slidenum">
              <a:rPr lang="en-US" altLang="en-US">
                <a:solidFill>
                  <a:srgbClr val="000000"/>
                </a:solidFill>
              </a:rPr>
              <a:pPr>
                <a:spcBef>
                  <a:spcPct val="0"/>
                </a:spcBef>
              </a:pPr>
              <a:t>9</a:t>
            </a:fld>
            <a:endParaRPr lang="en-US" altLang="en-US">
              <a:solidFill>
                <a:srgbClr val="000000"/>
              </a:solidFill>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25491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62D863-7358-F247-9DFA-E42535E183FB}" type="slidenum">
              <a:rPr lang="en-US" altLang="en-US">
                <a:solidFill>
                  <a:srgbClr val="000000"/>
                </a:solidFill>
              </a:rPr>
              <a:pPr>
                <a:spcBef>
                  <a:spcPct val="0"/>
                </a:spcBef>
              </a:pPr>
              <a:t>10</a:t>
            </a:fld>
            <a:endParaRPr lang="en-US" altLang="en-US">
              <a:solidFill>
                <a:srgbClr val="000000"/>
              </a:solidFill>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894633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D3007316-C1D9-C045-A0D5-887DE81AA10F}" type="slidenum">
              <a:rPr lang="en-US" altLang="en-US">
                <a:solidFill>
                  <a:srgbClr val="000000"/>
                </a:solidFill>
              </a:rPr>
              <a:pPr>
                <a:spcBef>
                  <a:spcPct val="0"/>
                </a:spcBef>
              </a:pPr>
              <a:t>11</a:t>
            </a:fld>
            <a:endParaRPr lang="en-US" altLang="en-US">
              <a:solidFill>
                <a:srgbClr val="000000"/>
              </a:solidFill>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22110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7D036BA-2736-3D45-9F5A-E41EA16B73E5}" type="slidenum">
              <a:rPr lang="en-US" altLang="en-US">
                <a:solidFill>
                  <a:srgbClr val="000000"/>
                </a:solidFill>
              </a:rPr>
              <a:pPr>
                <a:spcBef>
                  <a:spcPct val="0"/>
                </a:spcBef>
              </a:pPr>
              <a:t>12</a:t>
            </a:fld>
            <a:endParaRPr lang="en-US" altLang="en-US">
              <a:solidFill>
                <a:srgbClr val="000000"/>
              </a:solidFill>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6256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2512435-B558-F745-8C71-E85FE9348AAC}" type="slidenum">
              <a:rPr lang="en-US" altLang="en-US">
                <a:solidFill>
                  <a:srgbClr val="000000"/>
                </a:solidFill>
              </a:rPr>
              <a:pPr>
                <a:spcBef>
                  <a:spcPct val="0"/>
                </a:spcBef>
              </a:pPr>
              <a:t>13</a:t>
            </a:fld>
            <a:endParaRPr lang="en-US" altLang="en-US">
              <a:solidFill>
                <a:srgbClr val="000000"/>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419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E17D373C-2F97-0545-A9CD-5E07C3764961}" type="slidenum">
              <a:rPr lang="en-US" altLang="en-US">
                <a:solidFill>
                  <a:srgbClr val="000000"/>
                </a:solidFill>
              </a:rPr>
              <a:pPr>
                <a:spcBef>
                  <a:spcPct val="0"/>
                </a:spcBef>
              </a:pPr>
              <a:t>14</a:t>
            </a:fld>
            <a:endParaRPr lang="en-US" altLang="en-US">
              <a:solidFill>
                <a:srgbClr val="000000"/>
              </a:solidFill>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44086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35CAF7A-53D3-024B-8F82-D8CB9C75A8EA}" type="slidenum">
              <a:rPr lang="en-US" altLang="en-US">
                <a:solidFill>
                  <a:srgbClr val="000000"/>
                </a:solidFill>
              </a:rPr>
              <a:pPr>
                <a:spcBef>
                  <a:spcPct val="0"/>
                </a:spcBef>
              </a:pPr>
              <a:t>15</a:t>
            </a:fld>
            <a:endParaRPr lang="en-US" altLang="en-US">
              <a:solidFill>
                <a:srgbClr val="000000"/>
              </a:solidFill>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37184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6.bin"/><Relationship Id="rId5" Type="http://schemas.openxmlformats.org/officeDocument/2006/relationships/image" Target="../media/image14.wmf"/><Relationship Id="rId6" Type="http://schemas.openxmlformats.org/officeDocument/2006/relationships/oleObject" Target="../embeddings/oleObject7.bin"/><Relationship Id="rId7" Type="http://schemas.openxmlformats.org/officeDocument/2006/relationships/image" Target="../media/image15.wmf"/><Relationship Id="rId8" Type="http://schemas.openxmlformats.org/officeDocument/2006/relationships/oleObject" Target="../embeddings/oleObject8.bin"/><Relationship Id="rId9" Type="http://schemas.openxmlformats.org/officeDocument/2006/relationships/image" Target="../media/image16.wmf"/><Relationship Id="rId10" Type="http://schemas.openxmlformats.org/officeDocument/2006/relationships/oleObject" Target="../embeddings/oleObject9.bin"/><Relationship Id="rId11" Type="http://schemas.openxmlformats.org/officeDocument/2006/relationships/image" Target="../media/image17.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0.bin"/><Relationship Id="rId5" Type="http://schemas.openxmlformats.org/officeDocument/2006/relationships/image" Target="../media/image15.wmf"/><Relationship Id="rId6" Type="http://schemas.openxmlformats.org/officeDocument/2006/relationships/oleObject" Target="../embeddings/oleObject11.bin"/><Relationship Id="rId7" Type="http://schemas.openxmlformats.org/officeDocument/2006/relationships/image" Target="../media/image12.wmf"/><Relationship Id="rId8" Type="http://schemas.openxmlformats.org/officeDocument/2006/relationships/oleObject" Target="../embeddings/oleObject12.bin"/><Relationship Id="rId9" Type="http://schemas.openxmlformats.org/officeDocument/2006/relationships/image" Target="../media/image18.wmf"/><Relationship Id="rId10" Type="http://schemas.openxmlformats.org/officeDocument/2006/relationships/oleObject" Target="../embeddings/oleObject13.bin"/><Relationship Id="rId11" Type="http://schemas.openxmlformats.org/officeDocument/2006/relationships/image" Target="../media/image19.w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4.bin"/><Relationship Id="rId5" Type="http://schemas.openxmlformats.org/officeDocument/2006/relationships/image" Target="../media/image11.wmf"/><Relationship Id="rId6" Type="http://schemas.openxmlformats.org/officeDocument/2006/relationships/oleObject" Target="../embeddings/oleObject15.bin"/><Relationship Id="rId7" Type="http://schemas.openxmlformats.org/officeDocument/2006/relationships/image" Target="../media/image20.wmf"/><Relationship Id="rId8" Type="http://schemas.openxmlformats.org/officeDocument/2006/relationships/oleObject" Target="../embeddings/oleObject16.bin"/><Relationship Id="rId9" Type="http://schemas.openxmlformats.org/officeDocument/2006/relationships/image" Target="../media/image21.wmf"/><Relationship Id="rId10" Type="http://schemas.openxmlformats.org/officeDocument/2006/relationships/oleObject" Target="../embeddings/oleObject17.bin"/><Relationship Id="rId11" Type="http://schemas.openxmlformats.org/officeDocument/2006/relationships/image" Target="../media/image22.wmf"/><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8.bin"/><Relationship Id="rId5" Type="http://schemas.openxmlformats.org/officeDocument/2006/relationships/image" Target="../media/image11.wmf"/><Relationship Id="rId6" Type="http://schemas.openxmlformats.org/officeDocument/2006/relationships/oleObject" Target="../embeddings/oleObject19.bin"/><Relationship Id="rId7" Type="http://schemas.openxmlformats.org/officeDocument/2006/relationships/image" Target="../media/image23.wmf"/><Relationship Id="rId8" Type="http://schemas.openxmlformats.org/officeDocument/2006/relationships/oleObject" Target="../embeddings/oleObject20.bin"/><Relationship Id="rId9" Type="http://schemas.openxmlformats.org/officeDocument/2006/relationships/image" Target="../media/image24.wmf"/><Relationship Id="rId10" Type="http://schemas.openxmlformats.org/officeDocument/2006/relationships/oleObject" Target="../embeddings/oleObject21.bin"/><Relationship Id="rId11" Type="http://schemas.openxmlformats.org/officeDocument/2006/relationships/image" Target="../media/image25.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2.bin"/><Relationship Id="rId5" Type="http://schemas.openxmlformats.org/officeDocument/2006/relationships/image" Target="../media/image26.wmf"/><Relationship Id="rId6" Type="http://schemas.openxmlformats.org/officeDocument/2006/relationships/oleObject" Target="../embeddings/oleObject23.bin"/><Relationship Id="rId7" Type="http://schemas.openxmlformats.org/officeDocument/2006/relationships/image" Target="../media/image27.wmf"/><Relationship Id="rId8" Type="http://schemas.openxmlformats.org/officeDocument/2006/relationships/oleObject" Target="../embeddings/oleObject24.bin"/><Relationship Id="rId9" Type="http://schemas.openxmlformats.org/officeDocument/2006/relationships/image" Target="../media/image28.wmf"/><Relationship Id="rId10" Type="http://schemas.openxmlformats.org/officeDocument/2006/relationships/oleObject" Target="../embeddings/oleObject25.bin"/><Relationship Id="rId11" Type="http://schemas.openxmlformats.org/officeDocument/2006/relationships/image" Target="../media/image29.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6.bin"/><Relationship Id="rId5" Type="http://schemas.openxmlformats.org/officeDocument/2006/relationships/image" Target="../media/image30.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31.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8.bin"/><Relationship Id="rId5" Type="http://schemas.openxmlformats.org/officeDocument/2006/relationships/image" Target="../media/image26.wmf"/><Relationship Id="rId6" Type="http://schemas.openxmlformats.org/officeDocument/2006/relationships/oleObject" Target="../embeddings/oleObject29.bin"/><Relationship Id="rId7" Type="http://schemas.openxmlformats.org/officeDocument/2006/relationships/image" Target="../media/image32.wmf"/><Relationship Id="rId8" Type="http://schemas.openxmlformats.org/officeDocument/2006/relationships/oleObject" Target="../embeddings/oleObject30.bin"/><Relationship Id="rId9" Type="http://schemas.openxmlformats.org/officeDocument/2006/relationships/image" Target="../media/image28.wmf"/><Relationship Id="rId10" Type="http://schemas.openxmlformats.org/officeDocument/2006/relationships/oleObject" Target="../embeddings/oleObject31.bin"/><Relationship Id="rId11" Type="http://schemas.openxmlformats.org/officeDocument/2006/relationships/image" Target="../media/image29.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2.bin"/><Relationship Id="rId5" Type="http://schemas.openxmlformats.org/officeDocument/2006/relationships/image" Target="../media/image33.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3.bin"/><Relationship Id="rId5" Type="http://schemas.openxmlformats.org/officeDocument/2006/relationships/image" Target="../media/image34.wmf"/><Relationship Id="rId6" Type="http://schemas.openxmlformats.org/officeDocument/2006/relationships/oleObject" Target="../embeddings/oleObject34.bin"/><Relationship Id="rId7" Type="http://schemas.openxmlformats.org/officeDocument/2006/relationships/image" Target="../media/image35.wmf"/><Relationship Id="rId8" Type="http://schemas.openxmlformats.org/officeDocument/2006/relationships/oleObject" Target="../embeddings/oleObject35.bin"/><Relationship Id="rId9" Type="http://schemas.openxmlformats.org/officeDocument/2006/relationships/image" Target="../media/image36.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1" Type="http://schemas.openxmlformats.org/officeDocument/2006/relationships/oleObject" Target="../embeddings/oleObject40.bin"/><Relationship Id="rId12" Type="http://schemas.openxmlformats.org/officeDocument/2006/relationships/image" Target="../media/image41.w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oleObject" Target="../embeddings/oleObject36.bin"/><Relationship Id="rId4" Type="http://schemas.openxmlformats.org/officeDocument/2006/relationships/image" Target="../media/image37.wmf"/><Relationship Id="rId5" Type="http://schemas.openxmlformats.org/officeDocument/2006/relationships/oleObject" Target="../embeddings/oleObject37.bin"/><Relationship Id="rId6" Type="http://schemas.openxmlformats.org/officeDocument/2006/relationships/image" Target="../media/image38.wmf"/><Relationship Id="rId7" Type="http://schemas.openxmlformats.org/officeDocument/2006/relationships/oleObject" Target="../embeddings/oleObject38.bin"/><Relationship Id="rId8" Type="http://schemas.openxmlformats.org/officeDocument/2006/relationships/image" Target="../media/image39.wmf"/><Relationship Id="rId9" Type="http://schemas.openxmlformats.org/officeDocument/2006/relationships/oleObject" Target="../embeddings/oleObject39.bin"/><Relationship Id="rId10" Type="http://schemas.openxmlformats.org/officeDocument/2006/relationships/image" Target="../media/image4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42.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64.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1" Type="http://schemas.openxmlformats.org/officeDocument/2006/relationships/oleObject" Target="../embeddings/oleObject47.bin"/><Relationship Id="rId12" Type="http://schemas.openxmlformats.org/officeDocument/2006/relationships/image" Target="../media/image69.wmf"/><Relationship Id="rId13" Type="http://schemas.openxmlformats.org/officeDocument/2006/relationships/oleObject" Target="../embeddings/oleObject48.bin"/><Relationship Id="rId14" Type="http://schemas.openxmlformats.org/officeDocument/2006/relationships/image" Target="../media/image64.w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oleObject" Target="../embeddings/oleObject43.bin"/><Relationship Id="rId4" Type="http://schemas.openxmlformats.org/officeDocument/2006/relationships/image" Target="../media/image65.wmf"/><Relationship Id="rId5" Type="http://schemas.openxmlformats.org/officeDocument/2006/relationships/oleObject" Target="../embeddings/oleObject44.bin"/><Relationship Id="rId6" Type="http://schemas.openxmlformats.org/officeDocument/2006/relationships/image" Target="../media/image66.wmf"/><Relationship Id="rId7" Type="http://schemas.openxmlformats.org/officeDocument/2006/relationships/oleObject" Target="../embeddings/oleObject45.bin"/><Relationship Id="rId8" Type="http://schemas.openxmlformats.org/officeDocument/2006/relationships/image" Target="../media/image67.wmf"/><Relationship Id="rId9" Type="http://schemas.openxmlformats.org/officeDocument/2006/relationships/oleObject" Target="../embeddings/oleObject46.bin"/><Relationship Id="rId10" Type="http://schemas.openxmlformats.org/officeDocument/2006/relationships/image" Target="../media/image68.wmf"/></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9.wmf"/><Relationship Id="rId6" Type="http://schemas.openxmlformats.org/officeDocument/2006/relationships/oleObject" Target="../embeddings/oleObject2.bin"/><Relationship Id="rId7"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1.wmf"/><Relationship Id="rId6" Type="http://schemas.openxmlformats.org/officeDocument/2006/relationships/oleObject" Target="../embeddings/oleObject4.bin"/><Relationship Id="rId7" Type="http://schemas.openxmlformats.org/officeDocument/2006/relationships/image" Target="../media/image12.wmf"/><Relationship Id="rId8" Type="http://schemas.openxmlformats.org/officeDocument/2006/relationships/oleObject" Target="../embeddings/oleObject5.bin"/><Relationship Id="rId9" Type="http://schemas.openxmlformats.org/officeDocument/2006/relationships/image" Target="../media/image13.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smtClean="0"/>
              <a:t>Week 4a</a:t>
            </a:r>
            <a:endParaRPr lang="en-US" b="1" dirty="0"/>
          </a:p>
        </p:txBody>
      </p:sp>
      <p:sp>
        <p:nvSpPr>
          <p:cNvPr id="12" name="Subtitle 11"/>
          <p:cNvSpPr>
            <a:spLocks noGrp="1"/>
          </p:cNvSpPr>
          <p:nvPr>
            <p:ph type="subTitle" idx="1"/>
          </p:nvPr>
        </p:nvSpPr>
        <p:spPr/>
        <p:txBody>
          <a:bodyPr/>
          <a:lstStyle/>
          <a:p>
            <a:r>
              <a:rPr lang="en-US" dirty="0" smtClean="0"/>
              <a:t>COMPUTATIONAL MATHEMATICS</a:t>
            </a:r>
          </a:p>
          <a:p>
            <a:endParaRPr lang="en-US" dirty="0" smtClean="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2057400" y="1576388"/>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0"/>
              </a:spcBef>
              <a:spcAft>
                <a:spcPct val="0"/>
              </a:spcAft>
              <a:buClrTx/>
              <a:buSzTx/>
              <a:buFontTx/>
              <a:buNone/>
            </a:pPr>
            <a:r>
              <a:rPr lang="en-US" altLang="en-US" sz="2800" b="1" dirty="0">
                <a:solidFill>
                  <a:prstClr val="black"/>
                </a:solidFill>
                <a:latin typeface="Times New Roman" charset="0"/>
                <a:ea typeface="Times New Roman" charset="0"/>
                <a:cs typeface="Times New Roman" charset="0"/>
              </a:rPr>
              <a:t>Step 1 </a:t>
            </a:r>
          </a:p>
          <a:p>
            <a:pPr fontAlgn="base">
              <a:spcBef>
                <a:spcPct val="0"/>
              </a:spcBef>
              <a:spcAft>
                <a:spcPct val="0"/>
              </a:spcAft>
              <a:buClrTx/>
              <a:buSzTx/>
              <a:buFontTx/>
              <a:buNone/>
            </a:pPr>
            <a:r>
              <a:rPr lang="en-US" altLang="en-US" sz="2800" dirty="0">
                <a:solidFill>
                  <a:prstClr val="black"/>
                </a:solidFill>
                <a:latin typeface="Times New Roman" charset="0"/>
                <a:ea typeface="Times New Roman" charset="0"/>
                <a:cs typeface="Times New Roman" charset="0"/>
              </a:rPr>
              <a:t>For Equation 2, divide Equation 1 by </a:t>
            </a:r>
            <a:r>
              <a:rPr lang="en-US" altLang="en-US" sz="2800" i="1" dirty="0">
                <a:solidFill>
                  <a:prstClr val="black"/>
                </a:solidFill>
                <a:latin typeface="Times New Roman" charset="0"/>
                <a:ea typeface="Times New Roman" charset="0"/>
                <a:cs typeface="Times New Roman" charset="0"/>
              </a:rPr>
              <a:t>     </a:t>
            </a:r>
            <a:r>
              <a:rPr lang="en-US" altLang="en-US" sz="2800" dirty="0">
                <a:solidFill>
                  <a:prstClr val="black"/>
                </a:solidFill>
                <a:latin typeface="Times New Roman" charset="0"/>
                <a:ea typeface="Times New Roman" charset="0"/>
                <a:cs typeface="Times New Roman" charset="0"/>
              </a:rPr>
              <a:t>and multiply </a:t>
            </a:r>
          </a:p>
          <a:p>
            <a:pPr fontAlgn="base">
              <a:spcBef>
                <a:spcPct val="0"/>
              </a:spcBef>
              <a:spcAft>
                <a:spcPct val="0"/>
              </a:spcAft>
              <a:buClrTx/>
              <a:buSzTx/>
              <a:buFontTx/>
              <a:buNone/>
            </a:pPr>
            <a:r>
              <a:rPr lang="en-US" altLang="en-US" sz="2800" dirty="0">
                <a:solidFill>
                  <a:prstClr val="black"/>
                </a:solidFill>
                <a:latin typeface="Times New Roman" charset="0"/>
                <a:ea typeface="Times New Roman" charset="0"/>
                <a:cs typeface="Times New Roman" charset="0"/>
              </a:rPr>
              <a:t>by     .</a:t>
            </a:r>
          </a:p>
        </p:txBody>
      </p:sp>
      <p:sp>
        <p:nvSpPr>
          <p:cNvPr id="26627" name="Rectangle 9"/>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26628" name="Object 8"/>
          <p:cNvGraphicFramePr>
            <a:graphicFrameLocks noChangeAspect="1"/>
          </p:cNvGraphicFramePr>
          <p:nvPr/>
        </p:nvGraphicFramePr>
        <p:xfrm>
          <a:off x="3124200" y="3230563"/>
          <a:ext cx="5867400" cy="1085850"/>
        </p:xfrm>
        <a:graphic>
          <a:graphicData uri="http://schemas.openxmlformats.org/presentationml/2006/ole">
            <mc:AlternateContent xmlns:mc="http://schemas.openxmlformats.org/markup-compatibility/2006">
              <mc:Choice xmlns:v="urn:schemas-microsoft-com:vml" Requires="v">
                <p:oleObj spid="_x0000_s54470"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230563"/>
                        <a:ext cx="5867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11"/>
          <p:cNvGraphicFramePr>
            <a:graphicFrameLocks noChangeAspect="1"/>
          </p:cNvGraphicFramePr>
          <p:nvPr/>
        </p:nvGraphicFramePr>
        <p:xfrm>
          <a:off x="3200400" y="4297364"/>
          <a:ext cx="5715000" cy="1036637"/>
        </p:xfrm>
        <a:graphic>
          <a:graphicData uri="http://schemas.openxmlformats.org/presentationml/2006/ole">
            <mc:AlternateContent xmlns:mc="http://schemas.openxmlformats.org/markup-compatibility/2006">
              <mc:Choice xmlns:v="urn:schemas-microsoft-com:vml" Requires="v">
                <p:oleObj spid="_x0000_s54471"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297364"/>
                        <a:ext cx="571500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7"/>
          <p:cNvGraphicFramePr>
            <a:graphicFrameLocks noChangeAspect="1"/>
          </p:cNvGraphicFramePr>
          <p:nvPr/>
        </p:nvGraphicFramePr>
        <p:xfrm>
          <a:off x="7467601" y="2076451"/>
          <a:ext cx="460375" cy="485775"/>
        </p:xfrm>
        <a:graphic>
          <a:graphicData uri="http://schemas.openxmlformats.org/presentationml/2006/ole">
            <mc:AlternateContent xmlns:mc="http://schemas.openxmlformats.org/markup-compatibility/2006">
              <mc:Choice xmlns:v="urn:schemas-microsoft-com:vml" Requires="v">
                <p:oleObj spid="_x0000_s54472"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7601" y="2076451"/>
                        <a:ext cx="4603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5"/>
          <p:cNvGraphicFramePr>
            <a:graphicFrameLocks noChangeAspect="1"/>
          </p:cNvGraphicFramePr>
          <p:nvPr/>
        </p:nvGraphicFramePr>
        <p:xfrm>
          <a:off x="2514600" y="2486026"/>
          <a:ext cx="488950" cy="485775"/>
        </p:xfrm>
        <a:graphic>
          <a:graphicData uri="http://schemas.openxmlformats.org/presentationml/2006/ole">
            <mc:AlternateContent xmlns:mc="http://schemas.openxmlformats.org/markup-compatibility/2006">
              <mc:Choice xmlns:v="urn:schemas-microsoft-com:vml" Requires="v">
                <p:oleObj spid="_x0000_s54473" name="Equation" r:id="rId10" imgW="0" imgH="0" progId="Equation.3">
                  <p:embed/>
                </p:oleObj>
              </mc:Choice>
              <mc:Fallback>
                <p:oleObj name="Equation" r:id="rId10" imgW="0" imgH="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2486026"/>
                        <a:ext cx="488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itle 1"/>
          <p:cNvSpPr txBox="1">
            <a:spLocks/>
          </p:cNvSpPr>
          <p:nvPr/>
        </p:nvSpPr>
        <p:spPr>
          <a:xfrm>
            <a:off x="1892300" y="427831"/>
            <a:ext cx="8737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mtClean="0"/>
              <a:t>Forward Elimination</a:t>
            </a:r>
            <a:endParaRPr lang="en-US" dirty="0"/>
          </a:p>
        </p:txBody>
      </p:sp>
      <p:sp>
        <p:nvSpPr>
          <p:cNvPr id="3" name="Rectangle 2"/>
          <p:cNvSpPr/>
          <p:nvPr/>
        </p:nvSpPr>
        <p:spPr>
          <a:xfrm>
            <a:off x="9438548" y="4631016"/>
            <a:ext cx="1191352" cy="369332"/>
          </a:xfrm>
          <a:prstGeom prst="rect">
            <a:avLst/>
          </a:prstGeom>
        </p:spPr>
        <p:txBody>
          <a:bodyPr wrap="none">
            <a:spAutoFit/>
          </a:bodyPr>
          <a:lstStyle/>
          <a:p>
            <a:r>
              <a:rPr lang="en-US" altLang="en-US">
                <a:solidFill>
                  <a:prstClr val="black"/>
                </a:solidFill>
                <a:latin typeface="Times New Roman" charset="0"/>
                <a:ea typeface="Times New Roman" charset="0"/>
                <a:cs typeface="Times New Roman" charset="0"/>
              </a:rPr>
              <a:t>Equation 2</a:t>
            </a:r>
            <a:endParaRPr lang="en-US"/>
          </a:p>
        </p:txBody>
      </p:sp>
      <p:sp>
        <p:nvSpPr>
          <p:cNvPr id="4" name="Rectangle 3"/>
          <p:cNvSpPr/>
          <p:nvPr/>
        </p:nvSpPr>
        <p:spPr>
          <a:xfrm>
            <a:off x="9348724" y="3611186"/>
            <a:ext cx="1191352" cy="369332"/>
          </a:xfrm>
          <a:prstGeom prst="rect">
            <a:avLst/>
          </a:prstGeom>
        </p:spPr>
        <p:txBody>
          <a:bodyPr wrap="none">
            <a:spAutoFit/>
          </a:bodyPr>
          <a:lstStyle/>
          <a:p>
            <a:r>
              <a:rPr lang="en-US" altLang="en-US">
                <a:solidFill>
                  <a:prstClr val="black"/>
                </a:solidFill>
                <a:latin typeface="Times New Roman" charset="0"/>
                <a:ea typeface="Times New Roman" charset="0"/>
                <a:cs typeface="Times New Roman" charset="0"/>
              </a:rPr>
              <a:t>Equation 1</a:t>
            </a:r>
            <a:endParaRPr lang="en-US"/>
          </a:p>
        </p:txBody>
      </p:sp>
    </p:spTree>
    <p:extLst>
      <p:ext uri="{BB962C8B-B14F-4D97-AF65-F5344CB8AC3E}">
        <p14:creationId xmlns:p14="http://schemas.microsoft.com/office/powerpoint/2010/main" val="1675159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4"/>
          <p:cNvGraphicFramePr>
            <a:graphicFrameLocks noGrp="1" noChangeAspect="1"/>
          </p:cNvGraphicFramePr>
          <p:nvPr>
            <p:ph sz="half" idx="1"/>
          </p:nvPr>
        </p:nvGraphicFramePr>
        <p:xfrm>
          <a:off x="3506788" y="2895600"/>
          <a:ext cx="5635625" cy="1028700"/>
        </p:xfrm>
        <a:graphic>
          <a:graphicData uri="http://schemas.openxmlformats.org/presentationml/2006/ole">
            <mc:AlternateContent xmlns:mc="http://schemas.openxmlformats.org/markup-compatibility/2006">
              <mc:Choice xmlns:v="urn:schemas-microsoft-com:vml" Requires="v">
                <p:oleObj spid="_x0000_s56518" name="Equation" r:id="rId4" imgW="0" imgH="0" progId="Equation.3">
                  <p:embed/>
                </p:oleObj>
              </mc:Choice>
              <mc:Fallback>
                <p:oleObj name="Equation" r:id="rId4" imgW="0" imgH="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6788" y="2895600"/>
                        <a:ext cx="56356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5" name="Object 29"/>
          <p:cNvGraphicFramePr>
            <a:graphicFrameLocks noGrp="1" noChangeAspect="1"/>
          </p:cNvGraphicFramePr>
          <p:nvPr>
            <p:ph sz="half" idx="2"/>
          </p:nvPr>
        </p:nvGraphicFramePr>
        <p:xfrm>
          <a:off x="3279775" y="2357438"/>
          <a:ext cx="5400675" cy="558800"/>
        </p:xfrm>
        <a:graphic>
          <a:graphicData uri="http://schemas.openxmlformats.org/presentationml/2006/ole">
            <mc:AlternateContent xmlns:mc="http://schemas.openxmlformats.org/markup-compatibility/2006">
              <mc:Choice xmlns:v="urn:schemas-microsoft-com:vml" Requires="v">
                <p:oleObj spid="_x0000_s56519" name="Equation" r:id="rId6" imgW="0" imgH="0" progId="Equation.3">
                  <p:embed/>
                </p:oleObj>
              </mc:Choice>
              <mc:Fallback>
                <p:oleObj name="Equation" r:id="rId6" imgW="0" imgH="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9775" y="2357438"/>
                        <a:ext cx="54006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5"/>
          <p:cNvGraphicFramePr>
            <a:graphicFrameLocks noChangeAspect="1"/>
          </p:cNvGraphicFramePr>
          <p:nvPr/>
        </p:nvGraphicFramePr>
        <p:xfrm>
          <a:off x="2590800" y="4038600"/>
          <a:ext cx="7162800" cy="1098550"/>
        </p:xfrm>
        <a:graphic>
          <a:graphicData uri="http://schemas.openxmlformats.org/presentationml/2006/ole">
            <mc:AlternateContent xmlns:mc="http://schemas.openxmlformats.org/markup-compatibility/2006">
              <mc:Choice xmlns:v="urn:schemas-microsoft-com:vml" Requires="v">
                <p:oleObj spid="_x0000_s56520"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4038600"/>
                        <a:ext cx="71628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17"/>
          <p:cNvGraphicFramePr>
            <a:graphicFrameLocks noChangeAspect="1"/>
          </p:cNvGraphicFramePr>
          <p:nvPr/>
        </p:nvGraphicFramePr>
        <p:xfrm>
          <a:off x="4343400" y="5402264"/>
          <a:ext cx="3886200" cy="693737"/>
        </p:xfrm>
        <a:graphic>
          <a:graphicData uri="http://schemas.openxmlformats.org/presentationml/2006/ole">
            <mc:AlternateContent xmlns:mc="http://schemas.openxmlformats.org/markup-compatibility/2006">
              <mc:Choice xmlns:v="urn:schemas-microsoft-com:vml" Requires="v">
                <p:oleObj spid="_x0000_s56521" name="Equation" r:id="rId10" imgW="0" imgH="0" progId="Equation.3">
                  <p:embed/>
                </p:oleObj>
              </mc:Choice>
              <mc:Fallback>
                <p:oleObj name="Equation" r:id="rId10" imgW="0" imgH="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5402264"/>
                        <a:ext cx="38862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Text Box 4"/>
          <p:cNvSpPr txBox="1">
            <a:spLocks noChangeArrowheads="1"/>
          </p:cNvSpPr>
          <p:nvPr/>
        </p:nvSpPr>
        <p:spPr bwMode="auto">
          <a:xfrm>
            <a:off x="2286000" y="1828801"/>
            <a:ext cx="678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800">
                <a:solidFill>
                  <a:prstClr val="black"/>
                </a:solidFill>
                <a:latin typeface="Times New Roman" charset="0"/>
                <a:ea typeface="Times New Roman" charset="0"/>
                <a:cs typeface="Times New Roman" charset="0"/>
              </a:rPr>
              <a:t>Subtract the result from Equation 2.</a:t>
            </a:r>
          </a:p>
        </p:txBody>
      </p:sp>
      <p:sp>
        <p:nvSpPr>
          <p:cNvPr id="28679" name="Text Box 4"/>
          <p:cNvSpPr txBox="1">
            <a:spLocks noChangeArrowheads="1"/>
          </p:cNvSpPr>
          <p:nvPr/>
        </p:nvSpPr>
        <p:spPr bwMode="auto">
          <a:xfrm>
            <a:off x="2743200" y="32004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0"/>
              </a:spcBef>
              <a:spcAft>
                <a:spcPct val="0"/>
              </a:spcAft>
              <a:buClrTx/>
              <a:buSzTx/>
              <a:buFontTx/>
              <a:buNone/>
            </a:pPr>
            <a:r>
              <a:rPr lang="en-US" altLang="en-US" sz="2800">
                <a:solidFill>
                  <a:prstClr val="black"/>
                </a:solidFill>
                <a:latin typeface="Tahoma" charset="0"/>
              </a:rPr>
              <a:t>−</a:t>
            </a:r>
          </a:p>
          <a:p>
            <a:pPr fontAlgn="base">
              <a:spcBef>
                <a:spcPct val="0"/>
              </a:spcBef>
              <a:spcAft>
                <a:spcPct val="0"/>
              </a:spcAft>
              <a:buClrTx/>
              <a:buSzTx/>
              <a:buFontTx/>
              <a:buNone/>
            </a:pPr>
            <a:r>
              <a:rPr lang="en-US" altLang="en-US" sz="2000">
                <a:solidFill>
                  <a:prstClr val="black"/>
                </a:solidFill>
                <a:latin typeface="Tahoma" charset="0"/>
              </a:rPr>
              <a:t>_________________________________________________</a:t>
            </a:r>
          </a:p>
        </p:txBody>
      </p:sp>
      <p:sp>
        <p:nvSpPr>
          <p:cNvPr id="28680" name="Text Box 4"/>
          <p:cNvSpPr txBox="1">
            <a:spLocks noChangeArrowheads="1"/>
          </p:cNvSpPr>
          <p:nvPr/>
        </p:nvSpPr>
        <p:spPr bwMode="auto">
          <a:xfrm>
            <a:off x="3200400" y="5495926"/>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800">
                <a:solidFill>
                  <a:prstClr val="black"/>
                </a:solidFill>
                <a:latin typeface="Times New Roman" charset="0"/>
                <a:ea typeface="Times New Roman" charset="0"/>
                <a:cs typeface="Times New Roman" charset="0"/>
              </a:rPr>
              <a:t>or</a:t>
            </a:r>
          </a:p>
        </p:txBody>
      </p:sp>
      <p:sp>
        <p:nvSpPr>
          <p:cNvPr id="11" name="Title 1"/>
          <p:cNvSpPr txBox="1">
            <a:spLocks/>
          </p:cNvSpPr>
          <p:nvPr/>
        </p:nvSpPr>
        <p:spPr>
          <a:xfrm>
            <a:off x="1892300" y="427831"/>
            <a:ext cx="8737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mtClean="0"/>
              <a:t>Forward Elimination</a:t>
            </a:r>
            <a:endParaRPr lang="en-US" b="1" dirty="0"/>
          </a:p>
        </p:txBody>
      </p:sp>
    </p:spTree>
    <p:extLst>
      <p:ext uri="{BB962C8B-B14F-4D97-AF65-F5344CB8AC3E}">
        <p14:creationId xmlns:p14="http://schemas.microsoft.com/office/powerpoint/2010/main" val="1576154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2438400" y="1447800"/>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800">
                <a:solidFill>
                  <a:prstClr val="black"/>
                </a:solidFill>
                <a:latin typeface="Times New Roman" charset="0"/>
                <a:ea typeface="Times New Roman" charset="0"/>
                <a:cs typeface="Times New Roman" charset="0"/>
              </a:rPr>
              <a:t>Repeat this procedure for the remaining equations to reduce the set of equations as</a:t>
            </a:r>
          </a:p>
        </p:txBody>
      </p:sp>
      <p:graphicFrame>
        <p:nvGraphicFramePr>
          <p:cNvPr id="30723" name="Object 8"/>
          <p:cNvGraphicFramePr>
            <a:graphicFrameLocks noChangeAspect="1"/>
          </p:cNvGraphicFramePr>
          <p:nvPr/>
        </p:nvGraphicFramePr>
        <p:xfrm>
          <a:off x="3429000" y="2438400"/>
          <a:ext cx="4724400" cy="503238"/>
        </p:xfrm>
        <a:graphic>
          <a:graphicData uri="http://schemas.openxmlformats.org/presentationml/2006/ole">
            <mc:AlternateContent xmlns:mc="http://schemas.openxmlformats.org/markup-compatibility/2006">
              <mc:Choice xmlns:v="urn:schemas-microsoft-com:vml" Requires="v">
                <p:oleObj spid="_x0000_s58566"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438400"/>
                        <a:ext cx="47244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7"/>
          <p:cNvGraphicFramePr>
            <a:graphicFrameLocks noChangeAspect="1"/>
          </p:cNvGraphicFramePr>
          <p:nvPr/>
        </p:nvGraphicFramePr>
        <p:xfrm>
          <a:off x="4419600" y="2971801"/>
          <a:ext cx="3733800" cy="498475"/>
        </p:xfrm>
        <a:graphic>
          <a:graphicData uri="http://schemas.openxmlformats.org/presentationml/2006/ole">
            <mc:AlternateContent xmlns:mc="http://schemas.openxmlformats.org/markup-compatibility/2006">
              <mc:Choice xmlns:v="urn:schemas-microsoft-com:vml" Requires="v">
                <p:oleObj spid="_x0000_s58567"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971801"/>
                        <a:ext cx="3733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6"/>
          <p:cNvGraphicFramePr>
            <a:graphicFrameLocks noChangeAspect="1"/>
          </p:cNvGraphicFramePr>
          <p:nvPr/>
        </p:nvGraphicFramePr>
        <p:xfrm>
          <a:off x="4419600" y="3505201"/>
          <a:ext cx="3733800" cy="504825"/>
        </p:xfrm>
        <a:graphic>
          <a:graphicData uri="http://schemas.openxmlformats.org/presentationml/2006/ole">
            <mc:AlternateContent xmlns:mc="http://schemas.openxmlformats.org/markup-compatibility/2006">
              <mc:Choice xmlns:v="urn:schemas-microsoft-com:vml" Requires="v">
                <p:oleObj spid="_x0000_s58568"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3505201"/>
                        <a:ext cx="3733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5"/>
          <p:cNvGraphicFramePr>
            <a:graphicFrameLocks noChangeAspect="1"/>
          </p:cNvGraphicFramePr>
          <p:nvPr/>
        </p:nvGraphicFramePr>
        <p:xfrm>
          <a:off x="4495800" y="5029201"/>
          <a:ext cx="3657600" cy="485775"/>
        </p:xfrm>
        <a:graphic>
          <a:graphicData uri="http://schemas.openxmlformats.org/presentationml/2006/ole">
            <mc:AlternateContent xmlns:mc="http://schemas.openxmlformats.org/markup-compatibility/2006">
              <mc:Choice xmlns:v="urn:schemas-microsoft-com:vml" Requires="v">
                <p:oleObj spid="_x0000_s58569" name="Equation" r:id="rId10" imgW="0" imgH="0" progId="Equation.3">
                  <p:embed/>
                </p:oleObj>
              </mc:Choice>
              <mc:Fallback>
                <p:oleObj name="Equation" r:id="rId10" imgW="0" imgH="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5029201"/>
                        <a:ext cx="3657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7" name="Rectangle 9"/>
          <p:cNvSpPr>
            <a:spLocks noChangeArrowheads="1"/>
          </p:cNvSpPr>
          <p:nvPr/>
        </p:nvSpPr>
        <p:spPr bwMode="auto">
          <a:xfrm>
            <a:off x="6003635" y="20408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sp>
        <p:nvSpPr>
          <p:cNvPr id="30728" name="Rectangle 10"/>
          <p:cNvSpPr>
            <a:spLocks noChangeArrowheads="1"/>
          </p:cNvSpPr>
          <p:nvPr/>
        </p:nvSpPr>
        <p:spPr bwMode="auto">
          <a:xfrm>
            <a:off x="1524001" y="2500314"/>
            <a:ext cx="612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0729" name="Rectangle 11"/>
          <p:cNvSpPr>
            <a:spLocks noChangeArrowheads="1"/>
          </p:cNvSpPr>
          <p:nvPr/>
        </p:nvSpPr>
        <p:spPr bwMode="auto">
          <a:xfrm>
            <a:off x="1524001" y="3013075"/>
            <a:ext cx="612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0730" name="Rectangle 12"/>
          <p:cNvSpPr>
            <a:spLocks noChangeArrowheads="1"/>
          </p:cNvSpPr>
          <p:nvPr/>
        </p:nvSpPr>
        <p:spPr bwMode="auto">
          <a:xfrm>
            <a:off x="3962400" y="4186665"/>
            <a:ext cx="449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0731" name="Text Box 13"/>
          <p:cNvSpPr txBox="1">
            <a:spLocks noChangeArrowheads="1"/>
          </p:cNvSpPr>
          <p:nvPr/>
        </p:nvSpPr>
        <p:spPr bwMode="auto">
          <a:xfrm>
            <a:off x="4114800" y="57912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50000"/>
              </a:spcBef>
              <a:spcAft>
                <a:spcPct val="0"/>
              </a:spcAft>
              <a:buClrTx/>
              <a:buSzTx/>
              <a:buFontTx/>
              <a:buNone/>
            </a:pPr>
            <a:r>
              <a:rPr lang="en-US" altLang="en-US" sz="2400" b="1">
                <a:solidFill>
                  <a:prstClr val="black"/>
                </a:solidFill>
                <a:latin typeface="Times New Roman" charset="0"/>
                <a:ea typeface="Times New Roman" charset="0"/>
                <a:cs typeface="Times New Roman" charset="0"/>
              </a:rPr>
              <a:t>End of Step 1</a:t>
            </a:r>
          </a:p>
        </p:txBody>
      </p:sp>
      <p:sp>
        <p:nvSpPr>
          <p:cNvPr id="14" name="Title 1"/>
          <p:cNvSpPr>
            <a:spLocks noGrp="1"/>
          </p:cNvSpPr>
          <p:nvPr>
            <p:ph type="title"/>
          </p:nvPr>
        </p:nvSpPr>
        <p:spPr>
          <a:xfrm>
            <a:off x="1892300" y="427831"/>
            <a:ext cx="8737600" cy="1325563"/>
          </a:xfrm>
        </p:spPr>
        <p:txBody>
          <a:bodyPr/>
          <a:lstStyle/>
          <a:p>
            <a:pPr algn="ctr"/>
            <a:r>
              <a:rPr lang="en-US" b="1" dirty="0" smtClean="0"/>
              <a:t>Forward Elimination</a:t>
            </a:r>
            <a:endParaRPr lang="en-US" b="1" dirty="0"/>
          </a:p>
        </p:txBody>
      </p:sp>
    </p:spTree>
    <p:extLst>
      <p:ext uri="{BB962C8B-B14F-4D97-AF65-F5344CB8AC3E}">
        <p14:creationId xmlns:p14="http://schemas.microsoft.com/office/powerpoint/2010/main" val="1772996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3"/>
          <p:cNvSpPr txBox="1">
            <a:spLocks noChangeArrowheads="1"/>
          </p:cNvSpPr>
          <p:nvPr/>
        </p:nvSpPr>
        <p:spPr bwMode="auto">
          <a:xfrm>
            <a:off x="2438400" y="1524000"/>
            <a:ext cx="7467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0"/>
              </a:spcBef>
              <a:spcAft>
                <a:spcPct val="0"/>
              </a:spcAft>
              <a:buClrTx/>
              <a:buSzTx/>
              <a:buFontTx/>
              <a:buNone/>
            </a:pPr>
            <a:r>
              <a:rPr lang="en-US" altLang="en-US" sz="2800" b="1">
                <a:solidFill>
                  <a:prstClr val="black"/>
                </a:solidFill>
                <a:latin typeface="Times New Roman" charset="0"/>
                <a:ea typeface="Times New Roman" charset="0"/>
                <a:cs typeface="Times New Roman" charset="0"/>
              </a:rPr>
              <a:t>Step 2</a:t>
            </a:r>
          </a:p>
          <a:p>
            <a:pPr fontAlgn="base">
              <a:spcBef>
                <a:spcPct val="0"/>
              </a:spcBef>
              <a:spcAft>
                <a:spcPct val="0"/>
              </a:spcAft>
              <a:buClrTx/>
              <a:buSzTx/>
              <a:buFontTx/>
              <a:buNone/>
            </a:pPr>
            <a:r>
              <a:rPr lang="en-US" altLang="en-US" sz="2800">
                <a:solidFill>
                  <a:prstClr val="black"/>
                </a:solidFill>
                <a:latin typeface="Times New Roman" charset="0"/>
                <a:ea typeface="Times New Roman" charset="0"/>
                <a:cs typeface="Times New Roman" charset="0"/>
              </a:rPr>
              <a:t>Repeat the same procedure for the 3</a:t>
            </a:r>
            <a:r>
              <a:rPr lang="en-US" altLang="en-US" sz="2800" baseline="30000">
                <a:solidFill>
                  <a:prstClr val="black"/>
                </a:solidFill>
                <a:latin typeface="Times New Roman" charset="0"/>
                <a:ea typeface="Times New Roman" charset="0"/>
                <a:cs typeface="Times New Roman" charset="0"/>
              </a:rPr>
              <a:t>rd</a:t>
            </a:r>
            <a:r>
              <a:rPr lang="en-US" altLang="en-US" sz="2800">
                <a:solidFill>
                  <a:prstClr val="black"/>
                </a:solidFill>
                <a:latin typeface="Times New Roman" charset="0"/>
                <a:ea typeface="Times New Roman" charset="0"/>
                <a:cs typeface="Times New Roman" charset="0"/>
              </a:rPr>
              <a:t> term of Equation 3.</a:t>
            </a:r>
          </a:p>
        </p:txBody>
      </p:sp>
      <p:graphicFrame>
        <p:nvGraphicFramePr>
          <p:cNvPr id="32771" name="Object 8"/>
          <p:cNvGraphicFramePr>
            <a:graphicFrameLocks noChangeAspect="1"/>
          </p:cNvGraphicFramePr>
          <p:nvPr/>
        </p:nvGraphicFramePr>
        <p:xfrm>
          <a:off x="3581400" y="2843213"/>
          <a:ext cx="4572000" cy="488950"/>
        </p:xfrm>
        <a:graphic>
          <a:graphicData uri="http://schemas.openxmlformats.org/presentationml/2006/ole">
            <mc:AlternateContent xmlns:mc="http://schemas.openxmlformats.org/markup-compatibility/2006">
              <mc:Choice xmlns:v="urn:schemas-microsoft-com:vml" Requires="v">
                <p:oleObj spid="_x0000_s60614"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843213"/>
                        <a:ext cx="4572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2" name="Object 7"/>
          <p:cNvGraphicFramePr>
            <a:graphicFrameLocks noChangeAspect="1"/>
          </p:cNvGraphicFramePr>
          <p:nvPr/>
        </p:nvGraphicFramePr>
        <p:xfrm>
          <a:off x="4495801" y="3530601"/>
          <a:ext cx="3700463" cy="493713"/>
        </p:xfrm>
        <a:graphic>
          <a:graphicData uri="http://schemas.openxmlformats.org/presentationml/2006/ole">
            <mc:AlternateContent xmlns:mc="http://schemas.openxmlformats.org/markup-compatibility/2006">
              <mc:Choice xmlns:v="urn:schemas-microsoft-com:vml" Requires="v">
                <p:oleObj spid="_x0000_s60615"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1" y="3530601"/>
                        <a:ext cx="37004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6"/>
          <p:cNvGraphicFramePr>
            <a:graphicFrameLocks noChangeAspect="1"/>
          </p:cNvGraphicFramePr>
          <p:nvPr/>
        </p:nvGraphicFramePr>
        <p:xfrm>
          <a:off x="5486400" y="4216400"/>
          <a:ext cx="2757488" cy="495300"/>
        </p:xfrm>
        <a:graphic>
          <a:graphicData uri="http://schemas.openxmlformats.org/presentationml/2006/ole">
            <mc:AlternateContent xmlns:mc="http://schemas.openxmlformats.org/markup-compatibility/2006">
              <mc:Choice xmlns:v="urn:schemas-microsoft-com:vml" Requires="v">
                <p:oleObj spid="_x0000_s60616"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4216400"/>
                        <a:ext cx="27574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5"/>
          <p:cNvGraphicFramePr>
            <a:graphicFrameLocks noChangeAspect="1"/>
          </p:cNvGraphicFramePr>
          <p:nvPr/>
        </p:nvGraphicFramePr>
        <p:xfrm>
          <a:off x="5562600" y="5588001"/>
          <a:ext cx="2757488" cy="492125"/>
        </p:xfrm>
        <a:graphic>
          <a:graphicData uri="http://schemas.openxmlformats.org/presentationml/2006/ole">
            <mc:AlternateContent xmlns:mc="http://schemas.openxmlformats.org/markup-compatibility/2006">
              <mc:Choice xmlns:v="urn:schemas-microsoft-com:vml" Requires="v">
                <p:oleObj spid="_x0000_s60617" name="Equation" r:id="rId10" imgW="0" imgH="0" progId="Equation.3">
                  <p:embed/>
                </p:oleObj>
              </mc:Choice>
              <mc:Fallback>
                <p:oleObj name="Equation" r:id="rId10" imgW="0" imgH="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5588001"/>
                        <a:ext cx="2757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9"/>
          <p:cNvSpPr>
            <a:spLocks noChangeArrowheads="1"/>
          </p:cNvSpPr>
          <p:nvPr/>
        </p:nvSpPr>
        <p:spPr bwMode="auto">
          <a:xfrm>
            <a:off x="6003635" y="19503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sp>
        <p:nvSpPr>
          <p:cNvPr id="32776" name="Rectangle 10"/>
          <p:cNvSpPr>
            <a:spLocks noChangeArrowheads="1"/>
          </p:cNvSpPr>
          <p:nvPr/>
        </p:nvSpPr>
        <p:spPr bwMode="auto">
          <a:xfrm>
            <a:off x="1524000" y="2409825"/>
            <a:ext cx="484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2777" name="Rectangle 12"/>
          <p:cNvSpPr>
            <a:spLocks noChangeArrowheads="1"/>
          </p:cNvSpPr>
          <p:nvPr/>
        </p:nvSpPr>
        <p:spPr bwMode="auto">
          <a:xfrm>
            <a:off x="5867400" y="4406900"/>
            <a:ext cx="990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2778" name="Text Box 13"/>
          <p:cNvSpPr txBox="1">
            <a:spLocks noChangeArrowheads="1"/>
          </p:cNvSpPr>
          <p:nvPr/>
        </p:nvSpPr>
        <p:spPr bwMode="auto">
          <a:xfrm>
            <a:off x="4191000" y="61722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50000"/>
              </a:spcBef>
              <a:spcAft>
                <a:spcPct val="0"/>
              </a:spcAft>
              <a:buClrTx/>
              <a:buSzTx/>
              <a:buFontTx/>
              <a:buNone/>
            </a:pPr>
            <a:r>
              <a:rPr lang="en-US" altLang="en-US" sz="2400" b="1">
                <a:solidFill>
                  <a:prstClr val="black"/>
                </a:solidFill>
                <a:latin typeface="Times New Roman" charset="0"/>
                <a:ea typeface="Times New Roman" charset="0"/>
                <a:cs typeface="Times New Roman" charset="0"/>
              </a:rPr>
              <a:t>End of Step 2</a:t>
            </a:r>
          </a:p>
        </p:txBody>
      </p:sp>
      <p:sp>
        <p:nvSpPr>
          <p:cNvPr id="13" name="Title 1"/>
          <p:cNvSpPr>
            <a:spLocks noGrp="1"/>
          </p:cNvSpPr>
          <p:nvPr>
            <p:ph type="title"/>
          </p:nvPr>
        </p:nvSpPr>
        <p:spPr>
          <a:xfrm>
            <a:off x="1892300" y="427831"/>
            <a:ext cx="8737600" cy="1325563"/>
          </a:xfrm>
        </p:spPr>
        <p:txBody>
          <a:bodyPr/>
          <a:lstStyle/>
          <a:p>
            <a:pPr algn="ctr"/>
            <a:r>
              <a:rPr lang="en-US" b="1" dirty="0" smtClean="0"/>
              <a:t>Forward Elimination</a:t>
            </a:r>
            <a:endParaRPr lang="en-US" b="1" dirty="0"/>
          </a:p>
        </p:txBody>
      </p:sp>
    </p:spTree>
    <p:extLst>
      <p:ext uri="{BB962C8B-B14F-4D97-AF65-F5344CB8AC3E}">
        <p14:creationId xmlns:p14="http://schemas.microsoft.com/office/powerpoint/2010/main" val="2059250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2209800" y="1524001"/>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400">
                <a:solidFill>
                  <a:prstClr val="black"/>
                </a:solidFill>
                <a:latin typeface="Times New Roman" charset="0"/>
                <a:ea typeface="Times New Roman" charset="0"/>
                <a:cs typeface="Times New Roman" charset="0"/>
              </a:rPr>
              <a:t>At the end of (</a:t>
            </a:r>
            <a:r>
              <a:rPr lang="en-US" altLang="en-US" sz="2400" i="1">
                <a:solidFill>
                  <a:prstClr val="black"/>
                </a:solidFill>
                <a:latin typeface="Times New Roman" charset="0"/>
                <a:ea typeface="Times New Roman" charset="0"/>
                <a:cs typeface="Times New Roman" charset="0"/>
              </a:rPr>
              <a:t>n-1</a:t>
            </a:r>
            <a:r>
              <a:rPr lang="en-US" altLang="en-US" sz="2400">
                <a:solidFill>
                  <a:prstClr val="black"/>
                </a:solidFill>
                <a:latin typeface="Times New Roman" charset="0"/>
                <a:ea typeface="Times New Roman" charset="0"/>
                <a:cs typeface="Times New Roman" charset="0"/>
              </a:rPr>
              <a:t>) Forward Elimination steps, the system of equations will look like</a:t>
            </a:r>
          </a:p>
        </p:txBody>
      </p:sp>
      <p:graphicFrame>
        <p:nvGraphicFramePr>
          <p:cNvPr id="34819" name="Object 7"/>
          <p:cNvGraphicFramePr>
            <a:graphicFrameLocks noChangeAspect="1"/>
          </p:cNvGraphicFramePr>
          <p:nvPr/>
        </p:nvGraphicFramePr>
        <p:xfrm>
          <a:off x="4343400" y="3170239"/>
          <a:ext cx="3962400" cy="528637"/>
        </p:xfrm>
        <a:graphic>
          <a:graphicData uri="http://schemas.openxmlformats.org/presentationml/2006/ole">
            <mc:AlternateContent xmlns:mc="http://schemas.openxmlformats.org/markup-compatibility/2006">
              <mc:Choice xmlns:v="urn:schemas-microsoft-com:vml" Requires="v">
                <p:oleObj spid="_x0000_s62662"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170239"/>
                        <a:ext cx="39624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0" name="Object 6"/>
          <p:cNvGraphicFramePr>
            <a:graphicFrameLocks noChangeAspect="1"/>
          </p:cNvGraphicFramePr>
          <p:nvPr/>
        </p:nvGraphicFramePr>
        <p:xfrm>
          <a:off x="5289550" y="3779838"/>
          <a:ext cx="3060700" cy="558800"/>
        </p:xfrm>
        <a:graphic>
          <a:graphicData uri="http://schemas.openxmlformats.org/presentationml/2006/ole">
            <mc:AlternateContent xmlns:mc="http://schemas.openxmlformats.org/markup-compatibility/2006">
              <mc:Choice xmlns:v="urn:schemas-microsoft-com:vml" Requires="v">
                <p:oleObj spid="_x0000_s62663"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9550" y="3779838"/>
                        <a:ext cx="3060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5"/>
          <p:cNvGraphicFramePr>
            <a:graphicFrameLocks noChangeAspect="1"/>
          </p:cNvGraphicFramePr>
          <p:nvPr/>
        </p:nvGraphicFramePr>
        <p:xfrm>
          <a:off x="6629400" y="4922838"/>
          <a:ext cx="2362200" cy="639762"/>
        </p:xfrm>
        <a:graphic>
          <a:graphicData uri="http://schemas.openxmlformats.org/presentationml/2006/ole">
            <mc:AlternateContent xmlns:mc="http://schemas.openxmlformats.org/markup-compatibility/2006">
              <mc:Choice xmlns:v="urn:schemas-microsoft-com:vml" Requires="v">
                <p:oleObj spid="_x0000_s62664"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922838"/>
                        <a:ext cx="23622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12"/>
          <p:cNvSpPr>
            <a:spLocks noChangeArrowheads="1"/>
          </p:cNvSpPr>
          <p:nvPr/>
        </p:nvSpPr>
        <p:spPr bwMode="auto">
          <a:xfrm>
            <a:off x="1524001" y="2454275"/>
            <a:ext cx="612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4823" name="Rectangle 13"/>
          <p:cNvSpPr>
            <a:spLocks noChangeArrowheads="1"/>
          </p:cNvSpPr>
          <p:nvPr/>
        </p:nvSpPr>
        <p:spPr bwMode="auto">
          <a:xfrm>
            <a:off x="1524001" y="2967039"/>
            <a:ext cx="1127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4824" name="Rectangle 14"/>
          <p:cNvSpPr>
            <a:spLocks noChangeArrowheads="1"/>
          </p:cNvSpPr>
          <p:nvPr/>
        </p:nvSpPr>
        <p:spPr bwMode="auto">
          <a:xfrm>
            <a:off x="5562600" y="4232703"/>
            <a:ext cx="2743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4825" name="Rectangle 15"/>
          <p:cNvSpPr>
            <a:spLocks noChangeArrowheads="1"/>
          </p:cNvSpPr>
          <p:nvPr/>
        </p:nvSpPr>
        <p:spPr bwMode="auto">
          <a:xfrm>
            <a:off x="1524000" y="4578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34826" name="Rectangle 17"/>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34827" name="Object 16"/>
          <p:cNvGraphicFramePr>
            <a:graphicFrameLocks noChangeAspect="1"/>
          </p:cNvGraphicFramePr>
          <p:nvPr/>
        </p:nvGraphicFramePr>
        <p:xfrm>
          <a:off x="3352800" y="2636839"/>
          <a:ext cx="4953000" cy="503237"/>
        </p:xfrm>
        <a:graphic>
          <a:graphicData uri="http://schemas.openxmlformats.org/presentationml/2006/ole">
            <mc:AlternateContent xmlns:mc="http://schemas.openxmlformats.org/markup-compatibility/2006">
              <mc:Choice xmlns:v="urn:schemas-microsoft-com:vml" Requires="v">
                <p:oleObj spid="_x0000_s62665" name="Equation" r:id="rId10" imgW="0" imgH="0" progId="Equation.3">
                  <p:embed/>
                </p:oleObj>
              </mc:Choice>
              <mc:Fallback>
                <p:oleObj name="Equation" r:id="rId10" imgW="0" imgH="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636839"/>
                        <a:ext cx="4953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8" name="Text Box 18"/>
          <p:cNvSpPr txBox="1">
            <a:spLocks noChangeArrowheads="1"/>
          </p:cNvSpPr>
          <p:nvPr/>
        </p:nvSpPr>
        <p:spPr bwMode="auto">
          <a:xfrm>
            <a:off x="4038600" y="5867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50000"/>
              </a:spcBef>
              <a:spcAft>
                <a:spcPct val="0"/>
              </a:spcAft>
              <a:buClrTx/>
              <a:buSzTx/>
              <a:buFontTx/>
              <a:buNone/>
            </a:pPr>
            <a:r>
              <a:rPr lang="en-US" altLang="en-US" sz="2400" b="1">
                <a:solidFill>
                  <a:prstClr val="black"/>
                </a:solidFill>
                <a:latin typeface="Times New Roman" charset="0"/>
                <a:ea typeface="Times New Roman" charset="0"/>
                <a:cs typeface="Times New Roman" charset="0"/>
              </a:rPr>
              <a:t>End of Step (n-1)</a:t>
            </a:r>
          </a:p>
        </p:txBody>
      </p:sp>
      <p:sp>
        <p:nvSpPr>
          <p:cNvPr id="15" name="Title 1"/>
          <p:cNvSpPr>
            <a:spLocks noGrp="1"/>
          </p:cNvSpPr>
          <p:nvPr>
            <p:ph type="title"/>
          </p:nvPr>
        </p:nvSpPr>
        <p:spPr>
          <a:xfrm>
            <a:off x="1892300" y="427831"/>
            <a:ext cx="8737600" cy="1325563"/>
          </a:xfrm>
        </p:spPr>
        <p:txBody>
          <a:bodyPr/>
          <a:lstStyle/>
          <a:p>
            <a:pPr algn="ctr"/>
            <a:r>
              <a:rPr lang="en-US" b="1" dirty="0" smtClean="0"/>
              <a:t>Forward Elimination</a:t>
            </a:r>
            <a:endParaRPr lang="en-US" b="1" dirty="0"/>
          </a:p>
        </p:txBody>
      </p:sp>
    </p:spTree>
    <p:extLst>
      <p:ext uri="{BB962C8B-B14F-4D97-AF65-F5344CB8AC3E}">
        <p14:creationId xmlns:p14="http://schemas.microsoft.com/office/powerpoint/2010/main" val="1435727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7"/>
          <p:cNvGraphicFramePr>
            <a:graphicFrameLocks noGrp="1" noChangeAspect="1"/>
          </p:cNvGraphicFramePr>
          <p:nvPr>
            <p:ph idx="1"/>
          </p:nvPr>
        </p:nvGraphicFramePr>
        <p:xfrm>
          <a:off x="2566988" y="2395538"/>
          <a:ext cx="7013575" cy="3243262"/>
        </p:xfrm>
        <a:graphic>
          <a:graphicData uri="http://schemas.openxmlformats.org/presentationml/2006/ole">
            <mc:AlternateContent xmlns:mc="http://schemas.openxmlformats.org/markup-compatibility/2006">
              <mc:Choice xmlns:v="urn:schemas-microsoft-com:vml" Requires="v">
                <p:oleObj spid="_x0000_s64563" name="Equation" r:id="rId4" imgW="0" imgH="0" progId="Equation.3">
                  <p:embed/>
                </p:oleObj>
              </mc:Choice>
              <mc:Fallback>
                <p:oleObj name="Equation" r:id="rId4" imgW="0" imgH="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2395538"/>
                        <a:ext cx="7013575" cy="324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itle 1"/>
          <p:cNvSpPr txBox="1">
            <a:spLocks/>
          </p:cNvSpPr>
          <p:nvPr/>
        </p:nvSpPr>
        <p:spPr>
          <a:xfrm>
            <a:off x="1892300" y="427831"/>
            <a:ext cx="8737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mtClean="0"/>
              <a:t>Forward Elimination</a:t>
            </a:r>
            <a:endParaRPr lang="en-US" dirty="0"/>
          </a:p>
        </p:txBody>
      </p:sp>
    </p:spTree>
    <p:extLst>
      <p:ext uri="{BB962C8B-B14F-4D97-AF65-F5344CB8AC3E}">
        <p14:creationId xmlns:p14="http://schemas.microsoft.com/office/powerpoint/2010/main" val="99616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10"/>
          <p:cNvGraphicFramePr>
            <a:graphicFrameLocks noGrp="1" noChangeAspect="1"/>
          </p:cNvGraphicFramePr>
          <p:nvPr>
            <p:ph idx="1"/>
          </p:nvPr>
        </p:nvGraphicFramePr>
        <p:xfrm>
          <a:off x="2667000" y="2678113"/>
          <a:ext cx="6856413" cy="2122487"/>
        </p:xfrm>
        <a:graphic>
          <a:graphicData uri="http://schemas.openxmlformats.org/presentationml/2006/ole">
            <mc:AlternateContent xmlns:mc="http://schemas.openxmlformats.org/markup-compatibility/2006">
              <mc:Choice xmlns:v="urn:schemas-microsoft-com:vml" Requires="v">
                <p:oleObj spid="_x0000_s66611" name="Equation" r:id="rId4" imgW="0" imgH="0" progId="Equation.3">
                  <p:embed/>
                </p:oleObj>
              </mc:Choice>
              <mc:Fallback>
                <p:oleObj name="Equation" r:id="rId4" imgW="0" imgH="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678113"/>
                        <a:ext cx="6856413"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5" name="Text Box 3"/>
          <p:cNvSpPr txBox="1">
            <a:spLocks noChangeArrowheads="1"/>
          </p:cNvSpPr>
          <p:nvPr/>
        </p:nvSpPr>
        <p:spPr bwMode="auto">
          <a:xfrm>
            <a:off x="2895600" y="1905001"/>
            <a:ext cx="640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400">
                <a:solidFill>
                  <a:prstClr val="black"/>
                </a:solidFill>
                <a:latin typeface="Times New Roman" charset="0"/>
                <a:ea typeface="Times New Roman" charset="0"/>
                <a:cs typeface="Times New Roman" charset="0"/>
              </a:rPr>
              <a:t>Solve each equation starting from the last equation</a:t>
            </a:r>
          </a:p>
        </p:txBody>
      </p:sp>
      <p:sp>
        <p:nvSpPr>
          <p:cNvPr id="38916" name="Rectangle 6"/>
          <p:cNvSpPr>
            <a:spLocks noChangeArrowheads="1"/>
          </p:cNvSpPr>
          <p:nvPr/>
        </p:nvSpPr>
        <p:spPr bwMode="auto">
          <a:xfrm>
            <a:off x="6003635" y="2969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sp>
        <p:nvSpPr>
          <p:cNvPr id="38917" name="Rectangle 8"/>
          <p:cNvSpPr>
            <a:spLocks noChangeArrowheads="1"/>
          </p:cNvSpPr>
          <p:nvPr/>
        </p:nvSpPr>
        <p:spPr bwMode="auto">
          <a:xfrm>
            <a:off x="6003635"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sp>
        <p:nvSpPr>
          <p:cNvPr id="38918" name="Text Box 9"/>
          <p:cNvSpPr txBox="1">
            <a:spLocks noChangeArrowheads="1"/>
          </p:cNvSpPr>
          <p:nvPr/>
        </p:nvSpPr>
        <p:spPr bwMode="auto">
          <a:xfrm>
            <a:off x="3429000" y="527208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800">
                <a:solidFill>
                  <a:prstClr val="black"/>
                </a:solidFill>
                <a:latin typeface="Times New Roman" charset="0"/>
                <a:ea typeface="Times New Roman" charset="0"/>
                <a:cs typeface="Times New Roman" charset="0"/>
              </a:rPr>
              <a:t>Example of a system of 3 equations</a:t>
            </a:r>
          </a:p>
        </p:txBody>
      </p:sp>
      <p:sp>
        <p:nvSpPr>
          <p:cNvPr id="2" name="Title 1"/>
          <p:cNvSpPr>
            <a:spLocks noGrp="1"/>
          </p:cNvSpPr>
          <p:nvPr>
            <p:ph type="title"/>
          </p:nvPr>
        </p:nvSpPr>
        <p:spPr/>
        <p:txBody>
          <a:bodyPr/>
          <a:lstStyle/>
          <a:p>
            <a:r>
              <a:rPr lang="en-US" smtClean="0"/>
              <a:t>Back Substitution</a:t>
            </a:r>
            <a:endParaRPr lang="en-US"/>
          </a:p>
        </p:txBody>
      </p:sp>
    </p:spTree>
    <p:extLst>
      <p:ext uri="{BB962C8B-B14F-4D97-AF65-F5344CB8AC3E}">
        <p14:creationId xmlns:p14="http://schemas.microsoft.com/office/powerpoint/2010/main" val="1248783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4"/>
          <p:cNvGraphicFramePr>
            <a:graphicFrameLocks noChangeAspect="1"/>
          </p:cNvGraphicFramePr>
          <p:nvPr/>
        </p:nvGraphicFramePr>
        <p:xfrm>
          <a:off x="3657601" y="2754314"/>
          <a:ext cx="6194425" cy="827087"/>
        </p:xfrm>
        <a:graphic>
          <a:graphicData uri="http://schemas.openxmlformats.org/presentationml/2006/ole">
            <mc:AlternateContent xmlns:mc="http://schemas.openxmlformats.org/markup-compatibility/2006">
              <mc:Choice xmlns:v="urn:schemas-microsoft-com:vml" Requires="v">
                <p:oleObj spid="_x0000_s68806"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2754314"/>
                        <a:ext cx="61944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3" name="Object 5"/>
          <p:cNvGraphicFramePr>
            <a:graphicFrameLocks noChangeAspect="1"/>
          </p:cNvGraphicFramePr>
          <p:nvPr/>
        </p:nvGraphicFramePr>
        <p:xfrm>
          <a:off x="5184776" y="3698876"/>
          <a:ext cx="4645025" cy="873125"/>
        </p:xfrm>
        <a:graphic>
          <a:graphicData uri="http://schemas.openxmlformats.org/presentationml/2006/ole">
            <mc:AlternateContent xmlns:mc="http://schemas.openxmlformats.org/markup-compatibility/2006">
              <mc:Choice xmlns:v="urn:schemas-microsoft-com:vml" Requires="v">
                <p:oleObj spid="_x0000_s68807"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776" y="3698876"/>
                        <a:ext cx="46450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4" name="Object 6"/>
          <p:cNvGraphicFramePr>
            <a:graphicFrameLocks noChangeAspect="1"/>
          </p:cNvGraphicFramePr>
          <p:nvPr/>
        </p:nvGraphicFramePr>
        <p:xfrm>
          <a:off x="6400801" y="5172076"/>
          <a:ext cx="3692525" cy="1000125"/>
        </p:xfrm>
        <a:graphic>
          <a:graphicData uri="http://schemas.openxmlformats.org/presentationml/2006/ole">
            <mc:AlternateContent xmlns:mc="http://schemas.openxmlformats.org/markup-compatibility/2006">
              <mc:Choice xmlns:v="urn:schemas-microsoft-com:vml" Requires="v">
                <p:oleObj spid="_x0000_s68808"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1" y="5172076"/>
                        <a:ext cx="36925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5" name="Rectangle 7"/>
          <p:cNvSpPr>
            <a:spLocks noChangeArrowheads="1"/>
          </p:cNvSpPr>
          <p:nvPr/>
        </p:nvSpPr>
        <p:spPr bwMode="auto">
          <a:xfrm>
            <a:off x="1905001" y="2454275"/>
            <a:ext cx="612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40966" name="Rectangle 8"/>
          <p:cNvSpPr>
            <a:spLocks noChangeArrowheads="1"/>
          </p:cNvSpPr>
          <p:nvPr/>
        </p:nvSpPr>
        <p:spPr bwMode="auto">
          <a:xfrm>
            <a:off x="1905001" y="2967039"/>
            <a:ext cx="1127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40967" name="Rectangle 9"/>
          <p:cNvSpPr>
            <a:spLocks noChangeArrowheads="1"/>
          </p:cNvSpPr>
          <p:nvPr/>
        </p:nvSpPr>
        <p:spPr bwMode="auto">
          <a:xfrm>
            <a:off x="5334000" y="4427538"/>
            <a:ext cx="297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             .</a:t>
            </a:r>
            <a:endParaRPr lang="en-US" altLang="en-US" sz="1100">
              <a:solidFill>
                <a:prstClr val="black"/>
              </a:solidFill>
              <a:latin typeface="Arial" charset="0"/>
            </a:endParaRPr>
          </a:p>
          <a:p>
            <a:pPr algn="just" eaLnBrk="0" fontAlgn="base" hangingPunct="0">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40968" name="Rectangle 10"/>
          <p:cNvSpPr>
            <a:spLocks noChangeArrowheads="1"/>
          </p:cNvSpPr>
          <p:nvPr/>
        </p:nvSpPr>
        <p:spPr bwMode="auto">
          <a:xfrm>
            <a:off x="1905000" y="4578350"/>
            <a:ext cx="3127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just" fontAlgn="base">
              <a:spcBef>
                <a:spcPct val="0"/>
              </a:spcBef>
              <a:spcAft>
                <a:spcPct val="0"/>
              </a:spcAft>
              <a:buClrTx/>
              <a:buSzTx/>
              <a:buFontTx/>
              <a:buNone/>
            </a:pPr>
            <a:r>
              <a:rPr lang="en-US" altLang="en-US" sz="1200">
                <a:solidFill>
                  <a:prstClr val="black"/>
                </a:solidFill>
                <a:latin typeface="Arial" charset="0"/>
                <a:ea typeface="Times New Roman" charset="0"/>
                <a:cs typeface="Times New Roman" charset="0"/>
              </a:rPr>
              <a:t>   </a:t>
            </a:r>
            <a:endParaRPr lang="en-US" altLang="en-US" sz="1800">
              <a:solidFill>
                <a:prstClr val="black"/>
              </a:solidFill>
              <a:latin typeface="Arial" charset="0"/>
            </a:endParaRPr>
          </a:p>
        </p:txBody>
      </p:sp>
      <p:sp>
        <p:nvSpPr>
          <p:cNvPr id="40969" name="Rectangle 11"/>
          <p:cNvSpPr>
            <a:spLocks noChangeArrowheads="1"/>
          </p:cNvSpPr>
          <p:nvPr/>
        </p:nvSpPr>
        <p:spPr bwMode="auto">
          <a:xfrm>
            <a:off x="6384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40970" name="Object 12"/>
          <p:cNvGraphicFramePr>
            <a:graphicFrameLocks noChangeAspect="1"/>
          </p:cNvGraphicFramePr>
          <p:nvPr/>
        </p:nvGraphicFramePr>
        <p:xfrm>
          <a:off x="2133600" y="1879600"/>
          <a:ext cx="7742238" cy="787400"/>
        </p:xfrm>
        <a:graphic>
          <a:graphicData uri="http://schemas.openxmlformats.org/presentationml/2006/ole">
            <mc:AlternateContent xmlns:mc="http://schemas.openxmlformats.org/markup-compatibility/2006">
              <mc:Choice xmlns:v="urn:schemas-microsoft-com:vml" Requires="v">
                <p:oleObj spid="_x0000_s68809" name="Equation" r:id="rId10" imgW="0" imgH="0" progId="Equation.3">
                  <p:embed/>
                </p:oleObj>
              </mc:Choice>
              <mc:Fallback>
                <p:oleObj name="Equation" r:id="rId10" imgW="0" imgH="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1879600"/>
                        <a:ext cx="774223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itle 1"/>
          <p:cNvSpPr txBox="1">
            <a:spLocks/>
          </p:cNvSpPr>
          <p:nvPr/>
        </p:nvSpPr>
        <p:spPr>
          <a:xfrm>
            <a:off x="1837842" y="365125"/>
            <a:ext cx="9515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Back Substitution</a:t>
            </a:r>
            <a:endParaRPr lang="en-US" b="1" dirty="0"/>
          </a:p>
        </p:txBody>
      </p:sp>
    </p:spTree>
    <p:extLst>
      <p:ext uri="{BB962C8B-B14F-4D97-AF65-F5344CB8AC3E}">
        <p14:creationId xmlns:p14="http://schemas.microsoft.com/office/powerpoint/2010/main" val="895732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981200" y="1981201"/>
            <a:ext cx="8686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a:solidFill>
                  <a:prstClr val="black"/>
                </a:solidFill>
                <a:latin typeface="Times New Roman" charset="0"/>
                <a:ea typeface="Times New Roman" charset="0"/>
                <a:cs typeface="Times New Roman" charset="0"/>
              </a:rPr>
              <a:t>Start with the last equation because it has only one unknown</a:t>
            </a:r>
          </a:p>
        </p:txBody>
      </p:sp>
      <p:sp>
        <p:nvSpPr>
          <p:cNvPr id="43011" name="Rectangle 5"/>
          <p:cNvSpPr>
            <a:spLocks noChangeArrowheads="1"/>
          </p:cNvSpPr>
          <p:nvPr/>
        </p:nvSpPr>
        <p:spPr bwMode="auto">
          <a:xfrm>
            <a:off x="6003635" y="2969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43012" name="Object 4"/>
          <p:cNvGraphicFramePr>
            <a:graphicFrameLocks noChangeAspect="1"/>
          </p:cNvGraphicFramePr>
          <p:nvPr/>
        </p:nvGraphicFramePr>
        <p:xfrm>
          <a:off x="4648200" y="3581401"/>
          <a:ext cx="2209800" cy="1452563"/>
        </p:xfrm>
        <a:graphic>
          <a:graphicData uri="http://schemas.openxmlformats.org/presentationml/2006/ole">
            <mc:AlternateContent xmlns:mc="http://schemas.openxmlformats.org/markup-compatibility/2006">
              <mc:Choice xmlns:v="urn:schemas-microsoft-com:vml" Requires="v">
                <p:oleObj spid="_x0000_s70707"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581401"/>
                        <a:ext cx="2209800"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1"/>
          <p:cNvSpPr txBox="1">
            <a:spLocks/>
          </p:cNvSpPr>
          <p:nvPr/>
        </p:nvSpPr>
        <p:spPr>
          <a:xfrm>
            <a:off x="1837842" y="365125"/>
            <a:ext cx="9515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Back Substitution</a:t>
            </a:r>
            <a:endParaRPr lang="en-US" b="1" dirty="0"/>
          </a:p>
        </p:txBody>
      </p:sp>
    </p:spTree>
    <p:extLst>
      <p:ext uri="{BB962C8B-B14F-4D97-AF65-F5344CB8AC3E}">
        <p14:creationId xmlns:p14="http://schemas.microsoft.com/office/powerpoint/2010/main" val="398634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13"/>
          <p:cNvGraphicFramePr>
            <a:graphicFrameLocks noGrp="1" noChangeAspect="1"/>
          </p:cNvGraphicFramePr>
          <p:nvPr>
            <p:ph idx="1"/>
          </p:nvPr>
        </p:nvGraphicFramePr>
        <p:xfrm>
          <a:off x="1828800" y="3408363"/>
          <a:ext cx="8742363" cy="1163637"/>
        </p:xfrm>
        <a:graphic>
          <a:graphicData uri="http://schemas.openxmlformats.org/presentationml/2006/ole">
            <mc:AlternateContent xmlns:mc="http://schemas.openxmlformats.org/markup-compatibility/2006">
              <mc:Choice xmlns:v="urn:schemas-microsoft-com:vml" Requires="v">
                <p:oleObj spid="_x0000_s72853" name="Equation" r:id="rId4" imgW="0" imgH="0" progId="Equation.3">
                  <p:embed/>
                </p:oleObj>
              </mc:Choice>
              <mc:Fallback>
                <p:oleObj name="Equation" r:id="rId4" imgW="0" imgH="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408363"/>
                        <a:ext cx="8742363" cy="116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59" name="Rectangle 5"/>
          <p:cNvSpPr>
            <a:spLocks noChangeArrowheads="1"/>
          </p:cNvSpPr>
          <p:nvPr/>
        </p:nvSpPr>
        <p:spPr bwMode="auto">
          <a:xfrm>
            <a:off x="6003635" y="28933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45060" name="Object 4"/>
          <p:cNvGraphicFramePr>
            <a:graphicFrameLocks noChangeAspect="1"/>
          </p:cNvGraphicFramePr>
          <p:nvPr/>
        </p:nvGraphicFramePr>
        <p:xfrm>
          <a:off x="1828800" y="4724400"/>
          <a:ext cx="5943600" cy="1524000"/>
        </p:xfrm>
        <a:graphic>
          <a:graphicData uri="http://schemas.openxmlformats.org/presentationml/2006/ole">
            <mc:AlternateContent xmlns:mc="http://schemas.openxmlformats.org/markup-compatibility/2006">
              <mc:Choice xmlns:v="urn:schemas-microsoft-com:vml" Requires="v">
                <p:oleObj spid="_x0000_s72854"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724400"/>
                        <a:ext cx="5943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1" name="Rectangle 12"/>
          <p:cNvSpPr>
            <a:spLocks noChangeArrowheads="1"/>
          </p:cNvSpPr>
          <p:nvPr/>
        </p:nvSpPr>
        <p:spPr bwMode="auto">
          <a:xfrm>
            <a:off x="6003635" y="2969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45062" name="Object 11"/>
          <p:cNvGraphicFramePr>
            <a:graphicFrameLocks noChangeAspect="1"/>
          </p:cNvGraphicFramePr>
          <p:nvPr/>
        </p:nvGraphicFramePr>
        <p:xfrm>
          <a:off x="4876800" y="1743076"/>
          <a:ext cx="1752600" cy="1152525"/>
        </p:xfrm>
        <a:graphic>
          <a:graphicData uri="http://schemas.openxmlformats.org/presentationml/2006/ole">
            <mc:AlternateContent xmlns:mc="http://schemas.openxmlformats.org/markup-compatibility/2006">
              <mc:Choice xmlns:v="urn:schemas-microsoft-com:vml" Requires="v">
                <p:oleObj spid="_x0000_s72855"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1743076"/>
                        <a:ext cx="1752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itle 1"/>
          <p:cNvSpPr txBox="1">
            <a:spLocks/>
          </p:cNvSpPr>
          <p:nvPr/>
        </p:nvSpPr>
        <p:spPr>
          <a:xfrm>
            <a:off x="1837842" y="365125"/>
            <a:ext cx="9515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Back Substitution</a:t>
            </a:r>
            <a:endParaRPr lang="en-US" b="1" dirty="0"/>
          </a:p>
        </p:txBody>
      </p:sp>
    </p:spTree>
    <p:extLst>
      <p:ext uri="{BB962C8B-B14F-4D97-AF65-F5344CB8AC3E}">
        <p14:creationId xmlns:p14="http://schemas.microsoft.com/office/powerpoint/2010/main" val="1178589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Session Learning Outcomes</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id-ID" dirty="0"/>
                  <a:t>Upon completion of this session, </a:t>
                </a:r>
                <a:r>
                  <a:rPr lang="en-US" dirty="0"/>
                  <a:t>you should be able to solve linear algebra problems: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𝑏</m:t>
                    </m:r>
                  </m:oMath>
                </a14:m>
                <a:r>
                  <a:rPr lang="en-US" dirty="0"/>
                  <a:t>.</a:t>
                </a:r>
                <a:endParaRPr lang="id-ID"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4965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7BDC9-B718-46ED-A3BA-87A80ADEED46}"/>
              </a:ext>
            </a:extLst>
          </p:cNvPr>
          <p:cNvSpPr>
            <a:spLocks noGrp="1"/>
          </p:cNvSpPr>
          <p:nvPr>
            <p:ph type="title"/>
          </p:nvPr>
        </p:nvSpPr>
        <p:spPr/>
        <p:txBody>
          <a:bodyPr/>
          <a:lstStyle/>
          <a:p>
            <a:r>
              <a:rPr lang="en-US" dirty="0"/>
              <a:t>Example</a:t>
            </a:r>
          </a:p>
        </p:txBody>
      </p:sp>
      <p:sp>
        <p:nvSpPr>
          <p:cNvPr id="4" name="Rectangle 3">
            <a:extLst>
              <a:ext uri="{FF2B5EF4-FFF2-40B4-BE49-F238E27FC236}">
                <a16:creationId xmlns:a16="http://schemas.microsoft.com/office/drawing/2014/main" xmlns="" id="{4B4885F8-D4AB-4EEC-A359-6015A8054813}"/>
              </a:ext>
            </a:extLst>
          </p:cNvPr>
          <p:cNvSpPr txBox="1">
            <a:spLocks noChangeArrowheads="1"/>
          </p:cNvSpPr>
          <p:nvPr/>
        </p:nvSpPr>
        <p:spPr>
          <a:xfrm>
            <a:off x="781396" y="1676400"/>
            <a:ext cx="9844401" cy="495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pPr>
            <a:r>
              <a:rPr lang="en-US" altLang="en-US" sz="2100" dirty="0"/>
              <a:t>Solve the system of equations</a:t>
            </a:r>
            <a:br>
              <a:rPr lang="en-US" altLang="en-US" sz="2100" dirty="0"/>
            </a:br>
            <a:r>
              <a:rPr lang="en-US" altLang="en-US" sz="2100" dirty="0"/>
              <a:t/>
            </a:r>
            <a:br>
              <a:rPr lang="en-US" altLang="en-US" sz="2100" dirty="0"/>
            </a:br>
            <a:r>
              <a:rPr lang="en-US" altLang="en-US" sz="2100" dirty="0"/>
              <a:t>                                   </a:t>
            </a:r>
            <a:r>
              <a:rPr lang="en-US" altLang="en-US" sz="2100" dirty="0" smtClean="0"/>
              <a:t>                                         the </a:t>
            </a:r>
            <a:r>
              <a:rPr lang="en-US" altLang="en-US" sz="2100" dirty="0"/>
              <a:t>augmented matrix :</a:t>
            </a:r>
            <a:br>
              <a:rPr lang="en-US" altLang="en-US" sz="2100" dirty="0"/>
            </a:br>
            <a:endParaRPr lang="en-US" altLang="en-US" sz="2100" dirty="0"/>
          </a:p>
          <a:p>
            <a:pPr>
              <a:spcBef>
                <a:spcPct val="0"/>
              </a:spcBef>
              <a:buFontTx/>
              <a:buNone/>
            </a:pPr>
            <a:endParaRPr lang="en-US" altLang="en-US" sz="2100" b="1" dirty="0" smtClean="0">
              <a:solidFill>
                <a:srgbClr val="0066CC"/>
              </a:solidFill>
            </a:endParaRPr>
          </a:p>
          <a:p>
            <a:pPr>
              <a:spcBef>
                <a:spcPct val="0"/>
              </a:spcBef>
              <a:buFontTx/>
              <a:buNone/>
            </a:pPr>
            <a:r>
              <a:rPr lang="en-US" altLang="en-US" sz="2100" b="1" dirty="0" smtClean="0">
                <a:solidFill>
                  <a:srgbClr val="0066CC"/>
                </a:solidFill>
              </a:rPr>
              <a:t>Solution</a:t>
            </a:r>
            <a:endParaRPr lang="en-US" altLang="en-US" sz="2100" b="1" dirty="0">
              <a:solidFill>
                <a:srgbClr val="0066CC"/>
              </a:solidFill>
            </a:endParaRPr>
          </a:p>
          <a:p>
            <a:pPr>
              <a:spcBef>
                <a:spcPct val="0"/>
              </a:spcBef>
            </a:pPr>
            <a:r>
              <a:rPr lang="en-US" altLang="en-US" sz="2100" dirty="0"/>
              <a:t>We introduce a lower triangular matrix, </a:t>
            </a:r>
            <a:r>
              <a:rPr lang="en-US" altLang="en-US" sz="2100" b="1" dirty="0"/>
              <a:t>L</a:t>
            </a:r>
            <a:r>
              <a:rPr lang="en-US" altLang="en-US" sz="2100" dirty="0"/>
              <a:t>, to record </a:t>
            </a:r>
          </a:p>
          <a:p>
            <a:pPr>
              <a:spcBef>
                <a:spcPct val="0"/>
              </a:spcBef>
              <a:buFontTx/>
              <a:buNone/>
            </a:pPr>
            <a:r>
              <a:rPr lang="en-US" altLang="en-US" sz="2100" dirty="0"/>
              <a:t>     row multipliers in the • positions</a:t>
            </a:r>
          </a:p>
          <a:p>
            <a:pPr>
              <a:spcBef>
                <a:spcPct val="0"/>
              </a:spcBef>
              <a:buFontTx/>
              <a:buNone/>
            </a:pPr>
            <a:endParaRPr lang="en-US" altLang="en-US" sz="2100" dirty="0"/>
          </a:p>
          <a:p>
            <a:pPr>
              <a:spcBef>
                <a:spcPct val="0"/>
              </a:spcBef>
            </a:pPr>
            <a:r>
              <a:rPr lang="en-US" altLang="en-US" sz="2100" dirty="0"/>
              <a:t>Calculate the row multipliers and record them in the </a:t>
            </a:r>
          </a:p>
          <a:p>
            <a:pPr>
              <a:spcBef>
                <a:spcPct val="0"/>
              </a:spcBef>
              <a:buFontTx/>
              <a:buNone/>
            </a:pPr>
            <a:r>
              <a:rPr lang="en-US" altLang="en-US" sz="2100" b="1" dirty="0"/>
              <a:t>     L</a:t>
            </a:r>
            <a:r>
              <a:rPr lang="en-US" altLang="en-US" sz="2100" dirty="0"/>
              <a:t> matrix, </a:t>
            </a:r>
            <a:r>
              <a:rPr lang="en-US" altLang="en-US" sz="2100" i="1" dirty="0"/>
              <a:t>l</a:t>
            </a:r>
            <a:r>
              <a:rPr lang="en-US" altLang="en-US" sz="2100" baseline="-25000" dirty="0"/>
              <a:t>21</a:t>
            </a:r>
            <a:r>
              <a:rPr lang="en-US" altLang="en-US" sz="2100" dirty="0"/>
              <a:t> = </a:t>
            </a:r>
            <a:r>
              <a:rPr lang="en-US" altLang="en-US" sz="2100" i="1" dirty="0"/>
              <a:t>a</a:t>
            </a:r>
            <a:r>
              <a:rPr lang="en-US" altLang="en-US" sz="2100" baseline="-25000" dirty="0"/>
              <a:t>21</a:t>
            </a:r>
            <a:r>
              <a:rPr lang="en-US" altLang="en-US" sz="2100" dirty="0"/>
              <a:t>/</a:t>
            </a:r>
            <a:r>
              <a:rPr lang="en-US" altLang="en-US" sz="2100" i="1" dirty="0"/>
              <a:t>a</a:t>
            </a:r>
            <a:r>
              <a:rPr lang="en-US" altLang="en-US" sz="2100" baseline="-25000" dirty="0"/>
              <a:t>11</a:t>
            </a:r>
            <a:r>
              <a:rPr lang="en-US" altLang="en-US" sz="2100" dirty="0"/>
              <a:t> and </a:t>
            </a:r>
            <a:r>
              <a:rPr lang="en-US" altLang="en-US" sz="2100" i="1" dirty="0"/>
              <a:t>l</a:t>
            </a:r>
            <a:r>
              <a:rPr lang="en-US" altLang="en-US" sz="2100" baseline="-25000" dirty="0"/>
              <a:t>31</a:t>
            </a:r>
            <a:r>
              <a:rPr lang="en-US" altLang="en-US" sz="2100" dirty="0"/>
              <a:t> = </a:t>
            </a:r>
            <a:r>
              <a:rPr lang="en-US" altLang="en-US" sz="2100" i="1" dirty="0"/>
              <a:t>a</a:t>
            </a:r>
            <a:r>
              <a:rPr lang="en-US" altLang="en-US" sz="2100" baseline="-25000" dirty="0"/>
              <a:t>31</a:t>
            </a:r>
            <a:r>
              <a:rPr lang="en-US" altLang="en-US" sz="2100" dirty="0"/>
              <a:t>/</a:t>
            </a:r>
            <a:r>
              <a:rPr lang="en-US" altLang="en-US" sz="2100" i="1" dirty="0"/>
              <a:t>a</a:t>
            </a:r>
            <a:r>
              <a:rPr lang="en-US" altLang="en-US" sz="2100" baseline="-25000" dirty="0"/>
              <a:t>11</a:t>
            </a:r>
          </a:p>
          <a:p>
            <a:pPr>
              <a:spcBef>
                <a:spcPct val="0"/>
              </a:spcBef>
              <a:buFontTx/>
              <a:buNone/>
            </a:pPr>
            <a:endParaRPr lang="en-US" altLang="en-US" sz="2100" baseline="-25000" dirty="0"/>
          </a:p>
          <a:p>
            <a:pPr>
              <a:spcBef>
                <a:spcPct val="0"/>
              </a:spcBef>
            </a:pPr>
            <a:r>
              <a:rPr lang="en-US" altLang="en-US" sz="2100" dirty="0"/>
              <a:t>Zero the first column by subtracting </a:t>
            </a:r>
            <a:r>
              <a:rPr lang="en-US" altLang="en-US" sz="2100" i="1" dirty="0"/>
              <a:t>l</a:t>
            </a:r>
            <a:r>
              <a:rPr lang="en-US" altLang="en-US" sz="2100" baseline="-25000" dirty="0"/>
              <a:t>21</a:t>
            </a:r>
            <a:r>
              <a:rPr lang="en-US" altLang="en-US" sz="2100" dirty="0"/>
              <a:t> = </a:t>
            </a:r>
            <a:r>
              <a:rPr lang="en-US" altLang="en-US" sz="2100" i="1" dirty="0"/>
              <a:t>a</a:t>
            </a:r>
            <a:r>
              <a:rPr lang="en-US" altLang="en-US" sz="2100" baseline="-25000" dirty="0"/>
              <a:t>21</a:t>
            </a:r>
            <a:r>
              <a:rPr lang="en-US" altLang="en-US" sz="2100" dirty="0"/>
              <a:t>/</a:t>
            </a:r>
            <a:r>
              <a:rPr lang="en-US" altLang="en-US" sz="2100" i="1" dirty="0"/>
              <a:t>a</a:t>
            </a:r>
            <a:r>
              <a:rPr lang="en-US" altLang="en-US" sz="2100" baseline="-25000" dirty="0"/>
              <a:t>11</a:t>
            </a:r>
            <a:r>
              <a:rPr lang="en-US" altLang="en-US" sz="2100" dirty="0"/>
              <a:t> times the first row from the second row, and subtracting </a:t>
            </a:r>
            <a:r>
              <a:rPr lang="en-US" altLang="en-US" sz="2100" i="1" dirty="0"/>
              <a:t>l</a:t>
            </a:r>
            <a:r>
              <a:rPr lang="en-US" altLang="en-US" sz="2100" baseline="-25000" dirty="0"/>
              <a:t>31</a:t>
            </a:r>
            <a:r>
              <a:rPr lang="en-US" altLang="en-US" sz="2100" dirty="0"/>
              <a:t> = </a:t>
            </a:r>
            <a:r>
              <a:rPr lang="en-US" altLang="en-US" sz="2100" i="1" dirty="0"/>
              <a:t>a</a:t>
            </a:r>
            <a:r>
              <a:rPr lang="en-US" altLang="en-US" sz="2100" baseline="-25000" dirty="0"/>
              <a:t>31</a:t>
            </a:r>
            <a:r>
              <a:rPr lang="en-US" altLang="en-US" sz="2100" dirty="0"/>
              <a:t>/</a:t>
            </a:r>
            <a:r>
              <a:rPr lang="en-US" altLang="en-US" sz="2100" i="1" dirty="0"/>
              <a:t>a</a:t>
            </a:r>
            <a:r>
              <a:rPr lang="en-US" altLang="en-US" sz="2100" baseline="-25000" dirty="0"/>
              <a:t>11</a:t>
            </a:r>
            <a:r>
              <a:rPr lang="en-US" altLang="en-US" sz="2100" dirty="0"/>
              <a:t> times the first row from the third row</a:t>
            </a:r>
          </a:p>
          <a:p>
            <a:pPr>
              <a:spcBef>
                <a:spcPct val="0"/>
              </a:spcBef>
              <a:buFontTx/>
              <a:buNone/>
            </a:pPr>
            <a:endParaRPr lang="en-US" altLang="en-US" sz="2100" baseline="-25000" dirty="0"/>
          </a:p>
          <a:p>
            <a:pPr>
              <a:spcBef>
                <a:spcPct val="0"/>
              </a:spcBef>
              <a:buFontTx/>
              <a:buNone/>
            </a:pPr>
            <a:endParaRPr lang="en-US" altLang="en-US" sz="2100" baseline="-25000" dirty="0"/>
          </a:p>
        </p:txBody>
      </p:sp>
      <p:graphicFrame>
        <p:nvGraphicFramePr>
          <p:cNvPr id="5" name="Object 4">
            <a:extLst>
              <a:ext uri="{FF2B5EF4-FFF2-40B4-BE49-F238E27FC236}">
                <a16:creationId xmlns:a16="http://schemas.microsoft.com/office/drawing/2014/main" xmlns="" id="{3AEEB837-B9E2-45AB-97A7-245783EAF1B6}"/>
              </a:ext>
            </a:extLst>
          </p:cNvPr>
          <p:cNvGraphicFramePr>
            <a:graphicFrameLocks noChangeAspect="1"/>
          </p:cNvGraphicFramePr>
          <p:nvPr>
            <p:extLst>
              <p:ext uri="{D42A27DB-BD31-4B8C-83A1-F6EECF244321}">
                <p14:modId xmlns:p14="http://schemas.microsoft.com/office/powerpoint/2010/main" val="1791603922"/>
              </p:ext>
            </p:extLst>
          </p:nvPr>
        </p:nvGraphicFramePr>
        <p:xfrm>
          <a:off x="2400960" y="2065338"/>
          <a:ext cx="1905000" cy="850900"/>
        </p:xfrm>
        <a:graphic>
          <a:graphicData uri="http://schemas.openxmlformats.org/presentationml/2006/ole">
            <mc:AlternateContent xmlns:mc="http://schemas.openxmlformats.org/markup-compatibility/2006">
              <mc:Choice xmlns:v="urn:schemas-microsoft-com:vml" Requires="v">
                <p:oleObj spid="_x0000_s4611" name="Equation" r:id="rId3" imgW="1193800" imgH="533400" progId="Equation.3">
                  <p:embed/>
                </p:oleObj>
              </mc:Choice>
              <mc:Fallback>
                <p:oleObj name="Equation" r:id="rId3" imgW="1193800" imgH="533400" progId="Equation.3">
                  <p:embed/>
                  <p:pic>
                    <p:nvPicPr>
                      <p:cNvPr id="4098" name="Object 4">
                        <a:extLst>
                          <a:ext uri="{FF2B5EF4-FFF2-40B4-BE49-F238E27FC236}">
                            <a16:creationId xmlns:a16="http://schemas.microsoft.com/office/drawing/2014/main" xmlns="" id="{F966432A-609D-43AD-8212-463B4B986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960" y="2065338"/>
                        <a:ext cx="1905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xmlns="" id="{70620488-56D6-4028-BF26-F1BCAAAA766B}"/>
              </a:ext>
            </a:extLst>
          </p:cNvPr>
          <p:cNvGraphicFramePr>
            <a:graphicFrameLocks noChangeAspect="1"/>
          </p:cNvGraphicFramePr>
          <p:nvPr>
            <p:extLst>
              <p:ext uri="{D42A27DB-BD31-4B8C-83A1-F6EECF244321}">
                <p14:modId xmlns:p14="http://schemas.microsoft.com/office/powerpoint/2010/main" val="698208210"/>
              </p:ext>
            </p:extLst>
          </p:nvPr>
        </p:nvGraphicFramePr>
        <p:xfrm>
          <a:off x="8273122" y="2146300"/>
          <a:ext cx="1743075" cy="769938"/>
        </p:xfrm>
        <a:graphic>
          <a:graphicData uri="http://schemas.openxmlformats.org/presentationml/2006/ole">
            <mc:AlternateContent xmlns:mc="http://schemas.openxmlformats.org/markup-compatibility/2006">
              <mc:Choice xmlns:v="urn:schemas-microsoft-com:vml" Requires="v">
                <p:oleObj spid="_x0000_s4612" name="Equation" r:id="rId5" imgW="1092200" imgH="482600" progId="Equation.3">
                  <p:embed/>
                </p:oleObj>
              </mc:Choice>
              <mc:Fallback>
                <p:oleObj name="Equation" r:id="rId5" imgW="1092200" imgH="482600" progId="Equation.3">
                  <p:embed/>
                  <p:pic>
                    <p:nvPicPr>
                      <p:cNvPr id="4099" name="Object 5">
                        <a:extLst>
                          <a:ext uri="{FF2B5EF4-FFF2-40B4-BE49-F238E27FC236}">
                            <a16:creationId xmlns:a16="http://schemas.microsoft.com/office/drawing/2014/main" xmlns="" id="{B730C5FD-5374-4772-990C-94EE5AE6A5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3122" y="2146300"/>
                        <a:ext cx="17430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xmlns="" id="{FD5EAB65-6C67-4AE1-9AF2-F5212DED46D2}"/>
              </a:ext>
            </a:extLst>
          </p:cNvPr>
          <p:cNvGraphicFramePr>
            <a:graphicFrameLocks noChangeAspect="1"/>
          </p:cNvGraphicFramePr>
          <p:nvPr>
            <p:extLst>
              <p:ext uri="{D42A27DB-BD31-4B8C-83A1-F6EECF244321}">
                <p14:modId xmlns:p14="http://schemas.microsoft.com/office/powerpoint/2010/main" val="534078733"/>
              </p:ext>
            </p:extLst>
          </p:nvPr>
        </p:nvGraphicFramePr>
        <p:xfrm>
          <a:off x="7463497" y="3339320"/>
          <a:ext cx="1066800" cy="827088"/>
        </p:xfrm>
        <a:graphic>
          <a:graphicData uri="http://schemas.openxmlformats.org/presentationml/2006/ole">
            <mc:AlternateContent xmlns:mc="http://schemas.openxmlformats.org/markup-compatibility/2006">
              <mc:Choice xmlns:v="urn:schemas-microsoft-com:vml" Requires="v">
                <p:oleObj spid="_x0000_s4613" name="Equation" r:id="rId7" imgW="622300" imgH="482600" progId="Equation.3">
                  <p:embed/>
                </p:oleObj>
              </mc:Choice>
              <mc:Fallback>
                <p:oleObj name="Equation" r:id="rId7" imgW="622300" imgH="482600" progId="Equation.3">
                  <p:embed/>
                  <p:pic>
                    <p:nvPicPr>
                      <p:cNvPr id="4100" name="Object 6">
                        <a:extLst>
                          <a:ext uri="{FF2B5EF4-FFF2-40B4-BE49-F238E27FC236}">
                            <a16:creationId xmlns:a16="http://schemas.microsoft.com/office/drawing/2014/main" xmlns="" id="{8C857A4D-77D6-4311-9318-4E20DC50A4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3497" y="3339320"/>
                        <a:ext cx="106680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xmlns="" id="{216E70D2-CFD2-459F-B4D2-781689D0A22B}"/>
              </a:ext>
            </a:extLst>
          </p:cNvPr>
          <p:cNvGraphicFramePr>
            <a:graphicFrameLocks noChangeAspect="1"/>
          </p:cNvGraphicFramePr>
          <p:nvPr>
            <p:extLst>
              <p:ext uri="{D42A27DB-BD31-4B8C-83A1-F6EECF244321}">
                <p14:modId xmlns:p14="http://schemas.microsoft.com/office/powerpoint/2010/main" val="1973232822"/>
              </p:ext>
            </p:extLst>
          </p:nvPr>
        </p:nvGraphicFramePr>
        <p:xfrm>
          <a:off x="7082497" y="4287838"/>
          <a:ext cx="1447800" cy="774700"/>
        </p:xfrm>
        <a:graphic>
          <a:graphicData uri="http://schemas.openxmlformats.org/presentationml/2006/ole">
            <mc:AlternateContent xmlns:mc="http://schemas.openxmlformats.org/markup-compatibility/2006">
              <mc:Choice xmlns:v="urn:schemas-microsoft-com:vml" Requires="v">
                <p:oleObj spid="_x0000_s4614" name="Equation" r:id="rId9" imgW="901700" imgH="482600" progId="Equation.3">
                  <p:embed/>
                </p:oleObj>
              </mc:Choice>
              <mc:Fallback>
                <p:oleObj name="Equation" r:id="rId9" imgW="901700" imgH="482600" progId="Equation.3">
                  <p:embed/>
                  <p:pic>
                    <p:nvPicPr>
                      <p:cNvPr id="4101" name="Object 5">
                        <a:extLst>
                          <a:ext uri="{FF2B5EF4-FFF2-40B4-BE49-F238E27FC236}">
                            <a16:creationId xmlns:a16="http://schemas.microsoft.com/office/drawing/2014/main" xmlns="" id="{B247601B-5B7F-4A6B-A1FA-BD71CB7086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2497" y="4287838"/>
                        <a:ext cx="14478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xmlns="" id="{FE35FC06-D662-4280-8492-7EFCC45AF123}"/>
              </a:ext>
            </a:extLst>
          </p:cNvPr>
          <p:cNvGraphicFramePr>
            <a:graphicFrameLocks noChangeAspect="1"/>
          </p:cNvGraphicFramePr>
          <p:nvPr>
            <p:extLst>
              <p:ext uri="{D42A27DB-BD31-4B8C-83A1-F6EECF244321}">
                <p14:modId xmlns:p14="http://schemas.microsoft.com/office/powerpoint/2010/main" val="361372392"/>
              </p:ext>
            </p:extLst>
          </p:nvPr>
        </p:nvGraphicFramePr>
        <p:xfrm>
          <a:off x="5825197" y="5900738"/>
          <a:ext cx="3962400" cy="804862"/>
        </p:xfrm>
        <a:graphic>
          <a:graphicData uri="http://schemas.openxmlformats.org/presentationml/2006/ole">
            <mc:AlternateContent xmlns:mc="http://schemas.openxmlformats.org/markup-compatibility/2006">
              <mc:Choice xmlns:v="urn:schemas-microsoft-com:vml" Requires="v">
                <p:oleObj spid="_x0000_s4615" name="Equation" r:id="rId11" imgW="2374900" imgH="482600" progId="Equation.3">
                  <p:embed/>
                </p:oleObj>
              </mc:Choice>
              <mc:Fallback>
                <p:oleObj name="Equation" r:id="rId11" imgW="2374900" imgH="482600" progId="Equation.3">
                  <p:embed/>
                  <p:pic>
                    <p:nvPicPr>
                      <p:cNvPr id="4102" name="Object 7">
                        <a:extLst>
                          <a:ext uri="{FF2B5EF4-FFF2-40B4-BE49-F238E27FC236}">
                            <a16:creationId xmlns:a16="http://schemas.microsoft.com/office/drawing/2014/main" xmlns="" id="{2B8D3697-A2AC-48FF-A085-37EEB201A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25197" y="5900738"/>
                        <a:ext cx="3962400"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1946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BC86F-2336-442C-AA75-E07F14E44B79}"/>
              </a:ext>
            </a:extLst>
          </p:cNvPr>
          <p:cNvSpPr>
            <a:spLocks noGrp="1"/>
          </p:cNvSpPr>
          <p:nvPr>
            <p:ph type="title"/>
          </p:nvPr>
        </p:nvSpPr>
        <p:spPr/>
        <p:txBody>
          <a:bodyPr/>
          <a:lstStyle/>
          <a:p>
            <a:r>
              <a:rPr lang="en-US" dirty="0"/>
              <a:t>Example</a:t>
            </a:r>
          </a:p>
        </p:txBody>
      </p:sp>
      <p:sp>
        <p:nvSpPr>
          <p:cNvPr id="4" name="Rectangle 3">
            <a:extLst>
              <a:ext uri="{FF2B5EF4-FFF2-40B4-BE49-F238E27FC236}">
                <a16:creationId xmlns:a16="http://schemas.microsoft.com/office/drawing/2014/main" xmlns="" id="{13B6C439-0771-4A76-B13E-8CE191D217B1}"/>
              </a:ext>
            </a:extLst>
          </p:cNvPr>
          <p:cNvSpPr txBox="1">
            <a:spLocks noChangeArrowheads="1"/>
          </p:cNvSpPr>
          <p:nvPr/>
        </p:nvSpPr>
        <p:spPr>
          <a:xfrm>
            <a:off x="764771" y="1676400"/>
            <a:ext cx="11205556"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altLang="en-US" sz="2100" dirty="0"/>
              <a:t>Calculate the row multiplier and record it in the </a:t>
            </a:r>
            <a:r>
              <a:rPr lang="en-US" altLang="en-US" sz="2100" b="1" dirty="0"/>
              <a:t>L</a:t>
            </a:r>
            <a:r>
              <a:rPr lang="en-US" altLang="en-US" sz="2100" dirty="0"/>
              <a:t>  </a:t>
            </a:r>
          </a:p>
          <a:p>
            <a:pPr>
              <a:spcBef>
                <a:spcPct val="0"/>
              </a:spcBef>
              <a:buFontTx/>
              <a:buNone/>
            </a:pPr>
            <a:r>
              <a:rPr lang="en-US" altLang="en-US" sz="2100" dirty="0"/>
              <a:t>     matrix, </a:t>
            </a:r>
            <a:r>
              <a:rPr lang="en-US" altLang="en-US" sz="2100" i="1" dirty="0"/>
              <a:t>l</a:t>
            </a:r>
            <a:r>
              <a:rPr lang="en-US" altLang="en-US" sz="2100" baseline="-25000" dirty="0"/>
              <a:t>32</a:t>
            </a:r>
            <a:r>
              <a:rPr lang="en-US" altLang="en-US" sz="2100" dirty="0"/>
              <a:t> = </a:t>
            </a:r>
            <a:r>
              <a:rPr lang="en-US" altLang="en-US" sz="2100" i="1" dirty="0"/>
              <a:t>a</a:t>
            </a:r>
            <a:r>
              <a:rPr lang="en-US" altLang="en-US" sz="2100" dirty="0"/>
              <a:t>’</a:t>
            </a:r>
            <a:r>
              <a:rPr lang="en-US" altLang="en-US" sz="2100" baseline="-25000" dirty="0"/>
              <a:t>32</a:t>
            </a:r>
            <a:r>
              <a:rPr lang="en-US" altLang="en-US" sz="2100" dirty="0"/>
              <a:t>/</a:t>
            </a:r>
            <a:r>
              <a:rPr lang="en-US" altLang="en-US" sz="2100" i="1" dirty="0"/>
              <a:t>a</a:t>
            </a:r>
            <a:r>
              <a:rPr lang="en-US" altLang="en-US" sz="2100" dirty="0"/>
              <a:t>’</a:t>
            </a:r>
            <a:r>
              <a:rPr lang="en-US" altLang="en-US" sz="2100" baseline="-25000" dirty="0"/>
              <a:t>22</a:t>
            </a:r>
            <a:r>
              <a:rPr lang="en-US" altLang="en-US" sz="2100" dirty="0"/>
              <a:t> </a:t>
            </a:r>
            <a:br>
              <a:rPr lang="en-US" altLang="en-US" sz="2100" dirty="0"/>
            </a:br>
            <a:endParaRPr lang="en-US" altLang="en-US" sz="2100" dirty="0"/>
          </a:p>
          <a:p>
            <a:pPr>
              <a:spcBef>
                <a:spcPct val="0"/>
              </a:spcBef>
            </a:pPr>
            <a:r>
              <a:rPr lang="en-US" altLang="en-US" sz="2100" dirty="0"/>
              <a:t>Zero the second column by subtracting </a:t>
            </a:r>
            <a:r>
              <a:rPr lang="en-US" altLang="en-US" sz="2100" i="1" dirty="0"/>
              <a:t>l</a:t>
            </a:r>
            <a:r>
              <a:rPr lang="en-US" altLang="en-US" sz="2100" baseline="-25000" dirty="0"/>
              <a:t>32</a:t>
            </a:r>
            <a:r>
              <a:rPr lang="en-US" altLang="en-US" sz="2100" dirty="0"/>
              <a:t> = </a:t>
            </a:r>
            <a:r>
              <a:rPr lang="en-US" altLang="en-US" sz="2100" i="1" dirty="0"/>
              <a:t>a</a:t>
            </a:r>
            <a:r>
              <a:rPr lang="en-US" altLang="en-US" sz="2100" dirty="0"/>
              <a:t>’</a:t>
            </a:r>
            <a:r>
              <a:rPr lang="en-US" altLang="en-US" sz="2100" baseline="-25000" dirty="0"/>
              <a:t>32</a:t>
            </a:r>
            <a:r>
              <a:rPr lang="en-US" altLang="en-US" sz="2100" dirty="0"/>
              <a:t>/</a:t>
            </a:r>
            <a:r>
              <a:rPr lang="en-US" altLang="en-US" sz="2100" i="1" dirty="0"/>
              <a:t>a</a:t>
            </a:r>
            <a:r>
              <a:rPr lang="en-US" altLang="en-US" sz="2100" dirty="0"/>
              <a:t>’</a:t>
            </a:r>
            <a:r>
              <a:rPr lang="en-US" altLang="en-US" sz="2100" baseline="-25000" dirty="0"/>
              <a:t>22</a:t>
            </a:r>
            <a:r>
              <a:rPr lang="en-US" altLang="en-US" sz="2100" dirty="0"/>
              <a:t> times the second row from the third row, forming an upper triangular matrix</a:t>
            </a:r>
          </a:p>
          <a:p>
            <a:pPr>
              <a:spcBef>
                <a:spcPct val="0"/>
              </a:spcBef>
            </a:pPr>
            <a:endParaRPr lang="en-US" altLang="en-US" sz="2100" dirty="0"/>
          </a:p>
          <a:p>
            <a:pPr>
              <a:spcBef>
                <a:spcPct val="0"/>
              </a:spcBef>
            </a:pPr>
            <a:endParaRPr lang="en-US" altLang="en-US" sz="2100" dirty="0"/>
          </a:p>
          <a:p>
            <a:pPr marL="0" indent="0">
              <a:buNone/>
            </a:pPr>
            <a:r>
              <a:rPr lang="en-US" altLang="en-US" sz="2100" b="1" dirty="0" smtClean="0"/>
              <a:t>Back Substitution</a:t>
            </a:r>
            <a:endParaRPr lang="en-US" altLang="en-US" sz="2100" b="1" dirty="0"/>
          </a:p>
          <a:p>
            <a:r>
              <a:rPr lang="en-US" altLang="en-US" sz="2100" dirty="0"/>
              <a:t>The last row represents </a:t>
            </a:r>
            <a:r>
              <a:rPr lang="en-US" altLang="en-US" sz="2100" i="1" dirty="0"/>
              <a:t>a</a:t>
            </a:r>
            <a:r>
              <a:rPr lang="en-US" altLang="en-US" sz="2100" dirty="0"/>
              <a:t>”</a:t>
            </a:r>
            <a:r>
              <a:rPr lang="en-US" altLang="en-US" sz="2100" baseline="-25000" dirty="0"/>
              <a:t>33</a:t>
            </a:r>
            <a:r>
              <a:rPr lang="en-US" altLang="en-US" sz="2100" dirty="0"/>
              <a:t> </a:t>
            </a:r>
            <a:r>
              <a:rPr lang="en-US" altLang="en-US" sz="2100" i="1" dirty="0"/>
              <a:t>z</a:t>
            </a:r>
            <a:r>
              <a:rPr lang="en-US" altLang="en-US" sz="2100" dirty="0"/>
              <a:t> = </a:t>
            </a:r>
            <a:r>
              <a:rPr lang="en-US" altLang="en-US" sz="2100" i="1" dirty="0"/>
              <a:t>b</a:t>
            </a:r>
            <a:r>
              <a:rPr lang="en-US" altLang="en-US" sz="2100" dirty="0"/>
              <a:t>”</a:t>
            </a:r>
            <a:r>
              <a:rPr lang="en-US" altLang="en-US" sz="2100" baseline="-25000" dirty="0"/>
              <a:t>3</a:t>
            </a:r>
            <a:r>
              <a:rPr lang="en-US" altLang="en-US" sz="2100" dirty="0"/>
              <a:t>, so that </a:t>
            </a:r>
            <a:r>
              <a:rPr lang="en-US" altLang="en-US" sz="2100" i="1" dirty="0"/>
              <a:t>z</a:t>
            </a:r>
            <a:r>
              <a:rPr lang="en-US" altLang="en-US" sz="2100" dirty="0"/>
              <a:t> = </a:t>
            </a:r>
            <a:r>
              <a:rPr lang="en-US" altLang="en-US" sz="2100" i="1" dirty="0"/>
              <a:t>b</a:t>
            </a:r>
            <a:r>
              <a:rPr lang="en-US" altLang="en-US" sz="2100" dirty="0"/>
              <a:t>”</a:t>
            </a:r>
            <a:r>
              <a:rPr lang="en-US" altLang="en-US" sz="2100" baseline="-25000" dirty="0"/>
              <a:t>3</a:t>
            </a:r>
            <a:r>
              <a:rPr lang="en-US" altLang="en-US" sz="2100" dirty="0"/>
              <a:t> / </a:t>
            </a:r>
            <a:r>
              <a:rPr lang="en-US" altLang="en-US" sz="2100" i="1" dirty="0"/>
              <a:t>a</a:t>
            </a:r>
            <a:r>
              <a:rPr lang="en-US" altLang="en-US" sz="2100" dirty="0"/>
              <a:t>”</a:t>
            </a:r>
            <a:r>
              <a:rPr lang="en-US" altLang="en-US" sz="2100" baseline="-25000" dirty="0"/>
              <a:t>33</a:t>
            </a:r>
            <a:r>
              <a:rPr lang="en-US" altLang="en-US" sz="2100" dirty="0"/>
              <a:t> = –7 / –7 = 1</a:t>
            </a:r>
          </a:p>
          <a:p>
            <a:r>
              <a:rPr lang="en-US" altLang="en-US" sz="2100" dirty="0"/>
              <a:t>The second row represents </a:t>
            </a:r>
            <a:r>
              <a:rPr lang="en-US" altLang="en-US" sz="2100" i="1" dirty="0"/>
              <a:t>a</a:t>
            </a:r>
            <a:r>
              <a:rPr lang="en-US" altLang="en-US" sz="2100" dirty="0"/>
              <a:t>’</a:t>
            </a:r>
            <a:r>
              <a:rPr lang="en-US" altLang="en-US" sz="2100" baseline="-25000" dirty="0"/>
              <a:t>22</a:t>
            </a:r>
            <a:r>
              <a:rPr lang="en-US" altLang="en-US" sz="2100" dirty="0"/>
              <a:t> </a:t>
            </a:r>
            <a:r>
              <a:rPr lang="en-US" altLang="en-US" sz="2100" i="1" dirty="0"/>
              <a:t>y</a:t>
            </a:r>
            <a:r>
              <a:rPr lang="en-US" altLang="en-US" sz="2100" dirty="0"/>
              <a:t> + </a:t>
            </a:r>
            <a:r>
              <a:rPr lang="en-US" altLang="en-US" sz="2100" i="1" dirty="0"/>
              <a:t>a</a:t>
            </a:r>
            <a:r>
              <a:rPr lang="en-US" altLang="en-US" sz="2100" dirty="0"/>
              <a:t>’</a:t>
            </a:r>
            <a:r>
              <a:rPr lang="en-US" altLang="en-US" sz="2100" baseline="-25000" dirty="0"/>
              <a:t>23</a:t>
            </a:r>
            <a:r>
              <a:rPr lang="en-US" altLang="en-US" sz="2100" dirty="0"/>
              <a:t> </a:t>
            </a:r>
            <a:r>
              <a:rPr lang="en-US" altLang="en-US" sz="2100" i="1" dirty="0"/>
              <a:t>z</a:t>
            </a:r>
            <a:r>
              <a:rPr lang="en-US" altLang="en-US" sz="2100" dirty="0"/>
              <a:t> = </a:t>
            </a:r>
            <a:r>
              <a:rPr lang="en-US" altLang="en-US" sz="2100" i="1" dirty="0"/>
              <a:t>b’</a:t>
            </a:r>
            <a:r>
              <a:rPr lang="en-US" altLang="en-US" sz="2100" baseline="-25000" dirty="0"/>
              <a:t>2</a:t>
            </a:r>
            <a:r>
              <a:rPr lang="en-US" altLang="en-US" sz="2100" dirty="0"/>
              <a:t>, so that </a:t>
            </a:r>
            <a:r>
              <a:rPr lang="en-US" altLang="en-US" sz="2100" i="1" dirty="0"/>
              <a:t>y</a:t>
            </a:r>
            <a:r>
              <a:rPr lang="en-US" altLang="en-US" sz="2100" dirty="0"/>
              <a:t> = (</a:t>
            </a:r>
            <a:r>
              <a:rPr lang="en-US" altLang="en-US" sz="2100" i="1" dirty="0"/>
              <a:t>b</a:t>
            </a:r>
            <a:r>
              <a:rPr lang="en-US" altLang="en-US" sz="2100" dirty="0"/>
              <a:t>’</a:t>
            </a:r>
            <a:r>
              <a:rPr lang="en-US" altLang="en-US" sz="2100" baseline="-25000" dirty="0"/>
              <a:t>2</a:t>
            </a:r>
            <a:r>
              <a:rPr lang="en-US" altLang="en-US" sz="2100" dirty="0"/>
              <a:t> </a:t>
            </a:r>
            <a:r>
              <a:rPr lang="en-US" altLang="en-US" sz="2100" i="1" dirty="0"/>
              <a:t>a</a:t>
            </a:r>
            <a:r>
              <a:rPr lang="en-US" altLang="en-US" sz="2100" dirty="0"/>
              <a:t>’</a:t>
            </a:r>
            <a:r>
              <a:rPr lang="en-US" altLang="en-US" sz="2100" baseline="-25000" dirty="0"/>
              <a:t>23</a:t>
            </a:r>
            <a:r>
              <a:rPr lang="en-US" altLang="en-US" sz="2100" dirty="0"/>
              <a:t> </a:t>
            </a:r>
            <a:r>
              <a:rPr lang="en-US" altLang="en-US" sz="2100" i="1" dirty="0"/>
              <a:t>z</a:t>
            </a:r>
            <a:r>
              <a:rPr lang="en-US" altLang="en-US" sz="2100" dirty="0"/>
              <a:t>) / </a:t>
            </a:r>
            <a:r>
              <a:rPr lang="en-US" altLang="en-US" sz="2100" i="1" dirty="0"/>
              <a:t>a</a:t>
            </a:r>
            <a:r>
              <a:rPr lang="en-US" altLang="en-US" sz="2100" dirty="0"/>
              <a:t>’</a:t>
            </a:r>
            <a:r>
              <a:rPr lang="en-US" altLang="en-US" sz="2100" baseline="-25000" dirty="0"/>
              <a:t>22</a:t>
            </a:r>
            <a:r>
              <a:rPr lang="en-US" altLang="en-US" sz="2100" dirty="0"/>
              <a:t> = (–6 + 2) / (–2) = 2</a:t>
            </a:r>
          </a:p>
          <a:p>
            <a:r>
              <a:rPr lang="en-US" altLang="en-US" sz="2100" dirty="0"/>
              <a:t>The first row represents </a:t>
            </a:r>
            <a:r>
              <a:rPr lang="en-US" altLang="en-US" sz="2100" i="1" dirty="0"/>
              <a:t>a</a:t>
            </a:r>
            <a:r>
              <a:rPr lang="en-US" altLang="en-US" sz="2100" baseline="-25000" dirty="0"/>
              <a:t>11</a:t>
            </a:r>
            <a:r>
              <a:rPr lang="en-US" altLang="en-US" sz="2100" dirty="0"/>
              <a:t> </a:t>
            </a:r>
            <a:r>
              <a:rPr lang="en-US" altLang="en-US" sz="2100" i="1" dirty="0"/>
              <a:t>x</a:t>
            </a:r>
            <a:r>
              <a:rPr lang="en-US" altLang="en-US" sz="2100" dirty="0"/>
              <a:t> + </a:t>
            </a:r>
            <a:r>
              <a:rPr lang="en-US" altLang="en-US" sz="2100" i="1" dirty="0"/>
              <a:t>a</a:t>
            </a:r>
            <a:r>
              <a:rPr lang="en-US" altLang="en-US" sz="2100" baseline="-25000" dirty="0"/>
              <a:t>12</a:t>
            </a:r>
            <a:r>
              <a:rPr lang="en-US" altLang="en-US" sz="2100" dirty="0"/>
              <a:t> </a:t>
            </a:r>
            <a:r>
              <a:rPr lang="en-US" altLang="en-US" sz="2100" i="1" dirty="0"/>
              <a:t>y</a:t>
            </a:r>
            <a:r>
              <a:rPr lang="en-US" altLang="en-US" sz="2100" dirty="0"/>
              <a:t> + </a:t>
            </a:r>
            <a:r>
              <a:rPr lang="en-US" altLang="en-US" sz="2100" i="1" dirty="0"/>
              <a:t>a</a:t>
            </a:r>
            <a:r>
              <a:rPr lang="en-US" altLang="en-US" sz="2100" baseline="-25000" dirty="0"/>
              <a:t>13</a:t>
            </a:r>
            <a:r>
              <a:rPr lang="en-US" altLang="en-US" sz="2100" dirty="0"/>
              <a:t> </a:t>
            </a:r>
            <a:r>
              <a:rPr lang="en-US" altLang="en-US" sz="2100" i="1" dirty="0"/>
              <a:t>z</a:t>
            </a:r>
            <a:r>
              <a:rPr lang="en-US" altLang="en-US" sz="2100" dirty="0"/>
              <a:t> = </a:t>
            </a:r>
            <a:r>
              <a:rPr lang="en-US" altLang="en-US" sz="2100" i="1" dirty="0"/>
              <a:t>b</a:t>
            </a:r>
            <a:r>
              <a:rPr lang="en-US" altLang="en-US" sz="2100" baseline="-25000" dirty="0"/>
              <a:t>1</a:t>
            </a:r>
            <a:r>
              <a:rPr lang="en-US" altLang="en-US" sz="2100" dirty="0"/>
              <a:t>, so that</a:t>
            </a:r>
            <a:br>
              <a:rPr lang="en-US" altLang="en-US" sz="2100" dirty="0"/>
            </a:br>
            <a:r>
              <a:rPr lang="en-US" altLang="en-US" sz="2100" dirty="0"/>
              <a:t>               </a:t>
            </a:r>
            <a:r>
              <a:rPr lang="en-US" altLang="en-US" sz="2100" i="1" dirty="0"/>
              <a:t>x</a:t>
            </a:r>
            <a:r>
              <a:rPr lang="en-US" altLang="en-US" sz="2100" baseline="-25000" dirty="0"/>
              <a:t>1</a:t>
            </a:r>
            <a:r>
              <a:rPr lang="en-US" altLang="en-US" sz="2100" dirty="0"/>
              <a:t> = (</a:t>
            </a:r>
            <a:r>
              <a:rPr lang="en-US" altLang="en-US" sz="2100" i="1" dirty="0"/>
              <a:t>b</a:t>
            </a:r>
            <a:r>
              <a:rPr lang="en-US" altLang="en-US" sz="2100" baseline="-25000" dirty="0"/>
              <a:t>1</a:t>
            </a:r>
            <a:r>
              <a:rPr lang="en-US" altLang="en-US" sz="2100" dirty="0"/>
              <a:t> –  </a:t>
            </a:r>
            <a:r>
              <a:rPr lang="en-US" altLang="en-US" sz="2100" i="1" dirty="0"/>
              <a:t>a</a:t>
            </a:r>
            <a:r>
              <a:rPr lang="en-US" altLang="en-US" sz="2100" baseline="-25000" dirty="0"/>
              <a:t>12</a:t>
            </a:r>
            <a:r>
              <a:rPr lang="en-US" altLang="en-US" sz="2100" dirty="0"/>
              <a:t> </a:t>
            </a:r>
            <a:r>
              <a:rPr lang="en-US" altLang="en-US" sz="2100" i="1" dirty="0"/>
              <a:t>y</a:t>
            </a:r>
            <a:r>
              <a:rPr lang="en-US" altLang="en-US" sz="2100" dirty="0"/>
              <a:t> – </a:t>
            </a:r>
            <a:r>
              <a:rPr lang="en-US" altLang="en-US" sz="2100" i="1" dirty="0"/>
              <a:t>a</a:t>
            </a:r>
            <a:r>
              <a:rPr lang="en-US" altLang="en-US" sz="2100" baseline="-25000" dirty="0"/>
              <a:t>13</a:t>
            </a:r>
            <a:r>
              <a:rPr lang="en-US" altLang="en-US" sz="2100" dirty="0"/>
              <a:t> </a:t>
            </a:r>
            <a:r>
              <a:rPr lang="en-US" altLang="en-US" sz="2100" i="1" dirty="0"/>
              <a:t>z</a:t>
            </a:r>
            <a:r>
              <a:rPr lang="en-US" altLang="en-US" sz="2100" dirty="0"/>
              <a:t>) / </a:t>
            </a:r>
            <a:r>
              <a:rPr lang="en-US" altLang="en-US" sz="2100" i="1" dirty="0"/>
              <a:t>a</a:t>
            </a:r>
            <a:r>
              <a:rPr lang="en-US" altLang="en-US" sz="2100" baseline="-25000" dirty="0"/>
              <a:t>11</a:t>
            </a:r>
            <a:r>
              <a:rPr lang="en-US" altLang="en-US" sz="2100" dirty="0"/>
              <a:t> = (4 – 2 – 1) / 1 = 1</a:t>
            </a:r>
          </a:p>
          <a:p>
            <a:r>
              <a:rPr lang="en-US" altLang="en-US" sz="2100" dirty="0"/>
              <a:t>The solution is thus </a:t>
            </a:r>
            <a:r>
              <a:rPr lang="en-US" altLang="en-US" sz="2100" i="1" dirty="0"/>
              <a:t>x</a:t>
            </a:r>
            <a:r>
              <a:rPr lang="en-US" altLang="en-US" sz="2100" dirty="0"/>
              <a:t> = 1, </a:t>
            </a:r>
            <a:r>
              <a:rPr lang="en-US" altLang="en-US" sz="2100" i="1" dirty="0"/>
              <a:t>y</a:t>
            </a:r>
            <a:r>
              <a:rPr lang="en-US" altLang="en-US" sz="2100" dirty="0"/>
              <a:t> = 2, </a:t>
            </a:r>
            <a:r>
              <a:rPr lang="en-US" altLang="en-US" sz="2100" i="1" dirty="0"/>
              <a:t>z</a:t>
            </a:r>
            <a:r>
              <a:rPr lang="en-US" altLang="en-US" sz="2100" dirty="0"/>
              <a:t> = 1.</a:t>
            </a:r>
          </a:p>
          <a:p>
            <a:pPr>
              <a:spcBef>
                <a:spcPct val="0"/>
              </a:spcBef>
            </a:pPr>
            <a:endParaRPr lang="en-US" altLang="en-US" sz="2100" dirty="0"/>
          </a:p>
          <a:p>
            <a:pPr>
              <a:spcBef>
                <a:spcPct val="0"/>
              </a:spcBef>
              <a:buFontTx/>
              <a:buNone/>
            </a:pPr>
            <a:endParaRPr lang="en-US" altLang="en-US" sz="2100" baseline="-25000" dirty="0"/>
          </a:p>
        </p:txBody>
      </p:sp>
      <p:graphicFrame>
        <p:nvGraphicFramePr>
          <p:cNvPr id="5" name="Object 5">
            <a:extLst>
              <a:ext uri="{FF2B5EF4-FFF2-40B4-BE49-F238E27FC236}">
                <a16:creationId xmlns:a16="http://schemas.microsoft.com/office/drawing/2014/main" xmlns="" id="{32A32C70-5D35-4106-B65A-E97F80345FFA}"/>
              </a:ext>
            </a:extLst>
          </p:cNvPr>
          <p:cNvGraphicFramePr>
            <a:graphicFrameLocks noChangeAspect="1"/>
          </p:cNvGraphicFramePr>
          <p:nvPr>
            <p:extLst>
              <p:ext uri="{D42A27DB-BD31-4B8C-83A1-F6EECF244321}">
                <p14:modId xmlns:p14="http://schemas.microsoft.com/office/powerpoint/2010/main" val="1927104718"/>
              </p:ext>
            </p:extLst>
          </p:nvPr>
        </p:nvGraphicFramePr>
        <p:xfrm>
          <a:off x="4378783" y="3285115"/>
          <a:ext cx="1676400" cy="774700"/>
        </p:xfrm>
        <a:graphic>
          <a:graphicData uri="http://schemas.openxmlformats.org/presentationml/2006/ole">
            <mc:AlternateContent xmlns:mc="http://schemas.openxmlformats.org/markup-compatibility/2006">
              <mc:Choice xmlns:v="urn:schemas-microsoft-com:vml" Requires="v">
                <p:oleObj spid="_x0000_s5227" name="Equation" r:id="rId3" imgW="965200" imgH="482600" progId="Equation.3">
                  <p:embed/>
                </p:oleObj>
              </mc:Choice>
              <mc:Fallback>
                <p:oleObj name="Equation" r:id="rId3" imgW="965200" imgH="482600" progId="Equation.3">
                  <p:embed/>
                  <p:pic>
                    <p:nvPicPr>
                      <p:cNvPr id="5123" name="Object 5">
                        <a:extLst>
                          <a:ext uri="{FF2B5EF4-FFF2-40B4-BE49-F238E27FC236}">
                            <a16:creationId xmlns:a16="http://schemas.microsoft.com/office/drawing/2014/main" xmlns="" id="{E513A7A1-EBD0-4701-9E92-60E62338C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783" y="3285115"/>
                        <a:ext cx="1676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2192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CF564-92AB-4E06-998A-4511040461F5}"/>
              </a:ext>
            </a:extLst>
          </p:cNvPr>
          <p:cNvSpPr>
            <a:spLocks noGrp="1"/>
          </p:cNvSpPr>
          <p:nvPr>
            <p:ph type="title"/>
          </p:nvPr>
        </p:nvSpPr>
        <p:spPr/>
        <p:txBody>
          <a:bodyPr/>
          <a:lstStyle/>
          <a:p>
            <a:r>
              <a:rPr lang="en-US" dirty="0"/>
              <a:t>LU Decomposition</a:t>
            </a:r>
          </a:p>
        </p:txBody>
      </p:sp>
      <p:sp>
        <p:nvSpPr>
          <p:cNvPr id="4" name="Text Box 7">
            <a:extLst>
              <a:ext uri="{FF2B5EF4-FFF2-40B4-BE49-F238E27FC236}">
                <a16:creationId xmlns:a16="http://schemas.microsoft.com/office/drawing/2014/main" xmlns="" id="{14EB5107-129E-4398-8640-D15A58E15C82}"/>
              </a:ext>
            </a:extLst>
          </p:cNvPr>
          <p:cNvSpPr txBox="1">
            <a:spLocks noChangeArrowheads="1"/>
          </p:cNvSpPr>
          <p:nvPr/>
        </p:nvSpPr>
        <p:spPr bwMode="auto">
          <a:xfrm>
            <a:off x="2511084" y="1616075"/>
            <a:ext cx="8458200" cy="3324225"/>
          </a:xfrm>
          <a:prstGeom prst="rect">
            <a:avLst/>
          </a:prstGeom>
          <a:noFill/>
          <a:ln w="9525">
            <a:noFill/>
            <a:miter lim="800000"/>
            <a:headEnd/>
            <a:tailEnd/>
          </a:ln>
        </p:spPr>
        <p:txBody>
          <a:bodyPr>
            <a:spAutoFit/>
          </a:bodyPr>
          <a:lstStyle/>
          <a:p>
            <a:pPr>
              <a:spcAft>
                <a:spcPts val="0"/>
              </a:spcAft>
              <a:defRPr/>
            </a:pPr>
            <a:r>
              <a:rPr lang="en-US" sz="2100" dirty="0">
                <a:latin typeface="+mn-lt"/>
                <a:cs typeface="+mn-cs"/>
              </a:rPr>
              <a:t>Any square matrix A can be expressed as a product of a lower triangular matrix L and an upper triangular matrix U:</a:t>
            </a:r>
          </a:p>
          <a:p>
            <a:pPr>
              <a:spcAft>
                <a:spcPts val="0"/>
              </a:spcAft>
              <a:defRPr/>
            </a:pPr>
            <a:r>
              <a:rPr lang="en-US" sz="2100" b="1" dirty="0">
                <a:latin typeface="+mn-lt"/>
                <a:cs typeface="+mn-cs"/>
              </a:rPr>
              <a:t>                                                      A = LU</a:t>
            </a:r>
          </a:p>
          <a:p>
            <a:pPr>
              <a:spcAft>
                <a:spcPts val="0"/>
              </a:spcAft>
              <a:defRPr/>
            </a:pPr>
            <a:r>
              <a:rPr lang="en-US" sz="2100" dirty="0">
                <a:latin typeface="+mn-lt"/>
                <a:cs typeface="+mn-cs"/>
              </a:rPr>
              <a:t>The process of computing L and U for a given A is known as </a:t>
            </a:r>
            <a:r>
              <a:rPr lang="en-US" sz="2100" b="1" dirty="0">
                <a:solidFill>
                  <a:srgbClr val="FF0000"/>
                </a:solidFill>
                <a:latin typeface="+mn-lt"/>
                <a:cs typeface="+mn-cs"/>
              </a:rPr>
              <a:t>LU decomposition</a:t>
            </a:r>
            <a:r>
              <a:rPr lang="en-US" sz="2100" dirty="0">
                <a:solidFill>
                  <a:srgbClr val="FF0000"/>
                </a:solidFill>
                <a:latin typeface="+mn-lt"/>
                <a:cs typeface="+mn-cs"/>
              </a:rPr>
              <a:t> </a:t>
            </a:r>
            <a:r>
              <a:rPr lang="en-US" sz="2100" dirty="0">
                <a:latin typeface="+mn-lt"/>
                <a:cs typeface="+mn-cs"/>
              </a:rPr>
              <a:t>or </a:t>
            </a:r>
            <a:r>
              <a:rPr lang="en-US" sz="2100" b="1" dirty="0">
                <a:solidFill>
                  <a:srgbClr val="FF0000"/>
                </a:solidFill>
                <a:latin typeface="+mn-lt"/>
                <a:cs typeface="+mn-cs"/>
              </a:rPr>
              <a:t>LU factorization</a:t>
            </a:r>
            <a:r>
              <a:rPr lang="en-US" sz="2100" dirty="0">
                <a:latin typeface="+mn-lt"/>
                <a:cs typeface="+mn-cs"/>
              </a:rPr>
              <a:t>.</a:t>
            </a:r>
          </a:p>
          <a:p>
            <a:pPr>
              <a:spcAft>
                <a:spcPts val="0"/>
              </a:spcAft>
              <a:defRPr/>
            </a:pPr>
            <a:endParaRPr lang="en-US" sz="2100" dirty="0">
              <a:latin typeface="+mn-lt"/>
              <a:cs typeface="+mn-cs"/>
            </a:endParaRPr>
          </a:p>
          <a:p>
            <a:pPr>
              <a:spcAft>
                <a:spcPts val="0"/>
              </a:spcAft>
              <a:defRPr/>
            </a:pPr>
            <a:r>
              <a:rPr lang="en-US" sz="2100" dirty="0">
                <a:latin typeface="+mn-lt"/>
                <a:cs typeface="+mn-cs"/>
              </a:rPr>
              <a:t>LU decomposition is not unique (the combinations of L and U for a prescribed A are endless), unless certain constraints are placed on L or U. These constraints distinguish one type of decomposition from another. Three commonly used decompositions are</a:t>
            </a:r>
          </a:p>
        </p:txBody>
      </p:sp>
      <p:pic>
        <p:nvPicPr>
          <p:cNvPr id="5" name="Picture 6">
            <a:extLst>
              <a:ext uri="{FF2B5EF4-FFF2-40B4-BE49-F238E27FC236}">
                <a16:creationId xmlns:a16="http://schemas.microsoft.com/office/drawing/2014/main" xmlns="" id="{6C181640-1F61-480F-A53A-C457048A7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684" y="4968875"/>
            <a:ext cx="541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32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B2D45-A086-4DEC-8C22-FF03A7930990}"/>
              </a:ext>
            </a:extLst>
          </p:cNvPr>
          <p:cNvSpPr>
            <a:spLocks noGrp="1"/>
          </p:cNvSpPr>
          <p:nvPr>
            <p:ph type="title"/>
          </p:nvPr>
        </p:nvSpPr>
        <p:spPr/>
        <p:txBody>
          <a:bodyPr/>
          <a:lstStyle/>
          <a:p>
            <a:r>
              <a:rPr lang="en-US" dirty="0"/>
              <a:t>LU Decomposition</a:t>
            </a:r>
          </a:p>
        </p:txBody>
      </p:sp>
      <p:sp>
        <p:nvSpPr>
          <p:cNvPr id="4" name="Text Box 7">
            <a:extLst>
              <a:ext uri="{FF2B5EF4-FFF2-40B4-BE49-F238E27FC236}">
                <a16:creationId xmlns:a16="http://schemas.microsoft.com/office/drawing/2014/main" xmlns="" id="{B27B9F71-769B-4228-A996-75237C6AF364}"/>
              </a:ext>
            </a:extLst>
          </p:cNvPr>
          <p:cNvSpPr txBox="1">
            <a:spLocks noChangeArrowheads="1"/>
          </p:cNvSpPr>
          <p:nvPr/>
        </p:nvSpPr>
        <p:spPr bwMode="auto">
          <a:xfrm>
            <a:off x="2119745" y="1889565"/>
            <a:ext cx="9088689" cy="4154984"/>
          </a:xfrm>
          <a:prstGeom prst="rect">
            <a:avLst/>
          </a:prstGeom>
          <a:noFill/>
          <a:ln w="9525">
            <a:noFill/>
            <a:miter lim="800000"/>
            <a:headEnd/>
            <a:tailEnd/>
          </a:ln>
        </p:spPr>
        <p:txBody>
          <a:bodyPr wrap="square">
            <a:spAutoFit/>
          </a:bodyPr>
          <a:lstStyle/>
          <a:p>
            <a:pPr>
              <a:defRPr/>
            </a:pPr>
            <a:r>
              <a:rPr lang="en-US" sz="2400" dirty="0">
                <a:latin typeface="+mn-lt"/>
                <a:cs typeface="+mn-cs"/>
              </a:rPr>
              <a:t>After decomposing </a:t>
            </a:r>
            <a:r>
              <a:rPr lang="en-US" sz="2400" b="1" dirty="0">
                <a:latin typeface="+mn-lt"/>
                <a:cs typeface="+mn-cs"/>
              </a:rPr>
              <a:t>A</a:t>
            </a:r>
            <a:r>
              <a:rPr lang="en-US" sz="2400" dirty="0">
                <a:latin typeface="+mn-lt"/>
                <a:cs typeface="+mn-cs"/>
              </a:rPr>
              <a:t>, it is easy to solve the equations </a:t>
            </a:r>
          </a:p>
          <a:p>
            <a:pPr>
              <a:defRPr/>
            </a:pPr>
            <a:r>
              <a:rPr lang="en-US" sz="2400" b="1" dirty="0">
                <a:latin typeface="+mn-lt"/>
                <a:cs typeface="+mn-cs"/>
              </a:rPr>
              <a:t>Ax = b.</a:t>
            </a:r>
          </a:p>
          <a:p>
            <a:pPr>
              <a:defRPr/>
            </a:pPr>
            <a:endParaRPr lang="en-US" sz="2400" dirty="0">
              <a:latin typeface="+mn-lt"/>
              <a:cs typeface="+mn-cs"/>
            </a:endParaRPr>
          </a:p>
          <a:p>
            <a:pPr>
              <a:defRPr/>
            </a:pPr>
            <a:r>
              <a:rPr lang="en-US" sz="2400" dirty="0">
                <a:latin typeface="+mn-lt"/>
                <a:cs typeface="+mn-cs"/>
              </a:rPr>
              <a:t>First rewrite the equations as </a:t>
            </a:r>
            <a:r>
              <a:rPr lang="en-US" sz="2400" b="1" dirty="0" err="1">
                <a:latin typeface="+mn-lt"/>
                <a:cs typeface="+mn-cs"/>
              </a:rPr>
              <a:t>LUx</a:t>
            </a:r>
            <a:r>
              <a:rPr lang="en-US" sz="2400" b="1" dirty="0">
                <a:latin typeface="+mn-lt"/>
                <a:cs typeface="+mn-cs"/>
              </a:rPr>
              <a:t> = b. </a:t>
            </a:r>
            <a:endParaRPr lang="en-US" sz="2400" b="1" dirty="0" smtClean="0">
              <a:latin typeface="+mn-lt"/>
              <a:cs typeface="+mn-cs"/>
            </a:endParaRPr>
          </a:p>
          <a:p>
            <a:pPr>
              <a:defRPr/>
            </a:pPr>
            <a:endParaRPr lang="en-US" sz="2400" b="1" dirty="0" smtClean="0">
              <a:latin typeface="+mn-lt"/>
              <a:cs typeface="+mn-cs"/>
            </a:endParaRPr>
          </a:p>
          <a:p>
            <a:pPr>
              <a:defRPr/>
            </a:pPr>
            <a:r>
              <a:rPr lang="en-US" sz="2400" dirty="0" smtClean="0">
                <a:latin typeface="+mn-lt"/>
                <a:cs typeface="+mn-cs"/>
              </a:rPr>
              <a:t>Upon </a:t>
            </a:r>
            <a:r>
              <a:rPr lang="en-US" sz="2400" dirty="0">
                <a:latin typeface="+mn-lt"/>
                <a:cs typeface="+mn-cs"/>
              </a:rPr>
              <a:t>using the notation </a:t>
            </a:r>
            <a:r>
              <a:rPr lang="en-US" sz="2400" b="1" dirty="0" err="1">
                <a:latin typeface="+mn-lt"/>
                <a:cs typeface="+mn-cs"/>
              </a:rPr>
              <a:t>Ux</a:t>
            </a:r>
            <a:r>
              <a:rPr lang="en-US" sz="2400" b="1" dirty="0">
                <a:latin typeface="+mn-lt"/>
                <a:cs typeface="+mn-cs"/>
              </a:rPr>
              <a:t> = y, </a:t>
            </a:r>
            <a:r>
              <a:rPr lang="en-US" sz="2400" dirty="0">
                <a:latin typeface="+mn-lt"/>
                <a:cs typeface="+mn-cs"/>
              </a:rPr>
              <a:t>the equations become</a:t>
            </a:r>
          </a:p>
          <a:p>
            <a:pPr>
              <a:defRPr/>
            </a:pPr>
            <a:r>
              <a:rPr lang="en-US" sz="2400" b="1" dirty="0">
                <a:latin typeface="+mn-lt"/>
                <a:cs typeface="+mn-cs"/>
              </a:rPr>
              <a:t>                                           Ly = b</a:t>
            </a:r>
          </a:p>
          <a:p>
            <a:pPr>
              <a:defRPr/>
            </a:pPr>
            <a:r>
              <a:rPr lang="en-US" sz="2400" dirty="0">
                <a:latin typeface="+mn-lt"/>
                <a:cs typeface="+mn-cs"/>
              </a:rPr>
              <a:t>which can be solved for </a:t>
            </a:r>
            <a:r>
              <a:rPr lang="en-US" sz="2400" b="1" dirty="0">
                <a:latin typeface="+mn-lt"/>
                <a:cs typeface="+mn-cs"/>
              </a:rPr>
              <a:t>y </a:t>
            </a:r>
            <a:r>
              <a:rPr lang="en-US" sz="2400" dirty="0">
                <a:latin typeface="+mn-lt"/>
                <a:cs typeface="+mn-cs"/>
              </a:rPr>
              <a:t>by forward substitution. Then</a:t>
            </a:r>
          </a:p>
          <a:p>
            <a:pPr>
              <a:defRPr/>
            </a:pPr>
            <a:r>
              <a:rPr lang="en-US" sz="2400" b="1" dirty="0">
                <a:latin typeface="+mn-lt"/>
                <a:cs typeface="+mn-cs"/>
              </a:rPr>
              <a:t>                                           </a:t>
            </a:r>
            <a:r>
              <a:rPr lang="en-US" sz="2400" b="1" dirty="0" err="1">
                <a:latin typeface="+mn-lt"/>
                <a:cs typeface="+mn-cs"/>
              </a:rPr>
              <a:t>Ux</a:t>
            </a:r>
            <a:r>
              <a:rPr lang="en-US" sz="2400" b="1" dirty="0">
                <a:latin typeface="+mn-lt"/>
                <a:cs typeface="+mn-cs"/>
              </a:rPr>
              <a:t> = y</a:t>
            </a:r>
          </a:p>
          <a:p>
            <a:pPr>
              <a:defRPr/>
            </a:pPr>
            <a:r>
              <a:rPr lang="en-US" sz="2400" dirty="0">
                <a:latin typeface="+mn-lt"/>
                <a:cs typeface="+mn-cs"/>
              </a:rPr>
              <a:t>will yield </a:t>
            </a:r>
            <a:r>
              <a:rPr lang="en-US" sz="2400" b="1" dirty="0">
                <a:latin typeface="+mn-lt"/>
                <a:cs typeface="+mn-cs"/>
              </a:rPr>
              <a:t>x </a:t>
            </a:r>
            <a:r>
              <a:rPr lang="en-US" sz="2400" dirty="0">
                <a:latin typeface="+mn-lt"/>
                <a:cs typeface="+mn-cs"/>
              </a:rPr>
              <a:t>by the back substitution process</a:t>
            </a:r>
            <a:r>
              <a:rPr lang="en-US" sz="2400" b="1" dirty="0">
                <a:latin typeface="+mn-lt"/>
                <a:cs typeface="+mn-cs"/>
              </a:rPr>
              <a:t>.</a:t>
            </a:r>
          </a:p>
          <a:p>
            <a:pPr>
              <a:defRPr/>
            </a:pPr>
            <a:endParaRPr lang="en-US" sz="2400" dirty="0">
              <a:latin typeface="+mn-lt"/>
              <a:cs typeface="+mn-cs"/>
            </a:endParaRPr>
          </a:p>
        </p:txBody>
      </p:sp>
    </p:spTree>
    <p:extLst>
      <p:ext uri="{BB962C8B-B14F-4D97-AF65-F5344CB8AC3E}">
        <p14:creationId xmlns:p14="http://schemas.microsoft.com/office/powerpoint/2010/main" val="294678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F5962-5607-4A20-8A59-E097889BF829}"/>
              </a:ext>
            </a:extLst>
          </p:cNvPr>
          <p:cNvSpPr>
            <a:spLocks noGrp="1"/>
          </p:cNvSpPr>
          <p:nvPr>
            <p:ph type="title"/>
          </p:nvPr>
        </p:nvSpPr>
        <p:spPr/>
        <p:txBody>
          <a:bodyPr/>
          <a:lstStyle/>
          <a:p>
            <a:r>
              <a:rPr lang="en-US" dirty="0"/>
              <a:t>LU Decomposition</a:t>
            </a:r>
          </a:p>
        </p:txBody>
      </p:sp>
      <p:pic>
        <p:nvPicPr>
          <p:cNvPr id="4" name="Picture 2">
            <a:extLst>
              <a:ext uri="{FF2B5EF4-FFF2-40B4-BE49-F238E27FC236}">
                <a16:creationId xmlns:a16="http://schemas.microsoft.com/office/drawing/2014/main" xmlns="" id="{0620D5B5-D964-4725-8280-2F77795E22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1133" y="1479032"/>
            <a:ext cx="8449374" cy="519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85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C5C06-91FA-465C-9761-438E6A6B2CCD}"/>
              </a:ext>
            </a:extLst>
          </p:cNvPr>
          <p:cNvSpPr>
            <a:spLocks noGrp="1"/>
          </p:cNvSpPr>
          <p:nvPr>
            <p:ph type="title"/>
          </p:nvPr>
        </p:nvSpPr>
        <p:spPr/>
        <p:txBody>
          <a:bodyPr/>
          <a:lstStyle/>
          <a:p>
            <a:r>
              <a:rPr lang="en-US" dirty="0"/>
              <a:t>Doolittle’s Decomposition Method</a:t>
            </a:r>
          </a:p>
        </p:txBody>
      </p:sp>
      <p:sp>
        <p:nvSpPr>
          <p:cNvPr id="4" name="Text Box 7">
            <a:extLst>
              <a:ext uri="{FF2B5EF4-FFF2-40B4-BE49-F238E27FC236}">
                <a16:creationId xmlns:a16="http://schemas.microsoft.com/office/drawing/2014/main" xmlns="" id="{CE058A81-0BBA-4C73-B732-2E569BFE69C6}"/>
              </a:ext>
            </a:extLst>
          </p:cNvPr>
          <p:cNvSpPr txBox="1">
            <a:spLocks noChangeArrowheads="1"/>
          </p:cNvSpPr>
          <p:nvPr/>
        </p:nvSpPr>
        <p:spPr bwMode="auto">
          <a:xfrm>
            <a:off x="2609557" y="1690688"/>
            <a:ext cx="8458200" cy="4294188"/>
          </a:xfrm>
          <a:prstGeom prst="rect">
            <a:avLst/>
          </a:prstGeom>
          <a:noFill/>
          <a:ln w="9525">
            <a:noFill/>
            <a:miter lim="800000"/>
            <a:headEnd/>
            <a:tailEnd/>
          </a:ln>
        </p:spPr>
        <p:txBody>
          <a:bodyPr>
            <a:spAutoFit/>
          </a:bodyPr>
          <a:lstStyle/>
          <a:p>
            <a:pPr>
              <a:spcAft>
                <a:spcPts val="0"/>
              </a:spcAft>
              <a:defRPr/>
            </a:pPr>
            <a:r>
              <a:rPr lang="en-US" sz="2100" dirty="0">
                <a:latin typeface="Arial" charset="0"/>
                <a:cs typeface="+mn-cs"/>
              </a:rPr>
              <a:t>Consider a 3 × 3 matrix </a:t>
            </a:r>
            <a:r>
              <a:rPr lang="en-US" sz="2100" b="1" dirty="0">
                <a:latin typeface="Arial" charset="0"/>
                <a:cs typeface="+mn-cs"/>
              </a:rPr>
              <a:t>A </a:t>
            </a:r>
            <a:r>
              <a:rPr lang="en-US" sz="2100" dirty="0">
                <a:latin typeface="Arial" charset="0"/>
                <a:cs typeface="+mn-cs"/>
              </a:rPr>
              <a:t>and assume that there exist triangular matrices</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r>
              <a:rPr lang="en-US" sz="2100" dirty="0">
                <a:latin typeface="Arial" charset="0"/>
                <a:cs typeface="+mn-cs"/>
              </a:rPr>
              <a:t>such that </a:t>
            </a:r>
            <a:r>
              <a:rPr lang="en-US" sz="2100" b="1" dirty="0">
                <a:latin typeface="Arial" charset="0"/>
                <a:cs typeface="+mn-cs"/>
              </a:rPr>
              <a:t>A = LU. </a:t>
            </a:r>
            <a:r>
              <a:rPr lang="en-US" sz="2100" dirty="0">
                <a:latin typeface="Arial" charset="0"/>
                <a:cs typeface="+mn-cs"/>
              </a:rPr>
              <a:t>After completing the multiplication on the right-hand side, we get</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defRPr/>
            </a:pPr>
            <a:r>
              <a:rPr lang="en-US" sz="2100" dirty="0">
                <a:latin typeface="Arial" charset="0"/>
                <a:cs typeface="+mn-cs"/>
              </a:rPr>
              <a:t>apply Gauss elimination to </a:t>
            </a:r>
            <a:r>
              <a:rPr lang="en-US" sz="2100" b="1" dirty="0">
                <a:latin typeface="Arial" charset="0"/>
                <a:cs typeface="+mn-cs"/>
              </a:rPr>
              <a:t>A</a:t>
            </a:r>
            <a:r>
              <a:rPr lang="en-US" sz="2100" dirty="0">
                <a:latin typeface="Arial" charset="0"/>
                <a:cs typeface="+mn-cs"/>
              </a:rPr>
              <a:t>. The first pass of the elimination procedure consists of choosing the first row as the pivot row and applying the elementary operations</a:t>
            </a:r>
            <a:endParaRPr lang="en-US" sz="2100" dirty="0">
              <a:latin typeface="+mn-lt"/>
              <a:cs typeface="+mn-cs"/>
            </a:endParaRPr>
          </a:p>
        </p:txBody>
      </p:sp>
      <p:pic>
        <p:nvPicPr>
          <p:cNvPr id="5" name="Picture 2">
            <a:extLst>
              <a:ext uri="{FF2B5EF4-FFF2-40B4-BE49-F238E27FC236}">
                <a16:creationId xmlns:a16="http://schemas.microsoft.com/office/drawing/2014/main" xmlns="" id="{76AB1D33-F344-495D-91F3-020F58E7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670" y="2224088"/>
            <a:ext cx="41433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xmlns="" id="{7EDCEE5C-523D-4B82-A9D8-660D188BA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157" y="3794126"/>
            <a:ext cx="502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xmlns="" id="{9C434010-4FC3-40E0-830D-62DEAFE87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4070" y="5957888"/>
            <a:ext cx="4891087"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868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A3470-C2C3-4A67-95AD-2ECA8216B0EB}"/>
              </a:ext>
            </a:extLst>
          </p:cNvPr>
          <p:cNvSpPr>
            <a:spLocks noGrp="1"/>
          </p:cNvSpPr>
          <p:nvPr>
            <p:ph type="title"/>
          </p:nvPr>
        </p:nvSpPr>
        <p:spPr/>
        <p:txBody>
          <a:bodyPr/>
          <a:lstStyle/>
          <a:p>
            <a:r>
              <a:rPr lang="en-US" dirty="0"/>
              <a:t>Doolittle’s Decomposition Method</a:t>
            </a:r>
          </a:p>
        </p:txBody>
      </p:sp>
      <p:sp>
        <p:nvSpPr>
          <p:cNvPr id="4" name="Text Box 7">
            <a:extLst>
              <a:ext uri="{FF2B5EF4-FFF2-40B4-BE49-F238E27FC236}">
                <a16:creationId xmlns:a16="http://schemas.microsoft.com/office/drawing/2014/main" xmlns="" id="{765D2A4B-B17A-43AA-A79C-696CD1B4C322}"/>
              </a:ext>
            </a:extLst>
          </p:cNvPr>
          <p:cNvSpPr txBox="1">
            <a:spLocks noChangeArrowheads="1"/>
          </p:cNvSpPr>
          <p:nvPr/>
        </p:nvSpPr>
        <p:spPr bwMode="auto">
          <a:xfrm>
            <a:off x="2342271" y="1844675"/>
            <a:ext cx="8458200" cy="3970338"/>
          </a:xfrm>
          <a:prstGeom prst="rect">
            <a:avLst/>
          </a:prstGeom>
          <a:noFill/>
          <a:ln w="9525">
            <a:noFill/>
            <a:miter lim="800000"/>
            <a:headEnd/>
            <a:tailEnd/>
          </a:ln>
        </p:spPr>
        <p:txBody>
          <a:bodyPr>
            <a:spAutoFit/>
          </a:bodyPr>
          <a:lstStyle/>
          <a:p>
            <a:pPr>
              <a:spcAft>
                <a:spcPts val="0"/>
              </a:spcAft>
              <a:defRPr/>
            </a:pPr>
            <a:r>
              <a:rPr lang="en-US" sz="2100" dirty="0">
                <a:latin typeface="Arial" charset="0"/>
                <a:cs typeface="+mn-cs"/>
              </a:rPr>
              <a:t>The result is</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r>
              <a:rPr lang="en-US" sz="2100" dirty="0">
                <a:latin typeface="Arial" charset="0"/>
                <a:cs typeface="+mn-cs"/>
              </a:rPr>
              <a:t>In the next pass we take the second row as the pivot row and utilize the operation</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r>
              <a:rPr lang="en-US" sz="2100" dirty="0">
                <a:latin typeface="Arial" charset="0"/>
                <a:cs typeface="+mn-cs"/>
              </a:rPr>
              <a:t>ending up with</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defRPr/>
            </a:pPr>
            <a:r>
              <a:rPr lang="en-US" sz="2100" dirty="0">
                <a:latin typeface="Arial" charset="0"/>
                <a:cs typeface="+mn-cs"/>
              </a:rPr>
              <a:t>The final form of the coefficient matrix would thus be the following</a:t>
            </a:r>
          </a:p>
          <a:p>
            <a:pPr>
              <a:defRPr/>
            </a:pPr>
            <a:r>
              <a:rPr lang="en-US" sz="2100" dirty="0">
                <a:latin typeface="Arial" charset="0"/>
                <a:cs typeface="+mn-cs"/>
              </a:rPr>
              <a:t>mixture of </a:t>
            </a:r>
            <a:r>
              <a:rPr lang="en-US" sz="2100" b="1" dirty="0">
                <a:latin typeface="Arial" charset="0"/>
                <a:cs typeface="+mn-cs"/>
              </a:rPr>
              <a:t>L and U:</a:t>
            </a:r>
            <a:endParaRPr lang="en-US" sz="2100" dirty="0">
              <a:latin typeface="+mn-lt"/>
              <a:cs typeface="+mn-cs"/>
            </a:endParaRPr>
          </a:p>
        </p:txBody>
      </p:sp>
      <p:pic>
        <p:nvPicPr>
          <p:cNvPr id="5" name="Picture 2">
            <a:extLst>
              <a:ext uri="{FF2B5EF4-FFF2-40B4-BE49-F238E27FC236}">
                <a16:creationId xmlns:a16="http://schemas.microsoft.com/office/drawing/2014/main" xmlns="" id="{6D38D6F0-9BE0-44D5-A094-54D4A8AA0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921" y="1844675"/>
            <a:ext cx="31623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xmlns="" id="{1982C860-83D3-4075-BB4F-61741C306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671" y="3597275"/>
            <a:ext cx="4876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xmlns="" id="{4F8FA797-75D9-4ADA-816D-DA43C99FFC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071" y="4130675"/>
            <a:ext cx="2476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xmlns="" id="{FA7D821B-AAEC-4D39-938D-F7F3CFD320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0271" y="5502275"/>
            <a:ext cx="2343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70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CA3F7-443A-4A25-9BE9-44FBFD979F0A}"/>
              </a:ext>
            </a:extLst>
          </p:cNvPr>
          <p:cNvSpPr>
            <a:spLocks noGrp="1"/>
          </p:cNvSpPr>
          <p:nvPr>
            <p:ph type="title"/>
          </p:nvPr>
        </p:nvSpPr>
        <p:spPr/>
        <p:txBody>
          <a:bodyPr/>
          <a:lstStyle/>
          <a:p>
            <a:r>
              <a:rPr lang="en-US" dirty="0"/>
              <a:t>Doolittle’s Decomposition Method</a:t>
            </a:r>
          </a:p>
        </p:txBody>
      </p:sp>
      <p:pic>
        <p:nvPicPr>
          <p:cNvPr id="4" name="Picture 2">
            <a:extLst>
              <a:ext uri="{FF2B5EF4-FFF2-40B4-BE49-F238E27FC236}">
                <a16:creationId xmlns:a16="http://schemas.microsoft.com/office/drawing/2014/main" xmlns="" id="{8158680C-42A9-462B-A92B-505435EE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612" y="2443163"/>
            <a:ext cx="441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a:extLst>
              <a:ext uri="{FF2B5EF4-FFF2-40B4-BE49-F238E27FC236}">
                <a16:creationId xmlns:a16="http://schemas.microsoft.com/office/drawing/2014/main" xmlns="" id="{BC4EC579-8BFE-4625-A71C-D61718CB445D}"/>
              </a:ext>
            </a:extLst>
          </p:cNvPr>
          <p:cNvSpPr txBox="1">
            <a:spLocks noChangeArrowheads="1"/>
          </p:cNvSpPr>
          <p:nvPr/>
        </p:nvSpPr>
        <p:spPr bwMode="auto">
          <a:xfrm>
            <a:off x="2454812" y="1690688"/>
            <a:ext cx="8458200" cy="3648075"/>
          </a:xfrm>
          <a:prstGeom prst="rect">
            <a:avLst/>
          </a:prstGeom>
          <a:noFill/>
          <a:ln w="9525">
            <a:noFill/>
            <a:miter lim="800000"/>
            <a:headEnd/>
            <a:tailEnd/>
          </a:ln>
        </p:spPr>
        <p:txBody>
          <a:bodyPr>
            <a:spAutoFit/>
          </a:bodyPr>
          <a:lstStyle/>
          <a:p>
            <a:pPr>
              <a:defRPr/>
            </a:pPr>
            <a:r>
              <a:rPr lang="en-US" sz="2100" dirty="0">
                <a:latin typeface="+mn-lt"/>
                <a:cs typeface="+mn-cs"/>
              </a:rPr>
              <a:t>Consider now the procedure for the solution of </a:t>
            </a:r>
            <a:r>
              <a:rPr lang="en-US" sz="2100" b="1" dirty="0">
                <a:latin typeface="+mn-lt"/>
                <a:cs typeface="+mn-cs"/>
              </a:rPr>
              <a:t>Ly = b </a:t>
            </a:r>
            <a:r>
              <a:rPr lang="en-US" sz="2100" dirty="0">
                <a:latin typeface="+mn-lt"/>
                <a:cs typeface="+mn-cs"/>
              </a:rPr>
              <a:t>by forward substitution. The scalar form of the equations is (recall that </a:t>
            </a:r>
            <a:r>
              <a:rPr lang="en-US" sz="2100" dirty="0" err="1">
                <a:latin typeface="+mn-lt"/>
                <a:cs typeface="+mn-cs"/>
              </a:rPr>
              <a:t>L</a:t>
            </a:r>
            <a:r>
              <a:rPr lang="en-US" sz="2100" baseline="-25000" dirty="0" err="1">
                <a:latin typeface="+mn-lt"/>
                <a:cs typeface="+mn-cs"/>
              </a:rPr>
              <a:t>ii</a:t>
            </a:r>
            <a:r>
              <a:rPr lang="en-US" sz="2100" dirty="0">
                <a:latin typeface="+mn-lt"/>
                <a:cs typeface="+mn-cs"/>
              </a:rPr>
              <a:t> = 1)</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Solving the </a:t>
            </a:r>
            <a:r>
              <a:rPr lang="en-US" sz="2100" dirty="0" err="1">
                <a:latin typeface="+mn-lt"/>
                <a:cs typeface="+mn-cs"/>
              </a:rPr>
              <a:t>k</a:t>
            </a:r>
            <a:r>
              <a:rPr lang="en-US" sz="2100" baseline="30000" dirty="0" err="1">
                <a:latin typeface="+mn-lt"/>
                <a:cs typeface="+mn-cs"/>
              </a:rPr>
              <a:t>th</a:t>
            </a:r>
            <a:r>
              <a:rPr lang="en-US" sz="2100" dirty="0">
                <a:latin typeface="+mn-lt"/>
                <a:cs typeface="+mn-cs"/>
              </a:rPr>
              <a:t> equation for </a:t>
            </a:r>
            <a:r>
              <a:rPr lang="en-US" sz="2100" dirty="0" err="1">
                <a:latin typeface="+mn-lt"/>
                <a:cs typeface="+mn-cs"/>
              </a:rPr>
              <a:t>y</a:t>
            </a:r>
            <a:r>
              <a:rPr lang="en-US" sz="2100" baseline="-25000" dirty="0" err="1">
                <a:latin typeface="+mn-lt"/>
                <a:cs typeface="+mn-cs"/>
              </a:rPr>
              <a:t>k</a:t>
            </a:r>
            <a:r>
              <a:rPr lang="en-US" sz="2100" dirty="0">
                <a:latin typeface="+mn-lt"/>
                <a:cs typeface="+mn-cs"/>
              </a:rPr>
              <a:t> yields</a:t>
            </a:r>
          </a:p>
        </p:txBody>
      </p:sp>
      <p:pic>
        <p:nvPicPr>
          <p:cNvPr id="9" name="Picture 3">
            <a:extLst>
              <a:ext uri="{FF2B5EF4-FFF2-40B4-BE49-F238E27FC236}">
                <a16:creationId xmlns:a16="http://schemas.microsoft.com/office/drawing/2014/main" xmlns="" id="{65F61570-66C8-43B6-BBA0-6DCEAA555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812" y="5405438"/>
            <a:ext cx="3657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37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43834-9F61-439F-AF15-AC414E6E0AED}"/>
              </a:ext>
            </a:extLst>
          </p:cNvPr>
          <p:cNvSpPr>
            <a:spLocks noGrp="1"/>
          </p:cNvSpPr>
          <p:nvPr>
            <p:ph type="title"/>
          </p:nvPr>
        </p:nvSpPr>
        <p:spPr/>
        <p:txBody>
          <a:bodyPr/>
          <a:lstStyle/>
          <a:p>
            <a:r>
              <a:rPr lang="en-US" dirty="0"/>
              <a:t>Example</a:t>
            </a:r>
          </a:p>
        </p:txBody>
      </p:sp>
      <p:sp>
        <p:nvSpPr>
          <p:cNvPr id="4" name="Text Box 7">
            <a:extLst>
              <a:ext uri="{FF2B5EF4-FFF2-40B4-BE49-F238E27FC236}">
                <a16:creationId xmlns:a16="http://schemas.microsoft.com/office/drawing/2014/main" xmlns="" id="{88821FD2-5FEA-4F84-B013-4F909741846C}"/>
              </a:ext>
            </a:extLst>
          </p:cNvPr>
          <p:cNvSpPr txBox="1">
            <a:spLocks noChangeArrowheads="1"/>
          </p:cNvSpPr>
          <p:nvPr/>
        </p:nvSpPr>
        <p:spPr bwMode="auto">
          <a:xfrm>
            <a:off x="2895599" y="1690688"/>
            <a:ext cx="8458200" cy="3970338"/>
          </a:xfrm>
          <a:prstGeom prst="rect">
            <a:avLst/>
          </a:prstGeom>
          <a:noFill/>
          <a:ln w="9525">
            <a:noFill/>
            <a:miter lim="800000"/>
            <a:headEnd/>
            <a:tailEnd/>
          </a:ln>
        </p:spPr>
        <p:txBody>
          <a:bodyPr>
            <a:spAutoFit/>
          </a:bodyPr>
          <a:lstStyle/>
          <a:p>
            <a:pPr>
              <a:defRPr/>
            </a:pPr>
            <a:r>
              <a:rPr lang="en-US" sz="2100" dirty="0">
                <a:latin typeface="Arial" charset="0"/>
                <a:cs typeface="+mn-cs"/>
              </a:rPr>
              <a:t>Use Doolittle’s decomposition method to solve the equations </a:t>
            </a:r>
            <a:r>
              <a:rPr lang="en-US" sz="2100" b="1" dirty="0">
                <a:latin typeface="Arial" charset="0"/>
                <a:cs typeface="+mn-cs"/>
              </a:rPr>
              <a:t>Ax = b, </a:t>
            </a:r>
            <a:r>
              <a:rPr lang="en-US" sz="2100" dirty="0">
                <a:latin typeface="Arial" charset="0"/>
                <a:cs typeface="+mn-cs"/>
              </a:rPr>
              <a:t>where</a:t>
            </a:r>
            <a:endParaRPr lang="en-US" sz="2100" b="1" dirty="0">
              <a:solidFill>
                <a:srgbClr val="00B050"/>
              </a:solidFill>
              <a:latin typeface="Arial" charset="0"/>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r>
              <a:rPr lang="en-US" sz="2100" b="1" dirty="0">
                <a:solidFill>
                  <a:srgbClr val="00B050"/>
                </a:solidFill>
                <a:latin typeface="+mn-lt"/>
                <a:cs typeface="+mn-cs"/>
              </a:rPr>
              <a:t>Solution</a:t>
            </a:r>
          </a:p>
          <a:p>
            <a:pPr>
              <a:defRPr/>
            </a:pPr>
            <a:r>
              <a:rPr lang="en-US" sz="2100" dirty="0">
                <a:latin typeface="+mn-lt"/>
                <a:cs typeface="+mn-cs"/>
              </a:rPr>
              <a:t>The </a:t>
            </a:r>
            <a:r>
              <a:rPr lang="en-US" sz="2100" dirty="0">
                <a:latin typeface="Arial" charset="0"/>
                <a:cs typeface="+mn-cs"/>
              </a:rPr>
              <a:t>first decompose </a:t>
            </a:r>
            <a:r>
              <a:rPr lang="en-US" sz="2100" b="1" dirty="0">
                <a:latin typeface="Arial" charset="0"/>
                <a:cs typeface="+mn-cs"/>
              </a:rPr>
              <a:t>A</a:t>
            </a:r>
            <a:r>
              <a:rPr lang="en-US" sz="2100" dirty="0">
                <a:latin typeface="Arial" charset="0"/>
                <a:cs typeface="+mn-cs"/>
              </a:rPr>
              <a:t> by Gauss elimination. The first pass consists of the elementary operations</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Arial" charset="0"/>
                <a:cs typeface="+mn-cs"/>
              </a:rPr>
              <a:t>Storing the multipliers L</a:t>
            </a:r>
            <a:r>
              <a:rPr lang="en-US" sz="2100" baseline="-25000" dirty="0">
                <a:latin typeface="Arial" charset="0"/>
                <a:cs typeface="+mn-cs"/>
              </a:rPr>
              <a:t>21</a:t>
            </a:r>
            <a:r>
              <a:rPr lang="en-US" sz="2100" dirty="0">
                <a:latin typeface="Arial" charset="0"/>
                <a:cs typeface="+mn-cs"/>
              </a:rPr>
              <a:t> = 1 and L</a:t>
            </a:r>
            <a:r>
              <a:rPr lang="en-US" sz="2100" baseline="-25000" dirty="0">
                <a:latin typeface="Arial" charset="0"/>
                <a:cs typeface="+mn-cs"/>
              </a:rPr>
              <a:t>31</a:t>
            </a:r>
            <a:r>
              <a:rPr lang="en-US" sz="2100" dirty="0">
                <a:latin typeface="Arial" charset="0"/>
                <a:cs typeface="+mn-cs"/>
              </a:rPr>
              <a:t> = 2 in place of the eliminated terms, we obtain</a:t>
            </a:r>
            <a:endParaRPr lang="en-US" sz="2100" dirty="0">
              <a:latin typeface="+mn-lt"/>
              <a:cs typeface="+mn-cs"/>
            </a:endParaRPr>
          </a:p>
        </p:txBody>
      </p:sp>
      <p:pic>
        <p:nvPicPr>
          <p:cNvPr id="5" name="Picture 3">
            <a:extLst>
              <a:ext uri="{FF2B5EF4-FFF2-40B4-BE49-F238E27FC236}">
                <a16:creationId xmlns:a16="http://schemas.microsoft.com/office/drawing/2014/main" xmlns="" id="{9A6490A0-8036-4C1F-9AFD-71B5D72D9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74" y="2147888"/>
            <a:ext cx="3209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xmlns="" id="{663318DC-8016-4A99-8A9F-D07D4895B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2" y="4052888"/>
            <a:ext cx="4656137" cy="7540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xmlns="" id="{6BCED9EA-1951-4A10-85C0-D721A5781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399" y="5491163"/>
            <a:ext cx="175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196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D7221-9F9F-413E-85B6-EC66916913D7}"/>
              </a:ext>
            </a:extLst>
          </p:cNvPr>
          <p:cNvSpPr>
            <a:spLocks noGrp="1"/>
          </p:cNvSpPr>
          <p:nvPr>
            <p:ph type="title"/>
          </p:nvPr>
        </p:nvSpPr>
        <p:spPr/>
        <p:txBody>
          <a:bodyPr/>
          <a:lstStyle/>
          <a:p>
            <a:r>
              <a:rPr lang="en-US" dirty="0"/>
              <a:t>Example</a:t>
            </a:r>
          </a:p>
        </p:txBody>
      </p:sp>
      <p:sp>
        <p:nvSpPr>
          <p:cNvPr id="4" name="Text Box 7">
            <a:extLst>
              <a:ext uri="{FF2B5EF4-FFF2-40B4-BE49-F238E27FC236}">
                <a16:creationId xmlns:a16="http://schemas.microsoft.com/office/drawing/2014/main" xmlns="" id="{6DFE475B-02BB-45B5-9156-C994906D1D98}"/>
              </a:ext>
            </a:extLst>
          </p:cNvPr>
          <p:cNvSpPr txBox="1">
            <a:spLocks noChangeArrowheads="1"/>
          </p:cNvSpPr>
          <p:nvPr/>
        </p:nvSpPr>
        <p:spPr bwMode="auto">
          <a:xfrm>
            <a:off x="3045656" y="1409700"/>
            <a:ext cx="8458200" cy="4293483"/>
          </a:xfrm>
          <a:prstGeom prst="rect">
            <a:avLst/>
          </a:prstGeom>
          <a:noFill/>
          <a:ln w="9525">
            <a:noFill/>
            <a:miter lim="800000"/>
            <a:headEnd/>
            <a:tailEnd/>
          </a:ln>
        </p:spPr>
        <p:txBody>
          <a:bodyPr>
            <a:spAutoFit/>
          </a:bodyPr>
          <a:lstStyle/>
          <a:p>
            <a:pPr>
              <a:defRPr/>
            </a:pPr>
            <a:r>
              <a:rPr lang="en-US" sz="2100" dirty="0">
                <a:latin typeface="+mn-lt"/>
                <a:cs typeface="+mn-cs"/>
              </a:rPr>
              <a:t>The second pass of Gauss elimination uses the operation</a:t>
            </a:r>
          </a:p>
          <a:p>
            <a:pPr>
              <a:defRPr/>
            </a:pPr>
            <a:endParaRPr lang="en-US" sz="2100" dirty="0">
              <a:latin typeface="+mn-lt"/>
              <a:cs typeface="+mn-cs"/>
            </a:endParaRPr>
          </a:p>
          <a:p>
            <a:pPr>
              <a:defRPr/>
            </a:pPr>
            <a:r>
              <a:rPr lang="en-US" sz="2100" dirty="0">
                <a:latin typeface="+mn-lt"/>
                <a:cs typeface="+mn-cs"/>
              </a:rPr>
              <a:t>Storing the multiplier L32 = −4.5 in place of A32, we get</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The decomposition is now complete, with</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smtClean="0">
              <a:latin typeface="+mn-lt"/>
              <a:cs typeface="+mn-cs"/>
            </a:endParaRPr>
          </a:p>
          <a:p>
            <a:pPr>
              <a:defRPr/>
            </a:pPr>
            <a:r>
              <a:rPr lang="en-US" sz="2100" dirty="0" smtClean="0">
                <a:latin typeface="+mn-lt"/>
                <a:cs typeface="+mn-cs"/>
              </a:rPr>
              <a:t>Solution </a:t>
            </a:r>
            <a:r>
              <a:rPr lang="en-US" sz="2100" dirty="0">
                <a:latin typeface="+mn-lt"/>
                <a:cs typeface="+mn-cs"/>
              </a:rPr>
              <a:t>of </a:t>
            </a:r>
            <a:r>
              <a:rPr lang="en-US" sz="2100" b="1" dirty="0">
                <a:latin typeface="+mn-lt"/>
                <a:cs typeface="+mn-cs"/>
              </a:rPr>
              <a:t>Ly = b </a:t>
            </a:r>
            <a:r>
              <a:rPr lang="en-US" sz="2100" dirty="0">
                <a:latin typeface="+mn-lt"/>
                <a:cs typeface="+mn-cs"/>
              </a:rPr>
              <a:t>by forward substitution comes next. The augmented coefficient form of the equations is</a:t>
            </a:r>
          </a:p>
        </p:txBody>
      </p:sp>
      <p:pic>
        <p:nvPicPr>
          <p:cNvPr id="5" name="Picture 2">
            <a:extLst>
              <a:ext uri="{FF2B5EF4-FFF2-40B4-BE49-F238E27FC236}">
                <a16:creationId xmlns:a16="http://schemas.microsoft.com/office/drawing/2014/main" xmlns="" id="{E4E979D6-8EA9-468E-BA8F-C08F73D84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319" y="1778000"/>
            <a:ext cx="5494337" cy="3746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xmlns="" id="{49E317BC-FB10-4BFE-8CAC-77AC2067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944" y="2476500"/>
            <a:ext cx="28384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xmlns="" id="{9545E2E0-142D-4162-9459-7B9CF8923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069" y="3830638"/>
            <a:ext cx="39147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xmlns="" id="{F3F66175-86DC-47B0-B5D1-5F0C95AA1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7649" y="5629806"/>
            <a:ext cx="2609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14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smtClean="0"/>
              <a:t>Chapter 5. Equation Solving. </a:t>
            </a:r>
            <a:r>
              <a:rPr lang="en-US" altLang="en-US" dirty="0" smtClean="0"/>
              <a:t>Numerical </a:t>
            </a:r>
            <a:r>
              <a:rPr lang="en-US" altLang="en-US" dirty="0"/>
              <a:t>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p:txBody>
      </p:sp>
    </p:spTree>
    <p:extLst>
      <p:ext uri="{BB962C8B-B14F-4D97-AF65-F5344CB8AC3E}">
        <p14:creationId xmlns:p14="http://schemas.microsoft.com/office/powerpoint/2010/main" val="78041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0B102-DB6D-4CF7-8EFE-47E27D1C352C}"/>
              </a:ext>
            </a:extLst>
          </p:cNvPr>
          <p:cNvSpPr>
            <a:spLocks noGrp="1"/>
          </p:cNvSpPr>
          <p:nvPr>
            <p:ph type="title"/>
          </p:nvPr>
        </p:nvSpPr>
        <p:spPr/>
        <p:txBody>
          <a:bodyPr/>
          <a:lstStyle/>
          <a:p>
            <a:r>
              <a:rPr lang="en-US" dirty="0"/>
              <a:t>Example</a:t>
            </a:r>
          </a:p>
        </p:txBody>
      </p:sp>
      <p:sp>
        <p:nvSpPr>
          <p:cNvPr id="4" name="Text Box 7">
            <a:extLst>
              <a:ext uri="{FF2B5EF4-FFF2-40B4-BE49-F238E27FC236}">
                <a16:creationId xmlns:a16="http://schemas.microsoft.com/office/drawing/2014/main" xmlns="" id="{7FEBA820-D73C-4490-A206-7DE1ACD85695}"/>
              </a:ext>
            </a:extLst>
          </p:cNvPr>
          <p:cNvSpPr txBox="1">
            <a:spLocks noChangeArrowheads="1"/>
          </p:cNvSpPr>
          <p:nvPr/>
        </p:nvSpPr>
        <p:spPr bwMode="auto">
          <a:xfrm>
            <a:off x="3087858" y="1690688"/>
            <a:ext cx="8458200" cy="3646488"/>
          </a:xfrm>
          <a:prstGeom prst="rect">
            <a:avLst/>
          </a:prstGeom>
          <a:noFill/>
          <a:ln w="9525">
            <a:noFill/>
            <a:miter lim="800000"/>
            <a:headEnd/>
            <a:tailEnd/>
          </a:ln>
        </p:spPr>
        <p:txBody>
          <a:bodyPr>
            <a:spAutoFit/>
          </a:bodyPr>
          <a:lstStyle/>
          <a:p>
            <a:pPr>
              <a:defRPr/>
            </a:pPr>
            <a:r>
              <a:rPr lang="en-US" sz="2100" dirty="0">
                <a:latin typeface="+mn-lt"/>
                <a:cs typeface="+mn-cs"/>
              </a:rPr>
              <a:t>The solution is</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Finally, the equations </a:t>
            </a:r>
            <a:r>
              <a:rPr lang="en-US" sz="2100" b="1" dirty="0" err="1">
                <a:latin typeface="+mn-lt"/>
                <a:cs typeface="+mn-cs"/>
              </a:rPr>
              <a:t>Ux</a:t>
            </a:r>
            <a:r>
              <a:rPr lang="en-US" sz="2100" b="1" dirty="0">
                <a:latin typeface="+mn-lt"/>
                <a:cs typeface="+mn-cs"/>
              </a:rPr>
              <a:t> = y</a:t>
            </a:r>
            <a:r>
              <a:rPr lang="en-US" sz="2100" dirty="0">
                <a:latin typeface="+mn-lt"/>
                <a:cs typeface="+mn-cs"/>
              </a:rPr>
              <a:t>, or</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are solved by back substitution. This yields</a:t>
            </a:r>
          </a:p>
        </p:txBody>
      </p:sp>
      <p:pic>
        <p:nvPicPr>
          <p:cNvPr id="5" name="Picture 2">
            <a:extLst>
              <a:ext uri="{FF2B5EF4-FFF2-40B4-BE49-F238E27FC236}">
                <a16:creationId xmlns:a16="http://schemas.microsoft.com/office/drawing/2014/main" xmlns="" id="{1646068B-61E3-4586-B79E-4581954CD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733" y="1843088"/>
            <a:ext cx="4429125" cy="1284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xmlns="" id="{1B382F4D-B426-4AC7-8CDF-35889ED6A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658" y="3748088"/>
            <a:ext cx="276701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xmlns="" id="{789482AC-4767-4BA0-86D7-53FF8EB84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058" y="5292726"/>
            <a:ext cx="4648200" cy="15033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40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9FC36-3503-416C-B1D5-FFF0BFCCE212}"/>
              </a:ext>
            </a:extLst>
          </p:cNvPr>
          <p:cNvSpPr>
            <a:spLocks noGrp="1"/>
          </p:cNvSpPr>
          <p:nvPr>
            <p:ph type="title"/>
          </p:nvPr>
        </p:nvSpPr>
        <p:spPr/>
        <p:txBody>
          <a:bodyPr/>
          <a:lstStyle/>
          <a:p>
            <a:r>
              <a:rPr lang="en-US" dirty="0"/>
              <a:t>Gauss-Jordan Elimination</a:t>
            </a:r>
          </a:p>
        </p:txBody>
      </p:sp>
      <p:sp>
        <p:nvSpPr>
          <p:cNvPr id="6" name="Text Box 7">
            <a:extLst>
              <a:ext uri="{FF2B5EF4-FFF2-40B4-BE49-F238E27FC236}">
                <a16:creationId xmlns:a16="http://schemas.microsoft.com/office/drawing/2014/main" xmlns="" id="{64B61B1C-E496-473F-A4F5-18C23CF07D9A}"/>
              </a:ext>
            </a:extLst>
          </p:cNvPr>
          <p:cNvSpPr txBox="1">
            <a:spLocks noChangeArrowheads="1"/>
          </p:cNvSpPr>
          <p:nvPr/>
        </p:nvSpPr>
        <p:spPr bwMode="auto">
          <a:xfrm>
            <a:off x="2553554" y="1685580"/>
            <a:ext cx="8458200" cy="4154984"/>
          </a:xfrm>
          <a:prstGeom prst="rect">
            <a:avLst/>
          </a:prstGeom>
          <a:noFill/>
          <a:ln w="9525">
            <a:noFill/>
            <a:miter lim="800000"/>
            <a:headEnd/>
            <a:tailEnd/>
          </a:ln>
        </p:spPr>
        <p:txBody>
          <a:bodyPr>
            <a:spAutoFit/>
          </a:bodyPr>
          <a:lstStyle/>
          <a:p>
            <a:pPr>
              <a:defRPr/>
            </a:pPr>
            <a:r>
              <a:rPr lang="en-US" sz="2200" dirty="0">
                <a:latin typeface="Arial" charset="0"/>
                <a:cs typeface="+mn-cs"/>
              </a:rPr>
              <a:t>The </a:t>
            </a:r>
            <a:r>
              <a:rPr lang="en-US" sz="2200" dirty="0">
                <a:solidFill>
                  <a:srgbClr val="FF0000"/>
                </a:solidFill>
                <a:latin typeface="Arial" charset="0"/>
                <a:cs typeface="+mn-cs"/>
              </a:rPr>
              <a:t>Gauss–Jordan </a:t>
            </a:r>
            <a:r>
              <a:rPr lang="en-US" sz="2200" dirty="0">
                <a:latin typeface="Arial" charset="0"/>
                <a:cs typeface="+mn-cs"/>
              </a:rPr>
              <a:t>method is essentially Gauss elimination taken to its limit. In the Gauss elimination method only the equations that lie below the pivot equation are transformed. In the Gauss–Jordan method the elimination is also carried out on equations above the pivot equation, resulting in a diagonal coefficient matrix.</a:t>
            </a:r>
          </a:p>
          <a:p>
            <a:pPr>
              <a:defRPr/>
            </a:pPr>
            <a:endParaRPr lang="en-US" sz="2200" dirty="0">
              <a:latin typeface="+mn-lt"/>
              <a:cs typeface="+mn-cs"/>
            </a:endParaRPr>
          </a:p>
          <a:p>
            <a:pPr>
              <a:defRPr/>
            </a:pPr>
            <a:r>
              <a:rPr lang="en-US" sz="2200" dirty="0">
                <a:latin typeface="Arial" charset="0"/>
                <a:cs typeface="+mn-cs"/>
              </a:rPr>
              <a:t>Solve   </a:t>
            </a:r>
          </a:p>
          <a:p>
            <a:pPr>
              <a:defRPr/>
            </a:pPr>
            <a:endParaRPr lang="en-US" sz="2200" dirty="0">
              <a:latin typeface="Arial" charset="0"/>
              <a:cs typeface="+mn-cs"/>
            </a:endParaRPr>
          </a:p>
          <a:p>
            <a:pPr>
              <a:defRPr/>
            </a:pPr>
            <a:endParaRPr lang="en-US" sz="2200" b="1" dirty="0" smtClean="0">
              <a:solidFill>
                <a:srgbClr val="0066CC"/>
              </a:solidFill>
              <a:latin typeface="Arial" charset="0"/>
              <a:cs typeface="+mn-cs"/>
            </a:endParaRPr>
          </a:p>
          <a:p>
            <a:pPr>
              <a:defRPr/>
            </a:pPr>
            <a:r>
              <a:rPr lang="en-US" sz="2200" b="1" dirty="0" smtClean="0">
                <a:solidFill>
                  <a:srgbClr val="0066CC"/>
                </a:solidFill>
                <a:latin typeface="Arial" charset="0"/>
                <a:cs typeface="+mn-cs"/>
              </a:rPr>
              <a:t>Solution </a:t>
            </a:r>
            <a:r>
              <a:rPr lang="en-US" sz="2200" dirty="0" smtClean="0">
                <a:latin typeface="Arial" charset="0"/>
                <a:cs typeface="+mn-cs"/>
              </a:rPr>
              <a:t> </a:t>
            </a:r>
            <a:endParaRPr lang="en-US" sz="2200" dirty="0">
              <a:latin typeface="Arial" charset="0"/>
              <a:cs typeface="+mn-cs"/>
            </a:endParaRPr>
          </a:p>
          <a:p>
            <a:pPr>
              <a:defRPr/>
            </a:pPr>
            <a:r>
              <a:rPr lang="en-US" sz="2200" dirty="0">
                <a:latin typeface="Arial" charset="0"/>
                <a:cs typeface="+mn-cs"/>
              </a:rPr>
              <a:t>The augmented matrix of this system is                              </a:t>
            </a:r>
          </a:p>
          <a:p>
            <a:pPr>
              <a:defRPr/>
            </a:pPr>
            <a:endParaRPr lang="en-US" sz="2200" dirty="0">
              <a:latin typeface="+mn-lt"/>
              <a:cs typeface="+mn-cs"/>
            </a:endParaRPr>
          </a:p>
        </p:txBody>
      </p:sp>
      <p:graphicFrame>
        <p:nvGraphicFramePr>
          <p:cNvPr id="7" name="Object 3">
            <a:extLst>
              <a:ext uri="{FF2B5EF4-FFF2-40B4-BE49-F238E27FC236}">
                <a16:creationId xmlns:a16="http://schemas.microsoft.com/office/drawing/2014/main" xmlns="" id="{DC329552-5DA4-41D5-8913-979DD677CFCF}"/>
              </a:ext>
            </a:extLst>
          </p:cNvPr>
          <p:cNvGraphicFramePr>
            <a:graphicFrameLocks noChangeAspect="1"/>
          </p:cNvGraphicFramePr>
          <p:nvPr>
            <p:extLst>
              <p:ext uri="{D42A27DB-BD31-4B8C-83A1-F6EECF244321}">
                <p14:modId xmlns:p14="http://schemas.microsoft.com/office/powerpoint/2010/main" val="709310797"/>
              </p:ext>
            </p:extLst>
          </p:nvPr>
        </p:nvGraphicFramePr>
        <p:xfrm>
          <a:off x="5486400" y="5721296"/>
          <a:ext cx="1584325" cy="762000"/>
        </p:xfrm>
        <a:graphic>
          <a:graphicData uri="http://schemas.openxmlformats.org/presentationml/2006/ole">
            <mc:AlternateContent xmlns:mc="http://schemas.openxmlformats.org/markup-compatibility/2006">
              <mc:Choice xmlns:v="urn:schemas-microsoft-com:vml" Requires="v">
                <p:oleObj spid="_x0000_s6250" name="Equation" r:id="rId3" imgW="761760" imgH="482400" progId="Equation.3">
                  <p:embed/>
                </p:oleObj>
              </mc:Choice>
              <mc:Fallback>
                <p:oleObj name="Equation" r:id="rId3" imgW="761760" imgH="482400" progId="Equation.3">
                  <p:embed/>
                  <p:pic>
                    <p:nvPicPr>
                      <p:cNvPr id="6147" name="Object 3">
                        <a:extLst>
                          <a:ext uri="{FF2B5EF4-FFF2-40B4-BE49-F238E27FC236}">
                            <a16:creationId xmlns:a16="http://schemas.microsoft.com/office/drawing/2014/main" xmlns="" id="{F723FE1C-FBD2-48F6-B24B-3774E91E9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21296"/>
                        <a:ext cx="15843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5486400" y="3724102"/>
            <a:ext cx="2294313" cy="830997"/>
          </a:xfrm>
          <a:prstGeom prst="rect">
            <a:avLst/>
          </a:prstGeom>
          <a:noFill/>
        </p:spPr>
        <p:txBody>
          <a:bodyPr wrap="square" rtlCol="0">
            <a:spAutoFit/>
          </a:bodyPr>
          <a:lstStyle/>
          <a:p>
            <a:r>
              <a:rPr lang="en-US" sz="2400" dirty="0" smtClean="0"/>
              <a:t>2x</a:t>
            </a:r>
            <a:r>
              <a:rPr lang="en-US" sz="2400" baseline="-25000" dirty="0" smtClean="0"/>
              <a:t>1</a:t>
            </a:r>
            <a:r>
              <a:rPr lang="en-US" sz="2400" dirty="0" smtClean="0"/>
              <a:t> + 3x</a:t>
            </a:r>
            <a:r>
              <a:rPr lang="en-US" sz="2400" baseline="-25000" dirty="0" smtClean="0"/>
              <a:t>2</a:t>
            </a:r>
            <a:r>
              <a:rPr lang="en-US" sz="2400" dirty="0" smtClean="0"/>
              <a:t> = 7</a:t>
            </a:r>
          </a:p>
          <a:p>
            <a:r>
              <a:rPr lang="en-US" sz="2400" dirty="0" smtClean="0"/>
              <a:t>4x</a:t>
            </a:r>
            <a:r>
              <a:rPr lang="en-US" sz="2400" baseline="-25000" dirty="0" smtClean="0"/>
              <a:t>1</a:t>
            </a:r>
            <a:r>
              <a:rPr lang="en-US" sz="2400" dirty="0" smtClean="0"/>
              <a:t> + 5x</a:t>
            </a:r>
            <a:r>
              <a:rPr lang="en-US" sz="2400" baseline="-25000" dirty="0" smtClean="0"/>
              <a:t>2</a:t>
            </a:r>
            <a:r>
              <a:rPr lang="en-US" sz="2400" dirty="0" smtClean="0"/>
              <a:t> = 13</a:t>
            </a:r>
            <a:endParaRPr lang="en-US" sz="2400" dirty="0"/>
          </a:p>
        </p:txBody>
      </p:sp>
    </p:spTree>
    <p:extLst>
      <p:ext uri="{BB962C8B-B14F-4D97-AF65-F5344CB8AC3E}">
        <p14:creationId xmlns:p14="http://schemas.microsoft.com/office/powerpoint/2010/main" val="4187998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D1414-CCCE-4AA2-BDDC-E7F5FE991692}"/>
              </a:ext>
            </a:extLst>
          </p:cNvPr>
          <p:cNvSpPr>
            <a:spLocks noGrp="1"/>
          </p:cNvSpPr>
          <p:nvPr>
            <p:ph type="title"/>
          </p:nvPr>
        </p:nvSpPr>
        <p:spPr/>
        <p:txBody>
          <a:bodyPr/>
          <a:lstStyle/>
          <a:p>
            <a:r>
              <a:rPr lang="en-US" dirty="0"/>
              <a:t>Gauss-Jordan Elimination</a:t>
            </a:r>
          </a:p>
        </p:txBody>
      </p:sp>
      <p:grpSp>
        <p:nvGrpSpPr>
          <p:cNvPr id="4" name="Group 44">
            <a:extLst>
              <a:ext uri="{FF2B5EF4-FFF2-40B4-BE49-F238E27FC236}">
                <a16:creationId xmlns:a16="http://schemas.microsoft.com/office/drawing/2014/main" xmlns="" id="{6870F0B4-8413-4302-B56B-AA2E870F1594}"/>
              </a:ext>
            </a:extLst>
          </p:cNvPr>
          <p:cNvGrpSpPr>
            <a:grpSpLocks/>
          </p:cNvGrpSpPr>
          <p:nvPr/>
        </p:nvGrpSpPr>
        <p:grpSpPr bwMode="auto">
          <a:xfrm>
            <a:off x="2746717" y="2168525"/>
            <a:ext cx="6477000" cy="2514600"/>
            <a:chOff x="1295400" y="3276600"/>
            <a:chExt cx="6477000" cy="2514600"/>
          </a:xfrm>
        </p:grpSpPr>
        <p:sp>
          <p:nvSpPr>
            <p:cNvPr id="5" name="Rectangle 4">
              <a:extLst>
                <a:ext uri="{FF2B5EF4-FFF2-40B4-BE49-F238E27FC236}">
                  <a16:creationId xmlns:a16="http://schemas.microsoft.com/office/drawing/2014/main" xmlns="" id="{6ED0E471-D4F1-46F6-89F6-286021161605}"/>
                </a:ext>
              </a:extLst>
            </p:cNvPr>
            <p:cNvSpPr/>
            <p:nvPr/>
          </p:nvSpPr>
          <p:spPr>
            <a:xfrm>
              <a:off x="3581400" y="48768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Left Arrow Callout 41">
              <a:extLst>
                <a:ext uri="{FF2B5EF4-FFF2-40B4-BE49-F238E27FC236}">
                  <a16:creationId xmlns:a16="http://schemas.microsoft.com/office/drawing/2014/main" xmlns="" id="{F7D01CF1-2D13-4F10-B6F8-5030A13CFF72}"/>
                </a:ext>
              </a:extLst>
            </p:cNvPr>
            <p:cNvSpPr/>
            <p:nvPr/>
          </p:nvSpPr>
          <p:spPr>
            <a:xfrm>
              <a:off x="5181600" y="4876800"/>
              <a:ext cx="2590800" cy="838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Down Arrow Callout 40">
              <a:extLst>
                <a:ext uri="{FF2B5EF4-FFF2-40B4-BE49-F238E27FC236}">
                  <a16:creationId xmlns:a16="http://schemas.microsoft.com/office/drawing/2014/main" xmlns="" id="{E2655D9E-D81D-4856-A5FB-58CB217FE53E}"/>
                </a:ext>
              </a:extLst>
            </p:cNvPr>
            <p:cNvSpPr/>
            <p:nvPr/>
          </p:nvSpPr>
          <p:spPr>
            <a:xfrm>
              <a:off x="6248400" y="3276600"/>
              <a:ext cx="1524000" cy="14478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ight Arrow Callout 39">
              <a:extLst>
                <a:ext uri="{FF2B5EF4-FFF2-40B4-BE49-F238E27FC236}">
                  <a16:creationId xmlns:a16="http://schemas.microsoft.com/office/drawing/2014/main" xmlns="" id="{D1486FE0-E7CF-4822-8FBC-78B728E091D5}"/>
                </a:ext>
              </a:extLst>
            </p:cNvPr>
            <p:cNvSpPr/>
            <p:nvPr/>
          </p:nvSpPr>
          <p:spPr>
            <a:xfrm>
              <a:off x="3657600" y="3276600"/>
              <a:ext cx="2438400" cy="914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ight Arrow Callout 38">
              <a:extLst>
                <a:ext uri="{FF2B5EF4-FFF2-40B4-BE49-F238E27FC236}">
                  <a16:creationId xmlns:a16="http://schemas.microsoft.com/office/drawing/2014/main" xmlns="" id="{674A9BF6-A89D-4297-9F64-161696D06616}"/>
                </a:ext>
              </a:extLst>
            </p:cNvPr>
            <p:cNvSpPr/>
            <p:nvPr/>
          </p:nvSpPr>
          <p:spPr>
            <a:xfrm>
              <a:off x="1295400" y="3276600"/>
              <a:ext cx="2286000" cy="9144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Object 5">
              <a:extLst>
                <a:ext uri="{FF2B5EF4-FFF2-40B4-BE49-F238E27FC236}">
                  <a16:creationId xmlns:a16="http://schemas.microsoft.com/office/drawing/2014/main" xmlns="" id="{0CEBCB3E-37C1-4BEF-829D-756B011DCCD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779" name="Equation" r:id="rId3" imgW="114120" imgH="215640" progId="Equation.3">
                    <p:embed/>
                  </p:oleObj>
                </mc:Choice>
                <mc:Fallback>
                  <p:oleObj name="Equation" r:id="rId3" imgW="114120" imgH="215640" progId="Equation.3">
                    <p:embed/>
                    <p:pic>
                      <p:nvPicPr>
                        <p:cNvPr id="7170" name="Object 5">
                          <a:extLst>
                            <a:ext uri="{FF2B5EF4-FFF2-40B4-BE49-F238E27FC236}">
                              <a16:creationId xmlns:a16="http://schemas.microsoft.com/office/drawing/2014/main" xmlns="" id="{C06D07E9-102C-4FF0-8119-97CAD1505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8">
              <a:extLst>
                <a:ext uri="{FF2B5EF4-FFF2-40B4-BE49-F238E27FC236}">
                  <a16:creationId xmlns:a16="http://schemas.microsoft.com/office/drawing/2014/main" xmlns="" id="{3C3F04BB-1826-41E2-9DE0-FCDB8BC5DB26}"/>
                </a:ext>
              </a:extLst>
            </p:cNvPr>
            <p:cNvGraphicFramePr>
              <a:graphicFrameLocks noChangeAspect="1"/>
            </p:cNvGraphicFramePr>
            <p:nvPr/>
          </p:nvGraphicFramePr>
          <p:xfrm>
            <a:off x="3733800" y="3352800"/>
            <a:ext cx="1447800" cy="785949"/>
          </p:xfrm>
          <a:graphic>
            <a:graphicData uri="http://schemas.openxmlformats.org/presentationml/2006/ole">
              <mc:AlternateContent xmlns:mc="http://schemas.openxmlformats.org/markup-compatibility/2006">
                <mc:Choice xmlns:v="urn:schemas-microsoft-com:vml" Requires="v">
                  <p:oleObj spid="_x0000_s7780" name="Equation" r:id="rId5" imgW="888840" imgH="482400" progId="Equation.3">
                    <p:embed/>
                  </p:oleObj>
                </mc:Choice>
                <mc:Fallback>
                  <p:oleObj name="Equation" r:id="rId5" imgW="888840" imgH="482400" progId="Equation.3">
                    <p:embed/>
                    <p:pic>
                      <p:nvPicPr>
                        <p:cNvPr id="7171" name="Object 8">
                          <a:extLst>
                            <a:ext uri="{FF2B5EF4-FFF2-40B4-BE49-F238E27FC236}">
                              <a16:creationId xmlns:a16="http://schemas.microsoft.com/office/drawing/2014/main" xmlns="" id="{C9E79CC1-8EFA-4AFE-BF03-A221F469D6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352800"/>
                          <a:ext cx="1447800" cy="785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xmlns="" id="{E2DE4556-67C1-42B9-A779-F800077C48AC}"/>
                </a:ext>
              </a:extLst>
            </p:cNvPr>
            <p:cNvGraphicFramePr>
              <a:graphicFrameLocks noChangeAspect="1"/>
            </p:cNvGraphicFramePr>
            <p:nvPr/>
          </p:nvGraphicFramePr>
          <p:xfrm>
            <a:off x="6216444" y="4914900"/>
            <a:ext cx="1524000" cy="762000"/>
          </p:xfrm>
          <a:graphic>
            <a:graphicData uri="http://schemas.openxmlformats.org/presentationml/2006/ole">
              <mc:AlternateContent xmlns:mc="http://schemas.openxmlformats.org/markup-compatibility/2006">
                <mc:Choice xmlns:v="urn:schemas-microsoft-com:vml" Requires="v">
                  <p:oleObj spid="_x0000_s7781" name="Equation" r:id="rId7" imgW="965160" imgH="482400" progId="Equation.3">
                    <p:embed/>
                  </p:oleObj>
                </mc:Choice>
                <mc:Fallback>
                  <p:oleObj name="Equation" r:id="rId7" imgW="965160" imgH="482400" progId="Equation.3">
                    <p:embed/>
                    <p:pic>
                      <p:nvPicPr>
                        <p:cNvPr id="7172" name="Object 11">
                          <a:extLst>
                            <a:ext uri="{FF2B5EF4-FFF2-40B4-BE49-F238E27FC236}">
                              <a16:creationId xmlns:a16="http://schemas.microsoft.com/office/drawing/2014/main" xmlns="" id="{65BF642A-FFA7-467E-9C57-E04039AFB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6444" y="4914900"/>
                          <a:ext cx="152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a:extLst>
                <a:ext uri="{FF2B5EF4-FFF2-40B4-BE49-F238E27FC236}">
                  <a16:creationId xmlns:a16="http://schemas.microsoft.com/office/drawing/2014/main" xmlns="" id="{A4659009-D139-4467-8BBA-7D692572CCB0}"/>
                </a:ext>
              </a:extLst>
            </p:cNvPr>
            <p:cNvGraphicFramePr>
              <a:graphicFrameLocks noChangeAspect="1"/>
            </p:cNvGraphicFramePr>
            <p:nvPr/>
          </p:nvGraphicFramePr>
          <p:xfrm>
            <a:off x="6324600" y="3352800"/>
            <a:ext cx="1371600" cy="755374"/>
          </p:xfrm>
          <a:graphic>
            <a:graphicData uri="http://schemas.openxmlformats.org/presentationml/2006/ole">
              <mc:AlternateContent xmlns:mc="http://schemas.openxmlformats.org/markup-compatibility/2006">
                <mc:Choice xmlns:v="urn:schemas-microsoft-com:vml" Requires="v">
                  <p:oleObj spid="_x0000_s7782" name="Equation" r:id="rId9" imgW="876240" imgH="482400" progId="Equation.3">
                    <p:embed/>
                  </p:oleObj>
                </mc:Choice>
                <mc:Fallback>
                  <p:oleObj name="Equation" r:id="rId9" imgW="876240" imgH="482400" progId="Equation.3">
                    <p:embed/>
                    <p:pic>
                      <p:nvPicPr>
                        <p:cNvPr id="7173" name="Object 12">
                          <a:extLst>
                            <a:ext uri="{FF2B5EF4-FFF2-40B4-BE49-F238E27FC236}">
                              <a16:creationId xmlns:a16="http://schemas.microsoft.com/office/drawing/2014/main" xmlns="" id="{D4D3140C-E8C4-4012-B6E9-D860484261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3352800"/>
                          <a:ext cx="1371600" cy="755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a:extLst>
                <a:ext uri="{FF2B5EF4-FFF2-40B4-BE49-F238E27FC236}">
                  <a16:creationId xmlns:a16="http://schemas.microsoft.com/office/drawing/2014/main" xmlns="" id="{7E16F9C0-F0E1-4766-8135-12426CBBE241}"/>
                </a:ext>
              </a:extLst>
            </p:cNvPr>
            <p:cNvGraphicFramePr>
              <a:graphicFrameLocks noChangeAspect="1"/>
            </p:cNvGraphicFramePr>
            <p:nvPr/>
          </p:nvGraphicFramePr>
          <p:xfrm>
            <a:off x="3672348" y="4935792"/>
            <a:ext cx="1295400" cy="781352"/>
          </p:xfrm>
          <a:graphic>
            <a:graphicData uri="http://schemas.openxmlformats.org/presentationml/2006/ole">
              <mc:AlternateContent xmlns:mc="http://schemas.openxmlformats.org/markup-compatibility/2006">
                <mc:Choice xmlns:v="urn:schemas-microsoft-com:vml" Requires="v">
                  <p:oleObj spid="_x0000_s7783" name="Equation" r:id="rId11" imgW="799920" imgH="482400" progId="Equation.3">
                    <p:embed/>
                  </p:oleObj>
                </mc:Choice>
                <mc:Fallback>
                  <p:oleObj name="Equation" r:id="rId11" imgW="799920" imgH="482400" progId="Equation.3">
                    <p:embed/>
                    <p:pic>
                      <p:nvPicPr>
                        <p:cNvPr id="7174" name="Object 14">
                          <a:extLst>
                            <a:ext uri="{FF2B5EF4-FFF2-40B4-BE49-F238E27FC236}">
                              <a16:creationId xmlns:a16="http://schemas.microsoft.com/office/drawing/2014/main" xmlns="" id="{BFE4435A-CB41-429D-87E5-06873137AB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2348" y="4935792"/>
                          <a:ext cx="1295400" cy="781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a:extLst>
                <a:ext uri="{FF2B5EF4-FFF2-40B4-BE49-F238E27FC236}">
                  <a16:creationId xmlns:a16="http://schemas.microsoft.com/office/drawing/2014/main" xmlns="" id="{A1A8F9E3-A17C-468C-A081-60F137742C1F}"/>
                </a:ext>
              </a:extLst>
            </p:cNvPr>
            <p:cNvGraphicFramePr>
              <a:graphicFrameLocks noChangeAspect="1"/>
            </p:cNvGraphicFramePr>
            <p:nvPr/>
          </p:nvGraphicFramePr>
          <p:xfrm>
            <a:off x="1371600" y="3352800"/>
            <a:ext cx="1203325" cy="762000"/>
          </p:xfrm>
          <a:graphic>
            <a:graphicData uri="http://schemas.openxmlformats.org/presentationml/2006/ole">
              <mc:AlternateContent xmlns:mc="http://schemas.openxmlformats.org/markup-compatibility/2006">
                <mc:Choice xmlns:v="urn:schemas-microsoft-com:vml" Requires="v">
                  <p:oleObj spid="_x0000_s7784" name="Equation" r:id="rId13" imgW="761760" imgH="482400" progId="Equation.3">
                    <p:embed/>
                  </p:oleObj>
                </mc:Choice>
                <mc:Fallback>
                  <p:oleObj name="Equation" r:id="rId13" imgW="761760" imgH="482400" progId="Equation.3">
                    <p:embed/>
                    <p:pic>
                      <p:nvPicPr>
                        <p:cNvPr id="7175" name="Object 15">
                          <a:extLst>
                            <a:ext uri="{FF2B5EF4-FFF2-40B4-BE49-F238E27FC236}">
                              <a16:creationId xmlns:a16="http://schemas.microsoft.com/office/drawing/2014/main" xmlns="" id="{CCEF7AA3-ACFC-4376-9B17-D271573CDD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3352800"/>
                          <a:ext cx="12033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Text Box 7">
            <a:extLst>
              <a:ext uri="{FF2B5EF4-FFF2-40B4-BE49-F238E27FC236}">
                <a16:creationId xmlns:a16="http://schemas.microsoft.com/office/drawing/2014/main" xmlns="" id="{3A0F4AA2-FE7F-411A-97A2-7F0B86AF9A36}"/>
              </a:ext>
            </a:extLst>
          </p:cNvPr>
          <p:cNvSpPr txBox="1">
            <a:spLocks noChangeArrowheads="1"/>
          </p:cNvSpPr>
          <p:nvPr/>
        </p:nvSpPr>
        <p:spPr bwMode="auto">
          <a:xfrm>
            <a:off x="2060917" y="2092325"/>
            <a:ext cx="8458200" cy="4400550"/>
          </a:xfrm>
          <a:prstGeom prst="rect">
            <a:avLst/>
          </a:prstGeom>
          <a:noFill/>
          <a:ln w="9525">
            <a:noFill/>
            <a:miter lim="800000"/>
            <a:headEnd/>
            <a:tailEnd/>
          </a:ln>
        </p:spPr>
        <p:txBody>
          <a:bodyPr>
            <a:spAutoFit/>
          </a:bodyPr>
          <a:lstStyle/>
          <a:p>
            <a:pPr>
              <a:defRPr/>
            </a:pPr>
            <a:endParaRPr lang="en-US" sz="2000" dirty="0">
              <a:latin typeface="Arial" charset="0"/>
              <a:cs typeface="+mn-cs"/>
            </a:endParaRPr>
          </a:p>
          <a:p>
            <a:pPr>
              <a:defRPr/>
            </a:pPr>
            <a:r>
              <a:rPr lang="en-US" sz="2000" dirty="0">
                <a:latin typeface="Arial" charset="0"/>
                <a:cs typeface="+mn-cs"/>
              </a:rPr>
              <a:t>                                  a                                  b</a:t>
            </a:r>
          </a:p>
          <a:p>
            <a:pPr>
              <a:defRPr/>
            </a:pPr>
            <a:endParaRPr lang="en-US" sz="2000" dirty="0">
              <a:latin typeface="Arial" charset="0"/>
              <a:cs typeface="+mn-cs"/>
            </a:endParaRPr>
          </a:p>
          <a:p>
            <a:pPr>
              <a:defRPr/>
            </a:pPr>
            <a:r>
              <a:rPr lang="en-US" sz="2000" dirty="0">
                <a:latin typeface="Arial" charset="0"/>
                <a:cs typeface="+mn-cs"/>
              </a:rPr>
              <a:t>                                                                                          c</a:t>
            </a:r>
          </a:p>
          <a:p>
            <a:pPr>
              <a:defRPr/>
            </a:pPr>
            <a:endParaRPr lang="en-US" sz="2000" dirty="0">
              <a:latin typeface="Arial" charset="0"/>
              <a:cs typeface="+mn-cs"/>
            </a:endParaRPr>
          </a:p>
          <a:p>
            <a:pPr>
              <a:defRPr/>
            </a:pPr>
            <a:endParaRPr lang="en-US" sz="2000" dirty="0">
              <a:latin typeface="Arial" charset="0"/>
              <a:cs typeface="+mn-cs"/>
            </a:endParaRPr>
          </a:p>
          <a:p>
            <a:pPr>
              <a:defRPr/>
            </a:pPr>
            <a:r>
              <a:rPr lang="en-US" sz="2000" dirty="0">
                <a:latin typeface="Arial" charset="0"/>
                <a:cs typeface="+mn-cs"/>
              </a:rPr>
              <a:t>                                                                       d</a:t>
            </a:r>
          </a:p>
          <a:p>
            <a:pPr>
              <a:defRPr/>
            </a:pPr>
            <a:endParaRPr lang="en-US" sz="2000" dirty="0">
              <a:latin typeface="Arial" charset="0"/>
              <a:cs typeface="+mn-cs"/>
            </a:endParaRPr>
          </a:p>
          <a:p>
            <a:pPr>
              <a:defRPr/>
            </a:pPr>
            <a:endParaRPr lang="en-US" sz="2000" dirty="0">
              <a:latin typeface="Arial" charset="0"/>
              <a:cs typeface="+mn-cs"/>
            </a:endParaRPr>
          </a:p>
          <a:p>
            <a:pPr marL="457200" indent="-457200">
              <a:buFontTx/>
              <a:buAutoNum type="alphaLcPeriod"/>
              <a:defRPr/>
            </a:pPr>
            <a:r>
              <a:rPr lang="en-US" sz="2000" dirty="0">
                <a:latin typeface="Arial" charset="0"/>
                <a:cs typeface="+mn-cs"/>
              </a:rPr>
              <a:t>Replace row1 with </a:t>
            </a:r>
            <a:r>
              <a:rPr lang="en-US" sz="2000" baseline="30000" dirty="0">
                <a:latin typeface="Arial" charset="0"/>
                <a:cs typeface="+mn-cs"/>
              </a:rPr>
              <a:t>1</a:t>
            </a:r>
            <a:r>
              <a:rPr lang="en-US" sz="2000" dirty="0">
                <a:latin typeface="Arial" charset="0"/>
                <a:cs typeface="+mn-cs"/>
              </a:rPr>
              <a:t>/</a:t>
            </a:r>
            <a:r>
              <a:rPr lang="en-US" sz="2000" baseline="-25000" dirty="0">
                <a:latin typeface="Arial" charset="0"/>
                <a:cs typeface="+mn-cs"/>
              </a:rPr>
              <a:t>2</a:t>
            </a:r>
            <a:r>
              <a:rPr lang="en-US" sz="2000" dirty="0">
                <a:latin typeface="Arial" charset="0"/>
                <a:cs typeface="+mn-cs"/>
              </a:rPr>
              <a:t> * row1 + 0 * row2</a:t>
            </a:r>
          </a:p>
          <a:p>
            <a:pPr marL="457200" indent="-457200">
              <a:buFontTx/>
              <a:buAutoNum type="alphaLcPeriod"/>
              <a:defRPr/>
            </a:pPr>
            <a:r>
              <a:rPr lang="en-US" sz="2000" dirty="0">
                <a:latin typeface="Arial" charset="0"/>
                <a:cs typeface="+mn-cs"/>
              </a:rPr>
              <a:t>Replace row2 with row2 – 4 * row1</a:t>
            </a:r>
          </a:p>
          <a:p>
            <a:pPr marL="457200" indent="-457200">
              <a:buFontTx/>
              <a:buAutoNum type="alphaLcPeriod"/>
              <a:defRPr/>
            </a:pPr>
            <a:r>
              <a:rPr lang="en-US" sz="2000" dirty="0">
                <a:latin typeface="Arial" charset="0"/>
                <a:cs typeface="+mn-cs"/>
              </a:rPr>
              <a:t>Negate row2</a:t>
            </a:r>
          </a:p>
          <a:p>
            <a:pPr marL="457200" indent="-457200">
              <a:buFontTx/>
              <a:buAutoNum type="alphaLcPeriod"/>
              <a:defRPr/>
            </a:pPr>
            <a:r>
              <a:rPr lang="en-US" sz="2000" dirty="0">
                <a:latin typeface="Arial" charset="0"/>
                <a:cs typeface="+mn-cs"/>
              </a:rPr>
              <a:t>Replace row1 with row1 + </a:t>
            </a:r>
            <a:r>
              <a:rPr lang="en-US" sz="2000" baseline="30000" dirty="0">
                <a:latin typeface="Arial" charset="0"/>
                <a:cs typeface="+mn-cs"/>
              </a:rPr>
              <a:t>3</a:t>
            </a:r>
            <a:r>
              <a:rPr lang="en-US" sz="2000" dirty="0">
                <a:latin typeface="Arial" charset="0"/>
                <a:cs typeface="+mn-cs"/>
              </a:rPr>
              <a:t>/</a:t>
            </a:r>
            <a:r>
              <a:rPr lang="en-US" sz="2000" baseline="-25000" dirty="0">
                <a:latin typeface="Arial" charset="0"/>
                <a:cs typeface="+mn-cs"/>
              </a:rPr>
              <a:t>2</a:t>
            </a:r>
            <a:r>
              <a:rPr lang="en-US" sz="2000" dirty="0">
                <a:latin typeface="Arial" charset="0"/>
                <a:cs typeface="+mn-cs"/>
              </a:rPr>
              <a:t> * row2</a:t>
            </a:r>
          </a:p>
          <a:p>
            <a:pPr marL="457200" indent="-457200">
              <a:defRPr/>
            </a:pPr>
            <a:r>
              <a:rPr lang="en-US" sz="2000" dirty="0">
                <a:latin typeface="Arial" charset="0"/>
                <a:cs typeface="+mn-cs"/>
              </a:rPr>
              <a:t>Read off solution</a:t>
            </a:r>
            <a:r>
              <a:rPr lang="en-US" sz="2000" dirty="0">
                <a:solidFill>
                  <a:srgbClr val="FF0000"/>
                </a:solidFill>
                <a:latin typeface="Arial" charset="0"/>
                <a:cs typeface="+mn-cs"/>
              </a:rPr>
              <a:t>: x</a:t>
            </a:r>
            <a:r>
              <a:rPr lang="en-US" sz="2000" baseline="-25000" dirty="0">
                <a:solidFill>
                  <a:srgbClr val="FF0000"/>
                </a:solidFill>
                <a:latin typeface="Arial" charset="0"/>
                <a:cs typeface="+mn-cs"/>
              </a:rPr>
              <a:t>1 </a:t>
            </a:r>
            <a:r>
              <a:rPr lang="en-US" sz="2000" dirty="0">
                <a:solidFill>
                  <a:srgbClr val="FF0000"/>
                </a:solidFill>
                <a:latin typeface="Arial" charset="0"/>
                <a:cs typeface="+mn-cs"/>
              </a:rPr>
              <a:t>= 2,  x</a:t>
            </a:r>
            <a:r>
              <a:rPr lang="en-US" sz="2000" baseline="-25000" dirty="0">
                <a:solidFill>
                  <a:srgbClr val="FF0000"/>
                </a:solidFill>
                <a:latin typeface="Arial" charset="0"/>
                <a:cs typeface="+mn-cs"/>
              </a:rPr>
              <a:t>2 </a:t>
            </a:r>
            <a:r>
              <a:rPr lang="en-US" sz="2000" dirty="0">
                <a:solidFill>
                  <a:srgbClr val="FF0000"/>
                </a:solidFill>
                <a:latin typeface="Arial" charset="0"/>
                <a:cs typeface="+mn-cs"/>
              </a:rPr>
              <a:t>= 1</a:t>
            </a:r>
          </a:p>
        </p:txBody>
      </p:sp>
    </p:spTree>
    <p:extLst>
      <p:ext uri="{BB962C8B-B14F-4D97-AF65-F5344CB8AC3E}">
        <p14:creationId xmlns:p14="http://schemas.microsoft.com/office/powerpoint/2010/main" val="629688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EF530-9DEC-432F-9D0B-3C5E96F31696}"/>
              </a:ext>
            </a:extLst>
          </p:cNvPr>
          <p:cNvSpPr>
            <a:spLocks noGrp="1"/>
          </p:cNvSpPr>
          <p:nvPr>
            <p:ph type="title"/>
          </p:nvPr>
        </p:nvSpPr>
        <p:spPr/>
        <p:txBody>
          <a:bodyPr/>
          <a:lstStyle/>
          <a:p>
            <a:r>
              <a:rPr lang="en-US" dirty="0"/>
              <a:t>Exercises</a:t>
            </a:r>
          </a:p>
        </p:txBody>
      </p:sp>
      <p:sp>
        <p:nvSpPr>
          <p:cNvPr id="4" name="Text Box 7">
            <a:extLst>
              <a:ext uri="{FF2B5EF4-FFF2-40B4-BE49-F238E27FC236}">
                <a16:creationId xmlns:a16="http://schemas.microsoft.com/office/drawing/2014/main" xmlns="" id="{8927F1F6-23A4-489D-8B54-A84EC8CBAA99}"/>
              </a:ext>
            </a:extLst>
          </p:cNvPr>
          <p:cNvSpPr txBox="1">
            <a:spLocks noChangeArrowheads="1"/>
          </p:cNvSpPr>
          <p:nvPr/>
        </p:nvSpPr>
        <p:spPr bwMode="auto">
          <a:xfrm>
            <a:off x="2468880" y="1524000"/>
            <a:ext cx="8458200" cy="4154488"/>
          </a:xfrm>
          <a:prstGeom prst="rect">
            <a:avLst/>
          </a:prstGeom>
          <a:noFill/>
          <a:ln w="9525">
            <a:noFill/>
            <a:miter lim="800000"/>
            <a:headEnd/>
            <a:tailEnd/>
          </a:ln>
        </p:spPr>
        <p:txBody>
          <a:bodyPr>
            <a:spAutoFit/>
          </a:bodyPr>
          <a:lstStyle/>
          <a:p>
            <a:pPr marL="457200" indent="-457200">
              <a:buFontTx/>
              <a:buAutoNum type="arabicPeriod"/>
              <a:defRPr/>
            </a:pPr>
            <a:r>
              <a:rPr lang="en-US" sz="2200" dirty="0">
                <a:latin typeface="Arial" charset="0"/>
                <a:cs typeface="+mn-cs"/>
              </a:rPr>
              <a:t>Use Gauss elimination to solve the equations </a:t>
            </a:r>
            <a:r>
              <a:rPr lang="en-US" sz="2200" b="1" dirty="0">
                <a:latin typeface="Arial" charset="0"/>
                <a:cs typeface="+mn-cs"/>
              </a:rPr>
              <a:t>Ax = b</a:t>
            </a:r>
            <a:r>
              <a:rPr lang="en-US" sz="2200" dirty="0">
                <a:latin typeface="Arial" charset="0"/>
                <a:cs typeface="+mn-cs"/>
              </a:rPr>
              <a:t>, where</a:t>
            </a: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endParaRPr lang="en-US" sz="2200" b="1" dirty="0">
              <a:latin typeface="+mn-lt"/>
              <a:cs typeface="+mn-cs"/>
            </a:endParaRPr>
          </a:p>
          <a:p>
            <a:pPr marL="457200" indent="-457200">
              <a:buFontTx/>
              <a:buAutoNum type="arabicPeriod"/>
              <a:defRPr/>
            </a:pPr>
            <a:r>
              <a:rPr lang="en-US" sz="2200" dirty="0">
                <a:latin typeface="Arial" charset="0"/>
                <a:cs typeface="+mn-cs"/>
              </a:rPr>
              <a:t>Use Gauss-Jordan elimination to solve the equations </a:t>
            </a:r>
            <a:r>
              <a:rPr lang="en-US" sz="2200" b="1" dirty="0">
                <a:latin typeface="Arial" charset="0"/>
                <a:cs typeface="+mn-cs"/>
              </a:rPr>
              <a:t>Ax = b</a:t>
            </a:r>
            <a:r>
              <a:rPr lang="en-US" sz="2200" dirty="0">
                <a:latin typeface="Arial" charset="0"/>
                <a:cs typeface="+mn-cs"/>
              </a:rPr>
              <a:t>, where</a:t>
            </a:r>
          </a:p>
          <a:p>
            <a:pPr marL="457200" indent="-457200">
              <a:buFontTx/>
              <a:buAutoNum type="arabicPeriod"/>
              <a:defRPr/>
            </a:pPr>
            <a:endParaRPr lang="en-US" sz="2200" dirty="0">
              <a:latin typeface="Arial" charset="0"/>
              <a:cs typeface="+mn-cs"/>
            </a:endParaRPr>
          </a:p>
          <a:p>
            <a:pPr marL="457200" indent="-457200">
              <a:buFontTx/>
              <a:buAutoNum type="arabicPeriod"/>
              <a:defRPr/>
            </a:pPr>
            <a:endParaRPr lang="en-US" sz="2200" dirty="0">
              <a:latin typeface="Arial" charset="0"/>
              <a:cs typeface="+mn-cs"/>
            </a:endParaRPr>
          </a:p>
          <a:p>
            <a:pPr marL="457200" indent="-457200">
              <a:buFontTx/>
              <a:buAutoNum type="arabicPeriod"/>
              <a:defRPr/>
            </a:pPr>
            <a:endParaRPr lang="en-US" sz="2200" dirty="0">
              <a:latin typeface="Arial" charset="0"/>
              <a:cs typeface="+mn-cs"/>
            </a:endParaRPr>
          </a:p>
          <a:p>
            <a:pPr marL="457200" indent="-457200">
              <a:buFontTx/>
              <a:buAutoNum type="arabicPeriod"/>
              <a:defRPr/>
            </a:pPr>
            <a:r>
              <a:rPr lang="en-US" sz="2200" dirty="0">
                <a:latin typeface="Arial" charset="0"/>
                <a:cs typeface="+mn-cs"/>
              </a:rPr>
              <a:t>Find </a:t>
            </a:r>
            <a:r>
              <a:rPr lang="en-US" sz="2200" b="1" dirty="0">
                <a:latin typeface="Arial" charset="0"/>
                <a:cs typeface="+mn-cs"/>
              </a:rPr>
              <a:t>L</a:t>
            </a:r>
            <a:r>
              <a:rPr lang="en-US" sz="2200" dirty="0">
                <a:latin typeface="Arial" charset="0"/>
                <a:cs typeface="+mn-cs"/>
              </a:rPr>
              <a:t> and </a:t>
            </a:r>
            <a:r>
              <a:rPr lang="en-US" sz="2200" b="1" dirty="0">
                <a:latin typeface="Arial" charset="0"/>
                <a:cs typeface="+mn-cs"/>
              </a:rPr>
              <a:t>U </a:t>
            </a:r>
            <a:r>
              <a:rPr lang="en-US" sz="2200" dirty="0">
                <a:latin typeface="Arial" charset="0"/>
                <a:cs typeface="+mn-cs"/>
              </a:rPr>
              <a:t>using Doolittle’s decomposition so that</a:t>
            </a:r>
          </a:p>
        </p:txBody>
      </p:sp>
      <p:pic>
        <p:nvPicPr>
          <p:cNvPr id="5" name="Picture 2">
            <a:extLst>
              <a:ext uri="{FF2B5EF4-FFF2-40B4-BE49-F238E27FC236}">
                <a16:creationId xmlns:a16="http://schemas.microsoft.com/office/drawing/2014/main" xmlns="" id="{15A4D8AF-BB9C-4F63-801A-23DED9BAE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918" y="4002088"/>
            <a:ext cx="297656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xmlns="" id="{0381017D-DF86-465C-901C-EC0A561F7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80" y="1981200"/>
            <a:ext cx="3733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xmlns="" id="{3C473486-B93F-455D-87D2-BBDAD532F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880" y="5715000"/>
            <a:ext cx="22860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11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D32ED-65A0-4214-8175-E9D66C01E78B}"/>
              </a:ext>
            </a:extLst>
          </p:cNvPr>
          <p:cNvSpPr>
            <a:spLocks noGrp="1"/>
          </p:cNvSpPr>
          <p:nvPr>
            <p:ph type="title"/>
          </p:nvPr>
        </p:nvSpPr>
        <p:spPr/>
        <p:txBody>
          <a:bodyPr/>
          <a:lstStyle/>
          <a:p>
            <a:r>
              <a:rPr lang="en-US" dirty="0"/>
              <a:t>Topics to be covered</a:t>
            </a:r>
          </a:p>
        </p:txBody>
      </p:sp>
      <p:sp>
        <p:nvSpPr>
          <p:cNvPr id="3" name="Content Placeholder 2">
            <a:extLst>
              <a:ext uri="{FF2B5EF4-FFF2-40B4-BE49-F238E27FC236}">
                <a16:creationId xmlns:a16="http://schemas.microsoft.com/office/drawing/2014/main" xmlns="" id="{9ABDD3E3-3485-458D-91D1-7EC8D235E426}"/>
              </a:ext>
            </a:extLst>
          </p:cNvPr>
          <p:cNvSpPr>
            <a:spLocks noGrp="1"/>
          </p:cNvSpPr>
          <p:nvPr>
            <p:ph idx="1"/>
          </p:nvPr>
        </p:nvSpPr>
        <p:spPr/>
        <p:txBody>
          <a:bodyPr>
            <a:normAutofit/>
          </a:bodyPr>
          <a:lstStyle/>
          <a:p>
            <a:pPr marL="457200" indent="-457200">
              <a:buFont typeface="+mj-lt"/>
              <a:buAutoNum type="arabicPeriod"/>
            </a:pPr>
            <a:r>
              <a:rPr lang="en-US" dirty="0" smtClean="0"/>
              <a:t>Gauss Elimination</a:t>
            </a:r>
          </a:p>
          <a:p>
            <a:pPr marL="457200" indent="-457200">
              <a:buFont typeface="+mj-lt"/>
              <a:buAutoNum type="arabicPeriod"/>
            </a:pPr>
            <a:r>
              <a:rPr lang="en-US" dirty="0" smtClean="0"/>
              <a:t>LU </a:t>
            </a:r>
            <a:r>
              <a:rPr lang="en-US" dirty="0"/>
              <a:t>decomposition </a:t>
            </a:r>
            <a:r>
              <a:rPr lang="en-US" dirty="0" smtClean="0"/>
              <a:t>methods</a:t>
            </a:r>
          </a:p>
          <a:p>
            <a:pPr marL="457200" indent="-457200">
              <a:buFont typeface="+mj-lt"/>
              <a:buAutoNum type="arabicPeriod"/>
            </a:pPr>
            <a:r>
              <a:rPr lang="en-US" dirty="0" smtClean="0"/>
              <a:t>Gauss Jordan Elimination</a:t>
            </a:r>
          </a:p>
          <a:p>
            <a:pPr marL="457200" indent="-457200">
              <a:buFont typeface="+mj-lt"/>
              <a:buAutoNum type="arabicPeriod"/>
            </a:pPr>
            <a:endParaRPr lang="en-US" dirty="0"/>
          </a:p>
        </p:txBody>
      </p:sp>
    </p:spTree>
    <p:extLst>
      <p:ext uri="{BB962C8B-B14F-4D97-AF65-F5344CB8AC3E}">
        <p14:creationId xmlns:p14="http://schemas.microsoft.com/office/powerpoint/2010/main" val="36360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D7D73-0332-47F9-B4D0-74E98A4156D4}"/>
              </a:ext>
            </a:extLst>
          </p:cNvPr>
          <p:cNvSpPr>
            <a:spLocks noGrp="1"/>
          </p:cNvSpPr>
          <p:nvPr>
            <p:ph type="title"/>
          </p:nvPr>
        </p:nvSpPr>
        <p:spPr/>
        <p:txBody>
          <a:bodyPr/>
          <a:lstStyle/>
          <a:p>
            <a:r>
              <a:rPr lang="en-US" dirty="0"/>
              <a:t>Notation of Linear Equations</a:t>
            </a:r>
          </a:p>
        </p:txBody>
      </p:sp>
      <p:sp>
        <p:nvSpPr>
          <p:cNvPr id="4" name="Rectangle 3">
            <a:extLst>
              <a:ext uri="{FF2B5EF4-FFF2-40B4-BE49-F238E27FC236}">
                <a16:creationId xmlns:a16="http://schemas.microsoft.com/office/drawing/2014/main" xmlns="" id="{73DEED85-FB22-4F8A-A69C-7B64A32C279F}"/>
              </a:ext>
            </a:extLst>
          </p:cNvPr>
          <p:cNvSpPr txBox="1">
            <a:spLocks noChangeArrowheads="1"/>
          </p:cNvSpPr>
          <p:nvPr/>
        </p:nvSpPr>
        <p:spPr>
          <a:xfrm>
            <a:off x="2511083" y="1968500"/>
            <a:ext cx="8001000" cy="3517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dirty="0"/>
              <a:t>A set of </a:t>
            </a:r>
            <a:r>
              <a:rPr lang="en-US" altLang="en-US" i="1" dirty="0"/>
              <a:t>n</a:t>
            </a:r>
            <a:r>
              <a:rPr lang="en-US" altLang="en-US" dirty="0"/>
              <a:t> linear equations in </a:t>
            </a:r>
            <a:r>
              <a:rPr lang="en-US" altLang="en-US" i="1" dirty="0"/>
              <a:t>n</a:t>
            </a:r>
            <a:r>
              <a:rPr lang="en-US" altLang="en-US" dirty="0"/>
              <a:t> variables, </a:t>
            </a:r>
            <a:r>
              <a:rPr lang="en-US" altLang="en-US" i="1" dirty="0"/>
              <a:t>x</a:t>
            </a:r>
            <a:r>
              <a:rPr lang="en-US" altLang="en-US" i="1" baseline="-25000" dirty="0"/>
              <a:t>i</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buFontTx/>
              <a:buNone/>
            </a:pPr>
            <a:r>
              <a:rPr lang="en-US" altLang="en-US" dirty="0"/>
              <a:t>Can be written in matrix form, </a:t>
            </a:r>
            <a:r>
              <a:rPr lang="en-US" altLang="en-US" b="1" dirty="0"/>
              <a:t>Ax</a:t>
            </a:r>
            <a:r>
              <a:rPr lang="en-US" altLang="en-US" dirty="0"/>
              <a:t> = </a:t>
            </a:r>
            <a:r>
              <a:rPr lang="en-US" altLang="en-US" b="1" dirty="0"/>
              <a:t>b</a:t>
            </a:r>
            <a:r>
              <a:rPr lang="en-US" altLang="en-US"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9" y="2627812"/>
            <a:ext cx="3340976" cy="17182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499" y="4914899"/>
            <a:ext cx="3743051" cy="1710187"/>
          </a:xfrm>
          <a:prstGeom prst="rect">
            <a:avLst/>
          </a:prstGeom>
        </p:spPr>
      </p:pic>
    </p:spTree>
    <p:extLst>
      <p:ext uri="{BB962C8B-B14F-4D97-AF65-F5344CB8AC3E}">
        <p14:creationId xmlns:p14="http://schemas.microsoft.com/office/powerpoint/2010/main" val="27601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96C61-95B1-4241-82E9-1DD42A9A85CF}"/>
              </a:ext>
            </a:extLst>
          </p:cNvPr>
          <p:cNvSpPr>
            <a:spLocks noGrp="1"/>
          </p:cNvSpPr>
          <p:nvPr>
            <p:ph type="title"/>
          </p:nvPr>
        </p:nvSpPr>
        <p:spPr/>
        <p:txBody>
          <a:bodyPr/>
          <a:lstStyle/>
          <a:p>
            <a:r>
              <a:rPr lang="en-US" dirty="0"/>
              <a:t>Overview of Direct Methods</a:t>
            </a:r>
          </a:p>
        </p:txBody>
      </p:sp>
      <p:sp>
        <p:nvSpPr>
          <p:cNvPr id="4" name="Rectangle 3">
            <a:extLst>
              <a:ext uri="{FF2B5EF4-FFF2-40B4-BE49-F238E27FC236}">
                <a16:creationId xmlns:a16="http://schemas.microsoft.com/office/drawing/2014/main" xmlns="" id="{418DE0DA-A7F9-4E02-80AF-4F6C1A32A441}"/>
              </a:ext>
            </a:extLst>
          </p:cNvPr>
          <p:cNvSpPr txBox="1">
            <a:spLocks noChangeArrowheads="1"/>
          </p:cNvSpPr>
          <p:nvPr/>
        </p:nvSpPr>
        <p:spPr>
          <a:xfrm>
            <a:off x="764771" y="1905000"/>
            <a:ext cx="9873922" cy="4508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2200" dirty="0"/>
              <a:t>The following table lists three popular direct methods, each of which uses elementary operations to produce its own final form of easy-to-solve equations.</a:t>
            </a:r>
          </a:p>
          <a:p>
            <a:pPr marL="0" indent="0">
              <a:buFontTx/>
              <a:buNone/>
            </a:pPr>
            <a:endParaRPr lang="en-US" altLang="en-US" sz="2200" dirty="0"/>
          </a:p>
          <a:p>
            <a:pPr marL="0" indent="0">
              <a:buFontTx/>
              <a:buNone/>
            </a:pPr>
            <a:endParaRPr lang="en-US" altLang="en-US" sz="2200" dirty="0"/>
          </a:p>
          <a:p>
            <a:pPr marL="0" indent="0">
              <a:buFontTx/>
              <a:buNone/>
            </a:pPr>
            <a:endParaRPr lang="en-US" altLang="en-US" sz="2200" dirty="0"/>
          </a:p>
          <a:p>
            <a:pPr marL="0" indent="0">
              <a:buFontTx/>
              <a:buNone/>
            </a:pPr>
            <a:endParaRPr lang="en-US" altLang="en-US" sz="2200" dirty="0"/>
          </a:p>
          <a:p>
            <a:pPr marL="0" indent="0">
              <a:buFontTx/>
              <a:buNone/>
            </a:pPr>
            <a:r>
              <a:rPr lang="en-US" altLang="en-US" sz="2200" dirty="0"/>
              <a:t>In the table, </a:t>
            </a:r>
            <a:r>
              <a:rPr lang="en-US" altLang="en-US" sz="2200" b="1" dirty="0"/>
              <a:t>U </a:t>
            </a:r>
            <a:r>
              <a:rPr lang="en-US" altLang="en-US" sz="2200" dirty="0"/>
              <a:t>represents an upper triangular matrix</a:t>
            </a:r>
            <a:r>
              <a:rPr lang="en-US" altLang="en-US" sz="2200" b="1" dirty="0"/>
              <a:t>, L</a:t>
            </a:r>
            <a:r>
              <a:rPr lang="en-US" altLang="en-US" sz="2200" dirty="0"/>
              <a:t> is a lower triangular matrix, and</a:t>
            </a:r>
            <a:r>
              <a:rPr lang="en-US" altLang="en-US" sz="2200" b="1" dirty="0"/>
              <a:t> I </a:t>
            </a:r>
            <a:r>
              <a:rPr lang="en-US" altLang="en-US" sz="2200" dirty="0"/>
              <a:t>denotes the identity matrix</a:t>
            </a:r>
            <a:r>
              <a:rPr lang="en-US" altLang="en-US" sz="2200" b="1" dirty="0"/>
              <a:t>.</a:t>
            </a:r>
            <a:endParaRPr lang="en-US" altLang="en-US" sz="2200" dirty="0"/>
          </a:p>
        </p:txBody>
      </p:sp>
      <p:pic>
        <p:nvPicPr>
          <p:cNvPr id="5" name="Picture 4">
            <a:extLst>
              <a:ext uri="{FF2B5EF4-FFF2-40B4-BE49-F238E27FC236}">
                <a16:creationId xmlns:a16="http://schemas.microsoft.com/office/drawing/2014/main" xmlns="" id="{A60A9AE0-A84F-4EBA-84D6-D15ECC97A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173" y="2690813"/>
            <a:ext cx="5443538"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xmlns="" id="{67827643-D3FD-41F4-88DF-AA633B3D0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842" y="5356646"/>
            <a:ext cx="2225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xmlns="" id="{85C200B7-BD6F-4037-95B1-CE12EA29F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617" y="5326108"/>
            <a:ext cx="21605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8062" y="5229315"/>
            <a:ext cx="1290629" cy="1184185"/>
          </a:xfrm>
          <a:prstGeom prst="rect">
            <a:avLst/>
          </a:prstGeom>
        </p:spPr>
      </p:pic>
      <p:sp>
        <p:nvSpPr>
          <p:cNvPr id="10" name="TextBox 9"/>
          <p:cNvSpPr txBox="1"/>
          <p:nvPr/>
        </p:nvSpPr>
        <p:spPr>
          <a:xfrm>
            <a:off x="7057242" y="5671375"/>
            <a:ext cx="766394" cy="369332"/>
          </a:xfrm>
          <a:prstGeom prst="rect">
            <a:avLst/>
          </a:prstGeom>
          <a:noFill/>
        </p:spPr>
        <p:txBody>
          <a:bodyPr wrap="square" rtlCol="0">
            <a:spAutoFit/>
          </a:bodyPr>
          <a:lstStyle/>
          <a:p>
            <a:r>
              <a:rPr lang="en-US" b="1" smtClean="0">
                <a:latin typeface="Times New Roman" charset="0"/>
                <a:ea typeface="Times New Roman" charset="0"/>
                <a:cs typeface="Times New Roman" charset="0"/>
              </a:rPr>
              <a:t>I =</a:t>
            </a:r>
            <a:endParaRPr 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26155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2057400" y="172085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dirty="0" smtClean="0">
                <a:solidFill>
                  <a:prstClr val="black"/>
                </a:solidFill>
                <a:latin typeface="Times New Roman" charset="0"/>
                <a:ea typeface="Times New Roman" charset="0"/>
                <a:cs typeface="Times New Roman" charset="0"/>
              </a:rPr>
              <a:t>A method to solve simultaneous linear equations of the form [A][X]=[C]</a:t>
            </a:r>
            <a:endParaRPr lang="en-US" altLang="en-US" dirty="0">
              <a:solidFill>
                <a:prstClr val="black"/>
              </a:solidFill>
              <a:latin typeface="Times New Roman" charset="0"/>
              <a:ea typeface="Times New Roman" charset="0"/>
              <a:cs typeface="Times New Roman" charset="0"/>
            </a:endParaRPr>
          </a:p>
        </p:txBody>
      </p:sp>
      <p:sp>
        <p:nvSpPr>
          <p:cNvPr id="20483" name="Rectangle 4"/>
          <p:cNvSpPr>
            <a:spLocks noChangeArrowheads="1"/>
          </p:cNvSpPr>
          <p:nvPr/>
        </p:nvSpPr>
        <p:spPr bwMode="auto">
          <a:xfrm>
            <a:off x="2057400" y="3200400"/>
            <a:ext cx="6019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0"/>
              </a:spcBef>
              <a:spcAft>
                <a:spcPct val="0"/>
              </a:spcAft>
              <a:buClrTx/>
              <a:buSzTx/>
              <a:buFontTx/>
              <a:buNone/>
            </a:pPr>
            <a:r>
              <a:rPr lang="en-US" altLang="en-US" sz="3600">
                <a:solidFill>
                  <a:prstClr val="black"/>
                </a:solidFill>
                <a:latin typeface="Times New Roman" charset="0"/>
                <a:ea typeface="Times New Roman" charset="0"/>
                <a:cs typeface="Times New Roman" charset="0"/>
              </a:rPr>
              <a:t>Two steps</a:t>
            </a:r>
          </a:p>
          <a:p>
            <a:pPr fontAlgn="base">
              <a:spcBef>
                <a:spcPct val="0"/>
              </a:spcBef>
              <a:spcAft>
                <a:spcPct val="0"/>
              </a:spcAft>
              <a:buClrTx/>
              <a:buSzTx/>
              <a:buFontTx/>
              <a:buNone/>
            </a:pPr>
            <a:r>
              <a:rPr lang="en-US" altLang="en-US" sz="3600">
                <a:solidFill>
                  <a:prstClr val="black"/>
                </a:solidFill>
                <a:latin typeface="Times New Roman" charset="0"/>
                <a:ea typeface="Times New Roman" charset="0"/>
                <a:cs typeface="Times New Roman" charset="0"/>
              </a:rPr>
              <a:t>1. </a:t>
            </a:r>
            <a:r>
              <a:rPr lang="en-US" altLang="en-US">
                <a:solidFill>
                  <a:prstClr val="black"/>
                </a:solidFill>
                <a:latin typeface="Times New Roman" charset="0"/>
                <a:ea typeface="Times New Roman" charset="0"/>
                <a:cs typeface="Times New Roman" charset="0"/>
              </a:rPr>
              <a:t>Forward Elimination</a:t>
            </a:r>
          </a:p>
          <a:p>
            <a:pPr fontAlgn="base">
              <a:spcBef>
                <a:spcPct val="0"/>
              </a:spcBef>
              <a:spcAft>
                <a:spcPct val="0"/>
              </a:spcAft>
              <a:buClrTx/>
              <a:buSzTx/>
              <a:buFontTx/>
              <a:buNone/>
            </a:pPr>
            <a:r>
              <a:rPr lang="en-US" altLang="en-US">
                <a:solidFill>
                  <a:prstClr val="black"/>
                </a:solidFill>
                <a:latin typeface="Times New Roman" charset="0"/>
                <a:ea typeface="Times New Roman" charset="0"/>
                <a:cs typeface="Times New Roman" charset="0"/>
              </a:rPr>
              <a:t>2. Back Substitution</a:t>
            </a:r>
          </a:p>
        </p:txBody>
      </p:sp>
      <p:sp>
        <p:nvSpPr>
          <p:cNvPr id="4" name="Title 3"/>
          <p:cNvSpPr>
            <a:spLocks noGrp="1"/>
          </p:cNvSpPr>
          <p:nvPr>
            <p:ph type="title"/>
          </p:nvPr>
        </p:nvSpPr>
        <p:spPr/>
        <p:txBody>
          <a:bodyPr/>
          <a:lstStyle/>
          <a:p>
            <a:r>
              <a:rPr lang="en-US" dirty="0" smtClean="0"/>
              <a:t>Naïve Gauss Elimination</a:t>
            </a:r>
            <a:endParaRPr lang="en-US" dirty="0"/>
          </a:p>
        </p:txBody>
      </p:sp>
    </p:spTree>
    <p:extLst>
      <p:ext uri="{BB962C8B-B14F-4D97-AF65-F5344CB8AC3E}">
        <p14:creationId xmlns:p14="http://schemas.microsoft.com/office/powerpoint/2010/main" val="86924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Forward Elimination</a:t>
            </a:r>
            <a:endParaRPr lang="en-US" b="1" dirty="0"/>
          </a:p>
        </p:txBody>
      </p:sp>
      <p:graphicFrame>
        <p:nvGraphicFramePr>
          <p:cNvPr id="22531" name="Object 8"/>
          <p:cNvGraphicFramePr>
            <a:graphicFrameLocks noGrp="1" noChangeAspect="1"/>
          </p:cNvGraphicFramePr>
          <p:nvPr>
            <p:ph sz="half" idx="4294967295"/>
            <p:extLst>
              <p:ext uri="{D42A27DB-BD31-4B8C-83A1-F6EECF244321}">
                <p14:modId xmlns:p14="http://schemas.microsoft.com/office/powerpoint/2010/main" val="1038253327"/>
              </p:ext>
            </p:extLst>
          </p:nvPr>
        </p:nvGraphicFramePr>
        <p:xfrm>
          <a:off x="3640975" y="2363789"/>
          <a:ext cx="4238625" cy="1684337"/>
        </p:xfrm>
        <a:graphic>
          <a:graphicData uri="http://schemas.openxmlformats.org/presentationml/2006/ole">
            <mc:AlternateContent xmlns:mc="http://schemas.openxmlformats.org/markup-compatibility/2006">
              <mc:Choice xmlns:v="urn:schemas-microsoft-com:vml" Requires="v">
                <p:oleObj spid="_x0000_s50276" name="Equation" r:id="rId4" imgW="0" imgH="0" progId="Equation.3">
                  <p:embed/>
                </p:oleObj>
              </mc:Choice>
              <mc:Fallback>
                <p:oleObj name="Equation" r:id="rId4" imgW="0" imgH="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975" y="2363789"/>
                        <a:ext cx="423862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0" name="Object 11"/>
          <p:cNvGraphicFramePr>
            <a:graphicFrameLocks noGrp="1" noChangeAspect="1"/>
          </p:cNvGraphicFramePr>
          <p:nvPr>
            <p:ph sz="half" idx="4294967295"/>
            <p:extLst>
              <p:ext uri="{D42A27DB-BD31-4B8C-83A1-F6EECF244321}">
                <p14:modId xmlns:p14="http://schemas.microsoft.com/office/powerpoint/2010/main" val="1619035014"/>
              </p:ext>
            </p:extLst>
          </p:nvPr>
        </p:nvGraphicFramePr>
        <p:xfrm>
          <a:off x="3640975" y="4994276"/>
          <a:ext cx="5181600" cy="1603375"/>
        </p:xfrm>
        <a:graphic>
          <a:graphicData uri="http://schemas.openxmlformats.org/presentationml/2006/ole">
            <mc:AlternateContent xmlns:mc="http://schemas.openxmlformats.org/markup-compatibility/2006">
              <mc:Choice xmlns:v="urn:schemas-microsoft-com:vml" Requires="v">
                <p:oleObj spid="_x0000_s50277" name="Equation" r:id="rId6" imgW="0" imgH="0" progId="Equation.3">
                  <p:embed/>
                </p:oleObj>
              </mc:Choice>
              <mc:Fallback>
                <p:oleObj name="Equation" r:id="rId6" imgW="0" imgH="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975" y="4994276"/>
                        <a:ext cx="51816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Text Box 3"/>
          <p:cNvSpPr txBox="1">
            <a:spLocks noChangeArrowheads="1"/>
          </p:cNvSpPr>
          <p:nvPr/>
        </p:nvSpPr>
        <p:spPr bwMode="auto">
          <a:xfrm>
            <a:off x="2286000" y="1531938"/>
            <a:ext cx="7848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50000"/>
              </a:spcBef>
              <a:spcAft>
                <a:spcPct val="0"/>
              </a:spcAft>
              <a:buClrTx/>
              <a:buSzTx/>
              <a:buFontTx/>
              <a:buNone/>
            </a:pPr>
            <a:r>
              <a:rPr lang="en-US" altLang="en-US" sz="2400" dirty="0">
                <a:solidFill>
                  <a:prstClr val="black"/>
                </a:solidFill>
                <a:latin typeface="Times New Roman" charset="0"/>
                <a:ea typeface="Times New Roman" charset="0"/>
                <a:cs typeface="Times New Roman" charset="0"/>
              </a:rPr>
              <a:t>The goal of forward elimination is to transform the coefficient matrix into an </a:t>
            </a:r>
            <a:r>
              <a:rPr lang="en-US" altLang="en-US" sz="2400" b="1" dirty="0">
                <a:solidFill>
                  <a:prstClr val="black"/>
                </a:solidFill>
                <a:latin typeface="Times New Roman" charset="0"/>
                <a:ea typeface="Times New Roman" charset="0"/>
                <a:cs typeface="Times New Roman" charset="0"/>
              </a:rPr>
              <a:t>upper triangular matrix</a:t>
            </a:r>
          </a:p>
        </p:txBody>
      </p:sp>
      <p:sp>
        <p:nvSpPr>
          <p:cNvPr id="22533" name="Rectangle 5"/>
          <p:cNvSpPr>
            <a:spLocks noChangeArrowheads="1"/>
          </p:cNvSpPr>
          <p:nvPr/>
        </p:nvSpPr>
        <p:spPr bwMode="auto">
          <a:xfrm>
            <a:off x="6332448" y="293876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sp>
        <p:nvSpPr>
          <p:cNvPr id="22534" name="Line 14"/>
          <p:cNvSpPr>
            <a:spLocks noChangeShapeType="1"/>
          </p:cNvSpPr>
          <p:nvPr/>
        </p:nvSpPr>
        <p:spPr bwMode="auto">
          <a:xfrm>
            <a:off x="6196213" y="4290368"/>
            <a:ext cx="0" cy="531812"/>
          </a:xfrm>
          <a:prstGeom prst="line">
            <a:avLst/>
          </a:prstGeom>
          <a:noFill/>
          <a:ln w="412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400">
              <a:solidFill>
                <a:prstClr val="black"/>
              </a:solidFill>
              <a:latin typeface="Tahoma" charset="0"/>
            </a:endParaRPr>
          </a:p>
        </p:txBody>
      </p:sp>
      <p:sp>
        <p:nvSpPr>
          <p:cNvPr id="3" name="Right Triangle 2"/>
          <p:cNvSpPr/>
          <p:nvPr/>
        </p:nvSpPr>
        <p:spPr>
          <a:xfrm rot="10800000">
            <a:off x="3112651" y="5084058"/>
            <a:ext cx="3312162" cy="1863639"/>
          </a:xfrm>
          <a:prstGeom prst="rtTriangl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43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2438400" y="1524001"/>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50000"/>
              </a:spcBef>
              <a:spcAft>
                <a:spcPct val="0"/>
              </a:spcAft>
              <a:buClrTx/>
              <a:buSzTx/>
              <a:buFontTx/>
              <a:buNone/>
            </a:pPr>
            <a:r>
              <a:rPr lang="en-US" altLang="en-US" sz="2800">
                <a:solidFill>
                  <a:prstClr val="black"/>
                </a:solidFill>
                <a:latin typeface="Times New Roman" charset="0"/>
                <a:ea typeface="Times New Roman" charset="0"/>
                <a:cs typeface="Times New Roman" charset="0"/>
              </a:rPr>
              <a:t>A set of </a:t>
            </a:r>
            <a:r>
              <a:rPr lang="en-US" altLang="en-US" sz="2800" i="1">
                <a:solidFill>
                  <a:prstClr val="black"/>
                </a:solidFill>
                <a:latin typeface="Times New Roman" charset="0"/>
                <a:ea typeface="Times New Roman" charset="0"/>
                <a:cs typeface="Times New Roman" charset="0"/>
              </a:rPr>
              <a:t>n</a:t>
            </a:r>
            <a:r>
              <a:rPr lang="en-US" altLang="en-US" sz="2800">
                <a:solidFill>
                  <a:prstClr val="black"/>
                </a:solidFill>
                <a:latin typeface="Times New Roman" charset="0"/>
                <a:ea typeface="Times New Roman" charset="0"/>
                <a:cs typeface="Times New Roman" charset="0"/>
              </a:rPr>
              <a:t> equations and </a:t>
            </a:r>
            <a:r>
              <a:rPr lang="en-US" altLang="en-US" sz="2800" i="1">
                <a:solidFill>
                  <a:prstClr val="black"/>
                </a:solidFill>
                <a:latin typeface="Times New Roman" charset="0"/>
                <a:ea typeface="Times New Roman" charset="0"/>
                <a:cs typeface="Times New Roman" charset="0"/>
              </a:rPr>
              <a:t>n</a:t>
            </a:r>
            <a:r>
              <a:rPr lang="en-US" altLang="en-US" sz="2800">
                <a:solidFill>
                  <a:prstClr val="black"/>
                </a:solidFill>
                <a:latin typeface="Times New Roman" charset="0"/>
                <a:ea typeface="Times New Roman" charset="0"/>
                <a:cs typeface="Times New Roman" charset="0"/>
              </a:rPr>
              <a:t> unknowns</a:t>
            </a:r>
          </a:p>
        </p:txBody>
      </p:sp>
      <p:sp>
        <p:nvSpPr>
          <p:cNvPr id="24579" name="Rectangle 5"/>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graphicFrame>
        <p:nvGraphicFramePr>
          <p:cNvPr id="24580" name="Object 4"/>
          <p:cNvGraphicFramePr>
            <a:graphicFrameLocks noChangeAspect="1"/>
          </p:cNvGraphicFramePr>
          <p:nvPr/>
        </p:nvGraphicFramePr>
        <p:xfrm>
          <a:off x="3048000" y="2152650"/>
          <a:ext cx="5486400" cy="584200"/>
        </p:xfrm>
        <a:graphic>
          <a:graphicData uri="http://schemas.openxmlformats.org/presentationml/2006/ole">
            <mc:AlternateContent xmlns:mc="http://schemas.openxmlformats.org/markup-compatibility/2006">
              <mc:Choice xmlns:v="urn:schemas-microsoft-com:vml" Requires="v">
                <p:oleObj spid="_x0000_s52373" name="Equation" r:id="rId4" imgW="0" imgH="0" progId="Equation.3">
                  <p:embed/>
                </p:oleObj>
              </mc:Choice>
              <mc:Fallback>
                <p:oleObj name="Equation" r:id="rId4" imgW="0" imgH="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15265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7"/>
          <p:cNvGraphicFramePr>
            <a:graphicFrameLocks noChangeAspect="1"/>
          </p:cNvGraphicFramePr>
          <p:nvPr/>
        </p:nvGraphicFramePr>
        <p:xfrm>
          <a:off x="2971800" y="2914650"/>
          <a:ext cx="5715000" cy="590550"/>
        </p:xfrm>
        <a:graphic>
          <a:graphicData uri="http://schemas.openxmlformats.org/presentationml/2006/ole">
            <mc:AlternateContent xmlns:mc="http://schemas.openxmlformats.org/markup-compatibility/2006">
              <mc:Choice xmlns:v="urn:schemas-microsoft-com:vml" Requires="v">
                <p:oleObj spid="_x0000_s52374" name="Equation" r:id="rId6" imgW="0" imgH="0" progId="Equation.3">
                  <p:embed/>
                </p:oleObj>
              </mc:Choice>
              <mc:Fallback>
                <p:oleObj name="Equation" r:id="rId6" imgW="0" imgH="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914650"/>
                        <a:ext cx="5715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6"/>
          <p:cNvGraphicFramePr>
            <a:graphicFrameLocks noChangeAspect="1"/>
          </p:cNvGraphicFramePr>
          <p:nvPr/>
        </p:nvGraphicFramePr>
        <p:xfrm>
          <a:off x="2819400" y="4419600"/>
          <a:ext cx="6019800" cy="622300"/>
        </p:xfrm>
        <a:graphic>
          <a:graphicData uri="http://schemas.openxmlformats.org/presentationml/2006/ole">
            <mc:AlternateContent xmlns:mc="http://schemas.openxmlformats.org/markup-compatibility/2006">
              <mc:Choice xmlns:v="urn:schemas-microsoft-com:vml" Requires="v">
                <p:oleObj spid="_x0000_s52375" name="Equation" r:id="rId8" imgW="0" imgH="0" progId="Equation.3">
                  <p:embed/>
                </p:oleObj>
              </mc:Choice>
              <mc:Fallback>
                <p:oleObj name="Equation" r:id="rId8" imgW="0" imgH="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419600"/>
                        <a:ext cx="6019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Rectangle 8"/>
          <p:cNvSpPr>
            <a:spLocks noChangeArrowheads="1"/>
          </p:cNvSpPr>
          <p:nvPr/>
        </p:nvSpPr>
        <p:spPr bwMode="auto">
          <a:xfrm>
            <a:off x="6003635" y="24218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0"/>
              </a:spcBef>
              <a:spcAft>
                <a:spcPct val="0"/>
              </a:spcAft>
              <a:buClrTx/>
              <a:buSzTx/>
              <a:buFontTx/>
              <a:buNone/>
            </a:pPr>
            <a:endParaRPr lang="en-US" altLang="en-US" sz="2400">
              <a:solidFill>
                <a:prstClr val="black"/>
              </a:solidFill>
              <a:latin typeface="Tahoma" charset="0"/>
            </a:endParaRPr>
          </a:p>
        </p:txBody>
      </p:sp>
      <p:sp>
        <p:nvSpPr>
          <p:cNvPr id="24584" name="Rectangle 9"/>
          <p:cNvSpPr>
            <a:spLocks noChangeArrowheads="1"/>
          </p:cNvSpPr>
          <p:nvPr/>
        </p:nvSpPr>
        <p:spPr bwMode="auto">
          <a:xfrm>
            <a:off x="4114800" y="3192464"/>
            <a:ext cx="365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fontAlgn="base">
              <a:spcBef>
                <a:spcPct val="0"/>
              </a:spcBef>
              <a:spcAft>
                <a:spcPct val="0"/>
              </a:spcAft>
              <a:buClrTx/>
              <a:buSzTx/>
              <a:buFontTx/>
              <a:buNone/>
            </a:pPr>
            <a:r>
              <a:rPr lang="en-US" altLang="en-US" sz="2000">
                <a:solidFill>
                  <a:prstClr val="black"/>
                </a:solidFill>
                <a:latin typeface="Arial" charset="0"/>
                <a:ea typeface="Times New Roman" charset="0"/>
                <a:cs typeface="Times New Roman" charset="0"/>
              </a:rPr>
              <a:t>	</a:t>
            </a:r>
            <a:endParaRPr lang="en-US" altLang="en-US" sz="2000">
              <a:solidFill>
                <a:prstClr val="black"/>
              </a:solidFill>
              <a:latin typeface="Arial" charset="0"/>
            </a:endParaRPr>
          </a:p>
          <a:p>
            <a:pPr eaLnBrk="0" fontAlgn="base" hangingPunct="0">
              <a:spcBef>
                <a:spcPct val="0"/>
              </a:spcBef>
              <a:spcAft>
                <a:spcPct val="0"/>
              </a:spcAft>
              <a:buClrTx/>
              <a:buSzTx/>
              <a:buFontTx/>
              <a:buNone/>
            </a:pPr>
            <a:r>
              <a:rPr lang="en-US" altLang="en-US" sz="2000">
                <a:solidFill>
                  <a:prstClr val="black"/>
                </a:solidFill>
                <a:latin typeface="Arial" charset="0"/>
                <a:ea typeface="Times New Roman" charset="0"/>
                <a:cs typeface="Times New Roman" charset="0"/>
              </a:rPr>
              <a:t>     .                 .</a:t>
            </a:r>
            <a:endParaRPr lang="en-US" altLang="en-US" sz="2000">
              <a:solidFill>
                <a:prstClr val="black"/>
              </a:solidFill>
              <a:latin typeface="Arial" charset="0"/>
            </a:endParaRPr>
          </a:p>
          <a:p>
            <a:pPr eaLnBrk="0" fontAlgn="base" hangingPunct="0">
              <a:spcBef>
                <a:spcPct val="0"/>
              </a:spcBef>
              <a:spcAft>
                <a:spcPct val="0"/>
              </a:spcAft>
              <a:buClrTx/>
              <a:buSzTx/>
              <a:buFontTx/>
              <a:buNone/>
            </a:pPr>
            <a:r>
              <a:rPr lang="en-US" altLang="en-US" sz="2000">
                <a:solidFill>
                  <a:prstClr val="black"/>
                </a:solidFill>
                <a:latin typeface="Arial" charset="0"/>
                <a:ea typeface="Times New Roman" charset="0"/>
                <a:cs typeface="Times New Roman" charset="0"/>
              </a:rPr>
              <a:t>     .                 .</a:t>
            </a:r>
            <a:endParaRPr lang="en-US" altLang="en-US" sz="2000">
              <a:solidFill>
                <a:prstClr val="black"/>
              </a:solidFill>
              <a:latin typeface="Arial" charset="0"/>
            </a:endParaRPr>
          </a:p>
          <a:p>
            <a:pPr eaLnBrk="0" fontAlgn="base" hangingPunct="0">
              <a:spcBef>
                <a:spcPct val="0"/>
              </a:spcBef>
              <a:spcAft>
                <a:spcPct val="0"/>
              </a:spcAft>
              <a:buClrTx/>
              <a:buSzTx/>
              <a:buFontTx/>
              <a:buNone/>
            </a:pPr>
            <a:r>
              <a:rPr lang="en-US" altLang="en-US" sz="2000">
                <a:solidFill>
                  <a:prstClr val="black"/>
                </a:solidFill>
                <a:latin typeface="Arial" charset="0"/>
                <a:ea typeface="Times New Roman" charset="0"/>
                <a:cs typeface="Times New Roman" charset="0"/>
              </a:rPr>
              <a:t>     .                 .</a:t>
            </a:r>
            <a:endParaRPr lang="en-US" altLang="en-US" sz="2000">
              <a:solidFill>
                <a:prstClr val="black"/>
              </a:solidFill>
              <a:latin typeface="Arial" charset="0"/>
            </a:endParaRPr>
          </a:p>
          <a:p>
            <a:pPr eaLnBrk="0" fontAlgn="base" hangingPunct="0">
              <a:spcBef>
                <a:spcPct val="0"/>
              </a:spcBef>
              <a:spcAft>
                <a:spcPct val="0"/>
              </a:spcAft>
              <a:buClrTx/>
              <a:buSzTx/>
              <a:buFontTx/>
              <a:buNone/>
            </a:pPr>
            <a:endParaRPr lang="en-US" altLang="en-US" sz="2000">
              <a:solidFill>
                <a:prstClr val="black"/>
              </a:solidFill>
              <a:latin typeface="Arial" charset="0"/>
            </a:endParaRPr>
          </a:p>
        </p:txBody>
      </p:sp>
      <p:sp>
        <p:nvSpPr>
          <p:cNvPr id="24585" name="Text Box 10"/>
          <p:cNvSpPr txBox="1">
            <a:spLocks noChangeArrowheads="1"/>
          </p:cNvSpPr>
          <p:nvPr/>
        </p:nvSpPr>
        <p:spPr bwMode="auto">
          <a:xfrm>
            <a:off x="4953000" y="54864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charset="2"/>
              <a:buChar char=""/>
              <a:defRPr sz="3200">
                <a:solidFill>
                  <a:schemeClr val="tx1"/>
                </a:solidFill>
                <a:latin typeface="Corbel" charset="0"/>
              </a:defRPr>
            </a:lvl1pPr>
            <a:lvl2pPr marL="742950" indent="-285750">
              <a:spcBef>
                <a:spcPct val="20000"/>
              </a:spcBef>
              <a:buClr>
                <a:schemeClr val="accent2"/>
              </a:buClr>
              <a:buSzPct val="90000"/>
              <a:buFont typeface="Wingdings" charset="2"/>
              <a:buChar char=""/>
              <a:defRPr sz="2800">
                <a:solidFill>
                  <a:schemeClr val="tx1"/>
                </a:solidFill>
                <a:latin typeface="Corbel" charset="0"/>
              </a:defRPr>
            </a:lvl2pPr>
            <a:lvl3pPr marL="1143000" indent="-228600">
              <a:spcBef>
                <a:spcPct val="20000"/>
              </a:spcBef>
              <a:buClr>
                <a:srgbClr val="E66C7D"/>
              </a:buClr>
              <a:buFont typeface="Arial" charset="0"/>
              <a:buChar char="▪"/>
              <a:defRPr sz="2400">
                <a:solidFill>
                  <a:schemeClr val="tx1"/>
                </a:solidFill>
                <a:latin typeface="Corbel" charset="0"/>
              </a:defRPr>
            </a:lvl3pPr>
            <a:lvl4pPr marL="1600200" indent="-228600">
              <a:spcBef>
                <a:spcPct val="20000"/>
              </a:spcBef>
              <a:buClr>
                <a:srgbClr val="6BB76D"/>
              </a:buClr>
              <a:buFont typeface="Arial" charset="0"/>
              <a:buChar char="▪"/>
              <a:defRPr sz="2000">
                <a:solidFill>
                  <a:schemeClr val="tx1"/>
                </a:solidFill>
                <a:latin typeface="Corbel" charset="0"/>
              </a:defRPr>
            </a:lvl4pPr>
            <a:lvl5pPr marL="2057400" indent="-228600">
              <a:spcBef>
                <a:spcPct val="20000"/>
              </a:spcBef>
              <a:buClr>
                <a:srgbClr val="E88651"/>
              </a:buClr>
              <a:buFont typeface="Wingdings 3" charset="2"/>
              <a:buChar char=""/>
              <a:defRPr sz="2000">
                <a:solidFill>
                  <a:schemeClr val="tx1"/>
                </a:solidFill>
                <a:latin typeface="Corbel" charset="0"/>
              </a:defRPr>
            </a:lvl5pPr>
            <a:lvl6pPr marL="25146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6pPr>
            <a:lvl7pPr marL="29718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7pPr>
            <a:lvl8pPr marL="34290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8pPr>
            <a:lvl9pPr marL="3886200" indent="-228600" eaLnBrk="0" fontAlgn="base" hangingPunct="0">
              <a:spcBef>
                <a:spcPct val="20000"/>
              </a:spcBef>
              <a:spcAft>
                <a:spcPct val="0"/>
              </a:spcAft>
              <a:buClr>
                <a:srgbClr val="E88651"/>
              </a:buClr>
              <a:buFont typeface="Wingdings 3" charset="2"/>
              <a:buChar char=""/>
              <a:defRPr sz="2000">
                <a:solidFill>
                  <a:schemeClr val="tx1"/>
                </a:solidFill>
                <a:latin typeface="Corbel" charset="0"/>
              </a:defRPr>
            </a:lvl9pPr>
          </a:lstStyle>
          <a:p>
            <a:pPr algn="ctr" fontAlgn="base">
              <a:spcBef>
                <a:spcPct val="50000"/>
              </a:spcBef>
              <a:spcAft>
                <a:spcPct val="0"/>
              </a:spcAft>
              <a:buClrTx/>
              <a:buSzTx/>
              <a:buFontTx/>
              <a:buNone/>
            </a:pPr>
            <a:r>
              <a:rPr lang="en-US" altLang="en-US" sz="2400">
                <a:solidFill>
                  <a:prstClr val="black"/>
                </a:solidFill>
                <a:latin typeface="Times New Roman" charset="0"/>
                <a:ea typeface="Times New Roman" charset="0"/>
                <a:cs typeface="Times New Roman" charset="0"/>
              </a:rPr>
              <a:t>(</a:t>
            </a:r>
            <a:r>
              <a:rPr lang="en-US" altLang="en-US" sz="2400" i="1">
                <a:solidFill>
                  <a:prstClr val="black"/>
                </a:solidFill>
                <a:latin typeface="Times New Roman" charset="0"/>
                <a:ea typeface="Times New Roman" charset="0"/>
                <a:cs typeface="Times New Roman" charset="0"/>
              </a:rPr>
              <a:t>n-1</a:t>
            </a:r>
            <a:r>
              <a:rPr lang="en-US" altLang="en-US" sz="2400">
                <a:solidFill>
                  <a:prstClr val="black"/>
                </a:solidFill>
                <a:latin typeface="Times New Roman" charset="0"/>
                <a:ea typeface="Times New Roman" charset="0"/>
                <a:cs typeface="Times New Roman" charset="0"/>
              </a:rPr>
              <a:t>) steps of forward elimination</a:t>
            </a:r>
          </a:p>
        </p:txBody>
      </p:sp>
      <p:sp>
        <p:nvSpPr>
          <p:cNvPr id="12" name="Title 1"/>
          <p:cNvSpPr txBox="1">
            <a:spLocks/>
          </p:cNvSpPr>
          <p:nvPr/>
        </p:nvSpPr>
        <p:spPr>
          <a:xfrm>
            <a:off x="1819566" y="424187"/>
            <a:ext cx="8737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Forward Elimination</a:t>
            </a:r>
            <a:endParaRPr lang="en-US" b="1" dirty="0"/>
          </a:p>
        </p:txBody>
      </p:sp>
    </p:spTree>
    <p:extLst>
      <p:ext uri="{BB962C8B-B14F-4D97-AF65-F5344CB8AC3E}">
        <p14:creationId xmlns:p14="http://schemas.microsoft.com/office/powerpoint/2010/main" val="1632187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3.xml><?xml version="1.0" encoding="utf-8"?>
<ds:datastoreItem xmlns:ds="http://schemas.openxmlformats.org/officeDocument/2006/customXml" ds:itemID="{F691BC0F-DBFB-40C0-BF1E-484798BCB6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2443</TotalTime>
  <Words>1019</Words>
  <Application>Microsoft Macintosh PowerPoint</Application>
  <PresentationFormat>Widescreen</PresentationFormat>
  <Paragraphs>249</Paragraphs>
  <Slides>33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Calibri</vt:lpstr>
      <vt:lpstr>Calibri Light</vt:lpstr>
      <vt:lpstr>Cambria Math</vt:lpstr>
      <vt:lpstr>Tahoma</vt:lpstr>
      <vt:lpstr>Times New Roman</vt:lpstr>
      <vt:lpstr>Arial</vt:lpstr>
      <vt:lpstr>Office Theme</vt:lpstr>
      <vt:lpstr>Equation</vt:lpstr>
      <vt:lpstr>Week 4a</vt:lpstr>
      <vt:lpstr>Session Learning Outcomes</vt:lpstr>
      <vt:lpstr>Reference</vt:lpstr>
      <vt:lpstr>Topics to be covered</vt:lpstr>
      <vt:lpstr>Notation of Linear Equations</vt:lpstr>
      <vt:lpstr>Overview of Direct Methods</vt:lpstr>
      <vt:lpstr>Naïve Gauss Elimination</vt:lpstr>
      <vt:lpstr>Forward Elimination</vt:lpstr>
      <vt:lpstr>PowerPoint Presentation</vt:lpstr>
      <vt:lpstr>PowerPoint Presentation</vt:lpstr>
      <vt:lpstr>PowerPoint Presentation</vt:lpstr>
      <vt:lpstr>Forward Elimination</vt:lpstr>
      <vt:lpstr>Forward Elimination</vt:lpstr>
      <vt:lpstr>Forward Elimination</vt:lpstr>
      <vt:lpstr>PowerPoint Presentation</vt:lpstr>
      <vt:lpstr>Back Substitution</vt:lpstr>
      <vt:lpstr>PowerPoint Presentation</vt:lpstr>
      <vt:lpstr>PowerPoint Presentation</vt:lpstr>
      <vt:lpstr>PowerPoint Presentation</vt:lpstr>
      <vt:lpstr>Example</vt:lpstr>
      <vt:lpstr>Example</vt:lpstr>
      <vt:lpstr>LU Decomposition</vt:lpstr>
      <vt:lpstr>LU Decomposition</vt:lpstr>
      <vt:lpstr>LU Decomposition</vt:lpstr>
      <vt:lpstr>Doolittle’s Decomposition Method</vt:lpstr>
      <vt:lpstr>Doolittle’s Decomposition Method</vt:lpstr>
      <vt:lpstr>Doolittle’s Decomposition Method</vt:lpstr>
      <vt:lpstr>Example</vt:lpstr>
      <vt:lpstr>Example</vt:lpstr>
      <vt:lpstr>Example</vt:lpstr>
      <vt:lpstr>Gauss-Jordan Elimination</vt:lpstr>
      <vt:lpstr>Gauss-Jordan Elimination</vt:lpstr>
      <vt:lpstr>Exercises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81</cp:revision>
  <dcterms:created xsi:type="dcterms:W3CDTF">2018-07-13T04:13:16Z</dcterms:created>
  <dcterms:modified xsi:type="dcterms:W3CDTF">2021-02-05T10:08:06Z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