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9" r:id="rId5"/>
    <p:sldId id="260" r:id="rId6"/>
    <p:sldId id="261" r:id="rId7"/>
    <p:sldId id="262" r:id="rId8"/>
    <p:sldId id="284" r:id="rId9"/>
    <p:sldId id="285" r:id="rId10"/>
    <p:sldId id="286" r:id="rId11"/>
    <p:sldId id="287" r:id="rId12"/>
    <p:sldId id="288" r:id="rId13"/>
    <p:sldId id="289" r:id="rId14"/>
    <p:sldId id="290" r:id="rId15"/>
    <p:sldId id="291" r:id="rId16"/>
    <p:sldId id="292" r:id="rId17"/>
    <p:sldId id="293" r:id="rId18"/>
    <p:sldId id="294" r:id="rId19"/>
    <p:sldId id="296" r:id="rId20"/>
    <p:sldId id="297" r:id="rId21"/>
    <p:sldId id="298" r:id="rId22"/>
    <p:sldId id="299" r:id="rId23"/>
    <p:sldId id="283" r:id="rId24"/>
    <p:sldId id="300" r:id="rId25"/>
    <p:sldId id="301" r:id="rId2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1" autoAdjust="0"/>
    <p:restoredTop sz="95673" autoAdjust="0"/>
  </p:normalViewPr>
  <p:slideViewPr>
    <p:cSldViewPr snapToGrid="0">
      <p:cViewPr>
        <p:scale>
          <a:sx n="61" d="100"/>
          <a:sy n="61" d="100"/>
        </p:scale>
        <p:origin x="12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9C62F77-356E-1C40-AF97-AB9CFC285D3A}" type="slidenum">
              <a:rPr lang="nl-NL" altLang="en-US"/>
              <a:pPr>
                <a:spcBef>
                  <a:spcPct val="0"/>
                </a:spcBef>
              </a:pPr>
              <a:t>16</a:t>
            </a:fld>
            <a:endParaRPr lang="nl-NL"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0932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lgn="r" eaLnBrk="1" hangingPunct="1">
              <a:spcBef>
                <a:spcPct val="0"/>
              </a:spcBef>
            </a:pPr>
            <a:fld id="{FA00DF11-94D5-4348-A80D-81BF16C56D58}" type="slidenum">
              <a:rPr lang="nl-NL" altLang="en-US"/>
              <a:pPr algn="r" eaLnBrk="1" hangingPunct="1">
                <a:spcBef>
                  <a:spcPct val="0"/>
                </a:spcBef>
              </a:pPr>
              <a:t>17</a:t>
            </a:fld>
            <a:endParaRPr lang="nl-NL"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1121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lgn="r" eaLnBrk="1" hangingPunct="1">
              <a:spcBef>
                <a:spcPct val="0"/>
              </a:spcBef>
            </a:pPr>
            <a:fld id="{5EA9B8E0-C243-8648-B3D5-E31CBDB5D44C}" type="slidenum">
              <a:rPr lang="nl-NL" altLang="en-US"/>
              <a:pPr algn="r" eaLnBrk="1" hangingPunct="1">
                <a:spcBef>
                  <a:spcPct val="0"/>
                </a:spcBef>
              </a:pPr>
              <a:t>18</a:t>
            </a:fld>
            <a:endParaRPr lang="nl-NL"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00985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lgn="r" eaLnBrk="1" hangingPunct="1">
              <a:spcBef>
                <a:spcPct val="0"/>
              </a:spcBef>
            </a:pPr>
            <a:fld id="{4F3B6C1A-A917-384A-A7B1-878FA280B62C}" type="slidenum">
              <a:rPr lang="nl-NL" altLang="en-US"/>
              <a:pPr algn="r" eaLnBrk="1" hangingPunct="1">
                <a:spcBef>
                  <a:spcPct val="0"/>
                </a:spcBef>
              </a:pPr>
              <a:t>19</a:t>
            </a:fld>
            <a:endParaRPr lang="nl-NL"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59329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smtClean="0"/>
              <a:t>Week 4b</a:t>
            </a:r>
            <a:endParaRPr lang="en-US" b="1" dirty="0"/>
          </a:p>
        </p:txBody>
      </p:sp>
      <p:sp>
        <p:nvSpPr>
          <p:cNvPr id="12" name="Subtitle 11"/>
          <p:cNvSpPr>
            <a:spLocks noGrp="1"/>
          </p:cNvSpPr>
          <p:nvPr>
            <p:ph type="subTitle" idx="1"/>
          </p:nvPr>
        </p:nvSpPr>
        <p:spPr/>
        <p:txBody>
          <a:bodyPr/>
          <a:lstStyle/>
          <a:p>
            <a:r>
              <a:rPr lang="en-US" dirty="0" smtClean="0"/>
              <a:t>COMPUTATIONAL MATHEMATICS</a:t>
            </a:r>
          </a:p>
          <a:p>
            <a:endParaRPr lang="en-US" dirty="0" smtClean="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 Element-wise Multiplication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0350" y="1792288"/>
            <a:ext cx="4051300" cy="1422400"/>
          </a:xfrm>
        </p:spPr>
      </p:pic>
      <p:sp>
        <p:nvSpPr>
          <p:cNvPr id="5" name="Rectangle 4"/>
          <p:cNvSpPr/>
          <p:nvPr/>
        </p:nvSpPr>
        <p:spPr>
          <a:xfrm>
            <a:off x="838200" y="3214688"/>
            <a:ext cx="6096000" cy="3139321"/>
          </a:xfrm>
          <a:prstGeom prst="rect">
            <a:avLst/>
          </a:prstGeom>
        </p:spPr>
        <p:txBody>
          <a:bodyPr>
            <a:spAutoFit/>
          </a:bodyPr>
          <a:lstStyle/>
          <a:p>
            <a:r>
              <a:rPr lang="pt-BR" dirty="0" err="1">
                <a:latin typeface="Courier New" charset="0"/>
              </a:rPr>
              <a:t>print</a:t>
            </a:r>
            <a:r>
              <a:rPr lang="pt-BR" dirty="0">
                <a:latin typeface="Courier New" charset="0"/>
              </a:rPr>
              <a:t> </a:t>
            </a:r>
            <a:r>
              <a:rPr lang="pt-BR" dirty="0" err="1">
                <a:latin typeface="Courier New" charset="0"/>
              </a:rPr>
              <a:t>np.multiply</a:t>
            </a:r>
            <a:r>
              <a:rPr lang="pt-BR" dirty="0">
                <a:latin typeface="Courier New" charset="0"/>
              </a:rPr>
              <a:t>(M, </a:t>
            </a:r>
            <a:r>
              <a:rPr lang="pt-BR" dirty="0" err="1">
                <a:latin typeface="Courier New" charset="0"/>
              </a:rPr>
              <a:t>v</a:t>
            </a:r>
            <a:r>
              <a:rPr lang="pt-BR" dirty="0" smtClean="0">
                <a:latin typeface="Courier New" charset="0"/>
              </a:rPr>
              <a:t>)</a:t>
            </a:r>
          </a:p>
          <a:p>
            <a:endParaRPr lang="pt-BR" dirty="0" smtClean="0">
              <a:latin typeface="Courier New" charset="0"/>
            </a:endParaRPr>
          </a:p>
          <a:p>
            <a:r>
              <a:rPr lang="pt-BR" dirty="0" smtClean="0">
                <a:latin typeface="Courier New" charset="0"/>
              </a:rPr>
              <a:t>#Output: </a:t>
            </a:r>
            <a:r>
              <a:rPr lang="pt-BR" dirty="0">
                <a:latin typeface="Courier New" charset="0"/>
              </a:rPr>
              <a:t>[[ 3 0 2]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 </a:t>
            </a:r>
            <a:r>
              <a:rPr lang="pt-BR" dirty="0">
                <a:latin typeface="Courier New" charset="0"/>
              </a:rPr>
              <a:t>4 0 -4]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 </a:t>
            </a:r>
            <a:r>
              <a:rPr lang="pt-BR" dirty="0">
                <a:latin typeface="Courier New" charset="0"/>
              </a:rPr>
              <a:t>0 3 3</a:t>
            </a:r>
            <a:r>
              <a:rPr lang="pt-BR" dirty="0" smtClean="0">
                <a:latin typeface="Courier New" charset="0"/>
              </a:rPr>
              <a:t>]]</a:t>
            </a:r>
          </a:p>
          <a:p>
            <a:endParaRPr lang="pt-BR" dirty="0">
              <a:latin typeface="Courier New" charset="0"/>
            </a:endParaRPr>
          </a:p>
          <a:p>
            <a:r>
              <a:rPr lang="pt-BR" dirty="0" err="1" smtClean="0">
                <a:latin typeface="Courier New" charset="0"/>
              </a:rPr>
              <a:t>print</a:t>
            </a:r>
            <a:r>
              <a:rPr lang="pt-BR" dirty="0" smtClean="0">
                <a:latin typeface="Courier New" charset="0"/>
              </a:rPr>
              <a:t> </a:t>
            </a:r>
            <a:r>
              <a:rPr lang="pt-BR" dirty="0" err="1">
                <a:latin typeface="Courier New" charset="0"/>
              </a:rPr>
              <a:t>np.multiply</a:t>
            </a:r>
            <a:r>
              <a:rPr lang="pt-BR" dirty="0">
                <a:latin typeface="Courier New" charset="0"/>
              </a:rPr>
              <a:t>(</a:t>
            </a:r>
            <a:r>
              <a:rPr lang="pt-BR" dirty="0" err="1">
                <a:latin typeface="Courier New" charset="0"/>
              </a:rPr>
              <a:t>v</a:t>
            </a:r>
            <a:r>
              <a:rPr lang="pt-BR" dirty="0">
                <a:latin typeface="Courier New" charset="0"/>
              </a:rPr>
              <a:t>, </a:t>
            </a:r>
            <a:r>
              <a:rPr lang="pt-BR" dirty="0" err="1">
                <a:latin typeface="Courier New" charset="0"/>
              </a:rPr>
              <a:t>v</a:t>
            </a:r>
            <a:r>
              <a:rPr lang="pt-BR" dirty="0" smtClean="0">
                <a:latin typeface="Courier New" charset="0"/>
              </a:rPr>
              <a:t>)</a:t>
            </a:r>
          </a:p>
          <a:p>
            <a:endParaRPr lang="pt-BR" dirty="0" smtClean="0">
              <a:latin typeface="Courier New" charset="0"/>
            </a:endParaRPr>
          </a:p>
          <a:p>
            <a:r>
              <a:rPr lang="pt-BR" dirty="0" smtClean="0">
                <a:latin typeface="Courier New" charset="0"/>
              </a:rPr>
              <a:t>#Output: [[</a:t>
            </a:r>
            <a:r>
              <a:rPr lang="pt-BR" dirty="0">
                <a:latin typeface="Courier New" charset="0"/>
              </a:rPr>
              <a:t>1]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a:t>
            </a:r>
            <a:r>
              <a:rPr lang="pt-BR" dirty="0">
                <a:latin typeface="Courier New" charset="0"/>
              </a:rPr>
              <a:t>4]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a:t>
            </a:r>
            <a:r>
              <a:rPr lang="pt-BR" dirty="0">
                <a:latin typeface="Courier New" charset="0"/>
              </a:rPr>
              <a:t>9]]</a:t>
            </a:r>
            <a:endParaRPr lang="en-US" dirty="0"/>
          </a:p>
        </p:txBody>
      </p:sp>
    </p:spTree>
    <p:extLst>
      <p:ext uri="{BB962C8B-B14F-4D97-AF65-F5344CB8AC3E}">
        <p14:creationId xmlns:p14="http://schemas.microsoft.com/office/powerpoint/2010/main" val="38393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 </a:t>
            </a:r>
            <a:r>
              <a:rPr lang="en-US" dirty="0" smtClean="0"/>
              <a:t>Transpose</a:t>
            </a:r>
            <a:endParaRPr lang="en-US" dirty="0"/>
          </a:p>
        </p:txBody>
      </p:sp>
      <p:sp>
        <p:nvSpPr>
          <p:cNvPr id="3" name="Content Placeholder 2"/>
          <p:cNvSpPr>
            <a:spLocks noGrp="1"/>
          </p:cNvSpPr>
          <p:nvPr>
            <p:ph idx="1"/>
          </p:nvPr>
        </p:nvSpPr>
        <p:spPr/>
        <p:txBody>
          <a:bodyPr/>
          <a:lstStyle/>
          <a:p>
            <a:r>
              <a:rPr lang="en-US" dirty="0" smtClean="0"/>
              <a:t>Definition</a:t>
            </a:r>
          </a:p>
          <a:p>
            <a:endParaRPr lang="en-US" dirty="0"/>
          </a:p>
          <a:p>
            <a:endParaRPr lang="en-US" dirty="0" smtClean="0"/>
          </a:p>
          <a:p>
            <a:endParaRPr lang="en-US" dirty="0"/>
          </a:p>
          <a:p>
            <a:r>
              <a:rPr lang="en-US" dirty="0" smtClean="0"/>
              <a:t>Identities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150" y="2261394"/>
            <a:ext cx="3441700" cy="1739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950" y="4437063"/>
            <a:ext cx="5372100" cy="1933956"/>
          </a:xfrm>
          <a:prstGeom prst="rect">
            <a:avLst/>
          </a:prstGeom>
        </p:spPr>
      </p:pic>
    </p:spTree>
    <p:extLst>
      <p:ext uri="{BB962C8B-B14F-4D97-AF65-F5344CB8AC3E}">
        <p14:creationId xmlns:p14="http://schemas.microsoft.com/office/powerpoint/2010/main" val="173961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 </a:t>
            </a:r>
            <a:r>
              <a:rPr lang="en-US" dirty="0" smtClean="0"/>
              <a:t>Transpose</a:t>
            </a:r>
            <a:endParaRPr lang="en-US" dirty="0"/>
          </a:p>
        </p:txBody>
      </p:sp>
      <p:sp>
        <p:nvSpPr>
          <p:cNvPr id="3" name="Content Placeholder 2"/>
          <p:cNvSpPr>
            <a:spLocks noGrp="1"/>
          </p:cNvSpPr>
          <p:nvPr>
            <p:ph idx="1"/>
          </p:nvPr>
        </p:nvSpPr>
        <p:spPr/>
        <p:txBody>
          <a:bodyPr/>
          <a:lstStyle/>
          <a:p>
            <a:endParaRPr lang="en-US" dirty="0"/>
          </a:p>
        </p:txBody>
      </p:sp>
      <p:sp>
        <p:nvSpPr>
          <p:cNvPr id="6" name="Rectangle 5"/>
          <p:cNvSpPr/>
          <p:nvPr/>
        </p:nvSpPr>
        <p:spPr>
          <a:xfrm>
            <a:off x="838200" y="3172579"/>
            <a:ext cx="6096000" cy="2862322"/>
          </a:xfrm>
          <a:prstGeom prst="rect">
            <a:avLst/>
          </a:prstGeom>
        </p:spPr>
        <p:txBody>
          <a:bodyPr>
            <a:spAutoFit/>
          </a:bodyPr>
          <a:lstStyle/>
          <a:p>
            <a:r>
              <a:rPr lang="pt-BR" dirty="0" err="1">
                <a:latin typeface="Courier New" charset="0"/>
              </a:rPr>
              <a:t>print</a:t>
            </a:r>
            <a:r>
              <a:rPr lang="pt-BR" dirty="0">
                <a:latin typeface="Courier New" charset="0"/>
              </a:rPr>
              <a:t> </a:t>
            </a:r>
            <a:r>
              <a:rPr lang="pt-BR" dirty="0" smtClean="0">
                <a:latin typeface="Courier New" charset="0"/>
              </a:rPr>
              <a:t>M.T</a:t>
            </a:r>
            <a:endParaRPr lang="pt-BR" dirty="0">
              <a:latin typeface="Courier New" charset="0"/>
            </a:endParaRPr>
          </a:p>
          <a:p>
            <a:r>
              <a:rPr lang="pt-BR" dirty="0" smtClean="0">
                <a:latin typeface="Courier New" charset="0"/>
              </a:rPr>
              <a:t>#Output: </a:t>
            </a:r>
            <a:r>
              <a:rPr lang="pt-BR" dirty="0">
                <a:latin typeface="Courier New" charset="0"/>
              </a:rPr>
              <a:t>[[1 4 7]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a:t>
            </a:r>
            <a:r>
              <a:rPr lang="pt-BR" dirty="0">
                <a:latin typeface="Courier New" charset="0"/>
              </a:rPr>
              <a:t>2 5 8]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a:t>
            </a:r>
            <a:r>
              <a:rPr lang="pt-BR" dirty="0">
                <a:latin typeface="Courier New" charset="0"/>
              </a:rPr>
              <a:t>3 6 9</a:t>
            </a:r>
            <a:r>
              <a:rPr lang="pt-BR" dirty="0" smtClean="0">
                <a:latin typeface="Courier New" charset="0"/>
              </a:rPr>
              <a:t>]]</a:t>
            </a:r>
          </a:p>
          <a:p>
            <a:pPr>
              <a:tabLst>
                <a:tab pos="1370013" algn="l"/>
              </a:tabLst>
            </a:pPr>
            <a:endParaRPr lang="pt-BR" dirty="0">
              <a:latin typeface="Courier New" charset="0"/>
            </a:endParaRPr>
          </a:p>
          <a:p>
            <a:pPr>
              <a:tabLst>
                <a:tab pos="1370013" algn="l"/>
              </a:tabLst>
            </a:pPr>
            <a:r>
              <a:rPr lang="pt-BR" dirty="0" err="1" smtClean="0">
                <a:latin typeface="Courier New" charset="0"/>
              </a:rPr>
              <a:t>print</a:t>
            </a:r>
            <a:r>
              <a:rPr lang="pt-BR" dirty="0" smtClean="0">
                <a:latin typeface="Courier New" charset="0"/>
              </a:rPr>
              <a:t> </a:t>
            </a:r>
            <a:r>
              <a:rPr lang="pt-BR" dirty="0" err="1" smtClean="0">
                <a:latin typeface="Courier New" charset="0"/>
              </a:rPr>
              <a:t>v.T</a:t>
            </a:r>
            <a:endParaRPr lang="pt-BR" dirty="0" smtClean="0">
              <a:latin typeface="Courier New" charset="0"/>
            </a:endParaRPr>
          </a:p>
          <a:p>
            <a:pPr>
              <a:tabLst>
                <a:tab pos="1370013" algn="l"/>
              </a:tabLst>
            </a:pPr>
            <a:r>
              <a:rPr lang="pt-BR" dirty="0" smtClean="0">
                <a:latin typeface="Courier New" charset="0"/>
              </a:rPr>
              <a:t>#Output: </a:t>
            </a:r>
            <a:r>
              <a:rPr lang="pt-BR" dirty="0">
                <a:latin typeface="Courier New" charset="0"/>
              </a:rPr>
              <a:t>[[1 2 3</a:t>
            </a:r>
            <a:r>
              <a:rPr lang="pt-BR" dirty="0" smtClean="0">
                <a:latin typeface="Courier New" charset="0"/>
              </a:rPr>
              <a:t>]]</a:t>
            </a:r>
          </a:p>
          <a:p>
            <a:pPr>
              <a:tabLst>
                <a:tab pos="1370013" algn="l"/>
              </a:tabLst>
            </a:pPr>
            <a:endParaRPr lang="pt-BR" dirty="0">
              <a:latin typeface="Courier New" charset="0"/>
            </a:endParaRPr>
          </a:p>
          <a:p>
            <a:pPr>
              <a:tabLst>
                <a:tab pos="1370013" algn="l"/>
              </a:tabLst>
            </a:pPr>
            <a:r>
              <a:rPr lang="pt-BR" dirty="0" err="1" smtClean="0">
                <a:latin typeface="Courier New" charset="0"/>
              </a:rPr>
              <a:t>print</a:t>
            </a:r>
            <a:r>
              <a:rPr lang="pt-BR" dirty="0" smtClean="0">
                <a:latin typeface="Courier New" charset="0"/>
              </a:rPr>
              <a:t> </a:t>
            </a:r>
            <a:r>
              <a:rPr lang="pt-BR" dirty="0" err="1">
                <a:latin typeface="Courier New" charset="0"/>
              </a:rPr>
              <a:t>M.T.shape</a:t>
            </a:r>
            <a:r>
              <a:rPr lang="pt-BR" dirty="0">
                <a:latin typeface="Courier New" charset="0"/>
              </a:rPr>
              <a:t>, </a:t>
            </a:r>
            <a:r>
              <a:rPr lang="pt-BR" dirty="0" err="1" smtClean="0">
                <a:latin typeface="Courier New" charset="0"/>
              </a:rPr>
              <a:t>v.T.shape</a:t>
            </a:r>
            <a:endParaRPr lang="pt-BR" dirty="0" smtClean="0">
              <a:latin typeface="Courier New" charset="0"/>
            </a:endParaRPr>
          </a:p>
          <a:p>
            <a:pPr>
              <a:tabLst>
                <a:tab pos="1370013" algn="l"/>
              </a:tabLst>
            </a:pPr>
            <a:r>
              <a:rPr lang="pt-BR" dirty="0" smtClean="0">
                <a:latin typeface="Courier New" charset="0"/>
              </a:rPr>
              <a:t>#Output: </a:t>
            </a:r>
            <a:r>
              <a:rPr lang="pt-BR" dirty="0">
                <a:latin typeface="Courier New" charset="0"/>
              </a:rPr>
              <a:t>(3, 3) (1, 3)</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950" y="1690688"/>
            <a:ext cx="3848100" cy="1524000"/>
          </a:xfrm>
          <a:prstGeom prst="rect">
            <a:avLst/>
          </a:prstGeom>
        </p:spPr>
      </p:pic>
    </p:spTree>
    <p:extLst>
      <p:ext uri="{BB962C8B-B14F-4D97-AF65-F5344CB8AC3E}">
        <p14:creationId xmlns:p14="http://schemas.microsoft.com/office/powerpoint/2010/main" val="12502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Determinant</a:t>
            </a:r>
            <a:endParaRPr lang="en-US" dirty="0"/>
          </a:p>
        </p:txBody>
      </p:sp>
      <p:sp>
        <p:nvSpPr>
          <p:cNvPr id="3" name="Content Placeholder 2"/>
          <p:cNvSpPr>
            <a:spLocks noGrp="1"/>
          </p:cNvSpPr>
          <p:nvPr>
            <p:ph idx="1"/>
          </p:nvPr>
        </p:nvSpPr>
        <p:spPr>
          <a:xfrm>
            <a:off x="838199" y="1779878"/>
            <a:ext cx="10515600" cy="4351338"/>
          </a:xfrm>
        </p:spPr>
        <p:txBody>
          <a:bodyPr/>
          <a:lstStyle/>
          <a:p>
            <a:r>
              <a:rPr lang="en-US" dirty="0" smtClean="0"/>
              <a:t>Useful value computed from the elements of a square matrix 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842" y="2343104"/>
            <a:ext cx="8022771" cy="37020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906" y="5698387"/>
            <a:ext cx="4075807" cy="432829"/>
          </a:xfrm>
          <a:prstGeom prst="rect">
            <a:avLst/>
          </a:prstGeom>
        </p:spPr>
      </p:pic>
    </p:spTree>
    <p:extLst>
      <p:ext uri="{BB962C8B-B14F-4D97-AF65-F5344CB8AC3E}">
        <p14:creationId xmlns:p14="http://schemas.microsoft.com/office/powerpoint/2010/main" val="154457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a:t>
            </a:r>
            <a:r>
              <a:rPr lang="en-US" dirty="0"/>
              <a:t>Inverse</a:t>
            </a:r>
          </a:p>
        </p:txBody>
      </p:sp>
      <p:sp>
        <p:nvSpPr>
          <p:cNvPr id="3" name="Content Placeholder 2"/>
          <p:cNvSpPr>
            <a:spLocks noGrp="1"/>
          </p:cNvSpPr>
          <p:nvPr>
            <p:ph idx="1"/>
          </p:nvPr>
        </p:nvSpPr>
        <p:spPr/>
        <p:txBody>
          <a:bodyPr/>
          <a:lstStyle/>
          <a:p>
            <a:r>
              <a:rPr lang="en-US" dirty="0" smtClean="0"/>
              <a:t>Does not exist for all matrices, necessary (but not sufficient) that the matrix is square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785" y="3174897"/>
            <a:ext cx="8944429" cy="3137003"/>
          </a:xfrm>
          <a:prstGeom prst="rect">
            <a:avLst/>
          </a:prstGeom>
        </p:spPr>
      </p:pic>
    </p:spTree>
    <p:extLst>
      <p:ext uri="{BB962C8B-B14F-4D97-AF65-F5344CB8AC3E}">
        <p14:creationId xmlns:p14="http://schemas.microsoft.com/office/powerpoint/2010/main" val="1856904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 Determinant and Inverse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0148" y="1988457"/>
            <a:ext cx="3491343" cy="1205480"/>
          </a:xfrm>
        </p:spPr>
      </p:pic>
      <p:sp>
        <p:nvSpPr>
          <p:cNvPr id="5" name="Rectangle 4"/>
          <p:cNvSpPr/>
          <p:nvPr/>
        </p:nvSpPr>
        <p:spPr>
          <a:xfrm>
            <a:off x="1015999" y="3193937"/>
            <a:ext cx="8098971" cy="2585323"/>
          </a:xfrm>
          <a:prstGeom prst="rect">
            <a:avLst/>
          </a:prstGeom>
        </p:spPr>
        <p:txBody>
          <a:bodyPr wrap="square">
            <a:spAutoFit/>
          </a:bodyPr>
          <a:lstStyle/>
          <a:p>
            <a:r>
              <a:rPr lang="en-US" dirty="0">
                <a:latin typeface="Courier New" charset="0"/>
              </a:rPr>
              <a:t>print </a:t>
            </a:r>
            <a:r>
              <a:rPr lang="en-US" dirty="0" err="1">
                <a:latin typeface="Courier New" charset="0"/>
              </a:rPr>
              <a:t>np.linalg.inv</a:t>
            </a:r>
            <a:r>
              <a:rPr lang="en-US" dirty="0">
                <a:latin typeface="Courier New" charset="0"/>
              </a:rPr>
              <a:t>(M</a:t>
            </a:r>
            <a:r>
              <a:rPr lang="en-US" dirty="0" smtClean="0">
                <a:latin typeface="Courier New" charset="0"/>
              </a:rPr>
              <a:t>)</a:t>
            </a:r>
          </a:p>
          <a:p>
            <a:pPr>
              <a:tabLst>
                <a:tab pos="1370013" algn="l"/>
              </a:tabLst>
            </a:pPr>
            <a:r>
              <a:rPr lang="en-US" dirty="0" smtClean="0">
                <a:latin typeface="Courier New" charset="0"/>
              </a:rPr>
              <a:t>#Output: </a:t>
            </a:r>
            <a:r>
              <a:rPr lang="en-US" dirty="0">
                <a:latin typeface="Courier New" charset="0"/>
              </a:rPr>
              <a:t>[[ 0.2 0.2 0. ] </a:t>
            </a:r>
            <a:endParaRPr lang="en-US" dirty="0" smtClean="0">
              <a:latin typeface="Courier New" charset="0"/>
            </a:endParaRPr>
          </a:p>
          <a:p>
            <a:pPr>
              <a:tabLst>
                <a:tab pos="1370013" algn="l"/>
              </a:tabLst>
            </a:pPr>
            <a:r>
              <a:rPr lang="en-US" dirty="0">
                <a:latin typeface="Courier New" charset="0"/>
              </a:rPr>
              <a:t>	</a:t>
            </a:r>
            <a:r>
              <a:rPr lang="en-US" dirty="0" smtClean="0">
                <a:latin typeface="Courier New" charset="0"/>
              </a:rPr>
              <a:t>[-</a:t>
            </a:r>
            <a:r>
              <a:rPr lang="en-US" dirty="0">
                <a:latin typeface="Courier New" charset="0"/>
              </a:rPr>
              <a:t>0.2 0.3 1. ] </a:t>
            </a:r>
            <a:endParaRPr lang="en-US" dirty="0" smtClean="0">
              <a:latin typeface="Courier New" charset="0"/>
            </a:endParaRPr>
          </a:p>
          <a:p>
            <a:pPr>
              <a:tabLst>
                <a:tab pos="1370013" algn="l"/>
              </a:tabLst>
            </a:pPr>
            <a:r>
              <a:rPr lang="en-US" dirty="0">
                <a:latin typeface="Courier New" charset="0"/>
              </a:rPr>
              <a:t>	</a:t>
            </a:r>
            <a:r>
              <a:rPr lang="en-US" dirty="0" smtClean="0">
                <a:latin typeface="Courier New" charset="0"/>
              </a:rPr>
              <a:t>[ </a:t>
            </a:r>
            <a:r>
              <a:rPr lang="en-US" dirty="0">
                <a:latin typeface="Courier New" charset="0"/>
              </a:rPr>
              <a:t>0.2 -0.3 -0. </a:t>
            </a:r>
            <a:r>
              <a:rPr lang="en-US" dirty="0" smtClean="0">
                <a:latin typeface="Courier New" charset="0"/>
              </a:rPr>
              <a:t>]]</a:t>
            </a:r>
          </a:p>
          <a:p>
            <a:endParaRPr lang="en-US" dirty="0" smtClean="0">
              <a:latin typeface="Courier New" charset="0"/>
            </a:endParaRPr>
          </a:p>
          <a:p>
            <a:r>
              <a:rPr lang="en-US" dirty="0" smtClean="0">
                <a:latin typeface="Courier New" charset="0"/>
              </a:rPr>
              <a:t>Be </a:t>
            </a:r>
            <a:r>
              <a:rPr lang="en-US" dirty="0">
                <a:latin typeface="Courier New" charset="0"/>
              </a:rPr>
              <a:t>careful of matrices that are not invertible</a:t>
            </a:r>
            <a:r>
              <a:rPr lang="en-US" dirty="0" smtClean="0">
                <a:latin typeface="Courier New" charset="0"/>
              </a:rPr>
              <a:t>!</a:t>
            </a:r>
          </a:p>
          <a:p>
            <a:endParaRPr lang="en-US" dirty="0">
              <a:latin typeface="Courier New" charset="0"/>
            </a:endParaRPr>
          </a:p>
          <a:p>
            <a:r>
              <a:rPr lang="en-US" dirty="0" smtClean="0">
                <a:latin typeface="Courier New" charset="0"/>
              </a:rPr>
              <a:t>print </a:t>
            </a:r>
            <a:r>
              <a:rPr lang="en-US" dirty="0" err="1">
                <a:latin typeface="Courier New" charset="0"/>
              </a:rPr>
              <a:t>np.linalg.det</a:t>
            </a:r>
            <a:r>
              <a:rPr lang="en-US" dirty="0">
                <a:latin typeface="Courier New" charset="0"/>
              </a:rPr>
              <a:t>(M</a:t>
            </a:r>
            <a:r>
              <a:rPr lang="en-US" dirty="0" smtClean="0">
                <a:latin typeface="Courier New" charset="0"/>
              </a:rPr>
              <a:t>)</a:t>
            </a:r>
          </a:p>
          <a:p>
            <a:r>
              <a:rPr lang="en-US" dirty="0" smtClean="0">
                <a:latin typeface="Courier New" charset="0"/>
              </a:rPr>
              <a:t>#Output: 10.0</a:t>
            </a:r>
            <a:endParaRPr lang="en-US" dirty="0"/>
          </a:p>
        </p:txBody>
      </p:sp>
    </p:spTree>
    <p:extLst>
      <p:ext uri="{BB962C8B-B14F-4D97-AF65-F5344CB8AC3E}">
        <p14:creationId xmlns:p14="http://schemas.microsoft.com/office/powerpoint/2010/main" val="154766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nl-NL" dirty="0" err="1" smtClean="0">
                <a:ea typeface="+mj-ea"/>
              </a:rPr>
              <a:t>SciPy</a:t>
            </a:r>
            <a:r>
              <a:rPr lang="nl-NL" dirty="0" smtClean="0">
                <a:ea typeface="+mj-ea"/>
              </a:rPr>
              <a:t>: </a:t>
            </a:r>
            <a:r>
              <a:rPr lang="nl-NL" dirty="0" err="1" smtClean="0">
                <a:ea typeface="+mj-ea"/>
              </a:rPr>
              <a:t>Linear</a:t>
            </a:r>
            <a:r>
              <a:rPr lang="nl-NL" dirty="0" smtClean="0">
                <a:ea typeface="+mj-ea"/>
              </a:rPr>
              <a:t> Algebra</a:t>
            </a:r>
          </a:p>
        </p:txBody>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sz="1800" b="1"/>
              <a:t>scipy.linalg</a:t>
            </a:r>
          </a:p>
          <a:p>
            <a:pPr marL="0" indent="0">
              <a:buNone/>
            </a:pPr>
            <a:r>
              <a:rPr lang="en-US" altLang="en-US" sz="1800"/>
              <a:t>SciPy is built using the optimized ATLAS LAPACK (Linear Algebra PACKage) and BLAS (Basic Linear Algebra Subprograms) libraries, it has very fast linear algebra capabilities. All of these linear algebra routines expect an object that can be converted into a 2-dimensional array. The matrix class is initialized with the SciPy command mat which is just convenient short-hand for matrix.</a:t>
            </a:r>
          </a:p>
        </p:txBody>
      </p:sp>
      <p:sp>
        <p:nvSpPr>
          <p:cNvPr id="14340" name="Rectangle 4"/>
          <p:cNvSpPr>
            <a:spLocks noChangeArrowheads="1"/>
          </p:cNvSpPr>
          <p:nvPr/>
        </p:nvSpPr>
        <p:spPr bwMode="auto">
          <a:xfrm>
            <a:off x="2081213" y="3500439"/>
            <a:ext cx="8064500" cy="2727325"/>
          </a:xfrm>
          <a:prstGeom prst="rect">
            <a:avLst/>
          </a:prstGeom>
          <a:solidFill>
            <a:srgbClr val="FFFFCC"/>
          </a:solidFill>
          <a:ln w="9525">
            <a:solidFill>
              <a:schemeClr val="tx1"/>
            </a:solidFill>
            <a:miter lim="800000"/>
            <a:headEnd/>
            <a:tailEnd/>
          </a:ln>
        </p:spPr>
        <p:txBody>
          <a:bodyPr>
            <a:spAutoFit/>
          </a:bodyPr>
          <a:lstStyle>
            <a:lvl1pPr algn="ctr">
              <a:defRPr sz="3200">
                <a:solidFill>
                  <a:schemeClr val="tx2"/>
                </a:solidFill>
                <a:latin typeface="Arial" charset="0"/>
                <a:ea typeface="Arial" charset="0"/>
                <a:cs typeface="Arial" charset="0"/>
              </a:defRPr>
            </a:lvl1pPr>
            <a:lvl2pPr marL="742950" indent="-285750" algn="ctr">
              <a:defRPr sz="3200">
                <a:solidFill>
                  <a:schemeClr val="tx2"/>
                </a:solidFill>
                <a:latin typeface="Arial" charset="0"/>
                <a:ea typeface="Arial" charset="0"/>
                <a:cs typeface="Arial" charset="0"/>
              </a:defRPr>
            </a:lvl2pPr>
            <a:lvl3pPr marL="1143000" indent="-228600" algn="ctr">
              <a:defRPr sz="3200">
                <a:solidFill>
                  <a:schemeClr val="tx2"/>
                </a:solidFill>
                <a:latin typeface="Arial" charset="0"/>
                <a:ea typeface="Arial" charset="0"/>
                <a:cs typeface="Arial" charset="0"/>
              </a:defRPr>
            </a:lvl3pPr>
            <a:lvl4pPr marL="1600200" indent="-228600" algn="ctr">
              <a:defRPr sz="3200">
                <a:solidFill>
                  <a:schemeClr val="tx2"/>
                </a:solidFill>
                <a:latin typeface="Arial" charset="0"/>
                <a:ea typeface="Arial" charset="0"/>
                <a:cs typeface="Arial" charset="0"/>
              </a:defRPr>
            </a:lvl4pPr>
            <a:lvl5pPr marL="2057400" indent="-228600" algn="ctr">
              <a:defRPr sz="3200">
                <a:solidFill>
                  <a:schemeClr val="tx2"/>
                </a:solidFill>
                <a:latin typeface="Arial" charset="0"/>
                <a:ea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ea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ea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ea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ea typeface="Arial" charset="0"/>
                <a:cs typeface="Arial" charset="0"/>
              </a:defRPr>
            </a:lvl9pPr>
          </a:lstStyle>
          <a:p>
            <a:pPr algn="l">
              <a:lnSpc>
                <a:spcPct val="95000"/>
              </a:lnSpc>
            </a:pPr>
            <a:r>
              <a:rPr lang="nl-NL" altLang="en-US" sz="1200" dirty="0">
                <a:latin typeface="Courier New" charset="0"/>
              </a:rPr>
              <a:t>&gt;&gt;&gt; A = matrix('1.0 2.0; 3.0 4.0') </a:t>
            </a:r>
          </a:p>
          <a:p>
            <a:pPr algn="l">
              <a:lnSpc>
                <a:spcPct val="95000"/>
              </a:lnSpc>
            </a:pPr>
            <a:r>
              <a:rPr lang="nl-NL" altLang="en-US" sz="1200" dirty="0">
                <a:latin typeface="Courier New" charset="0"/>
              </a:rPr>
              <a:t>&gt;&gt;&gt; A </a:t>
            </a:r>
          </a:p>
          <a:p>
            <a:pPr algn="l">
              <a:lnSpc>
                <a:spcPct val="95000"/>
              </a:lnSpc>
            </a:pPr>
            <a:r>
              <a:rPr lang="nl-NL" altLang="en-US" sz="1200" dirty="0">
                <a:latin typeface="Courier New" charset="0"/>
              </a:rPr>
              <a:t>[[ 1. 2.] </a:t>
            </a:r>
          </a:p>
          <a:p>
            <a:pPr algn="l">
              <a:lnSpc>
                <a:spcPct val="95000"/>
              </a:lnSpc>
            </a:pPr>
            <a:r>
              <a:rPr lang="nl-NL" altLang="en-US" sz="1200" dirty="0">
                <a:latin typeface="Courier New" charset="0"/>
              </a:rPr>
              <a:t> [ 3. 4.]] </a:t>
            </a:r>
          </a:p>
          <a:p>
            <a:pPr algn="l">
              <a:lnSpc>
                <a:spcPct val="95000"/>
              </a:lnSpc>
            </a:pPr>
            <a:endParaRPr lang="nl-NL" altLang="en-US" sz="1200" dirty="0">
              <a:latin typeface="Courier New" charset="0"/>
            </a:endParaRPr>
          </a:p>
          <a:p>
            <a:pPr algn="l">
              <a:lnSpc>
                <a:spcPct val="95000"/>
              </a:lnSpc>
            </a:pPr>
            <a:r>
              <a:rPr lang="nl-NL" altLang="en-US" sz="1200" dirty="0">
                <a:latin typeface="Courier New" charset="0"/>
              </a:rPr>
              <a:t>&gt;&gt;&gt; type(A) # file </a:t>
            </a:r>
            <a:r>
              <a:rPr lang="nl-NL" altLang="en-US" sz="1200" dirty="0" err="1">
                <a:latin typeface="Courier New" charset="0"/>
              </a:rPr>
              <a:t>where</a:t>
            </a:r>
            <a:r>
              <a:rPr lang="nl-NL" altLang="en-US" sz="1200" dirty="0">
                <a:latin typeface="Courier New" charset="0"/>
              </a:rPr>
              <a:t> class is </a:t>
            </a:r>
            <a:r>
              <a:rPr lang="nl-NL" altLang="en-US" sz="1200" dirty="0" err="1">
                <a:latin typeface="Courier New" charset="0"/>
              </a:rPr>
              <a:t>defined</a:t>
            </a:r>
            <a:r>
              <a:rPr lang="nl-NL" altLang="en-US" sz="1200" dirty="0">
                <a:latin typeface="Courier New" charset="0"/>
              </a:rPr>
              <a:t> </a:t>
            </a:r>
          </a:p>
          <a:p>
            <a:pPr algn="l">
              <a:lnSpc>
                <a:spcPct val="95000"/>
              </a:lnSpc>
            </a:pPr>
            <a:r>
              <a:rPr lang="nl-NL" altLang="en-US" sz="1200" dirty="0">
                <a:latin typeface="Courier New" charset="0"/>
              </a:rPr>
              <a:t>&lt;class '</a:t>
            </a:r>
            <a:r>
              <a:rPr lang="nl-NL" altLang="en-US" sz="1200" dirty="0" err="1">
                <a:latin typeface="Courier New" charset="0"/>
              </a:rPr>
              <a:t>numpy.matrixlib.defmatrix.matrix</a:t>
            </a:r>
            <a:r>
              <a:rPr lang="nl-NL" altLang="en-US" sz="1200" dirty="0">
                <a:latin typeface="Courier New" charset="0"/>
              </a:rPr>
              <a:t>'&gt; </a:t>
            </a:r>
          </a:p>
          <a:p>
            <a:pPr algn="l">
              <a:lnSpc>
                <a:spcPct val="95000"/>
              </a:lnSpc>
            </a:pPr>
            <a:endParaRPr lang="nl-NL" altLang="en-US" sz="1200" dirty="0">
              <a:latin typeface="Courier New" charset="0"/>
            </a:endParaRPr>
          </a:p>
          <a:p>
            <a:pPr algn="l">
              <a:lnSpc>
                <a:spcPct val="95000"/>
              </a:lnSpc>
            </a:pPr>
            <a:r>
              <a:rPr lang="nl-NL" altLang="en-US" sz="1200" dirty="0">
                <a:latin typeface="Courier New" charset="0"/>
              </a:rPr>
              <a:t>&gt;&gt;&gt; B = mat('[1.0 2.0; 3.0 4.0]') </a:t>
            </a:r>
          </a:p>
          <a:p>
            <a:pPr algn="l">
              <a:lnSpc>
                <a:spcPct val="95000"/>
              </a:lnSpc>
            </a:pPr>
            <a:r>
              <a:rPr lang="nl-NL" altLang="en-US" sz="1200" dirty="0">
                <a:latin typeface="Courier New" charset="0"/>
              </a:rPr>
              <a:t>&gt;&gt;&gt; B </a:t>
            </a:r>
          </a:p>
          <a:p>
            <a:pPr algn="l">
              <a:lnSpc>
                <a:spcPct val="95000"/>
              </a:lnSpc>
            </a:pPr>
            <a:r>
              <a:rPr lang="nl-NL" altLang="en-US" sz="1200" dirty="0">
                <a:latin typeface="Courier New" charset="0"/>
              </a:rPr>
              <a:t>[[ 1. 2.] </a:t>
            </a:r>
          </a:p>
          <a:p>
            <a:pPr algn="l">
              <a:lnSpc>
                <a:spcPct val="95000"/>
              </a:lnSpc>
            </a:pPr>
            <a:r>
              <a:rPr lang="nl-NL" altLang="en-US" sz="1200" dirty="0">
                <a:latin typeface="Courier New" charset="0"/>
              </a:rPr>
              <a:t> [ 3. 4.]] </a:t>
            </a:r>
          </a:p>
          <a:p>
            <a:pPr algn="l">
              <a:lnSpc>
                <a:spcPct val="95000"/>
              </a:lnSpc>
            </a:pPr>
            <a:endParaRPr lang="nl-NL" altLang="en-US" sz="1200" dirty="0">
              <a:latin typeface="Courier New" charset="0"/>
            </a:endParaRPr>
          </a:p>
          <a:p>
            <a:pPr algn="l">
              <a:lnSpc>
                <a:spcPct val="95000"/>
              </a:lnSpc>
            </a:pPr>
            <a:r>
              <a:rPr lang="nl-NL" altLang="en-US" sz="1200" dirty="0">
                <a:latin typeface="Courier New" charset="0"/>
              </a:rPr>
              <a:t>&gt;&gt;&gt; type(B) # file </a:t>
            </a:r>
            <a:r>
              <a:rPr lang="nl-NL" altLang="en-US" sz="1200" dirty="0" err="1">
                <a:latin typeface="Courier New" charset="0"/>
              </a:rPr>
              <a:t>where</a:t>
            </a:r>
            <a:r>
              <a:rPr lang="nl-NL" altLang="en-US" sz="1200" dirty="0">
                <a:latin typeface="Courier New" charset="0"/>
              </a:rPr>
              <a:t> class is </a:t>
            </a:r>
            <a:r>
              <a:rPr lang="nl-NL" altLang="en-US" sz="1200" dirty="0" err="1">
                <a:latin typeface="Courier New" charset="0"/>
              </a:rPr>
              <a:t>defined</a:t>
            </a:r>
            <a:r>
              <a:rPr lang="nl-NL" altLang="en-US" sz="1200" dirty="0">
                <a:latin typeface="Courier New" charset="0"/>
              </a:rPr>
              <a:t> </a:t>
            </a:r>
          </a:p>
          <a:p>
            <a:pPr algn="l">
              <a:lnSpc>
                <a:spcPct val="95000"/>
              </a:lnSpc>
            </a:pPr>
            <a:r>
              <a:rPr lang="nl-NL" altLang="en-US" sz="1200" dirty="0">
                <a:latin typeface="Courier New" charset="0"/>
              </a:rPr>
              <a:t>&lt;class '</a:t>
            </a:r>
            <a:r>
              <a:rPr lang="nl-NL" altLang="en-US" sz="1200" dirty="0" err="1">
                <a:latin typeface="Courier New" charset="0"/>
              </a:rPr>
              <a:t>numpy.matrixlib.defmatrix.matrix</a:t>
            </a:r>
            <a:r>
              <a:rPr lang="nl-NL" altLang="en-US" sz="1200" dirty="0">
                <a:latin typeface="Courier New" charset="0"/>
              </a:rPr>
              <a:t>'&gt; </a:t>
            </a:r>
          </a:p>
        </p:txBody>
      </p:sp>
    </p:spTree>
    <p:extLst>
      <p:ext uri="{BB962C8B-B14F-4D97-AF65-F5344CB8AC3E}">
        <p14:creationId xmlns:p14="http://schemas.microsoft.com/office/powerpoint/2010/main" val="425440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defRPr/>
            </a:pPr>
            <a:r>
              <a:rPr lang="nl-NL" dirty="0" err="1" smtClean="0">
                <a:ea typeface="+mj-ea"/>
              </a:rPr>
              <a:t>SciPy</a:t>
            </a:r>
            <a:r>
              <a:rPr lang="nl-NL" dirty="0" smtClean="0">
                <a:ea typeface="+mj-ea"/>
              </a:rPr>
              <a:t> – </a:t>
            </a:r>
            <a:r>
              <a:rPr lang="nl-NL" dirty="0" err="1" smtClean="0">
                <a:ea typeface="+mj-ea"/>
              </a:rPr>
              <a:t>Linear</a:t>
            </a:r>
            <a:r>
              <a:rPr lang="nl-NL" dirty="0" smtClean="0">
                <a:ea typeface="+mj-ea"/>
              </a:rPr>
              <a:t> Algebra</a:t>
            </a:r>
          </a:p>
        </p:txBody>
      </p:sp>
      <p:sp>
        <p:nvSpPr>
          <p:cNvPr id="16387" name="Rectangle 3"/>
          <p:cNvSpPr>
            <a:spLocks noChangeArrowheads="1"/>
          </p:cNvSpPr>
          <p:nvPr/>
        </p:nvSpPr>
        <p:spPr bwMode="auto">
          <a:xfrm>
            <a:off x="2124075" y="2205039"/>
            <a:ext cx="8064500" cy="2725737"/>
          </a:xfrm>
          <a:prstGeom prst="rect">
            <a:avLst/>
          </a:prstGeom>
          <a:solidFill>
            <a:srgbClr val="FFFFCC"/>
          </a:solidFill>
          <a:ln w="9525">
            <a:solidFill>
              <a:schemeClr val="tx1"/>
            </a:solidFill>
            <a:miter lim="800000"/>
            <a:headEnd/>
            <a:tailEnd/>
          </a:ln>
        </p:spPr>
        <p:txBody>
          <a:bodyPr>
            <a:spAutoFit/>
          </a:bodyPr>
          <a:lstStyle>
            <a:lvl1pPr algn="ctr">
              <a:defRPr sz="3200">
                <a:solidFill>
                  <a:schemeClr val="tx2"/>
                </a:solidFill>
                <a:latin typeface="Arial" charset="0"/>
                <a:ea typeface="Arial" charset="0"/>
                <a:cs typeface="Arial" charset="0"/>
              </a:defRPr>
            </a:lvl1pPr>
            <a:lvl2pPr marL="742950" indent="-285750" algn="ctr">
              <a:defRPr sz="3200">
                <a:solidFill>
                  <a:schemeClr val="tx2"/>
                </a:solidFill>
                <a:latin typeface="Arial" charset="0"/>
                <a:ea typeface="Arial" charset="0"/>
                <a:cs typeface="Arial" charset="0"/>
              </a:defRPr>
            </a:lvl2pPr>
            <a:lvl3pPr marL="1143000" indent="-228600" algn="ctr">
              <a:defRPr sz="3200">
                <a:solidFill>
                  <a:schemeClr val="tx2"/>
                </a:solidFill>
                <a:latin typeface="Arial" charset="0"/>
                <a:ea typeface="Arial" charset="0"/>
                <a:cs typeface="Arial" charset="0"/>
              </a:defRPr>
            </a:lvl3pPr>
            <a:lvl4pPr marL="1600200" indent="-228600" algn="ctr">
              <a:defRPr sz="3200">
                <a:solidFill>
                  <a:schemeClr val="tx2"/>
                </a:solidFill>
                <a:latin typeface="Arial" charset="0"/>
                <a:ea typeface="Arial" charset="0"/>
                <a:cs typeface="Arial" charset="0"/>
              </a:defRPr>
            </a:lvl4pPr>
            <a:lvl5pPr marL="2057400" indent="-228600" algn="ctr">
              <a:defRPr sz="3200">
                <a:solidFill>
                  <a:schemeClr val="tx2"/>
                </a:solidFill>
                <a:latin typeface="Arial" charset="0"/>
                <a:ea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ea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ea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ea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ea typeface="Arial" charset="0"/>
                <a:cs typeface="Arial" charset="0"/>
              </a:defRPr>
            </a:lvl9pPr>
          </a:lstStyle>
          <a:p>
            <a:pPr algn="l">
              <a:lnSpc>
                <a:spcPct val="95000"/>
              </a:lnSpc>
            </a:pPr>
            <a:endParaRPr lang="nl-NL" altLang="en-US" sz="1200">
              <a:latin typeface="Courier New" charset="0"/>
            </a:endParaRPr>
          </a:p>
          <a:p>
            <a:pPr algn="l">
              <a:lnSpc>
                <a:spcPct val="95000"/>
              </a:lnSpc>
            </a:pPr>
            <a:r>
              <a:rPr lang="nl-NL" altLang="en-US" sz="1200">
                <a:latin typeface="Courier New" charset="0"/>
              </a:rPr>
              <a:t>&gt;&gt;&gt; A = mat('[1 3 5; 2 5 1; 2 3 8]')</a:t>
            </a:r>
          </a:p>
          <a:p>
            <a:pPr algn="l">
              <a:lnSpc>
                <a:spcPct val="95000"/>
              </a:lnSpc>
            </a:pPr>
            <a:r>
              <a:rPr lang="nl-NL" altLang="en-US" sz="1200">
                <a:latin typeface="Courier New" charset="0"/>
              </a:rPr>
              <a:t>&gt;&gt;&gt; A</a:t>
            </a:r>
          </a:p>
          <a:p>
            <a:pPr algn="l">
              <a:lnSpc>
                <a:spcPct val="95000"/>
              </a:lnSpc>
            </a:pPr>
            <a:r>
              <a:rPr lang="nl-NL" altLang="en-US" sz="1200">
                <a:latin typeface="Courier New" charset="0"/>
              </a:rPr>
              <a:t>matrix([[1, 3, 5],</a:t>
            </a:r>
          </a:p>
          <a:p>
            <a:pPr algn="l">
              <a:lnSpc>
                <a:spcPct val="95000"/>
              </a:lnSpc>
            </a:pPr>
            <a:r>
              <a:rPr lang="nl-NL" altLang="en-US" sz="1200">
                <a:latin typeface="Courier New" charset="0"/>
              </a:rPr>
              <a:t>        [2, 5, 1],</a:t>
            </a:r>
          </a:p>
          <a:p>
            <a:pPr algn="l">
              <a:lnSpc>
                <a:spcPct val="95000"/>
              </a:lnSpc>
            </a:pPr>
            <a:r>
              <a:rPr lang="nl-NL" altLang="en-US" sz="1200">
                <a:latin typeface="Courier New" charset="0"/>
              </a:rPr>
              <a:t>        [2, 3, 8]])</a:t>
            </a:r>
          </a:p>
          <a:p>
            <a:pPr algn="l">
              <a:lnSpc>
                <a:spcPct val="95000"/>
              </a:lnSpc>
            </a:pPr>
            <a:r>
              <a:rPr lang="nl-NL" altLang="en-US" sz="1200">
                <a:latin typeface="Courier New" charset="0"/>
              </a:rPr>
              <a:t>&gt;&gt;&gt; A.I</a:t>
            </a:r>
          </a:p>
          <a:p>
            <a:pPr algn="l">
              <a:lnSpc>
                <a:spcPct val="95000"/>
              </a:lnSpc>
            </a:pPr>
            <a:r>
              <a:rPr lang="nl-NL" altLang="en-US" sz="1200">
                <a:latin typeface="Courier New" charset="0"/>
              </a:rPr>
              <a:t>matrix([[-1.48,  0.36,  0.88],</a:t>
            </a:r>
          </a:p>
          <a:p>
            <a:pPr algn="l">
              <a:lnSpc>
                <a:spcPct val="95000"/>
              </a:lnSpc>
            </a:pPr>
            <a:r>
              <a:rPr lang="nl-NL" altLang="en-US" sz="1200">
                <a:latin typeface="Courier New" charset="0"/>
              </a:rPr>
              <a:t>        [ 0.56,  0.08, -0.36],</a:t>
            </a:r>
          </a:p>
          <a:p>
            <a:pPr algn="l">
              <a:lnSpc>
                <a:spcPct val="95000"/>
              </a:lnSpc>
            </a:pPr>
            <a:r>
              <a:rPr lang="nl-NL" altLang="en-US" sz="1200">
                <a:latin typeface="Courier New" charset="0"/>
              </a:rPr>
              <a:t>        [ 0.16, -0.12,  0.04]])</a:t>
            </a:r>
          </a:p>
          <a:p>
            <a:pPr algn="l">
              <a:lnSpc>
                <a:spcPct val="95000"/>
              </a:lnSpc>
            </a:pPr>
            <a:r>
              <a:rPr lang="nl-NL" altLang="en-US" sz="1200">
                <a:latin typeface="Courier New" charset="0"/>
              </a:rPr>
              <a:t>&gt;&gt;&gt; from scipy import linalg</a:t>
            </a:r>
          </a:p>
          <a:p>
            <a:pPr algn="l">
              <a:lnSpc>
                <a:spcPct val="95000"/>
              </a:lnSpc>
            </a:pPr>
            <a:r>
              <a:rPr lang="nl-NL" altLang="en-US" sz="1200">
                <a:latin typeface="Courier New" charset="0"/>
              </a:rPr>
              <a:t>&gt;&gt;&gt; linalg.inv(A)</a:t>
            </a:r>
          </a:p>
          <a:p>
            <a:pPr algn="l">
              <a:lnSpc>
                <a:spcPct val="95000"/>
              </a:lnSpc>
            </a:pPr>
            <a:r>
              <a:rPr lang="nl-NL" altLang="en-US" sz="1200">
                <a:latin typeface="Courier New" charset="0"/>
              </a:rPr>
              <a:t>array([[-1.48,  0.36,  0.88],</a:t>
            </a:r>
          </a:p>
          <a:p>
            <a:pPr algn="l">
              <a:lnSpc>
                <a:spcPct val="95000"/>
              </a:lnSpc>
            </a:pPr>
            <a:r>
              <a:rPr lang="nl-NL" altLang="en-US" sz="1200">
                <a:latin typeface="Courier New" charset="0"/>
              </a:rPr>
              <a:t>       [ 0.56,  0.08, -0.36],</a:t>
            </a:r>
          </a:p>
          <a:p>
            <a:pPr algn="l">
              <a:lnSpc>
                <a:spcPct val="95000"/>
              </a:lnSpc>
            </a:pPr>
            <a:r>
              <a:rPr lang="nl-NL" altLang="en-US" sz="1200">
                <a:latin typeface="Courier New" charset="0"/>
              </a:rPr>
              <a:t>       [ 0.16, -0.12,  0.04]])</a:t>
            </a:r>
          </a:p>
        </p:txBody>
      </p:sp>
      <p:sp>
        <p:nvSpPr>
          <p:cNvPr id="16388" name="Rectangle 3"/>
          <p:cNvSpPr txBox="1">
            <a:spLocks noChangeArrowheads="1"/>
          </p:cNvSpPr>
          <p:nvPr/>
        </p:nvSpPr>
        <p:spPr bwMode="auto">
          <a:xfrm>
            <a:off x="1981200"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3200">
                <a:solidFill>
                  <a:schemeClr val="tx2"/>
                </a:solidFill>
                <a:latin typeface="Arial" charset="0"/>
                <a:ea typeface="Arial" charset="0"/>
                <a:cs typeface="Arial" charset="0"/>
              </a:defRPr>
            </a:lvl1pPr>
            <a:lvl2pPr marL="742950" indent="-285750" algn="ctr">
              <a:defRPr sz="3200">
                <a:solidFill>
                  <a:schemeClr val="tx2"/>
                </a:solidFill>
                <a:latin typeface="Arial" charset="0"/>
                <a:ea typeface="Arial" charset="0"/>
                <a:cs typeface="Arial" charset="0"/>
              </a:defRPr>
            </a:lvl2pPr>
            <a:lvl3pPr marL="1143000" indent="-228600" algn="ctr">
              <a:defRPr sz="3200">
                <a:solidFill>
                  <a:schemeClr val="tx2"/>
                </a:solidFill>
                <a:latin typeface="Arial" charset="0"/>
                <a:ea typeface="Arial" charset="0"/>
                <a:cs typeface="Arial" charset="0"/>
              </a:defRPr>
            </a:lvl3pPr>
            <a:lvl4pPr marL="1600200" indent="-228600" algn="ctr">
              <a:defRPr sz="3200">
                <a:solidFill>
                  <a:schemeClr val="tx2"/>
                </a:solidFill>
                <a:latin typeface="Arial" charset="0"/>
                <a:ea typeface="Arial" charset="0"/>
                <a:cs typeface="Arial" charset="0"/>
              </a:defRPr>
            </a:lvl4pPr>
            <a:lvl5pPr marL="2057400" indent="-228600" algn="ctr">
              <a:defRPr sz="3200">
                <a:solidFill>
                  <a:schemeClr val="tx2"/>
                </a:solidFill>
                <a:latin typeface="Arial" charset="0"/>
                <a:ea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ea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ea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ea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ea typeface="Arial" charset="0"/>
                <a:cs typeface="Arial" charset="0"/>
              </a:defRPr>
            </a:lvl9pPr>
          </a:lstStyle>
          <a:p>
            <a:pPr algn="l" eaLnBrk="1" hangingPunct="1">
              <a:spcBef>
                <a:spcPct val="20000"/>
              </a:spcBef>
            </a:pPr>
            <a:r>
              <a:rPr lang="en-US" altLang="en-US" sz="1800">
                <a:solidFill>
                  <a:schemeClr val="tx1"/>
                </a:solidFill>
              </a:rPr>
              <a:t>Matrix inversion.</a:t>
            </a:r>
          </a:p>
        </p:txBody>
      </p:sp>
    </p:spTree>
    <p:extLst>
      <p:ext uri="{BB962C8B-B14F-4D97-AF65-F5344CB8AC3E}">
        <p14:creationId xmlns:p14="http://schemas.microsoft.com/office/powerpoint/2010/main" val="1875375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defRPr/>
            </a:pPr>
            <a:r>
              <a:rPr lang="nl-NL" dirty="0" err="1" smtClean="0">
                <a:ea typeface="+mj-ea"/>
              </a:rPr>
              <a:t>SciPy</a:t>
            </a:r>
            <a:r>
              <a:rPr lang="nl-NL" dirty="0" smtClean="0">
                <a:ea typeface="+mj-ea"/>
              </a:rPr>
              <a:t> – </a:t>
            </a:r>
            <a:r>
              <a:rPr lang="nl-NL" dirty="0" err="1" smtClean="0">
                <a:ea typeface="+mj-ea"/>
              </a:rPr>
              <a:t>Linear</a:t>
            </a:r>
            <a:r>
              <a:rPr lang="nl-NL" dirty="0" smtClean="0">
                <a:ea typeface="+mj-ea"/>
              </a:rPr>
              <a:t> Algebra</a:t>
            </a:r>
          </a:p>
        </p:txBody>
      </p:sp>
      <p:sp>
        <p:nvSpPr>
          <p:cNvPr id="18435" name="Rectangle 3"/>
          <p:cNvSpPr>
            <a:spLocks noChangeArrowheads="1"/>
          </p:cNvSpPr>
          <p:nvPr/>
        </p:nvSpPr>
        <p:spPr bwMode="auto">
          <a:xfrm>
            <a:off x="2001838" y="3465513"/>
            <a:ext cx="8064500" cy="2024062"/>
          </a:xfrm>
          <a:prstGeom prst="rect">
            <a:avLst/>
          </a:prstGeom>
          <a:solidFill>
            <a:srgbClr val="FFFFCC"/>
          </a:solidFill>
          <a:ln w="9525">
            <a:solidFill>
              <a:schemeClr val="tx1"/>
            </a:solidFill>
            <a:miter lim="800000"/>
            <a:headEnd/>
            <a:tailEnd/>
          </a:ln>
        </p:spPr>
        <p:txBody>
          <a:bodyPr>
            <a:spAutoFit/>
          </a:bodyPr>
          <a:lstStyle>
            <a:lvl1pPr algn="ctr">
              <a:defRPr sz="3200">
                <a:solidFill>
                  <a:schemeClr val="tx2"/>
                </a:solidFill>
                <a:latin typeface="Arial" charset="0"/>
                <a:ea typeface="Arial" charset="0"/>
                <a:cs typeface="Arial" charset="0"/>
              </a:defRPr>
            </a:lvl1pPr>
            <a:lvl2pPr marL="742950" indent="-285750" algn="ctr">
              <a:defRPr sz="3200">
                <a:solidFill>
                  <a:schemeClr val="tx2"/>
                </a:solidFill>
                <a:latin typeface="Arial" charset="0"/>
                <a:ea typeface="Arial" charset="0"/>
                <a:cs typeface="Arial" charset="0"/>
              </a:defRPr>
            </a:lvl2pPr>
            <a:lvl3pPr marL="1143000" indent="-228600" algn="ctr">
              <a:defRPr sz="3200">
                <a:solidFill>
                  <a:schemeClr val="tx2"/>
                </a:solidFill>
                <a:latin typeface="Arial" charset="0"/>
                <a:ea typeface="Arial" charset="0"/>
                <a:cs typeface="Arial" charset="0"/>
              </a:defRPr>
            </a:lvl3pPr>
            <a:lvl4pPr marL="1600200" indent="-228600" algn="ctr">
              <a:defRPr sz="3200">
                <a:solidFill>
                  <a:schemeClr val="tx2"/>
                </a:solidFill>
                <a:latin typeface="Arial" charset="0"/>
                <a:ea typeface="Arial" charset="0"/>
                <a:cs typeface="Arial" charset="0"/>
              </a:defRPr>
            </a:lvl4pPr>
            <a:lvl5pPr marL="2057400" indent="-228600" algn="ctr">
              <a:defRPr sz="3200">
                <a:solidFill>
                  <a:schemeClr val="tx2"/>
                </a:solidFill>
                <a:latin typeface="Arial" charset="0"/>
                <a:ea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ea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ea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ea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ea typeface="Arial" charset="0"/>
                <a:cs typeface="Arial" charset="0"/>
              </a:defRPr>
            </a:lvl9pPr>
          </a:lstStyle>
          <a:p>
            <a:pPr algn="l">
              <a:lnSpc>
                <a:spcPct val="95000"/>
              </a:lnSpc>
            </a:pPr>
            <a:endParaRPr lang="nl-NL" altLang="en-US" sz="1200">
              <a:latin typeface="Courier New" charset="0"/>
            </a:endParaRPr>
          </a:p>
          <a:p>
            <a:pPr algn="l">
              <a:lnSpc>
                <a:spcPct val="95000"/>
              </a:lnSpc>
            </a:pPr>
            <a:r>
              <a:rPr lang="nl-NL" altLang="en-US" sz="1200">
                <a:latin typeface="Courier New" charset="0"/>
              </a:rPr>
              <a:t>&gt;&gt;&gt; A = mat('[1 3 5; 2 5 1; 2 3 8]')</a:t>
            </a:r>
          </a:p>
          <a:p>
            <a:pPr algn="l">
              <a:lnSpc>
                <a:spcPct val="95000"/>
              </a:lnSpc>
            </a:pPr>
            <a:r>
              <a:rPr lang="nl-NL" altLang="en-US" sz="1200">
                <a:latin typeface="Courier New" charset="0"/>
              </a:rPr>
              <a:t>&gt;&gt;&gt; b = mat('[10;8;3]')</a:t>
            </a:r>
          </a:p>
          <a:p>
            <a:pPr algn="l">
              <a:lnSpc>
                <a:spcPct val="95000"/>
              </a:lnSpc>
            </a:pPr>
            <a:r>
              <a:rPr lang="nl-NL" altLang="en-US" sz="1200">
                <a:latin typeface="Courier New" charset="0"/>
              </a:rPr>
              <a:t>&gt;&gt;&gt; A.I*b</a:t>
            </a:r>
          </a:p>
          <a:p>
            <a:pPr algn="l">
              <a:lnSpc>
                <a:spcPct val="95000"/>
              </a:lnSpc>
            </a:pPr>
            <a:r>
              <a:rPr lang="nl-NL" altLang="en-US" sz="1200">
                <a:latin typeface="Courier New" charset="0"/>
              </a:rPr>
              <a:t>matrix([[-9.28],</a:t>
            </a:r>
          </a:p>
          <a:p>
            <a:pPr algn="l">
              <a:lnSpc>
                <a:spcPct val="95000"/>
              </a:lnSpc>
            </a:pPr>
            <a:r>
              <a:rPr lang="nl-NL" altLang="en-US" sz="1200">
                <a:latin typeface="Courier New" charset="0"/>
              </a:rPr>
              <a:t>        [ 5.16],</a:t>
            </a:r>
          </a:p>
          <a:p>
            <a:pPr algn="l">
              <a:lnSpc>
                <a:spcPct val="95000"/>
              </a:lnSpc>
            </a:pPr>
            <a:r>
              <a:rPr lang="nl-NL" altLang="en-US" sz="1200">
                <a:latin typeface="Courier New" charset="0"/>
              </a:rPr>
              <a:t>        [ 0.76]])</a:t>
            </a:r>
          </a:p>
          <a:p>
            <a:pPr algn="l">
              <a:lnSpc>
                <a:spcPct val="95000"/>
              </a:lnSpc>
            </a:pPr>
            <a:r>
              <a:rPr lang="nl-NL" altLang="en-US" sz="1200">
                <a:latin typeface="Courier New" charset="0"/>
              </a:rPr>
              <a:t>&gt;&gt;&gt; linalg.solve(A,b)</a:t>
            </a:r>
          </a:p>
          <a:p>
            <a:pPr algn="l">
              <a:lnSpc>
                <a:spcPct val="95000"/>
              </a:lnSpc>
            </a:pPr>
            <a:r>
              <a:rPr lang="nl-NL" altLang="en-US" sz="1200">
                <a:latin typeface="Courier New" charset="0"/>
              </a:rPr>
              <a:t>array([[-9.28],</a:t>
            </a:r>
          </a:p>
          <a:p>
            <a:pPr algn="l">
              <a:lnSpc>
                <a:spcPct val="95000"/>
              </a:lnSpc>
            </a:pPr>
            <a:r>
              <a:rPr lang="nl-NL" altLang="en-US" sz="1200">
                <a:latin typeface="Courier New" charset="0"/>
              </a:rPr>
              <a:t>       [ 5.16],</a:t>
            </a:r>
          </a:p>
          <a:p>
            <a:pPr algn="l">
              <a:lnSpc>
                <a:spcPct val="95000"/>
              </a:lnSpc>
            </a:pPr>
            <a:r>
              <a:rPr lang="nl-NL" altLang="en-US" sz="1200">
                <a:latin typeface="Courier New" charset="0"/>
              </a:rPr>
              <a:t>       [ 0.76]])</a:t>
            </a:r>
          </a:p>
        </p:txBody>
      </p:sp>
      <p:sp>
        <p:nvSpPr>
          <p:cNvPr id="18436" name="Rectangle 3"/>
          <p:cNvSpPr txBox="1">
            <a:spLocks noChangeArrowheads="1"/>
          </p:cNvSpPr>
          <p:nvPr/>
        </p:nvSpPr>
        <p:spPr bwMode="auto">
          <a:xfrm>
            <a:off x="1955800" y="1557339"/>
            <a:ext cx="82296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3200">
                <a:solidFill>
                  <a:schemeClr val="tx2"/>
                </a:solidFill>
                <a:latin typeface="Arial" charset="0"/>
                <a:ea typeface="Arial" charset="0"/>
                <a:cs typeface="Arial" charset="0"/>
              </a:defRPr>
            </a:lvl1pPr>
            <a:lvl2pPr marL="742950" indent="-285750" algn="ctr">
              <a:defRPr sz="3200">
                <a:solidFill>
                  <a:schemeClr val="tx2"/>
                </a:solidFill>
                <a:latin typeface="Arial" charset="0"/>
                <a:ea typeface="Arial" charset="0"/>
                <a:cs typeface="Arial" charset="0"/>
              </a:defRPr>
            </a:lvl2pPr>
            <a:lvl3pPr marL="1143000" indent="-228600" algn="ctr">
              <a:defRPr sz="3200">
                <a:solidFill>
                  <a:schemeClr val="tx2"/>
                </a:solidFill>
                <a:latin typeface="Arial" charset="0"/>
                <a:ea typeface="Arial" charset="0"/>
                <a:cs typeface="Arial" charset="0"/>
              </a:defRPr>
            </a:lvl3pPr>
            <a:lvl4pPr marL="1600200" indent="-228600" algn="ctr">
              <a:defRPr sz="3200">
                <a:solidFill>
                  <a:schemeClr val="tx2"/>
                </a:solidFill>
                <a:latin typeface="Arial" charset="0"/>
                <a:ea typeface="Arial" charset="0"/>
                <a:cs typeface="Arial" charset="0"/>
              </a:defRPr>
            </a:lvl4pPr>
            <a:lvl5pPr marL="2057400" indent="-228600" algn="ctr">
              <a:defRPr sz="3200">
                <a:solidFill>
                  <a:schemeClr val="tx2"/>
                </a:solidFill>
                <a:latin typeface="Arial" charset="0"/>
                <a:ea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ea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ea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ea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ea typeface="Arial" charset="0"/>
                <a:cs typeface="Arial" charset="0"/>
              </a:defRPr>
            </a:lvl9pPr>
          </a:lstStyle>
          <a:p>
            <a:pPr algn="l" eaLnBrk="1" hangingPunct="1">
              <a:spcBef>
                <a:spcPct val="20000"/>
              </a:spcBef>
            </a:pPr>
            <a:r>
              <a:rPr lang="en-US" altLang="en-US" sz="1800" b="1">
                <a:solidFill>
                  <a:schemeClr val="tx1"/>
                </a:solidFill>
              </a:rPr>
              <a:t>Solving linear system</a:t>
            </a:r>
          </a:p>
          <a:p>
            <a:pPr algn="l" eaLnBrk="1" hangingPunct="1">
              <a:spcBef>
                <a:spcPct val="20000"/>
              </a:spcBef>
            </a:pPr>
            <a:endParaRPr lang="en-US" altLang="en-US" sz="1800">
              <a:solidFill>
                <a:schemeClr val="tx1"/>
              </a:solidFill>
            </a:endParaRPr>
          </a:p>
          <a:p>
            <a:pPr algn="l" eaLnBrk="1" hangingPunct="1">
              <a:spcBef>
                <a:spcPct val="20000"/>
              </a:spcBef>
            </a:pPr>
            <a:endParaRPr lang="en-US" altLang="en-US" sz="1800">
              <a:solidFill>
                <a:schemeClr val="tx1"/>
              </a:solidFill>
            </a:endParaRPr>
          </a:p>
          <a:p>
            <a:pPr algn="l" eaLnBrk="1" hangingPunct="1">
              <a:spcBef>
                <a:spcPct val="20000"/>
              </a:spcBef>
            </a:pPr>
            <a:endParaRPr lang="en-US" altLang="en-US" sz="1800">
              <a:solidFill>
                <a:schemeClr val="tx1"/>
              </a:solidFill>
            </a:endParaRPr>
          </a:p>
          <a:p>
            <a:pPr algn="l" eaLnBrk="1" hangingPunct="1">
              <a:spcBef>
                <a:spcPct val="20000"/>
              </a:spcBef>
            </a:pPr>
            <a:r>
              <a:rPr lang="en-US" altLang="en-US" sz="1600">
                <a:solidFill>
                  <a:schemeClr val="tx1"/>
                </a:solidFill>
              </a:rPr>
              <a:t>S = A</a:t>
            </a:r>
            <a:r>
              <a:rPr lang="en-US" altLang="en-US" sz="1600" baseline="30000">
                <a:solidFill>
                  <a:schemeClr val="tx1"/>
                </a:solidFill>
              </a:rPr>
              <a:t>-1</a:t>
            </a:r>
            <a:r>
              <a:rPr lang="en-US" altLang="en-US" sz="1600">
                <a:solidFill>
                  <a:schemeClr val="tx1"/>
                </a:solidFill>
              </a:rPr>
              <a:t> B  where S=[ x y z] and B = [ 10 8 3]</a:t>
            </a:r>
          </a:p>
          <a:p>
            <a:pPr algn="l" eaLnBrk="1" hangingPunct="1">
              <a:spcBef>
                <a:spcPct val="20000"/>
              </a:spcBef>
            </a:pPr>
            <a:endParaRPr lang="en-US" altLang="en-US" sz="1800">
              <a:solidFill>
                <a:schemeClr val="tx1"/>
              </a:solidFill>
            </a:endParaRPr>
          </a:p>
        </p:txBody>
      </p:sp>
      <p:pic>
        <p:nvPicPr>
          <p:cNvPr id="184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764" y="1916113"/>
            <a:ext cx="15335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41271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defRPr/>
            </a:pPr>
            <a:r>
              <a:rPr lang="nl-NL" dirty="0" err="1" smtClean="0">
                <a:ea typeface="+mj-ea"/>
              </a:rPr>
              <a:t>SciPy</a:t>
            </a:r>
            <a:r>
              <a:rPr lang="nl-NL" dirty="0" smtClean="0">
                <a:ea typeface="+mj-ea"/>
              </a:rPr>
              <a:t> – </a:t>
            </a:r>
            <a:r>
              <a:rPr lang="nl-NL" dirty="0" err="1" smtClean="0">
                <a:ea typeface="+mj-ea"/>
              </a:rPr>
              <a:t>Linear</a:t>
            </a:r>
            <a:r>
              <a:rPr lang="nl-NL" dirty="0" smtClean="0">
                <a:ea typeface="+mj-ea"/>
              </a:rPr>
              <a:t> Algebra</a:t>
            </a:r>
          </a:p>
        </p:txBody>
      </p:sp>
      <p:sp>
        <p:nvSpPr>
          <p:cNvPr id="20483" name="Rectangle 3"/>
          <p:cNvSpPr>
            <a:spLocks noChangeArrowheads="1"/>
          </p:cNvSpPr>
          <p:nvPr/>
        </p:nvSpPr>
        <p:spPr bwMode="auto">
          <a:xfrm>
            <a:off x="2005013" y="4221164"/>
            <a:ext cx="8064500" cy="619125"/>
          </a:xfrm>
          <a:prstGeom prst="rect">
            <a:avLst/>
          </a:prstGeom>
          <a:solidFill>
            <a:srgbClr val="FFFFCC"/>
          </a:solidFill>
          <a:ln w="9525">
            <a:solidFill>
              <a:schemeClr val="tx1"/>
            </a:solidFill>
            <a:miter lim="800000"/>
            <a:headEnd/>
            <a:tailEnd/>
          </a:ln>
        </p:spPr>
        <p:txBody>
          <a:bodyPr>
            <a:spAutoFit/>
          </a:bodyPr>
          <a:lstStyle>
            <a:lvl1pPr algn="ctr">
              <a:defRPr sz="3200">
                <a:solidFill>
                  <a:schemeClr val="tx2"/>
                </a:solidFill>
                <a:latin typeface="Arial" charset="0"/>
                <a:ea typeface="Arial" charset="0"/>
                <a:cs typeface="Arial" charset="0"/>
              </a:defRPr>
            </a:lvl1pPr>
            <a:lvl2pPr marL="742950" indent="-285750" algn="ctr">
              <a:defRPr sz="3200">
                <a:solidFill>
                  <a:schemeClr val="tx2"/>
                </a:solidFill>
                <a:latin typeface="Arial" charset="0"/>
                <a:ea typeface="Arial" charset="0"/>
                <a:cs typeface="Arial" charset="0"/>
              </a:defRPr>
            </a:lvl2pPr>
            <a:lvl3pPr marL="1143000" indent="-228600" algn="ctr">
              <a:defRPr sz="3200">
                <a:solidFill>
                  <a:schemeClr val="tx2"/>
                </a:solidFill>
                <a:latin typeface="Arial" charset="0"/>
                <a:ea typeface="Arial" charset="0"/>
                <a:cs typeface="Arial" charset="0"/>
              </a:defRPr>
            </a:lvl3pPr>
            <a:lvl4pPr marL="1600200" indent="-228600" algn="ctr">
              <a:defRPr sz="3200">
                <a:solidFill>
                  <a:schemeClr val="tx2"/>
                </a:solidFill>
                <a:latin typeface="Arial" charset="0"/>
                <a:ea typeface="Arial" charset="0"/>
                <a:cs typeface="Arial" charset="0"/>
              </a:defRPr>
            </a:lvl4pPr>
            <a:lvl5pPr marL="2057400" indent="-228600" algn="ctr">
              <a:defRPr sz="3200">
                <a:solidFill>
                  <a:schemeClr val="tx2"/>
                </a:solidFill>
                <a:latin typeface="Arial" charset="0"/>
                <a:ea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ea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ea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ea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ea typeface="Arial" charset="0"/>
                <a:cs typeface="Arial" charset="0"/>
              </a:defRPr>
            </a:lvl9pPr>
          </a:lstStyle>
          <a:p>
            <a:pPr algn="l">
              <a:lnSpc>
                <a:spcPct val="95000"/>
              </a:lnSpc>
            </a:pPr>
            <a:r>
              <a:rPr lang="nl-NL" altLang="en-US" sz="1200">
                <a:latin typeface="Courier New" charset="0"/>
              </a:rPr>
              <a:t>&gt;&gt;&gt; A = mat('[1 3 5; 2 5 1; 2 3 8]')</a:t>
            </a:r>
          </a:p>
          <a:p>
            <a:pPr algn="l">
              <a:lnSpc>
                <a:spcPct val="95000"/>
              </a:lnSpc>
            </a:pPr>
            <a:r>
              <a:rPr lang="nl-NL" altLang="en-US" sz="1200">
                <a:latin typeface="Courier New" charset="0"/>
              </a:rPr>
              <a:t>&gt;&gt;&gt; linalg.det(A)</a:t>
            </a:r>
          </a:p>
          <a:p>
            <a:pPr algn="l">
              <a:lnSpc>
                <a:spcPct val="95000"/>
              </a:lnSpc>
            </a:pPr>
            <a:r>
              <a:rPr lang="nl-NL" altLang="en-US" sz="1200">
                <a:latin typeface="Courier New" charset="0"/>
              </a:rPr>
              <a:t>-25.000000000000004</a:t>
            </a:r>
          </a:p>
        </p:txBody>
      </p:sp>
      <p:sp>
        <p:nvSpPr>
          <p:cNvPr id="20484" name="Rectangle 3"/>
          <p:cNvSpPr txBox="1">
            <a:spLocks noChangeArrowheads="1"/>
          </p:cNvSpPr>
          <p:nvPr/>
        </p:nvSpPr>
        <p:spPr bwMode="auto">
          <a:xfrm>
            <a:off x="1987550" y="1557339"/>
            <a:ext cx="82296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3200">
                <a:solidFill>
                  <a:schemeClr val="tx2"/>
                </a:solidFill>
                <a:latin typeface="Arial" charset="0"/>
                <a:ea typeface="Arial" charset="0"/>
                <a:cs typeface="Arial" charset="0"/>
              </a:defRPr>
            </a:lvl1pPr>
            <a:lvl2pPr marL="742950" indent="-285750" algn="ctr">
              <a:defRPr sz="3200">
                <a:solidFill>
                  <a:schemeClr val="tx2"/>
                </a:solidFill>
                <a:latin typeface="Arial" charset="0"/>
                <a:ea typeface="Arial" charset="0"/>
                <a:cs typeface="Arial" charset="0"/>
              </a:defRPr>
            </a:lvl2pPr>
            <a:lvl3pPr marL="1143000" indent="-228600" algn="ctr">
              <a:defRPr sz="3200">
                <a:solidFill>
                  <a:schemeClr val="tx2"/>
                </a:solidFill>
                <a:latin typeface="Arial" charset="0"/>
                <a:ea typeface="Arial" charset="0"/>
                <a:cs typeface="Arial" charset="0"/>
              </a:defRPr>
            </a:lvl3pPr>
            <a:lvl4pPr marL="1600200" indent="-228600" algn="ctr">
              <a:defRPr sz="3200">
                <a:solidFill>
                  <a:schemeClr val="tx2"/>
                </a:solidFill>
                <a:latin typeface="Arial" charset="0"/>
                <a:ea typeface="Arial" charset="0"/>
                <a:cs typeface="Arial" charset="0"/>
              </a:defRPr>
            </a:lvl4pPr>
            <a:lvl5pPr marL="2057400" indent="-228600" algn="ctr">
              <a:defRPr sz="3200">
                <a:solidFill>
                  <a:schemeClr val="tx2"/>
                </a:solidFill>
                <a:latin typeface="Arial" charset="0"/>
                <a:ea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ea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ea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ea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ea typeface="Arial" charset="0"/>
                <a:cs typeface="Arial" charset="0"/>
              </a:defRPr>
            </a:lvl9pPr>
          </a:lstStyle>
          <a:p>
            <a:pPr algn="l" eaLnBrk="1" hangingPunct="1">
              <a:spcBef>
                <a:spcPct val="20000"/>
              </a:spcBef>
            </a:pPr>
            <a:r>
              <a:rPr lang="en-US" altLang="en-US" sz="1800" b="1">
                <a:solidFill>
                  <a:schemeClr val="tx1"/>
                </a:solidFill>
              </a:rPr>
              <a:t>Finding Determinant</a:t>
            </a:r>
          </a:p>
          <a:p>
            <a:pPr algn="l" eaLnBrk="1" hangingPunct="1">
              <a:spcBef>
                <a:spcPct val="20000"/>
              </a:spcBef>
            </a:pPr>
            <a:endParaRPr lang="en-US" altLang="en-US" sz="1800">
              <a:solidFill>
                <a:schemeClr val="tx1"/>
              </a:solidFill>
            </a:endParaRPr>
          </a:p>
          <a:p>
            <a:pPr algn="l" eaLnBrk="1" hangingPunct="1">
              <a:spcBef>
                <a:spcPct val="20000"/>
              </a:spcBef>
            </a:pPr>
            <a:endParaRPr lang="en-US" altLang="en-US" sz="1800">
              <a:solidFill>
                <a:schemeClr val="tx1"/>
              </a:solidFill>
            </a:endParaRPr>
          </a:p>
          <a:p>
            <a:pPr algn="l" eaLnBrk="1" hangingPunct="1">
              <a:spcBef>
                <a:spcPct val="20000"/>
              </a:spcBef>
            </a:pPr>
            <a:endParaRPr lang="en-US" altLang="en-US" sz="1800">
              <a:solidFill>
                <a:schemeClr val="tx1"/>
              </a:solidFill>
            </a:endParaRPr>
          </a:p>
          <a:p>
            <a:pPr algn="l" eaLnBrk="1" hangingPunct="1">
              <a:spcBef>
                <a:spcPct val="20000"/>
              </a:spcBef>
            </a:pPr>
            <a:endParaRPr lang="en-US" altLang="en-US" sz="1800">
              <a:solidFill>
                <a:schemeClr val="tx1"/>
              </a:solidFill>
            </a:endParaRPr>
          </a:p>
        </p:txBody>
      </p:sp>
      <p:pic>
        <p:nvPicPr>
          <p:cNvPr id="20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9" y="1916114"/>
            <a:ext cx="12287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48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114" y="2995614"/>
            <a:ext cx="47910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94244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Session Learning Outcomes</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id-ID" dirty="0" smtClean="0"/>
                  <a:t>Upon completion of this session, </a:t>
                </a:r>
                <a:r>
                  <a:rPr lang="en-US" dirty="0"/>
                  <a:t>you should be able to solve linear algebra problems: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𝑏</m:t>
                    </m:r>
                  </m:oMath>
                </a14:m>
                <a:r>
                  <a:rPr lang="id-ID" dirty="0" smtClean="0"/>
                  <a:t> </a:t>
                </a:r>
                <a:r>
                  <a:rPr lang="id-ID" dirty="0" err="1" smtClean="0"/>
                  <a:t>by</a:t>
                </a:r>
                <a:r>
                  <a:rPr lang="id-ID" dirty="0" smtClean="0"/>
                  <a:t> </a:t>
                </a:r>
                <a:r>
                  <a:rPr lang="id-ID" dirty="0" err="1" smtClean="0"/>
                  <a:t>both</a:t>
                </a:r>
                <a:r>
                  <a:rPr lang="id-ID" dirty="0" smtClean="0"/>
                  <a:t> </a:t>
                </a:r>
                <a:r>
                  <a:rPr lang="id-ID" dirty="0" err="1" smtClean="0"/>
                  <a:t>manually</a:t>
                </a:r>
                <a:r>
                  <a:rPr lang="id-ID" dirty="0" smtClean="0"/>
                  <a:t> </a:t>
                </a:r>
                <a:r>
                  <a:rPr lang="id-ID" dirty="0" err="1" smtClean="0"/>
                  <a:t>and</a:t>
                </a:r>
                <a:r>
                  <a:rPr lang="id-ID" dirty="0" smtClean="0"/>
                  <a:t> </a:t>
                </a:r>
                <a:r>
                  <a:rPr lang="id-ID" dirty="0" err="1" smtClean="0"/>
                  <a:t>using</a:t>
                </a:r>
                <a:r>
                  <a:rPr lang="id-ID" dirty="0" smtClean="0"/>
                  <a:t> </a:t>
                </a:r>
                <a:r>
                  <a:rPr lang="id-ID" dirty="0" err="1" smtClean="0"/>
                  <a:t>Python</a:t>
                </a:r>
                <a:endParaRPr lang="id-ID"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4965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EF530-9DEC-432F-9D0B-3C5E96F31696}"/>
              </a:ext>
            </a:extLst>
          </p:cNvPr>
          <p:cNvSpPr>
            <a:spLocks noGrp="1"/>
          </p:cNvSpPr>
          <p:nvPr>
            <p:ph type="title"/>
          </p:nvPr>
        </p:nvSpPr>
        <p:spPr>
          <a:xfrm>
            <a:off x="2468880" y="365125"/>
            <a:ext cx="8884919" cy="1325563"/>
          </a:xfrm>
        </p:spPr>
        <p:txBody>
          <a:bodyPr>
            <a:normAutofit/>
          </a:bodyPr>
          <a:lstStyle/>
          <a:p>
            <a:pPr algn="l"/>
            <a:r>
              <a:rPr lang="en-US" dirty="0" smtClean="0"/>
              <a:t>Exercises: </a:t>
            </a:r>
            <a:br>
              <a:rPr lang="en-US" dirty="0" smtClean="0"/>
            </a:br>
            <a:r>
              <a:rPr lang="en-US" sz="2400" dirty="0" smtClean="0"/>
              <a:t>Check your answer from Week 4a exercise using Python</a:t>
            </a:r>
            <a:endParaRPr lang="en-US" dirty="0"/>
          </a:p>
        </p:txBody>
      </p:sp>
      <p:sp>
        <p:nvSpPr>
          <p:cNvPr id="4" name="Text Box 7">
            <a:extLst>
              <a:ext uri="{FF2B5EF4-FFF2-40B4-BE49-F238E27FC236}">
                <a16:creationId xmlns:a16="http://schemas.microsoft.com/office/drawing/2014/main" xmlns="" id="{8927F1F6-23A4-489D-8B54-A84EC8CBAA99}"/>
              </a:ext>
            </a:extLst>
          </p:cNvPr>
          <p:cNvSpPr txBox="1">
            <a:spLocks noChangeArrowheads="1"/>
          </p:cNvSpPr>
          <p:nvPr/>
        </p:nvSpPr>
        <p:spPr bwMode="auto">
          <a:xfrm>
            <a:off x="2468880" y="1524000"/>
            <a:ext cx="8458200" cy="4154488"/>
          </a:xfrm>
          <a:prstGeom prst="rect">
            <a:avLst/>
          </a:prstGeom>
          <a:noFill/>
          <a:ln w="9525">
            <a:noFill/>
            <a:miter lim="800000"/>
            <a:headEnd/>
            <a:tailEnd/>
          </a:ln>
        </p:spPr>
        <p:txBody>
          <a:bodyPr>
            <a:spAutoFit/>
          </a:bodyPr>
          <a:lstStyle/>
          <a:p>
            <a:pPr marL="457200" indent="-457200">
              <a:buFontTx/>
              <a:buAutoNum type="arabicPeriod"/>
              <a:defRPr/>
            </a:pPr>
            <a:r>
              <a:rPr lang="en-US" sz="2200" dirty="0">
                <a:latin typeface="Arial" charset="0"/>
                <a:cs typeface="+mn-cs"/>
              </a:rPr>
              <a:t>Use Gauss elimination to solve the equations </a:t>
            </a:r>
            <a:r>
              <a:rPr lang="en-US" sz="2200" b="1" dirty="0">
                <a:latin typeface="Arial" charset="0"/>
                <a:cs typeface="+mn-cs"/>
              </a:rPr>
              <a:t>Ax = b</a:t>
            </a:r>
            <a:r>
              <a:rPr lang="en-US" sz="2200" dirty="0">
                <a:latin typeface="Arial" charset="0"/>
                <a:cs typeface="+mn-cs"/>
              </a:rPr>
              <a:t>, where</a:t>
            </a: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r>
              <a:rPr lang="en-US" sz="2200" dirty="0">
                <a:latin typeface="Arial" charset="0"/>
                <a:cs typeface="+mn-cs"/>
              </a:rPr>
              <a:t>Use Gauss-Jordan elimination to solve the equations </a:t>
            </a:r>
            <a:r>
              <a:rPr lang="en-US" sz="2200" b="1" dirty="0">
                <a:latin typeface="Arial" charset="0"/>
                <a:cs typeface="+mn-cs"/>
              </a:rPr>
              <a:t>Ax = b</a:t>
            </a:r>
            <a:r>
              <a:rPr lang="en-US" sz="2200" dirty="0">
                <a:latin typeface="Arial" charset="0"/>
                <a:cs typeface="+mn-cs"/>
              </a:rPr>
              <a:t>, where</a:t>
            </a:r>
          </a:p>
          <a:p>
            <a:pPr marL="457200" indent="-457200">
              <a:buFontTx/>
              <a:buAutoNum type="arabicPeriod"/>
              <a:defRPr/>
            </a:pPr>
            <a:endParaRPr lang="en-US" sz="2200" dirty="0">
              <a:latin typeface="Arial" charset="0"/>
              <a:cs typeface="+mn-cs"/>
            </a:endParaRPr>
          </a:p>
          <a:p>
            <a:pPr marL="457200" indent="-457200">
              <a:buFontTx/>
              <a:buAutoNum type="arabicPeriod"/>
              <a:defRPr/>
            </a:pPr>
            <a:endParaRPr lang="en-US" sz="2200" dirty="0">
              <a:latin typeface="Arial" charset="0"/>
              <a:cs typeface="+mn-cs"/>
            </a:endParaRPr>
          </a:p>
          <a:p>
            <a:pPr marL="457200" indent="-457200">
              <a:buFontTx/>
              <a:buAutoNum type="arabicPeriod"/>
              <a:defRPr/>
            </a:pPr>
            <a:endParaRPr lang="en-US" sz="2200" dirty="0">
              <a:latin typeface="Arial" charset="0"/>
              <a:cs typeface="+mn-cs"/>
            </a:endParaRPr>
          </a:p>
          <a:p>
            <a:pPr marL="457200" indent="-457200">
              <a:buFontTx/>
              <a:buAutoNum type="arabicPeriod"/>
              <a:defRPr/>
            </a:pPr>
            <a:r>
              <a:rPr lang="en-US" sz="2200" dirty="0">
                <a:latin typeface="Arial" charset="0"/>
                <a:cs typeface="+mn-cs"/>
              </a:rPr>
              <a:t>Find </a:t>
            </a:r>
            <a:r>
              <a:rPr lang="en-US" sz="2200" b="1" dirty="0">
                <a:latin typeface="Arial" charset="0"/>
                <a:cs typeface="+mn-cs"/>
              </a:rPr>
              <a:t>L</a:t>
            </a:r>
            <a:r>
              <a:rPr lang="en-US" sz="2200" dirty="0">
                <a:latin typeface="Arial" charset="0"/>
                <a:cs typeface="+mn-cs"/>
              </a:rPr>
              <a:t> and </a:t>
            </a:r>
            <a:r>
              <a:rPr lang="en-US" sz="2200" b="1" dirty="0">
                <a:latin typeface="Arial" charset="0"/>
                <a:cs typeface="+mn-cs"/>
              </a:rPr>
              <a:t>U </a:t>
            </a:r>
            <a:r>
              <a:rPr lang="en-US" sz="2200" dirty="0">
                <a:latin typeface="Arial" charset="0"/>
                <a:cs typeface="+mn-cs"/>
              </a:rPr>
              <a:t>using Doolittle’s decomposition so that</a:t>
            </a:r>
          </a:p>
        </p:txBody>
      </p:sp>
      <p:pic>
        <p:nvPicPr>
          <p:cNvPr id="5" name="Picture 2">
            <a:extLst>
              <a:ext uri="{FF2B5EF4-FFF2-40B4-BE49-F238E27FC236}">
                <a16:creationId xmlns:a16="http://schemas.microsoft.com/office/drawing/2014/main" xmlns="" id="{15A4D8AF-BB9C-4F63-801A-23DED9BAE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918" y="4002088"/>
            <a:ext cx="297656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xmlns="" id="{0381017D-DF86-465C-901C-EC0A561F7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80" y="1981200"/>
            <a:ext cx="3733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xmlns="" id="{3C473486-B93F-455D-87D2-BBDAD532F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880" y="5715000"/>
            <a:ext cx="22860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11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 decomposition with Python</a:t>
            </a:r>
            <a:endParaRPr lang="en-US" dirty="0"/>
          </a:p>
        </p:txBody>
      </p:sp>
      <p:sp>
        <p:nvSpPr>
          <p:cNvPr id="3" name="Content Placeholder 2"/>
          <p:cNvSpPr>
            <a:spLocks noGrp="1"/>
          </p:cNvSpPr>
          <p:nvPr>
            <p:ph idx="1"/>
          </p:nvPr>
        </p:nvSpPr>
        <p:spPr>
          <a:xfrm>
            <a:off x="504370" y="1690688"/>
            <a:ext cx="11687630" cy="4351338"/>
          </a:xfrm>
        </p:spPr>
        <p:txBody>
          <a:bodyPr>
            <a:normAutofit/>
          </a:bodyPr>
          <a:lstStyle/>
          <a:p>
            <a:r>
              <a:rPr lang="en-US" sz="2400" dirty="0" smtClean="0"/>
              <a:t>L and U is a bit different with </a:t>
            </a:r>
            <a:r>
              <a:rPr lang="en-US" sz="2400" dirty="0" err="1" smtClean="0"/>
              <a:t>numpy</a:t>
            </a:r>
            <a:endParaRPr lang="en-US" sz="2400" dirty="0" smtClean="0"/>
          </a:p>
          <a:p>
            <a:r>
              <a:rPr lang="en-US" sz="2400" dirty="0" err="1" smtClean="0"/>
              <a:t>numpy</a:t>
            </a:r>
            <a:r>
              <a:rPr lang="en-US" sz="2400" dirty="0" smtClean="0"/>
              <a:t> </a:t>
            </a:r>
            <a:r>
              <a:rPr lang="en-US" sz="2400" dirty="0"/>
              <a:t>decomposition uses </a:t>
            </a:r>
            <a:r>
              <a:rPr lang="en-US" sz="2400" i="1" dirty="0"/>
              <a:t>partial pivoting</a:t>
            </a:r>
            <a:r>
              <a:rPr lang="en-US" sz="2400" dirty="0"/>
              <a:t> (matrix rows are permuted to use the largest pivot). This is because small pivots can lead to numerical instability.</a:t>
            </a:r>
          </a:p>
        </p:txBody>
      </p:sp>
      <p:sp>
        <p:nvSpPr>
          <p:cNvPr id="5" name="Rectangle 4"/>
          <p:cNvSpPr/>
          <p:nvPr/>
        </p:nvSpPr>
        <p:spPr>
          <a:xfrm>
            <a:off x="722086" y="2972709"/>
            <a:ext cx="10860314" cy="3693319"/>
          </a:xfrm>
          <a:prstGeom prst="rect">
            <a:avLst/>
          </a:prstGeom>
        </p:spPr>
        <p:txBody>
          <a:bodyPr wrap="square">
            <a:spAutoFit/>
          </a:bodyPr>
          <a:lstStyle/>
          <a:p>
            <a:r>
              <a:rPr lang="en-US" dirty="0">
                <a:latin typeface="Courier New" charset="0"/>
                <a:ea typeface="Courier New" charset="0"/>
                <a:cs typeface="Courier New" charset="0"/>
              </a:rPr>
              <a:t>import </a:t>
            </a:r>
            <a:r>
              <a:rPr lang="en-US" dirty="0" err="1">
                <a:latin typeface="Courier New" charset="0"/>
                <a:ea typeface="Courier New" charset="0"/>
                <a:cs typeface="Courier New" charset="0"/>
              </a:rPr>
              <a:t>numpy</a:t>
            </a:r>
            <a:r>
              <a:rPr lang="en-US" dirty="0">
                <a:latin typeface="Courier New" charset="0"/>
                <a:ea typeface="Courier New" charset="0"/>
                <a:cs typeface="Courier New" charset="0"/>
              </a:rPr>
              <a:t> as np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import </a:t>
            </a:r>
            <a:r>
              <a:rPr lang="en-US" dirty="0" err="1">
                <a:latin typeface="Courier New" charset="0"/>
                <a:ea typeface="Courier New" charset="0"/>
                <a:cs typeface="Courier New" charset="0"/>
              </a:rPr>
              <a:t>scipy.linalg</a:t>
            </a:r>
            <a:r>
              <a:rPr lang="en-US" dirty="0">
                <a:latin typeface="Courier New" charset="0"/>
                <a:ea typeface="Courier New" charset="0"/>
                <a:cs typeface="Courier New" charset="0"/>
              </a:rPr>
              <a:t> as la </a:t>
            </a:r>
            <a:endParaRPr lang="en-US" dirty="0" smtClean="0">
              <a:latin typeface="Courier New" charset="0"/>
              <a:ea typeface="Courier New" charset="0"/>
              <a:cs typeface="Courier New" charset="0"/>
            </a:endParaRPr>
          </a:p>
          <a:p>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A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np.array</a:t>
            </a:r>
            <a:r>
              <a:rPr lang="en-US" dirty="0">
                <a:latin typeface="Courier New" charset="0"/>
                <a:ea typeface="Courier New" charset="0"/>
                <a:cs typeface="Courier New" charset="0"/>
              </a:rPr>
              <a:t>([[1,3,4],[2,1,3],[4,1,2]])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print(A</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P</a:t>
            </a:r>
            <a:r>
              <a:rPr lang="en-US" dirty="0">
                <a:latin typeface="Courier New" charset="0"/>
                <a:ea typeface="Courier New" charset="0"/>
                <a:cs typeface="Courier New" charset="0"/>
              </a:rPr>
              <a:t>, L, U = </a:t>
            </a:r>
            <a:r>
              <a:rPr lang="en-US" dirty="0" err="1">
                <a:latin typeface="Courier New" charset="0"/>
                <a:ea typeface="Courier New" charset="0"/>
                <a:cs typeface="Courier New" charset="0"/>
              </a:rPr>
              <a:t>la.lu</a:t>
            </a:r>
            <a:r>
              <a:rPr lang="en-US" dirty="0">
                <a:latin typeface="Courier New" charset="0"/>
                <a:ea typeface="Courier New" charset="0"/>
                <a:cs typeface="Courier New" charset="0"/>
              </a:rPr>
              <a:t>(A) </a:t>
            </a:r>
            <a:endParaRPr lang="en-US" dirty="0" smtClean="0">
              <a:latin typeface="Courier New" charset="0"/>
              <a:ea typeface="Courier New" charset="0"/>
              <a:cs typeface="Courier New" charset="0"/>
            </a:endParaRPr>
          </a:p>
          <a:p>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print(</a:t>
            </a:r>
            <a:r>
              <a:rPr lang="en-US" dirty="0" err="1" smtClean="0">
                <a:latin typeface="Courier New" charset="0"/>
                <a:ea typeface="Courier New" charset="0"/>
                <a:cs typeface="Courier New" charset="0"/>
              </a:rPr>
              <a:t>np.dot</a:t>
            </a:r>
            <a:r>
              <a:rPr lang="en-US" dirty="0" smtClean="0">
                <a:latin typeface="Courier New" charset="0"/>
                <a:ea typeface="Courier New" charset="0"/>
                <a:cs typeface="Courier New" charset="0"/>
              </a:rPr>
              <a:t>(P.T</a:t>
            </a:r>
            <a:r>
              <a:rPr lang="en-US" dirty="0">
                <a:latin typeface="Courier New" charset="0"/>
                <a:ea typeface="Courier New" charset="0"/>
                <a:cs typeface="Courier New" charset="0"/>
              </a:rPr>
              <a:t>, A))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print </a:t>
            </a:r>
          </a:p>
          <a:p>
            <a:r>
              <a:rPr lang="en-US" dirty="0" smtClean="0">
                <a:latin typeface="Courier New" charset="0"/>
                <a:ea typeface="Courier New" charset="0"/>
                <a:cs typeface="Courier New" charset="0"/>
              </a:rPr>
              <a:t>print(</a:t>
            </a:r>
            <a:r>
              <a:rPr lang="en-US" dirty="0" err="1" smtClean="0">
                <a:latin typeface="Courier New" charset="0"/>
                <a:ea typeface="Courier New" charset="0"/>
                <a:cs typeface="Courier New" charset="0"/>
              </a:rPr>
              <a:t>np.dot</a:t>
            </a:r>
            <a:r>
              <a:rPr lang="en-US" dirty="0" smtClean="0">
                <a:latin typeface="Courier New" charset="0"/>
                <a:ea typeface="Courier New" charset="0"/>
                <a:cs typeface="Courier New" charset="0"/>
              </a:rPr>
              <a:t>(L</a:t>
            </a:r>
            <a:r>
              <a:rPr lang="en-US" dirty="0">
                <a:latin typeface="Courier New" charset="0"/>
                <a:ea typeface="Courier New" charset="0"/>
                <a:cs typeface="Courier New" charset="0"/>
              </a:rPr>
              <a:t>, U))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print(P</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print(L</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print(U</a:t>
            </a:r>
            <a:r>
              <a:rPr lang="en-US" dirty="0">
                <a:latin typeface="Courier New" charset="0"/>
                <a:ea typeface="Courier New" charset="0"/>
                <a:cs typeface="Courier New" charset="0"/>
              </a:rPr>
              <a:t>)</a:t>
            </a:r>
          </a:p>
        </p:txBody>
      </p:sp>
    </p:spTree>
    <p:extLst>
      <p:ext uri="{BB962C8B-B14F-4D97-AF65-F5344CB8AC3E}">
        <p14:creationId xmlns:p14="http://schemas.microsoft.com/office/powerpoint/2010/main" val="2059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a:t>
            </a:r>
            <a:br>
              <a:rPr lang="en-US" dirty="0" smtClean="0"/>
            </a:br>
            <a:r>
              <a:rPr lang="en-US" dirty="0" smtClean="0"/>
              <a:t>Doolittle Algorithm in Python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Please visit: </a:t>
            </a:r>
          </a:p>
          <a:p>
            <a:r>
              <a:rPr lang="en-US" sz="2400" dirty="0" smtClean="0"/>
              <a:t>https</a:t>
            </a:r>
            <a:r>
              <a:rPr lang="en-US" sz="2400" dirty="0"/>
              <a:t>://</a:t>
            </a:r>
            <a:r>
              <a:rPr lang="en-US" sz="2400" dirty="0" err="1"/>
              <a:t>www.geeksforgeeks.org</a:t>
            </a:r>
            <a:r>
              <a:rPr lang="en-US" sz="2400" dirty="0"/>
              <a:t>/</a:t>
            </a:r>
            <a:r>
              <a:rPr lang="en-US" sz="2400" dirty="0" err="1"/>
              <a:t>doolittle</a:t>
            </a:r>
            <a:r>
              <a:rPr lang="en-US" sz="2400" dirty="0"/>
              <a:t>-algorithm-</a:t>
            </a:r>
            <a:r>
              <a:rPr lang="en-US" sz="2400" dirty="0" err="1"/>
              <a:t>lu</a:t>
            </a:r>
            <a:r>
              <a:rPr lang="en-US" sz="2400" dirty="0"/>
              <a:t>-decomposition/</a:t>
            </a:r>
          </a:p>
        </p:txBody>
      </p:sp>
    </p:spTree>
    <p:extLst>
      <p:ext uri="{BB962C8B-B14F-4D97-AF65-F5344CB8AC3E}">
        <p14:creationId xmlns:p14="http://schemas.microsoft.com/office/powerpoint/2010/main" val="138811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smtClean="0"/>
              <a:t>Chapter 5. Equation Solving. </a:t>
            </a:r>
            <a:r>
              <a:rPr lang="en-US" altLang="en-US" dirty="0" smtClean="0"/>
              <a:t>Numerical </a:t>
            </a:r>
            <a:r>
              <a:rPr lang="en-US" altLang="en-US" dirty="0"/>
              <a:t>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p:txBody>
      </p:sp>
    </p:spTree>
    <p:extLst>
      <p:ext uri="{BB962C8B-B14F-4D97-AF65-F5344CB8AC3E}">
        <p14:creationId xmlns:p14="http://schemas.microsoft.com/office/powerpoint/2010/main" val="7804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D32ED-65A0-4214-8175-E9D66C01E78B}"/>
              </a:ext>
            </a:extLst>
          </p:cNvPr>
          <p:cNvSpPr>
            <a:spLocks noGrp="1"/>
          </p:cNvSpPr>
          <p:nvPr>
            <p:ph type="title"/>
          </p:nvPr>
        </p:nvSpPr>
        <p:spPr/>
        <p:txBody>
          <a:bodyPr/>
          <a:lstStyle/>
          <a:p>
            <a:r>
              <a:rPr lang="en-US" dirty="0"/>
              <a:t>Topics to be covered</a:t>
            </a:r>
          </a:p>
        </p:txBody>
      </p:sp>
      <p:sp>
        <p:nvSpPr>
          <p:cNvPr id="3" name="Content Placeholder 2">
            <a:extLst>
              <a:ext uri="{FF2B5EF4-FFF2-40B4-BE49-F238E27FC236}">
                <a16:creationId xmlns:a16="http://schemas.microsoft.com/office/drawing/2014/main" xmlns="" id="{9ABDD3E3-3485-458D-91D1-7EC8D235E426}"/>
              </a:ext>
            </a:extLst>
          </p:cNvPr>
          <p:cNvSpPr>
            <a:spLocks noGrp="1"/>
          </p:cNvSpPr>
          <p:nvPr>
            <p:ph idx="1"/>
          </p:nvPr>
        </p:nvSpPr>
        <p:spPr/>
        <p:txBody>
          <a:bodyPr>
            <a:normAutofit/>
          </a:bodyPr>
          <a:lstStyle/>
          <a:p>
            <a:pPr marL="457200" indent="-457200">
              <a:buFont typeface="+mj-lt"/>
              <a:buAutoNum type="arabicPeriod"/>
            </a:pPr>
            <a:r>
              <a:rPr lang="en-US" dirty="0" smtClean="0"/>
              <a:t>Python matrix and vector</a:t>
            </a:r>
          </a:p>
          <a:p>
            <a:pPr marL="457200" indent="-457200">
              <a:buFont typeface="+mj-lt"/>
              <a:buAutoNum type="arabicPeriod"/>
            </a:pPr>
            <a:r>
              <a:rPr lang="en-US" dirty="0" smtClean="0"/>
              <a:t>Determinant</a:t>
            </a:r>
          </a:p>
          <a:p>
            <a:pPr marL="457200" indent="-457200">
              <a:buFont typeface="+mj-lt"/>
              <a:buAutoNum type="arabicPeriod"/>
            </a:pPr>
            <a:r>
              <a:rPr lang="en-US" dirty="0" smtClean="0"/>
              <a:t>Matrix Inversion</a:t>
            </a:r>
          </a:p>
          <a:p>
            <a:pPr marL="457200" indent="-457200">
              <a:buFont typeface="+mj-lt"/>
              <a:buAutoNum type="arabicPeriod"/>
            </a:pPr>
            <a:r>
              <a:rPr lang="en-US" dirty="0" smtClean="0"/>
              <a:t>Solving Linear System</a:t>
            </a:r>
          </a:p>
          <a:p>
            <a:pPr marL="457200" indent="-457200">
              <a:buFont typeface="+mj-lt"/>
              <a:buAutoNum type="arabicPeriod"/>
            </a:pPr>
            <a:endParaRPr lang="en-US" dirty="0"/>
          </a:p>
        </p:txBody>
      </p:sp>
    </p:spTree>
    <p:extLst>
      <p:ext uri="{BB962C8B-B14F-4D97-AF65-F5344CB8AC3E}">
        <p14:creationId xmlns:p14="http://schemas.microsoft.com/office/powerpoint/2010/main" val="36360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and Vectors (in Python)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1950" y="1690688"/>
            <a:ext cx="3848100" cy="1524000"/>
          </a:xfrm>
        </p:spPr>
      </p:pic>
      <p:sp>
        <p:nvSpPr>
          <p:cNvPr id="5" name="Rectangle 4"/>
          <p:cNvSpPr/>
          <p:nvPr/>
        </p:nvSpPr>
        <p:spPr>
          <a:xfrm>
            <a:off x="1123949" y="3299053"/>
            <a:ext cx="8905421" cy="2031325"/>
          </a:xfrm>
          <a:prstGeom prst="rect">
            <a:avLst/>
          </a:prstGeom>
        </p:spPr>
        <p:txBody>
          <a:bodyPr wrap="square">
            <a:spAutoFit/>
          </a:bodyPr>
          <a:lstStyle/>
          <a:p>
            <a:r>
              <a:rPr lang="pt-BR" dirty="0" err="1">
                <a:latin typeface="Courier New" charset="0"/>
              </a:rPr>
              <a:t>import</a:t>
            </a:r>
            <a:r>
              <a:rPr lang="pt-BR" dirty="0">
                <a:latin typeface="Courier New" charset="0"/>
              </a:rPr>
              <a:t> </a:t>
            </a:r>
            <a:r>
              <a:rPr lang="pt-BR" dirty="0" err="1">
                <a:latin typeface="Courier New" charset="0"/>
              </a:rPr>
              <a:t>numpy</a:t>
            </a:r>
            <a:r>
              <a:rPr lang="pt-BR" dirty="0">
                <a:latin typeface="Courier New" charset="0"/>
              </a:rPr>
              <a:t> as </a:t>
            </a:r>
            <a:r>
              <a:rPr lang="pt-BR" dirty="0" err="1" smtClean="0">
                <a:latin typeface="Courier New" charset="0"/>
              </a:rPr>
              <a:t>np</a:t>
            </a:r>
            <a:endParaRPr lang="pt-BR" dirty="0" smtClean="0">
              <a:latin typeface="Courier New" charset="0"/>
            </a:endParaRPr>
          </a:p>
          <a:p>
            <a:r>
              <a:rPr lang="pt-BR" dirty="0" smtClean="0">
                <a:latin typeface="Courier New" charset="0"/>
              </a:rPr>
              <a:t>M </a:t>
            </a:r>
            <a:r>
              <a:rPr lang="pt-BR" dirty="0">
                <a:latin typeface="Courier New" charset="0"/>
              </a:rPr>
              <a:t>= </a:t>
            </a:r>
            <a:r>
              <a:rPr lang="pt-BR" dirty="0" err="1">
                <a:latin typeface="Courier New" charset="0"/>
              </a:rPr>
              <a:t>np.array</a:t>
            </a:r>
            <a:r>
              <a:rPr lang="pt-BR" dirty="0">
                <a:latin typeface="Courier New" charset="0"/>
              </a:rPr>
              <a:t>([[1, 2, 3], </a:t>
            </a:r>
            <a:endParaRPr lang="pt-BR" dirty="0" smtClean="0">
              <a:latin typeface="Courier New" charset="0"/>
            </a:endParaRPr>
          </a:p>
          <a:p>
            <a:pPr>
              <a:tabLst>
                <a:tab pos="1933575" algn="l"/>
              </a:tabLst>
            </a:pPr>
            <a:r>
              <a:rPr lang="pt-BR" dirty="0" smtClean="0">
                <a:latin typeface="Courier New" charset="0"/>
              </a:rPr>
              <a:t>	[4</a:t>
            </a:r>
            <a:r>
              <a:rPr lang="pt-BR" dirty="0">
                <a:latin typeface="Courier New" charset="0"/>
              </a:rPr>
              <a:t>, 5, 6], </a:t>
            </a:r>
            <a:endParaRPr lang="pt-BR" dirty="0" smtClean="0">
              <a:latin typeface="Courier New" charset="0"/>
            </a:endParaRPr>
          </a:p>
          <a:p>
            <a:pPr>
              <a:tabLst>
                <a:tab pos="1933575" algn="l"/>
              </a:tabLst>
            </a:pPr>
            <a:r>
              <a:rPr lang="pt-BR" dirty="0">
                <a:latin typeface="Courier New" charset="0"/>
              </a:rPr>
              <a:t>	</a:t>
            </a:r>
            <a:r>
              <a:rPr lang="pt-BR" dirty="0" smtClean="0">
                <a:latin typeface="Courier New" charset="0"/>
              </a:rPr>
              <a:t>[</a:t>
            </a:r>
            <a:r>
              <a:rPr lang="pt-BR" dirty="0">
                <a:latin typeface="Courier New" charset="0"/>
              </a:rPr>
              <a:t>7, 8, 9</a:t>
            </a:r>
            <a:r>
              <a:rPr lang="pt-BR" dirty="0" smtClean="0">
                <a:latin typeface="Courier New" charset="0"/>
              </a:rPr>
              <a:t>]])</a:t>
            </a:r>
          </a:p>
          <a:p>
            <a:r>
              <a:rPr lang="pt-BR" dirty="0" err="1" smtClean="0">
                <a:latin typeface="Courier New" charset="0"/>
              </a:rPr>
              <a:t>v</a:t>
            </a:r>
            <a:r>
              <a:rPr lang="pt-BR" dirty="0" smtClean="0">
                <a:latin typeface="Courier New" charset="0"/>
              </a:rPr>
              <a:t> </a:t>
            </a:r>
            <a:r>
              <a:rPr lang="pt-BR" dirty="0">
                <a:latin typeface="Courier New" charset="0"/>
              </a:rPr>
              <a:t>= </a:t>
            </a:r>
            <a:r>
              <a:rPr lang="pt-BR" dirty="0" err="1">
                <a:latin typeface="Courier New" charset="0"/>
              </a:rPr>
              <a:t>np.array</a:t>
            </a:r>
            <a:r>
              <a:rPr lang="pt-BR" dirty="0">
                <a:latin typeface="Courier New" charset="0"/>
              </a:rPr>
              <a:t>([[1], </a:t>
            </a:r>
            <a:endParaRPr lang="pt-BR" dirty="0" smtClean="0">
              <a:latin typeface="Courier New" charset="0"/>
            </a:endParaRPr>
          </a:p>
          <a:p>
            <a:pPr>
              <a:tabLst>
                <a:tab pos="1933575" algn="l"/>
              </a:tabLst>
            </a:pPr>
            <a:r>
              <a:rPr lang="pt-BR" dirty="0">
                <a:latin typeface="Courier New" charset="0"/>
              </a:rPr>
              <a:t>	</a:t>
            </a:r>
            <a:r>
              <a:rPr lang="pt-BR" dirty="0" smtClean="0">
                <a:latin typeface="Courier New" charset="0"/>
              </a:rPr>
              <a:t>[</a:t>
            </a:r>
            <a:r>
              <a:rPr lang="pt-BR" dirty="0">
                <a:latin typeface="Courier New" charset="0"/>
              </a:rPr>
              <a:t>2], </a:t>
            </a:r>
            <a:endParaRPr lang="pt-BR" dirty="0" smtClean="0">
              <a:latin typeface="Courier New" charset="0"/>
            </a:endParaRPr>
          </a:p>
          <a:p>
            <a:pPr>
              <a:tabLst>
                <a:tab pos="1933575" algn="l"/>
              </a:tabLst>
            </a:pPr>
            <a:r>
              <a:rPr lang="pt-BR" dirty="0">
                <a:latin typeface="Courier New" charset="0"/>
              </a:rPr>
              <a:t>	</a:t>
            </a:r>
            <a:r>
              <a:rPr lang="pt-BR" dirty="0" smtClean="0">
                <a:latin typeface="Courier New" charset="0"/>
              </a:rPr>
              <a:t>[</a:t>
            </a:r>
            <a:r>
              <a:rPr lang="pt-BR" dirty="0">
                <a:latin typeface="Courier New" charset="0"/>
              </a:rPr>
              <a:t>3]])</a:t>
            </a:r>
            <a:endParaRPr lang="en-US" dirty="0"/>
          </a:p>
        </p:txBody>
      </p:sp>
    </p:spTree>
    <p:extLst>
      <p:ext uri="{BB962C8B-B14F-4D97-AF65-F5344CB8AC3E}">
        <p14:creationId xmlns:p14="http://schemas.microsoft.com/office/powerpoint/2010/main" val="101202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and Vectors (in Python)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1950" y="1690688"/>
            <a:ext cx="3848100" cy="1524000"/>
          </a:xfrm>
        </p:spPr>
      </p:pic>
      <p:sp>
        <p:nvSpPr>
          <p:cNvPr id="5" name="Rectangle 4"/>
          <p:cNvSpPr/>
          <p:nvPr/>
        </p:nvSpPr>
        <p:spPr>
          <a:xfrm>
            <a:off x="1123949" y="3299053"/>
            <a:ext cx="8905421" cy="2031325"/>
          </a:xfrm>
          <a:prstGeom prst="rect">
            <a:avLst/>
          </a:prstGeom>
        </p:spPr>
        <p:txBody>
          <a:bodyPr wrap="square">
            <a:spAutoFit/>
          </a:bodyPr>
          <a:lstStyle/>
          <a:p>
            <a:r>
              <a:rPr lang="pt-BR" dirty="0" err="1">
                <a:latin typeface="Courier New" charset="0"/>
              </a:rPr>
              <a:t>print</a:t>
            </a:r>
            <a:r>
              <a:rPr lang="pt-BR" dirty="0">
                <a:latin typeface="Courier New" charset="0"/>
              </a:rPr>
              <a:t> </a:t>
            </a:r>
            <a:r>
              <a:rPr lang="pt-BR" dirty="0" err="1" smtClean="0">
                <a:latin typeface="Courier New" charset="0"/>
              </a:rPr>
              <a:t>M.shape</a:t>
            </a:r>
            <a:r>
              <a:rPr lang="pt-BR" dirty="0">
                <a:latin typeface="Courier New" charset="0"/>
              </a:rPr>
              <a:t> </a:t>
            </a:r>
            <a:r>
              <a:rPr lang="pt-BR" dirty="0" smtClean="0">
                <a:latin typeface="Courier New" charset="0"/>
              </a:rPr>
              <a:t># it </a:t>
            </a:r>
            <a:r>
              <a:rPr lang="pt-BR" dirty="0" err="1" smtClean="0">
                <a:latin typeface="Courier New" charset="0"/>
              </a:rPr>
              <a:t>returns</a:t>
            </a:r>
            <a:r>
              <a:rPr lang="pt-BR" dirty="0" smtClean="0">
                <a:latin typeface="Courier New" charset="0"/>
              </a:rPr>
              <a:t> (3, 3)</a:t>
            </a:r>
          </a:p>
          <a:p>
            <a:endParaRPr lang="pt-BR" dirty="0">
              <a:latin typeface="Courier New" charset="0"/>
            </a:endParaRPr>
          </a:p>
          <a:p>
            <a:r>
              <a:rPr lang="pt-BR" dirty="0" err="1" smtClean="0">
                <a:latin typeface="Courier New" charset="0"/>
              </a:rPr>
              <a:t>print</a:t>
            </a:r>
            <a:r>
              <a:rPr lang="pt-BR" dirty="0" smtClean="0">
                <a:latin typeface="Courier New" charset="0"/>
              </a:rPr>
              <a:t> </a:t>
            </a:r>
            <a:r>
              <a:rPr lang="pt-BR" dirty="0" err="1" smtClean="0">
                <a:latin typeface="Courier New" charset="0"/>
              </a:rPr>
              <a:t>v.shape</a:t>
            </a:r>
            <a:r>
              <a:rPr lang="pt-BR" dirty="0">
                <a:latin typeface="Courier New" charset="0"/>
              </a:rPr>
              <a:t> </a:t>
            </a:r>
            <a:r>
              <a:rPr lang="pt-BR" dirty="0" smtClean="0">
                <a:latin typeface="Courier New" charset="0"/>
              </a:rPr>
              <a:t># it </a:t>
            </a:r>
            <a:r>
              <a:rPr lang="pt-BR" dirty="0" err="1" smtClean="0">
                <a:latin typeface="Courier New" charset="0"/>
              </a:rPr>
              <a:t>returns</a:t>
            </a:r>
            <a:r>
              <a:rPr lang="pt-BR" dirty="0" smtClean="0">
                <a:latin typeface="Courier New" charset="0"/>
              </a:rPr>
              <a:t> (3</a:t>
            </a:r>
            <a:r>
              <a:rPr lang="pt-BR" dirty="0">
                <a:latin typeface="Courier New" charset="0"/>
              </a:rPr>
              <a:t>, 1</a:t>
            </a:r>
            <a:r>
              <a:rPr lang="pt-BR" dirty="0" smtClean="0">
                <a:latin typeface="Courier New" charset="0"/>
              </a:rPr>
              <a:t>)</a:t>
            </a:r>
          </a:p>
          <a:p>
            <a:endParaRPr lang="pt-BR" dirty="0">
              <a:latin typeface="Courier New" charset="0"/>
            </a:endParaRPr>
          </a:p>
          <a:p>
            <a:r>
              <a:rPr lang="pt-BR" dirty="0" err="1" smtClean="0">
                <a:latin typeface="Courier New" charset="0"/>
              </a:rPr>
              <a:t>v_single_dim</a:t>
            </a:r>
            <a:r>
              <a:rPr lang="pt-BR" dirty="0" smtClean="0">
                <a:latin typeface="Courier New" charset="0"/>
              </a:rPr>
              <a:t> </a:t>
            </a:r>
            <a:r>
              <a:rPr lang="pt-BR" dirty="0">
                <a:latin typeface="Courier New" charset="0"/>
              </a:rPr>
              <a:t>= </a:t>
            </a:r>
            <a:r>
              <a:rPr lang="pt-BR" dirty="0" err="1">
                <a:latin typeface="Courier New" charset="0"/>
              </a:rPr>
              <a:t>np.array</a:t>
            </a:r>
            <a:r>
              <a:rPr lang="pt-BR" dirty="0">
                <a:latin typeface="Courier New" charset="0"/>
              </a:rPr>
              <a:t>([1, 2, 3</a:t>
            </a:r>
            <a:r>
              <a:rPr lang="pt-BR" dirty="0" smtClean="0">
                <a:latin typeface="Courier New" charset="0"/>
              </a:rPr>
              <a:t>])</a:t>
            </a:r>
          </a:p>
          <a:p>
            <a:r>
              <a:rPr lang="pt-BR" dirty="0" err="1" smtClean="0">
                <a:latin typeface="Courier New" charset="0"/>
              </a:rPr>
              <a:t>print</a:t>
            </a:r>
            <a:r>
              <a:rPr lang="pt-BR" dirty="0" smtClean="0">
                <a:latin typeface="Courier New" charset="0"/>
              </a:rPr>
              <a:t> </a:t>
            </a:r>
            <a:r>
              <a:rPr lang="pt-BR" dirty="0" err="1" smtClean="0">
                <a:latin typeface="Courier New" charset="0"/>
              </a:rPr>
              <a:t>v_single_dim.shape</a:t>
            </a:r>
            <a:r>
              <a:rPr lang="pt-BR" dirty="0" smtClean="0">
                <a:latin typeface="Courier New" charset="0"/>
              </a:rPr>
              <a:t> # it </a:t>
            </a:r>
            <a:r>
              <a:rPr lang="pt-BR" dirty="0" err="1" smtClean="0">
                <a:latin typeface="Courier New" charset="0"/>
              </a:rPr>
              <a:t>returns</a:t>
            </a:r>
            <a:r>
              <a:rPr lang="pt-BR" dirty="0" smtClean="0">
                <a:latin typeface="Courier New" charset="0"/>
              </a:rPr>
              <a:t> </a:t>
            </a:r>
            <a:r>
              <a:rPr lang="pt-BR" dirty="0">
                <a:latin typeface="Courier New" charset="0"/>
              </a:rPr>
              <a:t>(3,)</a:t>
            </a:r>
            <a:endParaRPr lang="pt-BR" dirty="0" smtClean="0">
              <a:latin typeface="Courier New" charset="0"/>
            </a:endParaRPr>
          </a:p>
          <a:p>
            <a:endParaRPr lang="en-US" dirty="0"/>
          </a:p>
        </p:txBody>
      </p:sp>
    </p:spTree>
    <p:extLst>
      <p:ext uri="{BB962C8B-B14F-4D97-AF65-F5344CB8AC3E}">
        <p14:creationId xmlns:p14="http://schemas.microsoft.com/office/powerpoint/2010/main" val="199589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Create Matrices and Vectors</a:t>
            </a:r>
          </a:p>
        </p:txBody>
      </p:sp>
      <p:sp>
        <p:nvSpPr>
          <p:cNvPr id="3" name="Content Placeholder 2"/>
          <p:cNvSpPr>
            <a:spLocks noGrp="1"/>
          </p:cNvSpPr>
          <p:nvPr>
            <p:ph idx="1"/>
          </p:nvPr>
        </p:nvSpPr>
        <p:spPr>
          <a:xfrm>
            <a:off x="838199" y="1854653"/>
            <a:ext cx="10515600" cy="4351338"/>
          </a:xfrm>
        </p:spPr>
        <p:txBody>
          <a:bodyPr/>
          <a:lstStyle/>
          <a:p>
            <a:r>
              <a:rPr lang="en-US" dirty="0" err="1"/>
              <a:t>NumPy</a:t>
            </a:r>
            <a:r>
              <a:rPr lang="en-US" dirty="0"/>
              <a:t> provides many convenience functions for creating matrices/vectors.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370" y="2686163"/>
            <a:ext cx="6357257" cy="3973286"/>
          </a:xfrm>
          <a:prstGeom prst="rect">
            <a:avLst/>
          </a:prstGeom>
        </p:spPr>
      </p:pic>
    </p:spTree>
    <p:extLst>
      <p:ext uri="{BB962C8B-B14F-4D97-AF65-F5344CB8AC3E}">
        <p14:creationId xmlns:p14="http://schemas.microsoft.com/office/powerpoint/2010/main" val="127423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Create Matrices and Vectors</a:t>
            </a:r>
          </a:p>
        </p:txBody>
      </p:sp>
      <p:sp>
        <p:nvSpPr>
          <p:cNvPr id="3" name="Content Placeholder 2"/>
          <p:cNvSpPr>
            <a:spLocks noGrp="1"/>
          </p:cNvSpPr>
          <p:nvPr>
            <p:ph idx="1"/>
          </p:nvPr>
        </p:nvSpPr>
        <p:spPr>
          <a:xfrm>
            <a:off x="838199" y="1854653"/>
            <a:ext cx="10515600" cy="4351338"/>
          </a:xfrm>
        </p:spPr>
        <p:txBody>
          <a:bodyPr/>
          <a:lstStyle/>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950" y="1690688"/>
            <a:ext cx="3848100" cy="1524000"/>
          </a:xfrm>
          <a:prstGeom prst="rect">
            <a:avLst/>
          </a:prstGeom>
        </p:spPr>
      </p:pic>
      <p:sp>
        <p:nvSpPr>
          <p:cNvPr id="6" name="Rectangle 5"/>
          <p:cNvSpPr/>
          <p:nvPr/>
        </p:nvSpPr>
        <p:spPr>
          <a:xfrm>
            <a:off x="838198" y="3510010"/>
            <a:ext cx="8697687" cy="2585323"/>
          </a:xfrm>
          <a:prstGeom prst="rect">
            <a:avLst/>
          </a:prstGeom>
        </p:spPr>
        <p:txBody>
          <a:bodyPr wrap="square">
            <a:spAutoFit/>
          </a:bodyPr>
          <a:lstStyle/>
          <a:p>
            <a:r>
              <a:rPr lang="pt-BR" dirty="0">
                <a:latin typeface="Courier New" charset="0"/>
              </a:rPr>
              <a:t>v1 = </a:t>
            </a:r>
            <a:r>
              <a:rPr lang="pt-BR" dirty="0" err="1">
                <a:latin typeface="Courier New" charset="0"/>
              </a:rPr>
              <a:t>np.array</a:t>
            </a:r>
            <a:r>
              <a:rPr lang="pt-BR" dirty="0">
                <a:latin typeface="Courier New" charset="0"/>
              </a:rPr>
              <a:t>([1, 2, 3</a:t>
            </a:r>
            <a:r>
              <a:rPr lang="pt-BR" dirty="0" smtClean="0">
                <a:latin typeface="Courier New" charset="0"/>
              </a:rPr>
              <a:t>])</a:t>
            </a:r>
          </a:p>
          <a:p>
            <a:r>
              <a:rPr lang="pt-BR" dirty="0" smtClean="0">
                <a:latin typeface="Courier New" charset="0"/>
              </a:rPr>
              <a:t>v2 </a:t>
            </a:r>
            <a:r>
              <a:rPr lang="pt-BR" dirty="0">
                <a:latin typeface="Courier New" charset="0"/>
              </a:rPr>
              <a:t>= </a:t>
            </a:r>
            <a:r>
              <a:rPr lang="pt-BR" dirty="0" err="1">
                <a:latin typeface="Courier New" charset="0"/>
              </a:rPr>
              <a:t>np.array</a:t>
            </a:r>
            <a:r>
              <a:rPr lang="pt-BR" dirty="0">
                <a:latin typeface="Courier New" charset="0"/>
              </a:rPr>
              <a:t>([4, 5, 6</a:t>
            </a:r>
            <a:r>
              <a:rPr lang="pt-BR" dirty="0" smtClean="0">
                <a:latin typeface="Courier New" charset="0"/>
              </a:rPr>
              <a:t>])</a:t>
            </a:r>
          </a:p>
          <a:p>
            <a:r>
              <a:rPr lang="pt-BR" dirty="0" smtClean="0">
                <a:latin typeface="Courier New" charset="0"/>
              </a:rPr>
              <a:t>v3 </a:t>
            </a:r>
            <a:r>
              <a:rPr lang="pt-BR" dirty="0">
                <a:latin typeface="Courier New" charset="0"/>
              </a:rPr>
              <a:t>= </a:t>
            </a:r>
            <a:r>
              <a:rPr lang="pt-BR" dirty="0" err="1">
                <a:latin typeface="Courier New" charset="0"/>
              </a:rPr>
              <a:t>np.array</a:t>
            </a:r>
            <a:r>
              <a:rPr lang="pt-BR" dirty="0">
                <a:latin typeface="Courier New" charset="0"/>
              </a:rPr>
              <a:t>([7, 8, 9</a:t>
            </a:r>
            <a:r>
              <a:rPr lang="pt-BR" dirty="0" smtClean="0">
                <a:latin typeface="Courier New" charset="0"/>
              </a:rPr>
              <a:t>])</a:t>
            </a:r>
          </a:p>
          <a:p>
            <a:r>
              <a:rPr lang="pt-BR" dirty="0" smtClean="0">
                <a:latin typeface="Courier New" charset="0"/>
              </a:rPr>
              <a:t>M </a:t>
            </a:r>
            <a:r>
              <a:rPr lang="pt-BR" dirty="0">
                <a:latin typeface="Courier New" charset="0"/>
              </a:rPr>
              <a:t>= </a:t>
            </a:r>
            <a:r>
              <a:rPr lang="pt-BR" dirty="0" err="1">
                <a:latin typeface="Courier New" charset="0"/>
              </a:rPr>
              <a:t>np.vstack</a:t>
            </a:r>
            <a:r>
              <a:rPr lang="pt-BR" dirty="0">
                <a:latin typeface="Courier New" charset="0"/>
              </a:rPr>
              <a:t>([v1, v2, v3</a:t>
            </a:r>
            <a:r>
              <a:rPr lang="pt-BR" dirty="0" smtClean="0">
                <a:latin typeface="Courier New" charset="0"/>
              </a:rPr>
              <a:t>])</a:t>
            </a:r>
          </a:p>
          <a:p>
            <a:r>
              <a:rPr lang="pt-BR" dirty="0" err="1" smtClean="0">
                <a:latin typeface="Courier New" charset="0"/>
              </a:rPr>
              <a:t>print</a:t>
            </a:r>
            <a:r>
              <a:rPr lang="pt-BR" dirty="0" smtClean="0">
                <a:latin typeface="Courier New" charset="0"/>
              </a:rPr>
              <a:t> M </a:t>
            </a:r>
          </a:p>
          <a:p>
            <a:endParaRPr lang="pt-BR" dirty="0" smtClean="0">
              <a:latin typeface="Courier New" charset="0"/>
            </a:endParaRPr>
          </a:p>
          <a:p>
            <a:r>
              <a:rPr lang="pt-BR" dirty="0" smtClean="0">
                <a:latin typeface="Courier New" charset="0"/>
              </a:rPr>
              <a:t>#Output: [[</a:t>
            </a:r>
            <a:r>
              <a:rPr lang="pt-BR" dirty="0">
                <a:latin typeface="Courier New" charset="0"/>
              </a:rPr>
              <a:t>1 2 3]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a:t>
            </a:r>
            <a:r>
              <a:rPr lang="pt-BR" dirty="0">
                <a:latin typeface="Courier New" charset="0"/>
              </a:rPr>
              <a:t>4 5 6] </a:t>
            </a:r>
            <a:endParaRPr lang="pt-BR" dirty="0" smtClean="0">
              <a:latin typeface="Courier New" charset="0"/>
            </a:endParaRPr>
          </a:p>
          <a:p>
            <a:pPr>
              <a:tabLst>
                <a:tab pos="1370013" algn="l"/>
              </a:tabLst>
            </a:pPr>
            <a:r>
              <a:rPr lang="pt-BR" dirty="0">
                <a:latin typeface="Courier New" charset="0"/>
              </a:rPr>
              <a:t>	</a:t>
            </a:r>
            <a:r>
              <a:rPr lang="pt-BR" dirty="0" smtClean="0">
                <a:latin typeface="Courier New" charset="0"/>
              </a:rPr>
              <a:t>[</a:t>
            </a:r>
            <a:r>
              <a:rPr lang="pt-BR" dirty="0">
                <a:latin typeface="Courier New" charset="0"/>
              </a:rPr>
              <a:t>7 8 9]]</a:t>
            </a:r>
            <a:endParaRPr lang="en-US" dirty="0"/>
          </a:p>
        </p:txBody>
      </p:sp>
    </p:spTree>
    <p:extLst>
      <p:ext uri="{BB962C8B-B14F-4D97-AF65-F5344CB8AC3E}">
        <p14:creationId xmlns:p14="http://schemas.microsoft.com/office/powerpoint/2010/main" val="13842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 Dot Multiplication</a:t>
            </a:r>
          </a:p>
        </p:txBody>
      </p:sp>
      <p:sp>
        <p:nvSpPr>
          <p:cNvPr id="3" name="Content Placeholder 2"/>
          <p:cNvSpPr>
            <a:spLocks noGrp="1"/>
          </p:cNvSpPr>
          <p:nvPr>
            <p:ph idx="1"/>
          </p:nvPr>
        </p:nvSpPr>
        <p:spPr/>
        <p:txBody>
          <a:bodyPr/>
          <a:lstStyle/>
          <a:p>
            <a:endParaRPr lang="en-US" dirty="0" smtClean="0"/>
          </a:p>
          <a:p>
            <a:endParaRPr lang="en-US" dirty="0"/>
          </a:p>
        </p:txBody>
      </p:sp>
      <p:sp>
        <p:nvSpPr>
          <p:cNvPr id="5" name="Rectangle 4"/>
          <p:cNvSpPr/>
          <p:nvPr/>
        </p:nvSpPr>
        <p:spPr>
          <a:xfrm>
            <a:off x="1047504" y="3631962"/>
            <a:ext cx="2257669" cy="1477328"/>
          </a:xfrm>
          <a:prstGeom prst="rect">
            <a:avLst/>
          </a:prstGeom>
        </p:spPr>
        <p:txBody>
          <a:bodyPr wrap="none">
            <a:spAutoFit/>
          </a:bodyPr>
          <a:lstStyle/>
          <a:p>
            <a:r>
              <a:rPr lang="en-US" dirty="0">
                <a:latin typeface="Courier New" charset="0"/>
              </a:rPr>
              <a:t>print </a:t>
            </a:r>
            <a:r>
              <a:rPr lang="en-US" dirty="0" err="1">
                <a:latin typeface="Courier New" charset="0"/>
              </a:rPr>
              <a:t>M.dot</a:t>
            </a:r>
            <a:r>
              <a:rPr lang="en-US" dirty="0">
                <a:latin typeface="Courier New" charset="0"/>
              </a:rPr>
              <a:t>(v</a:t>
            </a:r>
            <a:r>
              <a:rPr lang="en-US" dirty="0" smtClean="0">
                <a:latin typeface="Courier New" charset="0"/>
              </a:rPr>
              <a:t>)</a:t>
            </a:r>
          </a:p>
          <a:p>
            <a:endParaRPr lang="en-US" dirty="0" smtClean="0">
              <a:latin typeface="Courier New" charset="0"/>
            </a:endParaRPr>
          </a:p>
          <a:p>
            <a:r>
              <a:rPr lang="en-US" dirty="0" smtClean="0">
                <a:latin typeface="Courier New" charset="0"/>
              </a:rPr>
              <a:t>#output: </a:t>
            </a:r>
            <a:r>
              <a:rPr lang="en-US" dirty="0">
                <a:latin typeface="Courier New" charset="0"/>
              </a:rPr>
              <a:t>[[ 9] </a:t>
            </a:r>
            <a:endParaRPr lang="en-US" dirty="0" smtClean="0">
              <a:latin typeface="Courier New" charset="0"/>
            </a:endParaRPr>
          </a:p>
          <a:p>
            <a:pPr>
              <a:tabLst>
                <a:tab pos="1370013" algn="l"/>
              </a:tabLst>
            </a:pPr>
            <a:r>
              <a:rPr lang="en-US" dirty="0">
                <a:latin typeface="Courier New" charset="0"/>
              </a:rPr>
              <a:t>	</a:t>
            </a:r>
            <a:r>
              <a:rPr lang="en-US" dirty="0" smtClean="0">
                <a:latin typeface="Courier New" charset="0"/>
              </a:rPr>
              <a:t>[-</a:t>
            </a:r>
            <a:r>
              <a:rPr lang="en-US" dirty="0">
                <a:latin typeface="Courier New" charset="0"/>
              </a:rPr>
              <a:t>4] </a:t>
            </a:r>
            <a:endParaRPr lang="en-US" dirty="0" smtClean="0">
              <a:latin typeface="Courier New" charset="0"/>
            </a:endParaRPr>
          </a:p>
          <a:p>
            <a:pPr>
              <a:tabLst>
                <a:tab pos="1370013" algn="l"/>
              </a:tabLst>
            </a:pPr>
            <a:r>
              <a:rPr lang="en-US" dirty="0">
                <a:latin typeface="Courier New" charset="0"/>
              </a:rPr>
              <a:t>	</a:t>
            </a:r>
            <a:r>
              <a:rPr lang="en-US" dirty="0" smtClean="0">
                <a:latin typeface="Courier New" charset="0"/>
              </a:rPr>
              <a:t>[ </a:t>
            </a:r>
            <a:r>
              <a:rPr lang="en-US" dirty="0">
                <a:latin typeface="Courier New" charset="0"/>
              </a:rPr>
              <a:t>5]]</a:t>
            </a:r>
            <a:endParaRPr lang="en-US"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50" y="1792288"/>
            <a:ext cx="4051300" cy="1422400"/>
          </a:xfrm>
          <a:prstGeom prst="rect">
            <a:avLst/>
          </a:prstGeom>
        </p:spPr>
      </p:pic>
    </p:spTree>
    <p:extLst>
      <p:ext uri="{BB962C8B-B14F-4D97-AF65-F5344CB8AC3E}">
        <p14:creationId xmlns:p14="http://schemas.microsoft.com/office/powerpoint/2010/main" val="209115596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3.xml><?xml version="1.0" encoding="utf-8"?>
<ds:datastoreItem xmlns:ds="http://schemas.openxmlformats.org/officeDocument/2006/customXml" ds:itemID="{F691BC0F-DBFB-40C0-BF1E-484798BCB6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4642</TotalTime>
  <Words>838</Words>
  <Application>Microsoft Macintosh PowerPoint</Application>
  <PresentationFormat>Widescreen</PresentationFormat>
  <Paragraphs>183</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Cambria Math</vt:lpstr>
      <vt:lpstr>Courier New</vt:lpstr>
      <vt:lpstr>Arial</vt:lpstr>
      <vt:lpstr>Office Theme</vt:lpstr>
      <vt:lpstr>Week 4b</vt:lpstr>
      <vt:lpstr>Session Learning Outcomes</vt:lpstr>
      <vt:lpstr>Reference</vt:lpstr>
      <vt:lpstr>Topics to be covered</vt:lpstr>
      <vt:lpstr>Matrices and Vectors (in Python)</vt:lpstr>
      <vt:lpstr>Matrices and Vectors (in Python)</vt:lpstr>
      <vt:lpstr>Other Ways to Create Matrices and Vectors</vt:lpstr>
      <vt:lpstr>Other Ways to Create Matrices and Vectors</vt:lpstr>
      <vt:lpstr>Basic Operations - Dot Multiplication</vt:lpstr>
      <vt:lpstr>Basic Operations - Element-wise Multiplication</vt:lpstr>
      <vt:lpstr>Basic Operations - Transpose</vt:lpstr>
      <vt:lpstr>Basic Operations - Transpose</vt:lpstr>
      <vt:lpstr>Matrix Determinant</vt:lpstr>
      <vt:lpstr>Matrix Inverse</vt:lpstr>
      <vt:lpstr>Basic Operations - Determinant and Inverse</vt:lpstr>
      <vt:lpstr>SciPy: Linear Algebra</vt:lpstr>
      <vt:lpstr>SciPy – Linear Algebra</vt:lpstr>
      <vt:lpstr>SciPy – Linear Algebra</vt:lpstr>
      <vt:lpstr>SciPy – Linear Algebra</vt:lpstr>
      <vt:lpstr>Exercises:  Check your answer from Week 4a exercise using Python</vt:lpstr>
      <vt:lpstr>LU decomposition with Python</vt:lpstr>
      <vt:lpstr>Implementation of  Doolittle Algorithm in Python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133</cp:revision>
  <dcterms:created xsi:type="dcterms:W3CDTF">2018-07-13T04:13:16Z</dcterms:created>
  <dcterms:modified xsi:type="dcterms:W3CDTF">2021-02-05T10:08:27Z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