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9" r:id="rId5"/>
    <p:sldId id="261" r:id="rId6"/>
    <p:sldId id="286" r:id="rId7"/>
    <p:sldId id="287" r:id="rId8"/>
    <p:sldId id="288" r:id="rId9"/>
    <p:sldId id="289" r:id="rId10"/>
    <p:sldId id="290" r:id="rId11"/>
    <p:sldId id="291" r:id="rId12"/>
    <p:sldId id="292" r:id="rId13"/>
    <p:sldId id="293" r:id="rId14"/>
    <p:sldId id="294" r:id="rId15"/>
    <p:sldId id="295" r:id="rId16"/>
    <p:sldId id="301" r:id="rId17"/>
    <p:sldId id="304" r:id="rId18"/>
    <p:sldId id="302" r:id="rId19"/>
    <p:sldId id="303" r:id="rId20"/>
    <p:sldId id="272" r:id="rId21"/>
    <p:sldId id="305" r:id="rId22"/>
    <p:sldId id="273" r:id="rId23"/>
    <p:sldId id="306" r:id="rId24"/>
    <p:sldId id="308" r:id="rId25"/>
    <p:sldId id="307" r:id="rId26"/>
    <p:sldId id="309" r:id="rId27"/>
    <p:sldId id="310" r:id="rId28"/>
    <p:sldId id="275" r:id="rId29"/>
    <p:sldId id="311" r:id="rId30"/>
    <p:sldId id="276" r:id="rId31"/>
    <p:sldId id="312" r:id="rId32"/>
    <p:sldId id="296" r:id="rId33"/>
    <p:sldId id="297" r:id="rId34"/>
    <p:sldId id="299" r:id="rId35"/>
    <p:sldId id="300" r:id="rId3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77" autoAdjust="0"/>
    <p:restoredTop sz="95673" autoAdjust="0"/>
  </p:normalViewPr>
  <p:slideViewPr>
    <p:cSldViewPr snapToGrid="0">
      <p:cViewPr varScale="1">
        <p:scale>
          <a:sx n="62" d="100"/>
          <a:sy n="62" d="100"/>
        </p:scale>
        <p:origin x="10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 Id="rId3"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1" Type="http://schemas.openxmlformats.org/officeDocument/2006/relationships/image" Target="../media/image30.emf"/><Relationship Id="rId2" Type="http://schemas.openxmlformats.org/officeDocument/2006/relationships/image" Target="../media/image3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emf"/><Relationship Id="rId2" Type="http://schemas.openxmlformats.org/officeDocument/2006/relationships/image" Target="../media/image36.emf"/><Relationship Id="rId3"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emf"/><Relationship Id="rId2"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emf"/><Relationship Id="rId2" Type="http://schemas.openxmlformats.org/officeDocument/2006/relationships/image" Target="../media/image42.emf"/><Relationship Id="rId3" Type="http://schemas.openxmlformats.org/officeDocument/2006/relationships/image" Target="../media/image4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emf"/><Relationship Id="rId2"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 Id="rId3"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7.emf"/><Relationship Id="rId2" Type="http://schemas.openxmlformats.org/officeDocument/2006/relationships/image" Target="../media/image4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emf"/><Relationship Id="rId2" Type="http://schemas.openxmlformats.org/officeDocument/2006/relationships/image" Target="../media/image5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emf"/><Relationship Id="rId2" Type="http://schemas.openxmlformats.org/officeDocument/2006/relationships/image" Target="../media/image5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image" Target="../media/image6.emf"/><Relationship Id="rId2"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4.emf"/><Relationship Id="rId3"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 Id="rId3"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 Id="rId3"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55942-99E9-5944-B629-1B4A82543639}" type="datetimeFigureOut">
              <a:rPr lang="en-US" smtClean="0"/>
              <a:t>2/5/21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ABD3C-D1B1-814E-8AD3-8D56B2CE1513}" type="slidenum">
              <a:rPr lang="en-US" smtClean="0"/>
              <a:t>‹#›</a:t>
            </a:fld>
            <a:endParaRPr lang="en-US"/>
          </a:p>
        </p:txBody>
      </p:sp>
    </p:spTree>
    <p:extLst>
      <p:ext uri="{BB962C8B-B14F-4D97-AF65-F5344CB8AC3E}">
        <p14:creationId xmlns:p14="http://schemas.microsoft.com/office/powerpoint/2010/main" val="1891159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78B59-2642-4952-96F3-E767EC562ACF}"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D7B3B-CCA9-4BB2-BFDE-BF6EF8734020}" type="slidenum">
              <a:rPr lang="en-US" smtClean="0"/>
              <a:t>‹#›</a:t>
            </a:fld>
            <a:endParaRPr lang="en-US"/>
          </a:p>
        </p:txBody>
      </p:sp>
    </p:spTree>
    <p:extLst>
      <p:ext uri="{BB962C8B-B14F-4D97-AF65-F5344CB8AC3E}">
        <p14:creationId xmlns:p14="http://schemas.microsoft.com/office/powerpoint/2010/main" val="419743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xmlns="" id="{25682A84-B2CF-674E-9EAA-4E93EF137772}"/>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Rectangle 3">
            <a:extLst>
              <a:ext uri="{FF2B5EF4-FFF2-40B4-BE49-F238E27FC236}">
                <a16:creationId xmlns:a16="http://schemas.microsoft.com/office/drawing/2014/main" xmlns="" id="{69CE3F81-63A0-3944-8685-A453FF44FDF7}"/>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63261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88FC2190-646E-FF46-98DB-4E3CFF40646B}"/>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Rectangle 3">
            <a:extLst>
              <a:ext uri="{FF2B5EF4-FFF2-40B4-BE49-F238E27FC236}">
                <a16:creationId xmlns:a16="http://schemas.microsoft.com/office/drawing/2014/main" xmlns="" id="{FFDAAE0F-2028-CD49-BAD3-5B925BDB10C1}"/>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23466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94D746DE-10D8-5C43-B320-24EAFC72885F}"/>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Rectangle 3">
            <a:extLst>
              <a:ext uri="{FF2B5EF4-FFF2-40B4-BE49-F238E27FC236}">
                <a16:creationId xmlns:a16="http://schemas.microsoft.com/office/drawing/2014/main" xmlns="" id="{DABC5F49-9EEA-BC48-AAE8-B5170F6B42EC}"/>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61604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A0271816-8DB6-894C-AD03-8F015508DB86}"/>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xmlns="" id="{24348346-61E9-D846-92EA-AEB815D39E1A}"/>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26416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275A9CA8-4F02-434F-BC67-72243CDBC372}"/>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Rectangle 3">
            <a:extLst>
              <a:ext uri="{FF2B5EF4-FFF2-40B4-BE49-F238E27FC236}">
                <a16:creationId xmlns:a16="http://schemas.microsoft.com/office/drawing/2014/main" xmlns="" id="{7AF7F58F-2BFD-4B48-9D87-2D0CCF30F01C}"/>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31073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xmlns="" id="{1707322C-7663-294C-8B9E-31873943D6CC}"/>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Rectangle 3">
            <a:extLst>
              <a:ext uri="{FF2B5EF4-FFF2-40B4-BE49-F238E27FC236}">
                <a16:creationId xmlns:a16="http://schemas.microsoft.com/office/drawing/2014/main" xmlns="" id="{69AE51C5-0280-0B4C-A70E-9A3D710FC6DD}"/>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20418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xmlns="" id="{629862E4-AE24-1845-96A6-A8402C56AC78}"/>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Rectangle 3">
            <a:extLst>
              <a:ext uri="{FF2B5EF4-FFF2-40B4-BE49-F238E27FC236}">
                <a16:creationId xmlns:a16="http://schemas.microsoft.com/office/drawing/2014/main" xmlns="" id="{481551AE-1208-1E40-A9FB-B33632325007}"/>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846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xmlns="" id="{052CDE9A-0E84-474F-BE84-5459DE4D4279}"/>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Rectangle 3">
            <a:extLst>
              <a:ext uri="{FF2B5EF4-FFF2-40B4-BE49-F238E27FC236}">
                <a16:creationId xmlns:a16="http://schemas.microsoft.com/office/drawing/2014/main" xmlns="" id="{3B138C9C-0BDA-FB43-8004-1920D92DB5D3}"/>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92070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xmlns="" id="{4D979DE3-B4AE-7A43-AD14-442911ABC99C}"/>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Rectangle 3">
            <a:extLst>
              <a:ext uri="{FF2B5EF4-FFF2-40B4-BE49-F238E27FC236}">
                <a16:creationId xmlns:a16="http://schemas.microsoft.com/office/drawing/2014/main" xmlns="" id="{37CE1E53-8475-AC42-A181-B744F247C7C3}"/>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11607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xmlns="" id="{AE332E2A-A19B-C04C-87E8-185D336EE288}"/>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Rectangle 3">
            <a:extLst>
              <a:ext uri="{FF2B5EF4-FFF2-40B4-BE49-F238E27FC236}">
                <a16:creationId xmlns:a16="http://schemas.microsoft.com/office/drawing/2014/main" xmlns="" id="{4706CAE9-1F03-E249-A5FE-6E8D88FEC1C8}"/>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48744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BD12FE8E-5643-A54B-99E5-6FB9D214DA47}"/>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Rectangle 3">
            <a:extLst>
              <a:ext uri="{FF2B5EF4-FFF2-40B4-BE49-F238E27FC236}">
                <a16:creationId xmlns:a16="http://schemas.microsoft.com/office/drawing/2014/main" xmlns="" id="{71CDD872-6877-5F44-AB29-81569C71E1FB}"/>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2015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xmlns="" id="{9B1E927C-D6C9-EF4C-A6DC-1C6A3F053300}"/>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Rectangle 3">
            <a:extLst>
              <a:ext uri="{FF2B5EF4-FFF2-40B4-BE49-F238E27FC236}">
                <a16:creationId xmlns:a16="http://schemas.microsoft.com/office/drawing/2014/main" xmlns="" id="{832C7207-7B05-1E4C-A1F1-7C743B5AA445}"/>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8305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xmlns="" id="{42007580-9739-4A49-9E35-9FF835F60D76}"/>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Rectangle 3">
            <a:extLst>
              <a:ext uri="{FF2B5EF4-FFF2-40B4-BE49-F238E27FC236}">
                <a16:creationId xmlns:a16="http://schemas.microsoft.com/office/drawing/2014/main" xmlns="" id="{097A6E53-768A-BC4C-9E89-497226883ACF}"/>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38237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xmlns="" id="{99F7E5AD-C8D5-9441-8536-FBF37151FBCB}"/>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Rectangle 3">
            <a:extLst>
              <a:ext uri="{FF2B5EF4-FFF2-40B4-BE49-F238E27FC236}">
                <a16:creationId xmlns:a16="http://schemas.microsoft.com/office/drawing/2014/main" xmlns="" id="{3D92FDF0-73B6-6C43-89AF-C93D656A5370}"/>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19987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xmlns="" id="{9D2C9847-6458-4145-8F81-E74E6A439B68}"/>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Rectangle 3">
            <a:extLst>
              <a:ext uri="{FF2B5EF4-FFF2-40B4-BE49-F238E27FC236}">
                <a16:creationId xmlns:a16="http://schemas.microsoft.com/office/drawing/2014/main" xmlns="" id="{4BA5FBDB-C403-614C-8771-B488EC3D0753}"/>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53521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xmlns="" id="{7B67BE63-DB46-E848-93BC-4C894E5642D7}"/>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6" name="Rectangle 3">
            <a:extLst>
              <a:ext uri="{FF2B5EF4-FFF2-40B4-BE49-F238E27FC236}">
                <a16:creationId xmlns:a16="http://schemas.microsoft.com/office/drawing/2014/main" xmlns="" id="{936B9643-D064-C844-AE3A-4ED6E5D3C4B5}"/>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78973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xmlns="" id="{6B38DCD7-AACF-5E45-A2B1-D4F733AD880A}"/>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4" name="Rectangle 3">
            <a:extLst>
              <a:ext uri="{FF2B5EF4-FFF2-40B4-BE49-F238E27FC236}">
                <a16:creationId xmlns:a16="http://schemas.microsoft.com/office/drawing/2014/main" xmlns="" id="{24D5E2A8-2AF0-9D49-9A9A-B5563A7AE621}"/>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12134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xmlns="" id="{C8647B37-1A27-0C49-B8EE-D56EADE5DDAE}"/>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Rectangle 3">
            <a:extLst>
              <a:ext uri="{FF2B5EF4-FFF2-40B4-BE49-F238E27FC236}">
                <a16:creationId xmlns:a16="http://schemas.microsoft.com/office/drawing/2014/main" xmlns="" id="{BF68C86C-824C-3649-8772-6883022505CA}"/>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60373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xmlns="" id="{74C9F5D3-0527-1B4C-BD68-6626ED43D802}"/>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0" name="Rectangle 3">
            <a:extLst>
              <a:ext uri="{FF2B5EF4-FFF2-40B4-BE49-F238E27FC236}">
                <a16:creationId xmlns:a16="http://schemas.microsoft.com/office/drawing/2014/main" xmlns="" id="{F81F2E76-B0A1-1E49-8957-11B6CADF1E4F}"/>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18249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xmlns="" id="{6D05B893-05FB-FA47-A82F-1E3A9DA2B343}"/>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Rectangle 3">
            <a:extLst>
              <a:ext uri="{FF2B5EF4-FFF2-40B4-BE49-F238E27FC236}">
                <a16:creationId xmlns:a16="http://schemas.microsoft.com/office/drawing/2014/main" xmlns="" id="{80816FB1-AE94-D443-9E50-6040367B3B85}"/>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01203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xmlns="" id="{2EC08A1A-7D94-9B44-9F25-486F12F5819C}"/>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Rectangle 3">
            <a:extLst>
              <a:ext uri="{FF2B5EF4-FFF2-40B4-BE49-F238E27FC236}">
                <a16:creationId xmlns:a16="http://schemas.microsoft.com/office/drawing/2014/main" xmlns="" id="{91502879-2660-2E43-BAE0-6857465BB7C9}"/>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27475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xmlns="" id="{1DA55895-5938-AB4B-94F2-552615C00EC7}"/>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4" name="Rectangle 3">
            <a:extLst>
              <a:ext uri="{FF2B5EF4-FFF2-40B4-BE49-F238E27FC236}">
                <a16:creationId xmlns:a16="http://schemas.microsoft.com/office/drawing/2014/main" xmlns="" id="{0A00ACA9-258A-3243-AD85-C00E58C63A04}"/>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77190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xmlns="" id="{F2BB30D5-31F2-0D4A-A5E3-0EFE371FA412}"/>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Rectangle 3">
            <a:extLst>
              <a:ext uri="{FF2B5EF4-FFF2-40B4-BE49-F238E27FC236}">
                <a16:creationId xmlns:a16="http://schemas.microsoft.com/office/drawing/2014/main" xmlns="" id="{C020C8FA-9AF9-A04D-A147-463721A465DA}"/>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49890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xmlns="" id="{4ED83432-E6BD-EA46-A300-B08E7F0D8284}"/>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Rectangle 3">
            <a:extLst>
              <a:ext uri="{FF2B5EF4-FFF2-40B4-BE49-F238E27FC236}">
                <a16:creationId xmlns:a16="http://schemas.microsoft.com/office/drawing/2014/main" xmlns="" id="{7EC37772-3C9A-534B-A5BD-48D75AEC718C}"/>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74229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xmlns="" id="{737A0E37-2709-7A49-B6C2-6109A5A96BFF}"/>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Rectangle 3">
            <a:extLst>
              <a:ext uri="{FF2B5EF4-FFF2-40B4-BE49-F238E27FC236}">
                <a16:creationId xmlns:a16="http://schemas.microsoft.com/office/drawing/2014/main" xmlns="" id="{ECEFC49F-88AA-1D40-BC60-AB6CA4ADD032}"/>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9097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xmlns="" id="{A12B9502-03CF-E744-9F7E-169CF6B6623E}"/>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Rectangle 3">
            <a:extLst>
              <a:ext uri="{FF2B5EF4-FFF2-40B4-BE49-F238E27FC236}">
                <a16:creationId xmlns:a16="http://schemas.microsoft.com/office/drawing/2014/main" xmlns="" id="{4BD208C3-1EC6-644F-BD77-35DF0B2B79FF}"/>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1122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xmlns="" id="{C10362CA-FB04-0B47-90CE-9CB2FD7680EA}"/>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Rectangle 3">
            <a:extLst>
              <a:ext uri="{FF2B5EF4-FFF2-40B4-BE49-F238E27FC236}">
                <a16:creationId xmlns:a16="http://schemas.microsoft.com/office/drawing/2014/main" xmlns="" id="{1AB564BB-05B6-784C-AF82-1FD41843948B}"/>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7481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3499DB20-327D-4F4E-9DA3-AA1C5FF761C2}"/>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Rectangle 3">
            <a:extLst>
              <a:ext uri="{FF2B5EF4-FFF2-40B4-BE49-F238E27FC236}">
                <a16:creationId xmlns:a16="http://schemas.microsoft.com/office/drawing/2014/main" xmlns="" id="{95F5F5B1-BB43-2346-A721-2DE221681B66}"/>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84111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87E1B09F-F23F-6D4E-983E-EFAE083FFDAC}"/>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Rectangle 3">
            <a:extLst>
              <a:ext uri="{FF2B5EF4-FFF2-40B4-BE49-F238E27FC236}">
                <a16:creationId xmlns:a16="http://schemas.microsoft.com/office/drawing/2014/main" xmlns="" id="{02EC5BED-EBB5-8742-B527-E6C3DB9BAB75}"/>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5183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DAC3DCE9-6B38-264A-A376-F1B1EB14B353}"/>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Rectangle 3">
            <a:extLst>
              <a:ext uri="{FF2B5EF4-FFF2-40B4-BE49-F238E27FC236}">
                <a16:creationId xmlns:a16="http://schemas.microsoft.com/office/drawing/2014/main" xmlns="" id="{BBB39F9F-BC65-2B43-AEDD-52D1B97B3CB5}"/>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9341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ClipArt Placeholder 2"/>
          <p:cNvSpPr>
            <a:spLocks noGrp="1"/>
          </p:cNvSpPr>
          <p:nvPr>
            <p:ph type="clipArt" sz="half" idx="1"/>
          </p:nvPr>
        </p:nvSpPr>
        <p:spPr>
          <a:xfrm>
            <a:off x="1422400" y="1981200"/>
            <a:ext cx="5080000" cy="4114800"/>
          </a:xfrm>
        </p:spPr>
        <p:txBody>
          <a:bodyPr/>
          <a:lstStyle/>
          <a:p>
            <a:pPr lvl="0"/>
            <a:endParaRPr lang="en-US" noProof="0"/>
          </a:p>
        </p:txBody>
      </p:sp>
      <p:sp>
        <p:nvSpPr>
          <p:cNvPr id="4" name="Text Placeholder 3"/>
          <p:cNvSpPr>
            <a:spLocks noGrp="1"/>
          </p:cNvSpPr>
          <p:nvPr>
            <p:ph type="body" sz="half" idx="2"/>
          </p:nvPr>
        </p:nvSpPr>
        <p:spPr>
          <a:xfrm>
            <a:off x="6705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xmlns="" id="{41A423E8-197A-7C4F-A6E7-D3901EBBB2F2}"/>
              </a:ext>
            </a:extLst>
          </p:cNvPr>
          <p:cNvSpPr>
            <a:spLocks noGrp="1" noChangeArrowheads="1"/>
          </p:cNvSpPr>
          <p:nvPr>
            <p:ph type="dt" sz="half" idx="10"/>
          </p:nvPr>
        </p:nvSpPr>
        <p:spPr/>
        <p:txBody>
          <a:bodyPr/>
          <a:lstStyle>
            <a:lvl1pPr>
              <a:defRPr/>
            </a:lvl1pPr>
          </a:lstStyle>
          <a:p>
            <a:pPr>
              <a:defRPr/>
            </a:pPr>
            <a:fld id="{FB7A1384-50A3-784F-9489-6D35F2CDA954}" type="datetime1">
              <a:rPr lang="en-US"/>
              <a:pPr>
                <a:defRPr/>
              </a:pPr>
              <a:t>2/5/21</a:t>
            </a:fld>
            <a:endParaRPr lang="en-US"/>
          </a:p>
        </p:txBody>
      </p:sp>
      <p:sp>
        <p:nvSpPr>
          <p:cNvPr id="6" name="Rectangle 12">
            <a:extLst>
              <a:ext uri="{FF2B5EF4-FFF2-40B4-BE49-F238E27FC236}">
                <a16:creationId xmlns:a16="http://schemas.microsoft.com/office/drawing/2014/main" xmlns="" id="{3CF26831-B54D-5841-BCA0-43F46773DF05}"/>
              </a:ext>
            </a:extLst>
          </p:cNvPr>
          <p:cNvSpPr>
            <a:spLocks noGrp="1" noChangeArrowheads="1"/>
          </p:cNvSpPr>
          <p:nvPr>
            <p:ph type="ftr" sz="quarter" idx="11"/>
          </p:nvPr>
        </p:nvSpPr>
        <p:spPr/>
        <p:txBody>
          <a:bodyPr/>
          <a:lstStyle>
            <a:lvl1pPr>
              <a:defRPr/>
            </a:lvl1pPr>
          </a:lstStyle>
          <a:p>
            <a:pPr>
              <a:defRPr/>
            </a:pPr>
            <a:r>
              <a:rPr lang="en-US"/>
              <a:t>                                           http://numericalmethods.eng.usf.edu</a:t>
            </a:r>
          </a:p>
        </p:txBody>
      </p:sp>
      <p:sp>
        <p:nvSpPr>
          <p:cNvPr id="7" name="Rectangle 13">
            <a:extLst>
              <a:ext uri="{FF2B5EF4-FFF2-40B4-BE49-F238E27FC236}">
                <a16:creationId xmlns:a16="http://schemas.microsoft.com/office/drawing/2014/main" xmlns="" id="{32CA75A9-2897-2D41-876F-760D270E63B1}"/>
              </a:ext>
            </a:extLst>
          </p:cNvPr>
          <p:cNvSpPr>
            <a:spLocks noGrp="1" noChangeArrowheads="1"/>
          </p:cNvSpPr>
          <p:nvPr>
            <p:ph type="sldNum" sz="quarter" idx="12"/>
          </p:nvPr>
        </p:nvSpPr>
        <p:spPr/>
        <p:txBody>
          <a:bodyPr/>
          <a:lstStyle>
            <a:lvl1pPr>
              <a:defRPr/>
            </a:lvl1pPr>
          </a:lstStyle>
          <a:p>
            <a:pPr>
              <a:defRPr/>
            </a:pPr>
            <a:fld id="{7C943C0D-18BB-3C4D-A293-8D6EF3FE3CA7}" type="slidenum">
              <a:rPr lang="en-US" altLang="en-US"/>
              <a:pPr>
                <a:defRPr/>
              </a:pPr>
              <a:t>‹#›</a:t>
            </a:fld>
            <a:endParaRPr lang="en-US" altLang="en-US"/>
          </a:p>
        </p:txBody>
      </p:sp>
    </p:spTree>
    <p:extLst>
      <p:ext uri="{BB962C8B-B14F-4D97-AF65-F5344CB8AC3E}">
        <p14:creationId xmlns:p14="http://schemas.microsoft.com/office/powerpoint/2010/main" val="223613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422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5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xmlns="" id="{149450E5-9ADD-564A-881C-F5FBE5240BC0}"/>
              </a:ext>
            </a:extLst>
          </p:cNvPr>
          <p:cNvSpPr>
            <a:spLocks noGrp="1" noChangeArrowheads="1"/>
          </p:cNvSpPr>
          <p:nvPr>
            <p:ph type="dt" sz="half" idx="10"/>
          </p:nvPr>
        </p:nvSpPr>
        <p:spPr/>
        <p:txBody>
          <a:bodyPr/>
          <a:lstStyle>
            <a:lvl1pPr>
              <a:defRPr/>
            </a:lvl1pPr>
          </a:lstStyle>
          <a:p>
            <a:pPr>
              <a:defRPr/>
            </a:pPr>
            <a:fld id="{4601CF92-A66F-7144-92CB-054FADAC4454}" type="datetime1">
              <a:rPr lang="en-US"/>
              <a:pPr>
                <a:defRPr/>
              </a:pPr>
              <a:t>2/5/21</a:t>
            </a:fld>
            <a:endParaRPr lang="en-US"/>
          </a:p>
        </p:txBody>
      </p:sp>
      <p:sp>
        <p:nvSpPr>
          <p:cNvPr id="6" name="Rectangle 12">
            <a:extLst>
              <a:ext uri="{FF2B5EF4-FFF2-40B4-BE49-F238E27FC236}">
                <a16:creationId xmlns:a16="http://schemas.microsoft.com/office/drawing/2014/main" xmlns="" id="{8EB228F3-6F55-5E41-99FB-0AC7BBA37263}"/>
              </a:ext>
            </a:extLst>
          </p:cNvPr>
          <p:cNvSpPr>
            <a:spLocks noGrp="1" noChangeArrowheads="1"/>
          </p:cNvSpPr>
          <p:nvPr>
            <p:ph type="ftr" sz="quarter" idx="11"/>
          </p:nvPr>
        </p:nvSpPr>
        <p:spPr/>
        <p:txBody>
          <a:bodyPr/>
          <a:lstStyle>
            <a:lvl1pPr>
              <a:defRPr/>
            </a:lvl1pPr>
          </a:lstStyle>
          <a:p>
            <a:pPr>
              <a:defRPr/>
            </a:pPr>
            <a:r>
              <a:rPr lang="en-US"/>
              <a:t>                                           http://numericalmethods.eng.usf.edu</a:t>
            </a:r>
          </a:p>
        </p:txBody>
      </p:sp>
      <p:sp>
        <p:nvSpPr>
          <p:cNvPr id="7" name="Rectangle 13">
            <a:extLst>
              <a:ext uri="{FF2B5EF4-FFF2-40B4-BE49-F238E27FC236}">
                <a16:creationId xmlns:a16="http://schemas.microsoft.com/office/drawing/2014/main" xmlns="" id="{375DD5B2-F8E2-BF42-9882-669850BA1D54}"/>
              </a:ext>
            </a:extLst>
          </p:cNvPr>
          <p:cNvSpPr>
            <a:spLocks noGrp="1" noChangeArrowheads="1"/>
          </p:cNvSpPr>
          <p:nvPr>
            <p:ph type="sldNum" sz="quarter" idx="12"/>
          </p:nvPr>
        </p:nvSpPr>
        <p:spPr/>
        <p:txBody>
          <a:bodyPr/>
          <a:lstStyle>
            <a:lvl1pPr>
              <a:defRPr/>
            </a:lvl1pPr>
          </a:lstStyle>
          <a:p>
            <a:pPr>
              <a:defRPr/>
            </a:pPr>
            <a:fld id="{F574865B-8995-5A4D-98CE-0ABC0E2B99BB}" type="slidenum">
              <a:rPr lang="en-US" altLang="en-US"/>
              <a:pPr>
                <a:defRPr/>
              </a:pPr>
              <a:t>‹#›</a:t>
            </a:fld>
            <a:endParaRPr lang="en-US" altLang="en-US"/>
          </a:p>
        </p:txBody>
      </p:sp>
    </p:spTree>
    <p:extLst>
      <p:ext uri="{BB962C8B-B14F-4D97-AF65-F5344CB8AC3E}">
        <p14:creationId xmlns:p14="http://schemas.microsoft.com/office/powerpoint/2010/main" val="79994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05/02/21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05/02/21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05/02/21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05/02/21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4.bin"/><Relationship Id="rId5" Type="http://schemas.openxmlformats.org/officeDocument/2006/relationships/image" Target="../media/image11.emf"/><Relationship Id="rId6" Type="http://schemas.openxmlformats.org/officeDocument/2006/relationships/oleObject" Target="../embeddings/oleObject15.bin"/><Relationship Id="rId7" Type="http://schemas.openxmlformats.org/officeDocument/2006/relationships/image" Target="../media/image12.emf"/><Relationship Id="rId8" Type="http://schemas.openxmlformats.org/officeDocument/2006/relationships/oleObject" Target="../embeddings/oleObject16.bin"/><Relationship Id="rId9" Type="http://schemas.openxmlformats.org/officeDocument/2006/relationships/image" Target="../media/image13.emf"/><Relationship Id="rId1" Type="http://schemas.openxmlformats.org/officeDocument/2006/relationships/vmlDrawing" Target="../drawings/vmlDrawing7.vml"/><Relationship Id="rId2"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0.emf"/><Relationship Id="rId5" Type="http://schemas.openxmlformats.org/officeDocument/2006/relationships/oleObject" Target="../embeddings/oleObject17.bin"/><Relationship Id="rId6" Type="http://schemas.openxmlformats.org/officeDocument/2006/relationships/image" Target="../media/image14.emf"/><Relationship Id="rId7" Type="http://schemas.openxmlformats.org/officeDocument/2006/relationships/oleObject" Target="../embeddings/oleObject18.bin"/><Relationship Id="rId8" Type="http://schemas.openxmlformats.org/officeDocument/2006/relationships/image" Target="../media/image15.emf"/><Relationship Id="rId9" Type="http://schemas.openxmlformats.org/officeDocument/2006/relationships/oleObject" Target="../embeddings/oleObject19.bin"/><Relationship Id="rId10" Type="http://schemas.openxmlformats.org/officeDocument/2006/relationships/image" Target="../media/image16.e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20.bin"/><Relationship Id="rId5" Type="http://schemas.openxmlformats.org/officeDocument/2006/relationships/image" Target="../media/image17.emf"/><Relationship Id="rId6" Type="http://schemas.openxmlformats.org/officeDocument/2006/relationships/oleObject" Target="../embeddings/oleObject21.bin"/><Relationship Id="rId7" Type="http://schemas.openxmlformats.org/officeDocument/2006/relationships/image" Target="../media/image18.emf"/><Relationship Id="rId8" Type="http://schemas.openxmlformats.org/officeDocument/2006/relationships/oleObject" Target="../embeddings/oleObject22.bin"/><Relationship Id="rId9" Type="http://schemas.openxmlformats.org/officeDocument/2006/relationships/image" Target="../media/image19.e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3.bin"/><Relationship Id="rId5" Type="http://schemas.openxmlformats.org/officeDocument/2006/relationships/image" Target="../media/image20.png"/><Relationship Id="rId1" Type="http://schemas.openxmlformats.org/officeDocument/2006/relationships/vmlDrawing" Target="../drawings/vmlDrawing10.vml"/><Relationship Id="rId2"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4.bin"/><Relationship Id="rId5" Type="http://schemas.openxmlformats.org/officeDocument/2006/relationships/image" Target="../media/image21.emf"/><Relationship Id="rId1" Type="http://schemas.openxmlformats.org/officeDocument/2006/relationships/vmlDrawing" Target="../drawings/vmlDrawing11.vml"/><Relationship Id="rId2"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25.bin"/><Relationship Id="rId5" Type="http://schemas.openxmlformats.org/officeDocument/2006/relationships/image" Target="../media/image22.emf"/><Relationship Id="rId6" Type="http://schemas.openxmlformats.org/officeDocument/2006/relationships/oleObject" Target="../embeddings/oleObject26.bin"/><Relationship Id="rId7" Type="http://schemas.openxmlformats.org/officeDocument/2006/relationships/image" Target="../media/image20.png"/><Relationship Id="rId1" Type="http://schemas.openxmlformats.org/officeDocument/2006/relationships/vmlDrawing" Target="../drawings/vmlDrawing12.vml"/><Relationship Id="rId2"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3.emf"/><Relationship Id="rId6" Type="http://schemas.openxmlformats.org/officeDocument/2006/relationships/oleObject" Target="../embeddings/oleObject28.bin"/><Relationship Id="rId7" Type="http://schemas.openxmlformats.org/officeDocument/2006/relationships/image" Target="../media/image24.emf"/><Relationship Id="rId8" Type="http://schemas.openxmlformats.org/officeDocument/2006/relationships/image" Target="../media/image25.png"/><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9.bin"/><Relationship Id="rId5" Type="http://schemas.openxmlformats.org/officeDocument/2006/relationships/image" Target="../media/image26.emf"/><Relationship Id="rId6" Type="http://schemas.openxmlformats.org/officeDocument/2006/relationships/oleObject" Target="../embeddings/oleObject30.bin"/><Relationship Id="rId7" Type="http://schemas.openxmlformats.org/officeDocument/2006/relationships/image" Target="../media/image27.emf"/><Relationship Id="rId8" Type="http://schemas.openxmlformats.org/officeDocument/2006/relationships/oleObject" Target="../embeddings/oleObject31.bin"/><Relationship Id="rId9" Type="http://schemas.openxmlformats.org/officeDocument/2006/relationships/image" Target="../media/image28.emf"/><Relationship Id="rId1" Type="http://schemas.openxmlformats.org/officeDocument/2006/relationships/vmlDrawing" Target="../drawings/vmlDrawing14.v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32.bin"/><Relationship Id="rId5" Type="http://schemas.openxmlformats.org/officeDocument/2006/relationships/image" Target="../media/image30.emf"/><Relationship Id="rId6" Type="http://schemas.openxmlformats.org/officeDocument/2006/relationships/oleObject" Target="../embeddings/oleObject33.bin"/><Relationship Id="rId7" Type="http://schemas.openxmlformats.org/officeDocument/2006/relationships/image" Target="../media/image31.emf"/><Relationship Id="rId8" Type="http://schemas.openxmlformats.org/officeDocument/2006/relationships/oleObject" Target="../embeddings/oleObject34.bin"/><Relationship Id="rId9" Type="http://schemas.openxmlformats.org/officeDocument/2006/relationships/image" Target="../media/image32.emf"/><Relationship Id="rId10" Type="http://schemas.openxmlformats.org/officeDocument/2006/relationships/oleObject" Target="../embeddings/oleObject35.bin"/><Relationship Id="rId11" Type="http://schemas.openxmlformats.org/officeDocument/2006/relationships/image" Target="../media/image33.emf"/><Relationship Id="rId1" Type="http://schemas.openxmlformats.org/officeDocument/2006/relationships/vmlDrawing" Target="../drawings/vmlDrawing15.v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36.bin"/><Relationship Id="rId5" Type="http://schemas.openxmlformats.org/officeDocument/2006/relationships/image" Target="../media/image35.emf"/><Relationship Id="rId6" Type="http://schemas.openxmlformats.org/officeDocument/2006/relationships/oleObject" Target="../embeddings/oleObject37.bin"/><Relationship Id="rId7" Type="http://schemas.openxmlformats.org/officeDocument/2006/relationships/image" Target="../media/image36.emf"/><Relationship Id="rId8" Type="http://schemas.openxmlformats.org/officeDocument/2006/relationships/oleObject" Target="../embeddings/oleObject38.bin"/><Relationship Id="rId9" Type="http://schemas.openxmlformats.org/officeDocument/2006/relationships/image" Target="../media/image37.emf"/><Relationship Id="rId1" Type="http://schemas.openxmlformats.org/officeDocument/2006/relationships/vmlDrawing" Target="../drawings/vmlDrawing16.v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39.bin"/><Relationship Id="rId5" Type="http://schemas.openxmlformats.org/officeDocument/2006/relationships/image" Target="../media/image39.emf"/><Relationship Id="rId6" Type="http://schemas.openxmlformats.org/officeDocument/2006/relationships/oleObject" Target="../embeddings/oleObject40.bin"/><Relationship Id="rId7" Type="http://schemas.openxmlformats.org/officeDocument/2006/relationships/image" Target="../media/image40.emf"/><Relationship Id="rId1" Type="http://schemas.openxmlformats.org/officeDocument/2006/relationships/vmlDrawing" Target="../drawings/vmlDrawing17.v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41.bin"/><Relationship Id="rId5" Type="http://schemas.openxmlformats.org/officeDocument/2006/relationships/image" Target="../media/image41.emf"/><Relationship Id="rId6" Type="http://schemas.openxmlformats.org/officeDocument/2006/relationships/oleObject" Target="../embeddings/oleObject42.bin"/><Relationship Id="rId7" Type="http://schemas.openxmlformats.org/officeDocument/2006/relationships/image" Target="../media/image42.emf"/><Relationship Id="rId8" Type="http://schemas.openxmlformats.org/officeDocument/2006/relationships/oleObject" Target="../embeddings/oleObject43.bin"/><Relationship Id="rId9" Type="http://schemas.openxmlformats.org/officeDocument/2006/relationships/image" Target="../media/image43.emf"/><Relationship Id="rId1" Type="http://schemas.openxmlformats.org/officeDocument/2006/relationships/vmlDrawing" Target="../drawings/vmlDrawing18.vml"/><Relationship Id="rId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44.bin"/><Relationship Id="rId5" Type="http://schemas.openxmlformats.org/officeDocument/2006/relationships/image" Target="../media/image39.emf"/><Relationship Id="rId6" Type="http://schemas.openxmlformats.org/officeDocument/2006/relationships/oleObject" Target="../embeddings/oleObject45.bin"/><Relationship Id="rId7" Type="http://schemas.openxmlformats.org/officeDocument/2006/relationships/image" Target="../media/image45.emf"/><Relationship Id="rId1" Type="http://schemas.openxmlformats.org/officeDocument/2006/relationships/vmlDrawing" Target="../drawings/vmlDrawing19.vml"/><Relationship Id="rId2"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46.bin"/><Relationship Id="rId5" Type="http://schemas.openxmlformats.org/officeDocument/2006/relationships/image" Target="../media/image46.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47.bin"/><Relationship Id="rId5" Type="http://schemas.openxmlformats.org/officeDocument/2006/relationships/image" Target="../media/image47.emf"/><Relationship Id="rId6" Type="http://schemas.openxmlformats.org/officeDocument/2006/relationships/oleObject" Target="../embeddings/oleObject48.bin"/><Relationship Id="rId7" Type="http://schemas.openxmlformats.org/officeDocument/2006/relationships/image" Target="../media/image48.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49.bin"/><Relationship Id="rId5" Type="http://schemas.openxmlformats.org/officeDocument/2006/relationships/image" Target="../media/image49.emf"/><Relationship Id="rId6" Type="http://schemas.openxmlformats.org/officeDocument/2006/relationships/oleObject" Target="../embeddings/oleObject50.bin"/><Relationship Id="rId7" Type="http://schemas.openxmlformats.org/officeDocument/2006/relationships/image" Target="../media/image50.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51.bin"/><Relationship Id="rId5" Type="http://schemas.openxmlformats.org/officeDocument/2006/relationships/image" Target="../media/image51.emf"/><Relationship Id="rId6" Type="http://schemas.openxmlformats.org/officeDocument/2006/relationships/oleObject" Target="../embeddings/oleObject52.bin"/><Relationship Id="rId7" Type="http://schemas.openxmlformats.org/officeDocument/2006/relationships/image" Target="../media/image52.emf"/><Relationship Id="rId1" Type="http://schemas.openxmlformats.org/officeDocument/2006/relationships/vmlDrawing" Target="../drawings/vmlDrawing23.v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2.bin"/><Relationship Id="rId5" Type="http://schemas.openxmlformats.org/officeDocument/2006/relationships/image" Target="../media/image3.emf"/><Relationship Id="rId6" Type="http://schemas.openxmlformats.org/officeDocument/2006/relationships/oleObject" Target="../embeddings/oleObject3.bin"/><Relationship Id="rId7" Type="http://schemas.openxmlformats.org/officeDocument/2006/relationships/image" Target="../media/image4.emf"/><Relationship Id="rId8" Type="http://schemas.openxmlformats.org/officeDocument/2006/relationships/oleObject" Target="../embeddings/oleObject4.bin"/><Relationship Id="rId9"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5.bin"/><Relationship Id="rId5" Type="http://schemas.openxmlformats.org/officeDocument/2006/relationships/image" Target="../media/image6.emf"/><Relationship Id="rId6" Type="http://schemas.openxmlformats.org/officeDocument/2006/relationships/oleObject" Target="../embeddings/oleObject6.bin"/><Relationship Id="rId7" Type="http://schemas.openxmlformats.org/officeDocument/2006/relationships/image" Target="../media/image7.emf"/><Relationship Id="rId8" Type="http://schemas.openxmlformats.org/officeDocument/2006/relationships/oleObject" Target="../embeddings/oleObject7.bin"/><Relationship Id="rId9" Type="http://schemas.openxmlformats.org/officeDocument/2006/relationships/image" Target="../media/image4.emf"/><Relationship Id="rId10" Type="http://schemas.openxmlformats.org/officeDocument/2006/relationships/oleObject" Target="../embeddings/oleObject8.bin"/><Relationship Id="rId11"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9.bin"/><Relationship Id="rId5" Type="http://schemas.openxmlformats.org/officeDocument/2006/relationships/image" Target="../media/image8.emf"/><Relationship Id="rId6" Type="http://schemas.openxmlformats.org/officeDocument/2006/relationships/oleObject" Target="../embeddings/oleObject10.bin"/><Relationship Id="rId7" Type="http://schemas.openxmlformats.org/officeDocument/2006/relationships/image" Target="../media/image4.emf"/><Relationship Id="rId8" Type="http://schemas.openxmlformats.org/officeDocument/2006/relationships/oleObject" Target="../embeddings/oleObject11.bin"/><Relationship Id="rId9"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2.bin"/><Relationship Id="rId5" Type="http://schemas.openxmlformats.org/officeDocument/2006/relationships/image" Target="../media/image2.emf"/><Relationship Id="rId1" Type="http://schemas.openxmlformats.org/officeDocument/2006/relationships/vmlDrawing" Target="../drawings/vmlDrawing5.vml"/><Relationship Id="rId2"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3.bin"/><Relationship Id="rId5" Type="http://schemas.openxmlformats.org/officeDocument/2006/relationships/image" Target="../media/image9.emf"/><Relationship Id="rId6" Type="http://schemas.openxmlformats.org/officeDocument/2006/relationships/image" Target="../media/image10.emf"/><Relationship Id="rId1" Type="http://schemas.openxmlformats.org/officeDocument/2006/relationships/vmlDrawing" Target="../drawings/vmlDrawing6.vml"/><Relationship Id="rId2"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b="1" dirty="0"/>
              <a:t>Week </a:t>
            </a:r>
            <a:r>
              <a:rPr lang="en-US" b="1" dirty="0" smtClean="0"/>
              <a:t>8a</a:t>
            </a:r>
            <a:endParaRPr lang="en-US" b="1" dirty="0"/>
          </a:p>
        </p:txBody>
      </p:sp>
      <p:sp>
        <p:nvSpPr>
          <p:cNvPr id="12" name="Subtitle 11"/>
          <p:cNvSpPr>
            <a:spLocks noGrp="1"/>
          </p:cNvSpPr>
          <p:nvPr>
            <p:ph type="subTitle" idx="1"/>
          </p:nvPr>
        </p:nvSpPr>
        <p:spPr/>
        <p:txBody>
          <a:bodyPr>
            <a:normAutofit/>
          </a:bodyPr>
          <a:lstStyle/>
          <a:p>
            <a:r>
              <a:rPr lang="en-US" dirty="0"/>
              <a:t>COMPUTATIONAL MATHEMATICS</a:t>
            </a:r>
          </a:p>
          <a:p>
            <a:r>
              <a:rPr lang="en-US" dirty="0"/>
              <a:t>Root Finding – Bisection</a:t>
            </a:r>
          </a:p>
          <a:p>
            <a:endParaRPr lang="en-US" dirty="0"/>
          </a:p>
        </p:txBody>
      </p:sp>
    </p:spTree>
    <p:extLst>
      <p:ext uri="{BB962C8B-B14F-4D97-AF65-F5344CB8AC3E}">
        <p14:creationId xmlns:p14="http://schemas.microsoft.com/office/powerpoint/2010/main" val="75226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xmlns="" id="{B4D1D25B-4E97-D440-BDE9-39824A74F0F7}"/>
              </a:ext>
            </a:extLst>
          </p:cNvPr>
          <p:cNvSpPr>
            <a:spLocks noGrp="1" noChangeArrowheads="1"/>
          </p:cNvSpPr>
          <p:nvPr>
            <p:ph type="title"/>
          </p:nvPr>
        </p:nvSpPr>
        <p:spPr/>
        <p:txBody>
          <a:bodyPr/>
          <a:lstStyle/>
          <a:p>
            <a:r>
              <a:rPr lang="en-US" altLang="en-US"/>
              <a:t>Step 3</a:t>
            </a:r>
          </a:p>
        </p:txBody>
      </p:sp>
      <p:sp>
        <p:nvSpPr>
          <p:cNvPr id="46084" name="Rectangle 3">
            <a:extLst>
              <a:ext uri="{FF2B5EF4-FFF2-40B4-BE49-F238E27FC236}">
                <a16:creationId xmlns:a16="http://schemas.microsoft.com/office/drawing/2014/main" xmlns="" id="{C20D0CED-8A5D-304F-88B0-ECD774DC290F}"/>
              </a:ext>
            </a:extLst>
          </p:cNvPr>
          <p:cNvSpPr>
            <a:spLocks noGrp="1" noChangeArrowheads="1"/>
          </p:cNvSpPr>
          <p:nvPr>
            <p:ph type="body" sz="half" idx="2"/>
          </p:nvPr>
        </p:nvSpPr>
        <p:spPr>
          <a:xfrm>
            <a:off x="2362200" y="2057400"/>
            <a:ext cx="7924800" cy="4114800"/>
          </a:xfrm>
        </p:spPr>
        <p:txBody>
          <a:bodyPr/>
          <a:lstStyle/>
          <a:p>
            <a:pPr marL="533400" indent="-533400">
              <a:lnSpc>
                <a:spcPct val="80000"/>
              </a:lnSpc>
              <a:buNone/>
            </a:pPr>
            <a:r>
              <a:rPr lang="en-US" altLang="en-US" sz="2400"/>
              <a:t>Now check the following</a:t>
            </a:r>
          </a:p>
          <a:p>
            <a:pPr marL="533400" indent="-533400">
              <a:lnSpc>
                <a:spcPct val="80000"/>
              </a:lnSpc>
              <a:buNone/>
            </a:pPr>
            <a:endParaRPr lang="en-US" altLang="en-US" sz="2400"/>
          </a:p>
          <a:p>
            <a:pPr marL="533400" indent="-533400">
              <a:buClr>
                <a:schemeClr val="tx1"/>
              </a:buClr>
              <a:buSzPct val="100000"/>
              <a:buFont typeface="Wingdings" pitchFamily="2" charset="2"/>
              <a:buAutoNum type="alphaLcParenR"/>
            </a:pPr>
            <a:r>
              <a:rPr lang="en-US" altLang="en-US" sz="2400"/>
              <a:t>If                     , then the root lies between x</a:t>
            </a:r>
            <a:r>
              <a:rPr lang="en-US" altLang="en-US" sz="2400" baseline="-30000">
                <a:latin typeface="MT Extra" pitchFamily="2" charset="77"/>
              </a:rPr>
              <a:t>l</a:t>
            </a:r>
            <a:r>
              <a:rPr lang="en-US" altLang="en-US" sz="2400"/>
              <a:t> and x</a:t>
            </a:r>
            <a:r>
              <a:rPr lang="en-US" altLang="en-US" sz="2400" baseline="-30000"/>
              <a:t>m</a:t>
            </a:r>
            <a:r>
              <a:rPr lang="en-US" altLang="en-US" sz="2400"/>
              <a:t>; then x</a:t>
            </a:r>
            <a:r>
              <a:rPr lang="en-US" altLang="en-US" sz="2400" baseline="-30000">
                <a:latin typeface="MT Extra" pitchFamily="2" charset="77"/>
              </a:rPr>
              <a:t>l</a:t>
            </a:r>
            <a:r>
              <a:rPr lang="en-US" altLang="en-US" sz="2400"/>
              <a:t> = x</a:t>
            </a:r>
            <a:r>
              <a:rPr lang="en-US" altLang="en-US" sz="2400" baseline="-30000">
                <a:latin typeface="MT Extra" pitchFamily="2" charset="77"/>
              </a:rPr>
              <a:t>l</a:t>
            </a:r>
            <a:r>
              <a:rPr lang="en-US" altLang="en-US" sz="2400"/>
              <a:t> ; x</a:t>
            </a:r>
            <a:r>
              <a:rPr lang="en-US" altLang="en-US" sz="2400" baseline="-30000"/>
              <a:t>u</a:t>
            </a:r>
            <a:r>
              <a:rPr lang="en-US" altLang="en-US" sz="2400"/>
              <a:t> = x</a:t>
            </a:r>
            <a:r>
              <a:rPr lang="en-US" altLang="en-US" sz="2400" baseline="-30000"/>
              <a:t>m</a:t>
            </a:r>
            <a:r>
              <a:rPr lang="en-US" altLang="en-US" sz="2400"/>
              <a:t>.</a:t>
            </a:r>
          </a:p>
          <a:p>
            <a:pPr marL="533400" indent="-533400">
              <a:lnSpc>
                <a:spcPct val="80000"/>
              </a:lnSpc>
              <a:buClr>
                <a:schemeClr val="tx1"/>
              </a:buClr>
              <a:buSzPct val="100000"/>
              <a:buFont typeface="Wingdings" pitchFamily="2" charset="2"/>
              <a:buAutoNum type="alphaLcParenR"/>
            </a:pPr>
            <a:endParaRPr lang="en-US" altLang="en-US" sz="1500"/>
          </a:p>
          <a:p>
            <a:pPr marL="533400" indent="-533400">
              <a:buClr>
                <a:schemeClr val="tx1"/>
              </a:buClr>
              <a:buSzPct val="100000"/>
              <a:buFont typeface="Wingdings" pitchFamily="2" charset="2"/>
              <a:buAutoNum type="alphaLcParenR"/>
            </a:pPr>
            <a:r>
              <a:rPr lang="en-US" altLang="en-US" sz="2400"/>
              <a:t>If                     , then the root lies between x</a:t>
            </a:r>
            <a:r>
              <a:rPr lang="en-US" altLang="en-US" sz="2400" baseline="-30000"/>
              <a:t>m</a:t>
            </a:r>
            <a:r>
              <a:rPr lang="en-US" altLang="en-US" sz="2400"/>
              <a:t> and x</a:t>
            </a:r>
            <a:r>
              <a:rPr lang="en-US" altLang="en-US" sz="2400" baseline="-30000"/>
              <a:t>u</a:t>
            </a:r>
            <a:r>
              <a:rPr lang="en-US" altLang="en-US" sz="2400"/>
              <a:t>; then x</a:t>
            </a:r>
            <a:r>
              <a:rPr lang="en-US" altLang="en-US" sz="2400" baseline="-30000">
                <a:latin typeface="MT Extra" pitchFamily="2" charset="77"/>
              </a:rPr>
              <a:t>l</a:t>
            </a:r>
            <a:r>
              <a:rPr lang="en-US" altLang="en-US" sz="2400"/>
              <a:t> = x</a:t>
            </a:r>
            <a:r>
              <a:rPr lang="en-US" altLang="en-US" sz="2400" baseline="-30000"/>
              <a:t>m</a:t>
            </a:r>
            <a:r>
              <a:rPr lang="en-US" altLang="en-US" sz="2400"/>
              <a:t>;  x</a:t>
            </a:r>
            <a:r>
              <a:rPr lang="en-US" altLang="en-US" sz="2400" baseline="-30000"/>
              <a:t>u</a:t>
            </a:r>
            <a:r>
              <a:rPr lang="en-US" altLang="en-US" sz="2400"/>
              <a:t> = x</a:t>
            </a:r>
            <a:r>
              <a:rPr lang="en-US" altLang="en-US" sz="2400" baseline="-30000"/>
              <a:t>u</a:t>
            </a:r>
            <a:r>
              <a:rPr lang="en-US" altLang="en-US" sz="2400"/>
              <a:t>.</a:t>
            </a:r>
          </a:p>
          <a:p>
            <a:pPr marL="533400" indent="-533400">
              <a:lnSpc>
                <a:spcPct val="80000"/>
              </a:lnSpc>
              <a:buClr>
                <a:schemeClr val="tx1"/>
              </a:buClr>
              <a:buSzPct val="100000"/>
              <a:buFont typeface="Wingdings" pitchFamily="2" charset="2"/>
              <a:buAutoNum type="alphaLcParenR"/>
            </a:pPr>
            <a:endParaRPr lang="en-US" altLang="en-US" sz="1500"/>
          </a:p>
          <a:p>
            <a:pPr marL="533400" indent="-533400">
              <a:buClr>
                <a:schemeClr val="tx1"/>
              </a:buClr>
              <a:buSzPct val="100000"/>
              <a:buFont typeface="Wingdings" pitchFamily="2" charset="2"/>
              <a:buAutoNum type="alphaLcParenR"/>
            </a:pPr>
            <a:r>
              <a:rPr lang="en-US" altLang="en-US" sz="2400"/>
              <a:t>If                     ; then the root is x</a:t>
            </a:r>
            <a:r>
              <a:rPr lang="en-US" altLang="en-US" sz="2400" baseline="-30000"/>
              <a:t>m.  </a:t>
            </a:r>
            <a:r>
              <a:rPr lang="en-US" altLang="en-US" sz="2400"/>
              <a:t>Stop the algorithm if this is true.</a:t>
            </a:r>
          </a:p>
          <a:p>
            <a:pPr marL="533400" indent="-533400">
              <a:lnSpc>
                <a:spcPct val="80000"/>
              </a:lnSpc>
            </a:pPr>
            <a:endParaRPr lang="en-US" altLang="en-US" sz="2400"/>
          </a:p>
        </p:txBody>
      </p:sp>
      <p:graphicFrame>
        <p:nvGraphicFramePr>
          <p:cNvPr id="46085" name="Object 5">
            <a:extLst>
              <a:ext uri="{FF2B5EF4-FFF2-40B4-BE49-F238E27FC236}">
                <a16:creationId xmlns:a16="http://schemas.microsoft.com/office/drawing/2014/main" xmlns="" id="{222F6524-BC9C-354D-80A6-B5428C407B1A}"/>
              </a:ext>
            </a:extLst>
          </p:cNvPr>
          <p:cNvGraphicFramePr>
            <a:graphicFrameLocks noChangeAspect="1"/>
          </p:cNvGraphicFramePr>
          <p:nvPr/>
        </p:nvGraphicFramePr>
        <p:xfrm>
          <a:off x="3276600" y="2743200"/>
          <a:ext cx="1905000" cy="457200"/>
        </p:xfrm>
        <a:graphic>
          <a:graphicData uri="http://schemas.openxmlformats.org/presentationml/2006/ole">
            <mc:AlternateContent xmlns:mc="http://schemas.openxmlformats.org/markup-compatibility/2006">
              <mc:Choice xmlns:v="urn:schemas-microsoft-com:vml" Requires="v">
                <p:oleObj spid="_x0000_s17428" name="Equation" r:id="rId4" imgW="21945600" imgH="5270500" progId="Equation.3">
                  <p:embed/>
                </p:oleObj>
              </mc:Choice>
              <mc:Fallback>
                <p:oleObj name="Equation" r:id="rId4" imgW="21945600" imgH="5270500" progId="Equation.3">
                  <p:embed/>
                  <p:pic>
                    <p:nvPicPr>
                      <p:cNvPr id="46085" name="Object 5">
                        <a:extLst>
                          <a:ext uri="{FF2B5EF4-FFF2-40B4-BE49-F238E27FC236}">
                            <a16:creationId xmlns:a16="http://schemas.microsoft.com/office/drawing/2014/main" xmlns="" id="{222F6524-BC9C-354D-80A6-B5428C407B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74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6">
            <a:extLst>
              <a:ext uri="{FF2B5EF4-FFF2-40B4-BE49-F238E27FC236}">
                <a16:creationId xmlns:a16="http://schemas.microsoft.com/office/drawing/2014/main" xmlns="" id="{EA59CB4D-989B-5D43-99EA-F0F4E307C304}"/>
              </a:ext>
            </a:extLst>
          </p:cNvPr>
          <p:cNvGraphicFramePr>
            <a:graphicFrameLocks noChangeAspect="1"/>
          </p:cNvGraphicFramePr>
          <p:nvPr/>
        </p:nvGraphicFramePr>
        <p:xfrm>
          <a:off x="3276600" y="3810000"/>
          <a:ext cx="1905000" cy="457200"/>
        </p:xfrm>
        <a:graphic>
          <a:graphicData uri="http://schemas.openxmlformats.org/presentationml/2006/ole">
            <mc:AlternateContent xmlns:mc="http://schemas.openxmlformats.org/markup-compatibility/2006">
              <mc:Choice xmlns:v="urn:schemas-microsoft-com:vml" Requires="v">
                <p:oleObj spid="_x0000_s17429" name="Equation" r:id="rId6" imgW="21945600" imgH="5270500" progId="Equation.3">
                  <p:embed/>
                </p:oleObj>
              </mc:Choice>
              <mc:Fallback>
                <p:oleObj name="Equation" r:id="rId6" imgW="21945600" imgH="5270500" progId="Equation.3">
                  <p:embed/>
                  <p:pic>
                    <p:nvPicPr>
                      <p:cNvPr id="46086" name="Object 6">
                        <a:extLst>
                          <a:ext uri="{FF2B5EF4-FFF2-40B4-BE49-F238E27FC236}">
                            <a16:creationId xmlns:a16="http://schemas.microsoft.com/office/drawing/2014/main" xmlns="" id="{EA59CB4D-989B-5D43-99EA-F0F4E307C3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8100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7">
            <a:extLst>
              <a:ext uri="{FF2B5EF4-FFF2-40B4-BE49-F238E27FC236}">
                <a16:creationId xmlns:a16="http://schemas.microsoft.com/office/drawing/2014/main" xmlns="" id="{42BBB687-6897-3A4D-B116-B1B4CFDA4143}"/>
              </a:ext>
            </a:extLst>
          </p:cNvPr>
          <p:cNvGraphicFramePr>
            <a:graphicFrameLocks noChangeAspect="1"/>
          </p:cNvGraphicFramePr>
          <p:nvPr/>
        </p:nvGraphicFramePr>
        <p:xfrm>
          <a:off x="3276600" y="4876800"/>
          <a:ext cx="1905000" cy="457200"/>
        </p:xfrm>
        <a:graphic>
          <a:graphicData uri="http://schemas.openxmlformats.org/presentationml/2006/ole">
            <mc:AlternateContent xmlns:mc="http://schemas.openxmlformats.org/markup-compatibility/2006">
              <mc:Choice xmlns:v="urn:schemas-microsoft-com:vml" Requires="v">
                <p:oleObj spid="_x0000_s17430" name="Equation" r:id="rId8" imgW="21945600" imgH="5270500" progId="Equation.3">
                  <p:embed/>
                </p:oleObj>
              </mc:Choice>
              <mc:Fallback>
                <p:oleObj name="Equation" r:id="rId8" imgW="21945600" imgH="5270500" progId="Equation.3">
                  <p:embed/>
                  <p:pic>
                    <p:nvPicPr>
                      <p:cNvPr id="46087" name="Object 7">
                        <a:extLst>
                          <a:ext uri="{FF2B5EF4-FFF2-40B4-BE49-F238E27FC236}">
                            <a16:creationId xmlns:a16="http://schemas.microsoft.com/office/drawing/2014/main" xmlns="" id="{42BBB687-6897-3A4D-B116-B1B4CFDA41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4876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323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xmlns="" id="{AAC291EE-BC77-DE45-8399-042B6A6B890E}"/>
              </a:ext>
            </a:extLst>
          </p:cNvPr>
          <p:cNvSpPr>
            <a:spLocks noGrp="1" noChangeArrowheads="1"/>
          </p:cNvSpPr>
          <p:nvPr>
            <p:ph type="title"/>
          </p:nvPr>
        </p:nvSpPr>
        <p:spPr/>
        <p:txBody>
          <a:bodyPr/>
          <a:lstStyle/>
          <a:p>
            <a:r>
              <a:rPr lang="en-US" altLang="en-US"/>
              <a:t>Step 4</a:t>
            </a:r>
          </a:p>
        </p:txBody>
      </p:sp>
      <p:pic>
        <p:nvPicPr>
          <p:cNvPr id="48132" name="Picture 3">
            <a:extLst>
              <a:ext uri="{FF2B5EF4-FFF2-40B4-BE49-F238E27FC236}">
                <a16:creationId xmlns:a16="http://schemas.microsoft.com/office/drawing/2014/main" xmlns="" id="{6C5D5566-15AD-7B45-AD72-2DE2BD053F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3775" y="2743200"/>
            <a:ext cx="19812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4">
            <a:extLst>
              <a:ext uri="{FF2B5EF4-FFF2-40B4-BE49-F238E27FC236}">
                <a16:creationId xmlns:a16="http://schemas.microsoft.com/office/drawing/2014/main" xmlns="" id="{50AA0CC5-7BDA-E040-96F8-99FBAA01DC9C}"/>
              </a:ext>
            </a:extLst>
          </p:cNvPr>
          <p:cNvSpPr>
            <a:spLocks noChangeArrowheads="1"/>
          </p:cNvSpPr>
          <p:nvPr/>
        </p:nvSpPr>
        <p:spPr bwMode="auto">
          <a:xfrm>
            <a:off x="5372100" y="31623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48134" name="Object 5">
            <a:extLst>
              <a:ext uri="{FF2B5EF4-FFF2-40B4-BE49-F238E27FC236}">
                <a16:creationId xmlns:a16="http://schemas.microsoft.com/office/drawing/2014/main" xmlns="" id="{745CFBA1-D415-1247-838F-D236F4D74ACC}"/>
              </a:ext>
            </a:extLst>
          </p:cNvPr>
          <p:cNvGraphicFramePr>
            <a:graphicFrameLocks noChangeAspect="1"/>
          </p:cNvGraphicFramePr>
          <p:nvPr/>
        </p:nvGraphicFramePr>
        <p:xfrm>
          <a:off x="3505201" y="3886200"/>
          <a:ext cx="2646363" cy="1011238"/>
        </p:xfrm>
        <a:graphic>
          <a:graphicData uri="http://schemas.openxmlformats.org/presentationml/2006/ole">
            <mc:AlternateContent xmlns:mc="http://schemas.openxmlformats.org/markup-compatibility/2006">
              <mc:Choice xmlns:v="urn:schemas-microsoft-com:vml" Requires="v">
                <p:oleObj spid="_x0000_s19476" name="Equation" r:id="rId5" imgW="32181800" imgH="12293600" progId="Equation.3">
                  <p:embed/>
                </p:oleObj>
              </mc:Choice>
              <mc:Fallback>
                <p:oleObj name="Equation" r:id="rId5" imgW="32181800" imgH="12293600" progId="Equation.3">
                  <p:embed/>
                  <p:pic>
                    <p:nvPicPr>
                      <p:cNvPr id="48134" name="Object 5">
                        <a:extLst>
                          <a:ext uri="{FF2B5EF4-FFF2-40B4-BE49-F238E27FC236}">
                            <a16:creationId xmlns:a16="http://schemas.microsoft.com/office/drawing/2014/main" xmlns="" id="{745CFBA1-D415-1247-838F-D236F4D74A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1" y="3886200"/>
                        <a:ext cx="2646363"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5" name="Rectangle 6">
            <a:extLst>
              <a:ext uri="{FF2B5EF4-FFF2-40B4-BE49-F238E27FC236}">
                <a16:creationId xmlns:a16="http://schemas.microsoft.com/office/drawing/2014/main" xmlns="" id="{B410A352-6785-7040-B4DE-304EC1895EB2}"/>
              </a:ext>
            </a:extLst>
          </p:cNvPr>
          <p:cNvSpPr>
            <a:spLocks noChangeArrowheads="1"/>
          </p:cNvSpPr>
          <p:nvPr/>
        </p:nvSpPr>
        <p:spPr bwMode="auto">
          <a:xfrm>
            <a:off x="5929313" y="33099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48136" name="Object 7">
            <a:extLst>
              <a:ext uri="{FF2B5EF4-FFF2-40B4-BE49-F238E27FC236}">
                <a16:creationId xmlns:a16="http://schemas.microsoft.com/office/drawing/2014/main" xmlns="" id="{46A61B07-7BA4-2143-B94C-0055FA310906}"/>
              </a:ext>
            </a:extLst>
          </p:cNvPr>
          <p:cNvGraphicFramePr>
            <a:graphicFrameLocks noChangeAspect="1"/>
          </p:cNvGraphicFramePr>
          <p:nvPr/>
        </p:nvGraphicFramePr>
        <p:xfrm>
          <a:off x="3535363" y="5791201"/>
          <a:ext cx="3446462" cy="434975"/>
        </p:xfrm>
        <a:graphic>
          <a:graphicData uri="http://schemas.openxmlformats.org/presentationml/2006/ole">
            <mc:AlternateContent xmlns:mc="http://schemas.openxmlformats.org/markup-compatibility/2006">
              <mc:Choice xmlns:v="urn:schemas-microsoft-com:vml" Requires="v">
                <p:oleObj spid="_x0000_s19477" name="Equation" r:id="rId7" imgW="43002200" imgH="5562600" progId="Equation.3">
                  <p:embed/>
                </p:oleObj>
              </mc:Choice>
              <mc:Fallback>
                <p:oleObj name="Equation" r:id="rId7" imgW="43002200" imgH="5562600" progId="Equation.3">
                  <p:embed/>
                  <p:pic>
                    <p:nvPicPr>
                      <p:cNvPr id="48136" name="Object 7">
                        <a:extLst>
                          <a:ext uri="{FF2B5EF4-FFF2-40B4-BE49-F238E27FC236}">
                            <a16:creationId xmlns:a16="http://schemas.microsoft.com/office/drawing/2014/main" xmlns="" id="{46A61B07-7BA4-2143-B94C-0055FA3109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5363" y="5791201"/>
                        <a:ext cx="344646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7" name="Rectangle 8">
            <a:extLst>
              <a:ext uri="{FF2B5EF4-FFF2-40B4-BE49-F238E27FC236}">
                <a16:creationId xmlns:a16="http://schemas.microsoft.com/office/drawing/2014/main" xmlns="" id="{8DBCF796-6551-3F49-9076-5D31E20CA67A}"/>
              </a:ext>
            </a:extLst>
          </p:cNvPr>
          <p:cNvSpPr>
            <a:spLocks noChangeArrowheads="1"/>
          </p:cNvSpPr>
          <p:nvPr/>
        </p:nvSpPr>
        <p:spPr bwMode="auto">
          <a:xfrm>
            <a:off x="6172200" y="33099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48138" name="Object 9">
            <a:extLst>
              <a:ext uri="{FF2B5EF4-FFF2-40B4-BE49-F238E27FC236}">
                <a16:creationId xmlns:a16="http://schemas.microsoft.com/office/drawing/2014/main" xmlns="" id="{19E5418C-04D8-9A43-92E6-5B2E132C23EE}"/>
              </a:ext>
            </a:extLst>
          </p:cNvPr>
          <p:cNvGraphicFramePr>
            <a:graphicFrameLocks noChangeAspect="1"/>
          </p:cNvGraphicFramePr>
          <p:nvPr/>
        </p:nvGraphicFramePr>
        <p:xfrm>
          <a:off x="3505200" y="5257801"/>
          <a:ext cx="3708400" cy="460375"/>
        </p:xfrm>
        <a:graphic>
          <a:graphicData uri="http://schemas.openxmlformats.org/presentationml/2006/ole">
            <mc:AlternateContent xmlns:mc="http://schemas.openxmlformats.org/markup-compatibility/2006">
              <mc:Choice xmlns:v="urn:schemas-microsoft-com:vml" Requires="v">
                <p:oleObj spid="_x0000_s19478" name="Equation" r:id="rId9" imgW="44767500" imgH="5562600" progId="Equation.3">
                  <p:embed/>
                </p:oleObj>
              </mc:Choice>
              <mc:Fallback>
                <p:oleObj name="Equation" r:id="rId9" imgW="44767500" imgH="5562600" progId="Equation.3">
                  <p:embed/>
                  <p:pic>
                    <p:nvPicPr>
                      <p:cNvPr id="48138" name="Object 9">
                        <a:extLst>
                          <a:ext uri="{FF2B5EF4-FFF2-40B4-BE49-F238E27FC236}">
                            <a16:creationId xmlns:a16="http://schemas.microsoft.com/office/drawing/2014/main" xmlns="" id="{19E5418C-04D8-9A43-92E6-5B2E132C23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5257801"/>
                        <a:ext cx="3708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9" name="Text Box 10">
            <a:extLst>
              <a:ext uri="{FF2B5EF4-FFF2-40B4-BE49-F238E27FC236}">
                <a16:creationId xmlns:a16="http://schemas.microsoft.com/office/drawing/2014/main" xmlns="" id="{7B483ADB-D74E-A342-9968-28C48B4748BB}"/>
              </a:ext>
            </a:extLst>
          </p:cNvPr>
          <p:cNvSpPr txBox="1">
            <a:spLocks noChangeArrowheads="1"/>
          </p:cNvSpPr>
          <p:nvPr/>
        </p:nvSpPr>
        <p:spPr bwMode="auto">
          <a:xfrm>
            <a:off x="2362201" y="2209801"/>
            <a:ext cx="4735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Find the new estimate of the root</a:t>
            </a:r>
          </a:p>
        </p:txBody>
      </p:sp>
      <p:sp>
        <p:nvSpPr>
          <p:cNvPr id="48140" name="Text Box 11">
            <a:extLst>
              <a:ext uri="{FF2B5EF4-FFF2-40B4-BE49-F238E27FC236}">
                <a16:creationId xmlns:a16="http://schemas.microsoft.com/office/drawing/2014/main" xmlns="" id="{560A2B55-6283-8F43-902D-943C8F895A57}"/>
              </a:ext>
            </a:extLst>
          </p:cNvPr>
          <p:cNvSpPr txBox="1">
            <a:spLocks noChangeArrowheads="1"/>
          </p:cNvSpPr>
          <p:nvPr/>
        </p:nvSpPr>
        <p:spPr bwMode="auto">
          <a:xfrm>
            <a:off x="2438400" y="3429001"/>
            <a:ext cx="6159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Find the absolute relative approximate error</a:t>
            </a:r>
          </a:p>
        </p:txBody>
      </p:sp>
      <p:sp>
        <p:nvSpPr>
          <p:cNvPr id="48141" name="Text Box 11">
            <a:extLst>
              <a:ext uri="{FF2B5EF4-FFF2-40B4-BE49-F238E27FC236}">
                <a16:creationId xmlns:a16="http://schemas.microsoft.com/office/drawing/2014/main" xmlns="" id="{CA8B99C3-4C97-1441-91FF-47B49220127F}"/>
              </a:ext>
            </a:extLst>
          </p:cNvPr>
          <p:cNvSpPr txBox="1">
            <a:spLocks noChangeArrowheads="1"/>
          </p:cNvSpPr>
          <p:nvPr/>
        </p:nvSpPr>
        <p:spPr bwMode="auto">
          <a:xfrm>
            <a:off x="2590800" y="4800601"/>
            <a:ext cx="1017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where</a:t>
            </a:r>
          </a:p>
        </p:txBody>
      </p:sp>
    </p:spTree>
    <p:extLst>
      <p:ext uri="{BB962C8B-B14F-4D97-AF65-F5344CB8AC3E}">
        <p14:creationId xmlns:p14="http://schemas.microsoft.com/office/powerpoint/2010/main" val="203805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xmlns="" id="{C2188210-1EE5-3547-BBA2-C8F363A6160E}"/>
              </a:ext>
            </a:extLst>
          </p:cNvPr>
          <p:cNvSpPr>
            <a:spLocks noGrp="1" noChangeArrowheads="1"/>
          </p:cNvSpPr>
          <p:nvPr>
            <p:ph type="title"/>
          </p:nvPr>
        </p:nvSpPr>
        <p:spPr/>
        <p:txBody>
          <a:bodyPr/>
          <a:lstStyle/>
          <a:p>
            <a:r>
              <a:rPr lang="en-US" altLang="en-US"/>
              <a:t>Step 5</a:t>
            </a:r>
          </a:p>
        </p:txBody>
      </p:sp>
      <p:sp>
        <p:nvSpPr>
          <p:cNvPr id="50180" name="Text Box 3">
            <a:extLst>
              <a:ext uri="{FF2B5EF4-FFF2-40B4-BE49-F238E27FC236}">
                <a16:creationId xmlns:a16="http://schemas.microsoft.com/office/drawing/2014/main" xmlns="" id="{417A8180-024D-4648-B71A-7D3E4F59AF2A}"/>
              </a:ext>
            </a:extLst>
          </p:cNvPr>
          <p:cNvSpPr txBox="1">
            <a:spLocks noChangeArrowheads="1"/>
          </p:cNvSpPr>
          <p:nvPr/>
        </p:nvSpPr>
        <p:spPr bwMode="auto">
          <a:xfrm>
            <a:off x="2728913" y="3478214"/>
            <a:ext cx="1524000" cy="630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800"/>
          </a:p>
          <a:p>
            <a:pPr eaLnBrk="1" hangingPunct="1">
              <a:spcBef>
                <a:spcPct val="0"/>
              </a:spcBef>
              <a:buClrTx/>
              <a:buSzTx/>
              <a:buFontTx/>
              <a:buNone/>
            </a:pPr>
            <a:r>
              <a:rPr lang="en-US" altLang="en-US" sz="1900"/>
              <a:t>Is            ?</a:t>
            </a:r>
          </a:p>
          <a:p>
            <a:pPr eaLnBrk="1" hangingPunct="1">
              <a:spcBef>
                <a:spcPct val="0"/>
              </a:spcBef>
              <a:buClrTx/>
              <a:buSzTx/>
              <a:buFontTx/>
              <a:buNone/>
            </a:pPr>
            <a:r>
              <a:rPr lang="en-US" altLang="en-US" sz="800"/>
              <a:t> </a:t>
            </a:r>
          </a:p>
        </p:txBody>
      </p:sp>
      <p:sp>
        <p:nvSpPr>
          <p:cNvPr id="50181" name="Text Box 4">
            <a:extLst>
              <a:ext uri="{FF2B5EF4-FFF2-40B4-BE49-F238E27FC236}">
                <a16:creationId xmlns:a16="http://schemas.microsoft.com/office/drawing/2014/main" xmlns="" id="{697F7B99-EE91-EA42-8541-83982BA0D4C0}"/>
              </a:ext>
            </a:extLst>
          </p:cNvPr>
          <p:cNvSpPr txBox="1">
            <a:spLocks noChangeArrowheads="1"/>
          </p:cNvSpPr>
          <p:nvPr/>
        </p:nvSpPr>
        <p:spPr bwMode="auto">
          <a:xfrm>
            <a:off x="5243514" y="3249614"/>
            <a:ext cx="547687" cy="384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a:t>Yes</a:t>
            </a:r>
          </a:p>
        </p:txBody>
      </p:sp>
      <p:sp>
        <p:nvSpPr>
          <p:cNvPr id="50182" name="Text Box 5">
            <a:extLst>
              <a:ext uri="{FF2B5EF4-FFF2-40B4-BE49-F238E27FC236}">
                <a16:creationId xmlns:a16="http://schemas.microsoft.com/office/drawing/2014/main" xmlns="" id="{BCFB8864-5802-1D42-A28A-8AD4CBB00968}"/>
              </a:ext>
            </a:extLst>
          </p:cNvPr>
          <p:cNvSpPr txBox="1">
            <a:spLocks noChangeArrowheads="1"/>
          </p:cNvSpPr>
          <p:nvPr/>
        </p:nvSpPr>
        <p:spPr bwMode="auto">
          <a:xfrm>
            <a:off x="5243514" y="4240214"/>
            <a:ext cx="561975" cy="384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a:t>No</a:t>
            </a:r>
          </a:p>
        </p:txBody>
      </p:sp>
      <p:sp>
        <p:nvSpPr>
          <p:cNvPr id="50183" name="Text Box 6">
            <a:extLst>
              <a:ext uri="{FF2B5EF4-FFF2-40B4-BE49-F238E27FC236}">
                <a16:creationId xmlns:a16="http://schemas.microsoft.com/office/drawing/2014/main" xmlns="" id="{C5F3386F-1161-DE49-BF43-4A0CE219DF9F}"/>
              </a:ext>
            </a:extLst>
          </p:cNvPr>
          <p:cNvSpPr txBox="1">
            <a:spLocks noChangeArrowheads="1"/>
          </p:cNvSpPr>
          <p:nvPr/>
        </p:nvSpPr>
        <p:spPr bwMode="auto">
          <a:xfrm>
            <a:off x="7072313" y="2944814"/>
            <a:ext cx="27432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a:t>Go to Step 2 using new upper and lower guesses.</a:t>
            </a:r>
          </a:p>
        </p:txBody>
      </p:sp>
      <p:sp>
        <p:nvSpPr>
          <p:cNvPr id="50184" name="Text Box 7">
            <a:extLst>
              <a:ext uri="{FF2B5EF4-FFF2-40B4-BE49-F238E27FC236}">
                <a16:creationId xmlns:a16="http://schemas.microsoft.com/office/drawing/2014/main" xmlns="" id="{059A6D2D-C1B2-D444-B933-47034BDF19FC}"/>
              </a:ext>
            </a:extLst>
          </p:cNvPr>
          <p:cNvSpPr txBox="1">
            <a:spLocks noChangeArrowheads="1"/>
          </p:cNvSpPr>
          <p:nvPr/>
        </p:nvSpPr>
        <p:spPr bwMode="auto">
          <a:xfrm>
            <a:off x="7086601" y="4240214"/>
            <a:ext cx="2728913" cy="384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a:t>Stop the algorithm</a:t>
            </a:r>
          </a:p>
        </p:txBody>
      </p:sp>
      <p:sp>
        <p:nvSpPr>
          <p:cNvPr id="50185" name="Text Box 8">
            <a:extLst>
              <a:ext uri="{FF2B5EF4-FFF2-40B4-BE49-F238E27FC236}">
                <a16:creationId xmlns:a16="http://schemas.microsoft.com/office/drawing/2014/main" xmlns="" id="{32097FB4-3309-0647-A4C0-B12F328AC0F9}"/>
              </a:ext>
            </a:extLst>
          </p:cNvPr>
          <p:cNvSpPr txBox="1">
            <a:spLocks noChangeArrowheads="1"/>
          </p:cNvSpPr>
          <p:nvPr/>
        </p:nvSpPr>
        <p:spPr bwMode="auto">
          <a:xfrm>
            <a:off x="4251325" y="41481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50186" name="Rectangle 15">
            <a:extLst>
              <a:ext uri="{FF2B5EF4-FFF2-40B4-BE49-F238E27FC236}">
                <a16:creationId xmlns:a16="http://schemas.microsoft.com/office/drawing/2014/main" xmlns="" id="{45692C5E-2305-2D47-B54C-B5B57461F8CF}"/>
              </a:ext>
            </a:extLst>
          </p:cNvPr>
          <p:cNvSpPr>
            <a:spLocks noChangeArrowheads="1"/>
          </p:cNvSpPr>
          <p:nvPr/>
        </p:nvSpPr>
        <p:spPr bwMode="auto">
          <a:xfrm>
            <a:off x="2286000" y="2057401"/>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Compare the absolute relative approximate error       with the pre-specified error tolerance     .</a:t>
            </a:r>
          </a:p>
        </p:txBody>
      </p:sp>
      <p:graphicFrame>
        <p:nvGraphicFramePr>
          <p:cNvPr id="50187" name="Object 14">
            <a:extLst>
              <a:ext uri="{FF2B5EF4-FFF2-40B4-BE49-F238E27FC236}">
                <a16:creationId xmlns:a16="http://schemas.microsoft.com/office/drawing/2014/main" xmlns="" id="{4BA53A26-2C86-6847-B4E7-A28498010528}"/>
              </a:ext>
            </a:extLst>
          </p:cNvPr>
          <p:cNvGraphicFramePr>
            <a:graphicFrameLocks noChangeAspect="1"/>
          </p:cNvGraphicFramePr>
          <p:nvPr/>
        </p:nvGraphicFramePr>
        <p:xfrm>
          <a:off x="8991601" y="2057400"/>
          <a:ext cx="506413" cy="533400"/>
        </p:xfrm>
        <a:graphic>
          <a:graphicData uri="http://schemas.openxmlformats.org/presentationml/2006/ole">
            <mc:AlternateContent xmlns:mc="http://schemas.openxmlformats.org/markup-compatibility/2006">
              <mc:Choice xmlns:v="urn:schemas-microsoft-com:vml" Requires="v">
                <p:oleObj spid="_x0000_s21524" name="Equation" r:id="rId4" imgW="5562600" imgH="5854700" progId="Equation.3">
                  <p:embed/>
                </p:oleObj>
              </mc:Choice>
              <mc:Fallback>
                <p:oleObj name="Equation" r:id="rId4" imgW="5562600" imgH="5854700" progId="Equation.3">
                  <p:embed/>
                  <p:pic>
                    <p:nvPicPr>
                      <p:cNvPr id="50187" name="Object 14">
                        <a:extLst>
                          <a:ext uri="{FF2B5EF4-FFF2-40B4-BE49-F238E27FC236}">
                            <a16:creationId xmlns:a16="http://schemas.microsoft.com/office/drawing/2014/main" xmlns="" id="{4BA53A26-2C86-6847-B4E7-A284980105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1601" y="2057400"/>
                        <a:ext cx="5064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8" name="Object 15">
            <a:extLst>
              <a:ext uri="{FF2B5EF4-FFF2-40B4-BE49-F238E27FC236}">
                <a16:creationId xmlns:a16="http://schemas.microsoft.com/office/drawing/2014/main" xmlns="" id="{0665DF78-3681-1D40-8BB1-9157C2321212}"/>
              </a:ext>
            </a:extLst>
          </p:cNvPr>
          <p:cNvGraphicFramePr>
            <a:graphicFrameLocks noChangeAspect="1"/>
          </p:cNvGraphicFramePr>
          <p:nvPr/>
        </p:nvGraphicFramePr>
        <p:xfrm>
          <a:off x="6781801" y="2438401"/>
          <a:ext cx="373063" cy="481013"/>
        </p:xfrm>
        <a:graphic>
          <a:graphicData uri="http://schemas.openxmlformats.org/presentationml/2006/ole">
            <mc:AlternateContent xmlns:mc="http://schemas.openxmlformats.org/markup-compatibility/2006">
              <mc:Choice xmlns:v="urn:schemas-microsoft-com:vml" Requires="v">
                <p:oleObj spid="_x0000_s21525" name="Equation" r:id="rId6" imgW="4102100" imgH="5270500" progId="Equation.3">
                  <p:embed/>
                </p:oleObj>
              </mc:Choice>
              <mc:Fallback>
                <p:oleObj name="Equation" r:id="rId6" imgW="4102100" imgH="5270500" progId="Equation.3">
                  <p:embed/>
                  <p:pic>
                    <p:nvPicPr>
                      <p:cNvPr id="50188" name="Object 15">
                        <a:extLst>
                          <a:ext uri="{FF2B5EF4-FFF2-40B4-BE49-F238E27FC236}">
                            <a16:creationId xmlns:a16="http://schemas.microsoft.com/office/drawing/2014/main" xmlns="" id="{0665DF78-3681-1D40-8BB1-9157C23212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1" y="2438401"/>
                        <a:ext cx="37306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9" name="Object 16">
            <a:extLst>
              <a:ext uri="{FF2B5EF4-FFF2-40B4-BE49-F238E27FC236}">
                <a16:creationId xmlns:a16="http://schemas.microsoft.com/office/drawing/2014/main" xmlns="" id="{AF930BD2-C6D5-A44D-AF1E-7CFD3526AF06}"/>
              </a:ext>
            </a:extLst>
          </p:cNvPr>
          <p:cNvGraphicFramePr>
            <a:graphicFrameLocks noChangeAspect="1"/>
          </p:cNvGraphicFramePr>
          <p:nvPr/>
        </p:nvGraphicFramePr>
        <p:xfrm>
          <a:off x="3109913" y="3630613"/>
          <a:ext cx="741362" cy="381000"/>
        </p:xfrm>
        <a:graphic>
          <a:graphicData uri="http://schemas.openxmlformats.org/presentationml/2006/ole">
            <mc:AlternateContent xmlns:mc="http://schemas.openxmlformats.org/markup-compatibility/2006">
              <mc:Choice xmlns:v="urn:schemas-microsoft-com:vml" Requires="v">
                <p:oleObj spid="_x0000_s21526" name="Equation" r:id="rId8" imgW="11404600" imgH="5854700" progId="Equation.3">
                  <p:embed/>
                </p:oleObj>
              </mc:Choice>
              <mc:Fallback>
                <p:oleObj name="Equation" r:id="rId8" imgW="11404600" imgH="5854700" progId="Equation.3">
                  <p:embed/>
                  <p:pic>
                    <p:nvPicPr>
                      <p:cNvPr id="50189" name="Object 16">
                        <a:extLst>
                          <a:ext uri="{FF2B5EF4-FFF2-40B4-BE49-F238E27FC236}">
                            <a16:creationId xmlns:a16="http://schemas.microsoft.com/office/drawing/2014/main" xmlns="" id="{AF930BD2-C6D5-A44D-AF1E-7CFD3526AF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9913" y="3630613"/>
                        <a:ext cx="7413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0190" name="Straight Arrow Connector 21">
            <a:extLst>
              <a:ext uri="{FF2B5EF4-FFF2-40B4-BE49-F238E27FC236}">
                <a16:creationId xmlns:a16="http://schemas.microsoft.com/office/drawing/2014/main" xmlns="" id="{8E0F5AAB-05BF-F049-811D-CFAA3B7DA0B4}"/>
              </a:ext>
            </a:extLst>
          </p:cNvPr>
          <p:cNvCxnSpPr>
            <a:cxnSpLocks noChangeShapeType="1"/>
            <a:stCxn id="50182" idx="3"/>
            <a:endCxn id="50184" idx="1"/>
          </p:cNvCxnSpPr>
          <p:nvPr/>
        </p:nvCxnSpPr>
        <p:spPr bwMode="auto">
          <a:xfrm>
            <a:off x="5805488" y="4432300"/>
            <a:ext cx="1281112" cy="1588"/>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0191" name="Rectangle 22">
            <a:extLst>
              <a:ext uri="{FF2B5EF4-FFF2-40B4-BE49-F238E27FC236}">
                <a16:creationId xmlns:a16="http://schemas.microsoft.com/office/drawing/2014/main" xmlns="" id="{6B43B8A9-A4B7-F744-9260-0A39A0C2F92C}"/>
              </a:ext>
            </a:extLst>
          </p:cNvPr>
          <p:cNvSpPr>
            <a:spLocks noChangeArrowheads="1"/>
          </p:cNvSpPr>
          <p:nvPr/>
        </p:nvSpPr>
        <p:spPr bwMode="auto">
          <a:xfrm>
            <a:off x="2209800" y="4876800"/>
            <a:ext cx="8001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Note one should also check whether the number of iterations is more than the maximum number of iterations allowed. If so, one needs to terminate the algorithm and notify the user about it.</a:t>
            </a:r>
          </a:p>
        </p:txBody>
      </p:sp>
      <p:cxnSp>
        <p:nvCxnSpPr>
          <p:cNvPr id="50192" name="Straight Arrow Connector 26">
            <a:extLst>
              <a:ext uri="{FF2B5EF4-FFF2-40B4-BE49-F238E27FC236}">
                <a16:creationId xmlns:a16="http://schemas.microsoft.com/office/drawing/2014/main" xmlns="" id="{D05B8655-04D1-3A4F-857B-1761C64EE9F4}"/>
              </a:ext>
            </a:extLst>
          </p:cNvPr>
          <p:cNvCxnSpPr>
            <a:cxnSpLocks noChangeShapeType="1"/>
            <a:stCxn id="50180" idx="3"/>
            <a:endCxn id="50181" idx="1"/>
          </p:cNvCxnSpPr>
          <p:nvPr/>
        </p:nvCxnSpPr>
        <p:spPr bwMode="auto">
          <a:xfrm flipV="1">
            <a:off x="4252913" y="3441700"/>
            <a:ext cx="990600" cy="350838"/>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0193" name="Straight Arrow Connector 28">
            <a:extLst>
              <a:ext uri="{FF2B5EF4-FFF2-40B4-BE49-F238E27FC236}">
                <a16:creationId xmlns:a16="http://schemas.microsoft.com/office/drawing/2014/main" xmlns="" id="{49A998AF-660F-BD4E-95FE-D8C4AFE6766F}"/>
              </a:ext>
            </a:extLst>
          </p:cNvPr>
          <p:cNvCxnSpPr>
            <a:cxnSpLocks noChangeShapeType="1"/>
            <a:stCxn id="50180" idx="3"/>
            <a:endCxn id="50182" idx="1"/>
          </p:cNvCxnSpPr>
          <p:nvPr/>
        </p:nvCxnSpPr>
        <p:spPr bwMode="auto">
          <a:xfrm>
            <a:off x="4252913" y="3792538"/>
            <a:ext cx="990600" cy="639762"/>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0194" name="Straight Arrow Connector 30">
            <a:extLst>
              <a:ext uri="{FF2B5EF4-FFF2-40B4-BE49-F238E27FC236}">
                <a16:creationId xmlns:a16="http://schemas.microsoft.com/office/drawing/2014/main" xmlns="" id="{B7F5E8FC-DA79-5E41-92FB-3912EF64EF26}"/>
              </a:ext>
            </a:extLst>
          </p:cNvPr>
          <p:cNvCxnSpPr>
            <a:cxnSpLocks noChangeShapeType="1"/>
            <a:stCxn id="50181" idx="3"/>
            <a:endCxn id="50183" idx="1"/>
          </p:cNvCxnSpPr>
          <p:nvPr/>
        </p:nvCxnSpPr>
        <p:spPr bwMode="auto">
          <a:xfrm flipV="1">
            <a:off x="5791201" y="3429000"/>
            <a:ext cx="1281113" cy="12700"/>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9106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xmlns="" id="{98B9AFBB-2E18-5F4A-BCAA-34F28461A983}"/>
              </a:ext>
            </a:extLst>
          </p:cNvPr>
          <p:cNvSpPr>
            <a:spLocks noGrp="1" noChangeArrowheads="1"/>
          </p:cNvSpPr>
          <p:nvPr>
            <p:ph type="title"/>
          </p:nvPr>
        </p:nvSpPr>
        <p:spPr/>
        <p:txBody>
          <a:bodyPr/>
          <a:lstStyle/>
          <a:p>
            <a:r>
              <a:rPr lang="en-US" altLang="en-US"/>
              <a:t>Example 1</a:t>
            </a:r>
          </a:p>
        </p:txBody>
      </p:sp>
      <p:sp>
        <p:nvSpPr>
          <p:cNvPr id="52228" name="Rectangle 3">
            <a:extLst>
              <a:ext uri="{FF2B5EF4-FFF2-40B4-BE49-F238E27FC236}">
                <a16:creationId xmlns:a16="http://schemas.microsoft.com/office/drawing/2014/main" xmlns="" id="{0CE7A132-9636-E243-9DE5-5D9BA66793FF}"/>
              </a:ext>
            </a:extLst>
          </p:cNvPr>
          <p:cNvSpPr>
            <a:spLocks noGrp="1" noChangeArrowheads="1"/>
          </p:cNvSpPr>
          <p:nvPr>
            <p:ph type="body" sz="half" idx="2"/>
          </p:nvPr>
        </p:nvSpPr>
        <p:spPr>
          <a:xfrm>
            <a:off x="2133600" y="1981200"/>
            <a:ext cx="8229600" cy="1828800"/>
          </a:xfrm>
        </p:spPr>
        <p:txBody>
          <a:bodyPr/>
          <a:lstStyle/>
          <a:p>
            <a:pPr>
              <a:lnSpc>
                <a:spcPct val="90000"/>
              </a:lnSpc>
              <a:buFont typeface="Wingdings" pitchFamily="2" charset="2"/>
              <a:buNone/>
            </a:pPr>
            <a:r>
              <a:rPr lang="en-US" altLang="en-US" sz="2400">
                <a:cs typeface="Times New Roman" panose="02020603050405020304" pitchFamily="18" charset="0"/>
              </a:rPr>
              <a:t>	You are working for ‘DOWN THE TOILET COMPANY’ that makes floats for ABC commodes.  The floating ball has a specific gravity of 0.6 and has a radius of 5.5 cm.  You are asked to find the depth to which the ball is submerged when floating in water.</a:t>
            </a:r>
          </a:p>
          <a:p>
            <a:pPr>
              <a:lnSpc>
                <a:spcPct val="90000"/>
              </a:lnSpc>
            </a:pPr>
            <a:endParaRPr lang="en-US" altLang="en-US" sz="2400"/>
          </a:p>
        </p:txBody>
      </p:sp>
      <p:sp>
        <p:nvSpPr>
          <p:cNvPr id="52229" name="Rectangle 4">
            <a:extLst>
              <a:ext uri="{FF2B5EF4-FFF2-40B4-BE49-F238E27FC236}">
                <a16:creationId xmlns:a16="http://schemas.microsoft.com/office/drawing/2014/main" xmlns="" id="{B402FAFA-48A9-6342-89A2-E018ADEBA239}"/>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52230" name="Object 5">
            <a:extLst>
              <a:ext uri="{FF2B5EF4-FFF2-40B4-BE49-F238E27FC236}">
                <a16:creationId xmlns:a16="http://schemas.microsoft.com/office/drawing/2014/main" xmlns="" id="{4D1E3868-7402-8543-862C-F1FC27071084}"/>
              </a:ext>
            </a:extLst>
          </p:cNvPr>
          <p:cNvGraphicFramePr>
            <a:graphicFrameLocks noChangeAspect="1"/>
          </p:cNvGraphicFramePr>
          <p:nvPr/>
        </p:nvGraphicFramePr>
        <p:xfrm>
          <a:off x="4572000" y="3810001"/>
          <a:ext cx="3124200" cy="2487613"/>
        </p:xfrm>
        <a:graphic>
          <a:graphicData uri="http://schemas.openxmlformats.org/presentationml/2006/ole">
            <mc:AlternateContent xmlns:mc="http://schemas.openxmlformats.org/markup-compatibility/2006">
              <mc:Choice xmlns:v="urn:schemas-microsoft-com:vml" Requires="v">
                <p:oleObj spid="_x0000_s23560" name="Bitmap Image" r:id="rId4" imgW="4914900" imgH="3429000" progId="Paint.Picture">
                  <p:embed/>
                </p:oleObj>
              </mc:Choice>
              <mc:Fallback>
                <p:oleObj name="Bitmap Image" r:id="rId4" imgW="4914900" imgH="3429000" progId="Paint.Picture">
                  <p:embed/>
                  <p:pic>
                    <p:nvPicPr>
                      <p:cNvPr id="52230" name="Object 5">
                        <a:extLst>
                          <a:ext uri="{FF2B5EF4-FFF2-40B4-BE49-F238E27FC236}">
                            <a16:creationId xmlns:a16="http://schemas.microsoft.com/office/drawing/2014/main" xmlns="" id="{4D1E3868-7402-8543-862C-F1FC270710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810001"/>
                        <a:ext cx="3124200"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1" name="TextBox 7">
            <a:extLst>
              <a:ext uri="{FF2B5EF4-FFF2-40B4-BE49-F238E27FC236}">
                <a16:creationId xmlns:a16="http://schemas.microsoft.com/office/drawing/2014/main" xmlns="" id="{A1A3C3F9-B54A-F547-9721-630A26EF7C85}"/>
              </a:ext>
            </a:extLst>
          </p:cNvPr>
          <p:cNvSpPr txBox="1">
            <a:spLocks noChangeArrowheads="1"/>
          </p:cNvSpPr>
          <p:nvPr/>
        </p:nvSpPr>
        <p:spPr bwMode="auto">
          <a:xfrm>
            <a:off x="3505200" y="6248401"/>
            <a:ext cx="5257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b="1"/>
              <a:t>Figure 6</a:t>
            </a:r>
            <a:r>
              <a:rPr lang="en-US" altLang="en-US" sz="1900"/>
              <a:t> Diagram of the floating ball</a:t>
            </a:r>
          </a:p>
        </p:txBody>
      </p:sp>
    </p:spTree>
    <p:extLst>
      <p:ext uri="{BB962C8B-B14F-4D97-AF65-F5344CB8AC3E}">
        <p14:creationId xmlns:p14="http://schemas.microsoft.com/office/powerpoint/2010/main" val="84964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xmlns="" id="{F886E1E0-F690-D449-804F-D159A4E5EB72}"/>
              </a:ext>
            </a:extLst>
          </p:cNvPr>
          <p:cNvSpPr>
            <a:spLocks noGrp="1" noChangeArrowheads="1"/>
          </p:cNvSpPr>
          <p:nvPr>
            <p:ph type="title"/>
          </p:nvPr>
        </p:nvSpPr>
        <p:spPr/>
        <p:txBody>
          <a:bodyPr/>
          <a:lstStyle/>
          <a:p>
            <a:r>
              <a:rPr lang="en-US" altLang="en-US"/>
              <a:t>Example 1 Cont.</a:t>
            </a:r>
          </a:p>
        </p:txBody>
      </p:sp>
      <p:sp>
        <p:nvSpPr>
          <p:cNvPr id="54276" name="Rectangle 3">
            <a:extLst>
              <a:ext uri="{FF2B5EF4-FFF2-40B4-BE49-F238E27FC236}">
                <a16:creationId xmlns:a16="http://schemas.microsoft.com/office/drawing/2014/main" xmlns="" id="{A4DBDA8C-A6B8-A04D-99D7-CD12CEDE9321}"/>
              </a:ext>
            </a:extLst>
          </p:cNvPr>
          <p:cNvSpPr>
            <a:spLocks noGrp="1" noChangeArrowheads="1"/>
          </p:cNvSpPr>
          <p:nvPr>
            <p:ph type="body" sz="half" idx="2"/>
          </p:nvPr>
        </p:nvSpPr>
        <p:spPr>
          <a:xfrm>
            <a:off x="2133600" y="1981200"/>
            <a:ext cx="8229600" cy="4343400"/>
          </a:xfrm>
        </p:spPr>
        <p:txBody>
          <a:bodyPr/>
          <a:lstStyle/>
          <a:p>
            <a:pPr>
              <a:lnSpc>
                <a:spcPct val="90000"/>
              </a:lnSpc>
              <a:buFont typeface="Wingdings" pitchFamily="2" charset="2"/>
              <a:buNone/>
            </a:pPr>
            <a:r>
              <a:rPr lang="en-US" altLang="en-US" sz="2400">
                <a:cs typeface="Times New Roman" panose="02020603050405020304" pitchFamily="18" charset="0"/>
              </a:rPr>
              <a:t>	The equation that gives the depth </a:t>
            </a:r>
            <a:r>
              <a:rPr lang="en-US" altLang="en-US" sz="2400" i="1">
                <a:cs typeface="Times New Roman" panose="02020603050405020304" pitchFamily="18" charset="0"/>
              </a:rPr>
              <a:t>x</a:t>
            </a:r>
            <a:r>
              <a:rPr lang="en-US" altLang="en-US" sz="2400">
                <a:cs typeface="Times New Roman" panose="02020603050405020304" pitchFamily="18" charset="0"/>
              </a:rPr>
              <a:t> to which the ball is submerged under water is given by</a:t>
            </a:r>
          </a:p>
          <a:p>
            <a:pPr>
              <a:lnSpc>
                <a:spcPct val="90000"/>
              </a:lnSpc>
              <a:buFont typeface="Wingdings" pitchFamily="2" charset="2"/>
              <a:buNone/>
            </a:pPr>
            <a:r>
              <a:rPr lang="en-US" altLang="en-US" sz="2400"/>
              <a:t>	</a:t>
            </a:r>
          </a:p>
          <a:p>
            <a:pPr>
              <a:lnSpc>
                <a:spcPct val="90000"/>
              </a:lnSpc>
              <a:buFont typeface="Wingdings" pitchFamily="2" charset="2"/>
              <a:buNone/>
            </a:pPr>
            <a:endParaRPr lang="en-US" altLang="en-US" sz="2400"/>
          </a:p>
          <a:p>
            <a:pPr>
              <a:lnSpc>
                <a:spcPct val="90000"/>
              </a:lnSpc>
              <a:buFont typeface="Wingdings" pitchFamily="2" charset="2"/>
              <a:buNone/>
            </a:pPr>
            <a:r>
              <a:rPr lang="en-US" altLang="en-US" sz="2400"/>
              <a:t>a) Use the bisection method of finding roots of equations to find the depth </a:t>
            </a:r>
            <a:r>
              <a:rPr lang="en-US" altLang="en-US" sz="2400" i="1"/>
              <a:t>x</a:t>
            </a:r>
            <a:r>
              <a:rPr lang="en-US" altLang="en-US" sz="2400"/>
              <a:t> to which the ball is submerged under water. Conduct three iterations to estimate the root of the above equation. </a:t>
            </a:r>
          </a:p>
          <a:p>
            <a:pPr>
              <a:lnSpc>
                <a:spcPct val="90000"/>
              </a:lnSpc>
              <a:buFont typeface="Wingdings" pitchFamily="2" charset="2"/>
              <a:buNone/>
            </a:pPr>
            <a:r>
              <a:rPr lang="en-US" altLang="en-US" sz="2400"/>
              <a:t>b) Find the absolute relative approximate error at the end of each iteration, and the number of significant digits at least correct at the end of each iteration.</a:t>
            </a:r>
          </a:p>
        </p:txBody>
      </p:sp>
      <p:sp>
        <p:nvSpPr>
          <p:cNvPr id="54277" name="Rectangle 4">
            <a:extLst>
              <a:ext uri="{FF2B5EF4-FFF2-40B4-BE49-F238E27FC236}">
                <a16:creationId xmlns:a16="http://schemas.microsoft.com/office/drawing/2014/main" xmlns="" id="{A7D58C00-070A-5248-A62A-3A7BD77730EE}"/>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54278" name="Object 3">
            <a:extLst>
              <a:ext uri="{FF2B5EF4-FFF2-40B4-BE49-F238E27FC236}">
                <a16:creationId xmlns:a16="http://schemas.microsoft.com/office/drawing/2014/main" xmlns="" id="{59AC4837-F0EA-FC4E-BC02-6ED8108F426B}"/>
              </a:ext>
            </a:extLst>
          </p:cNvPr>
          <p:cNvGraphicFramePr>
            <a:graphicFrameLocks noChangeAspect="1"/>
          </p:cNvGraphicFramePr>
          <p:nvPr/>
        </p:nvGraphicFramePr>
        <p:xfrm>
          <a:off x="4267200" y="2895600"/>
          <a:ext cx="3524250" cy="381000"/>
        </p:xfrm>
        <a:graphic>
          <a:graphicData uri="http://schemas.openxmlformats.org/presentationml/2006/ole">
            <mc:AlternateContent xmlns:mc="http://schemas.openxmlformats.org/markup-compatibility/2006">
              <mc:Choice xmlns:v="urn:schemas-microsoft-com:vml" Requires="v">
                <p:oleObj spid="_x0000_s25608" name="Equation" r:id="rId4" imgW="43294300" imgH="4686300" progId="Equation.3">
                  <p:embed/>
                </p:oleObj>
              </mc:Choice>
              <mc:Fallback>
                <p:oleObj name="Equation" r:id="rId4" imgW="43294300" imgH="4686300" progId="Equation.3">
                  <p:embed/>
                  <p:pic>
                    <p:nvPicPr>
                      <p:cNvPr id="54278" name="Object 3">
                        <a:extLst>
                          <a:ext uri="{FF2B5EF4-FFF2-40B4-BE49-F238E27FC236}">
                            <a16:creationId xmlns:a16="http://schemas.microsoft.com/office/drawing/2014/main" xmlns="" id="{59AC4837-F0EA-FC4E-BC02-6ED8108F42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895600"/>
                        <a:ext cx="3524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2124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xmlns="" id="{6E00B531-4F58-C645-B34E-83E087648F06}"/>
              </a:ext>
            </a:extLst>
          </p:cNvPr>
          <p:cNvSpPr>
            <a:spLocks noGrp="1" noChangeArrowheads="1"/>
          </p:cNvSpPr>
          <p:nvPr>
            <p:ph type="title"/>
          </p:nvPr>
        </p:nvSpPr>
        <p:spPr/>
        <p:txBody>
          <a:bodyPr/>
          <a:lstStyle/>
          <a:p>
            <a:r>
              <a:rPr lang="en-US" altLang="en-US"/>
              <a:t>Example 1 Cont.</a:t>
            </a:r>
          </a:p>
        </p:txBody>
      </p:sp>
      <p:sp>
        <p:nvSpPr>
          <p:cNvPr id="56324" name="Rectangle 3">
            <a:extLst>
              <a:ext uri="{FF2B5EF4-FFF2-40B4-BE49-F238E27FC236}">
                <a16:creationId xmlns:a16="http://schemas.microsoft.com/office/drawing/2014/main" xmlns="" id="{F6D007C6-D780-B047-A373-FDD8675F5AE5}"/>
              </a:ext>
            </a:extLst>
          </p:cNvPr>
          <p:cNvSpPr>
            <a:spLocks noGrp="1" noChangeArrowheads="1"/>
          </p:cNvSpPr>
          <p:nvPr>
            <p:ph type="body" sz="half" idx="1"/>
          </p:nvPr>
        </p:nvSpPr>
        <p:spPr>
          <a:xfrm>
            <a:off x="2057400" y="1981200"/>
            <a:ext cx="8305800" cy="1752600"/>
          </a:xfrm>
        </p:spPr>
        <p:txBody>
          <a:bodyPr/>
          <a:lstStyle/>
          <a:p>
            <a:pPr>
              <a:buFont typeface="Wingdings" pitchFamily="2" charset="2"/>
              <a:buNone/>
            </a:pPr>
            <a:r>
              <a:rPr lang="en-US" altLang="en-US" sz="2400">
                <a:cs typeface="Times New Roman" panose="02020603050405020304" pitchFamily="18" charset="0"/>
              </a:rPr>
              <a:t>	From the physics of the problem, the ball would be submerged between </a:t>
            </a:r>
            <a:r>
              <a:rPr lang="en-US" altLang="en-US" sz="2400" i="1">
                <a:cs typeface="Times New Roman" panose="02020603050405020304" pitchFamily="18" charset="0"/>
              </a:rPr>
              <a:t>x</a:t>
            </a:r>
            <a:r>
              <a:rPr lang="en-US" altLang="en-US" sz="2400">
                <a:cs typeface="Times New Roman" panose="02020603050405020304" pitchFamily="18" charset="0"/>
              </a:rPr>
              <a:t> = 0 and </a:t>
            </a:r>
            <a:r>
              <a:rPr lang="en-US" altLang="en-US" sz="2400" i="1">
                <a:cs typeface="Times New Roman" panose="02020603050405020304" pitchFamily="18" charset="0"/>
              </a:rPr>
              <a:t>x</a:t>
            </a:r>
            <a:r>
              <a:rPr lang="en-US" altLang="en-US" sz="2400">
                <a:cs typeface="Times New Roman" panose="02020603050405020304" pitchFamily="18" charset="0"/>
              </a:rPr>
              <a:t> = 2</a:t>
            </a:r>
            <a:r>
              <a:rPr lang="en-US" altLang="en-US" sz="2400" i="1">
                <a:cs typeface="Times New Roman" panose="02020603050405020304" pitchFamily="18" charset="0"/>
              </a:rPr>
              <a:t>R</a:t>
            </a:r>
            <a:r>
              <a:rPr lang="en-US" altLang="en-US" sz="2400">
                <a:cs typeface="Times New Roman" panose="02020603050405020304" pitchFamily="18" charset="0"/>
              </a:rPr>
              <a:t>, </a:t>
            </a:r>
          </a:p>
          <a:p>
            <a:pPr>
              <a:buFont typeface="Wingdings" pitchFamily="2" charset="2"/>
              <a:buNone/>
            </a:pPr>
            <a:r>
              <a:rPr lang="en-US" altLang="en-US" sz="2400">
                <a:cs typeface="Times New Roman" panose="02020603050405020304" pitchFamily="18" charset="0"/>
              </a:rPr>
              <a:t>		where </a:t>
            </a:r>
            <a:r>
              <a:rPr lang="en-US" altLang="en-US" sz="2400" i="1">
                <a:cs typeface="Times New Roman" panose="02020603050405020304" pitchFamily="18" charset="0"/>
              </a:rPr>
              <a:t>R</a:t>
            </a:r>
            <a:r>
              <a:rPr lang="en-US" altLang="en-US" sz="2400">
                <a:cs typeface="Times New Roman" panose="02020603050405020304" pitchFamily="18" charset="0"/>
              </a:rPr>
              <a:t> = radius of the ball,</a:t>
            </a:r>
          </a:p>
          <a:p>
            <a:pPr>
              <a:buFont typeface="Wingdings" pitchFamily="2" charset="2"/>
              <a:buNone/>
            </a:pPr>
            <a:r>
              <a:rPr lang="en-US" altLang="en-US" sz="2400">
                <a:cs typeface="Times New Roman" panose="02020603050405020304" pitchFamily="18" charset="0"/>
              </a:rPr>
              <a:t>	that is</a:t>
            </a:r>
            <a:endParaRPr lang="en-US" altLang="en-US" sz="2400" i="1"/>
          </a:p>
        </p:txBody>
      </p:sp>
      <p:sp>
        <p:nvSpPr>
          <p:cNvPr id="56325" name="Rectangle 5">
            <a:extLst>
              <a:ext uri="{FF2B5EF4-FFF2-40B4-BE49-F238E27FC236}">
                <a16:creationId xmlns:a16="http://schemas.microsoft.com/office/drawing/2014/main" xmlns="" id="{8B48928C-7E33-A442-826A-75329552BB86}"/>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56326" name="Object 8">
            <a:extLst>
              <a:ext uri="{FF2B5EF4-FFF2-40B4-BE49-F238E27FC236}">
                <a16:creationId xmlns:a16="http://schemas.microsoft.com/office/drawing/2014/main" xmlns="" id="{9151671E-2ED6-C448-A0EE-CAAC3D7618D5}"/>
              </a:ext>
            </a:extLst>
          </p:cNvPr>
          <p:cNvGraphicFramePr>
            <a:graphicFrameLocks noChangeAspect="1"/>
          </p:cNvGraphicFramePr>
          <p:nvPr/>
        </p:nvGraphicFramePr>
        <p:xfrm>
          <a:off x="3200400" y="3810001"/>
          <a:ext cx="1981200" cy="1254125"/>
        </p:xfrm>
        <a:graphic>
          <a:graphicData uri="http://schemas.openxmlformats.org/presentationml/2006/ole">
            <mc:AlternateContent xmlns:mc="http://schemas.openxmlformats.org/markup-compatibility/2006">
              <mc:Choice xmlns:v="urn:schemas-microsoft-com:vml" Requires="v">
                <p:oleObj spid="_x0000_s28686" name="Equation" r:id="rId4" imgW="23114000" imgH="14630400" progId="Equation.3">
                  <p:embed/>
                </p:oleObj>
              </mc:Choice>
              <mc:Fallback>
                <p:oleObj name="Equation" r:id="rId4" imgW="23114000" imgH="14630400" progId="Equation.3">
                  <p:embed/>
                  <p:pic>
                    <p:nvPicPr>
                      <p:cNvPr id="56326" name="Object 8">
                        <a:extLst>
                          <a:ext uri="{FF2B5EF4-FFF2-40B4-BE49-F238E27FC236}">
                            <a16:creationId xmlns:a16="http://schemas.microsoft.com/office/drawing/2014/main" xmlns="" id="{9151671E-2ED6-C448-A0EE-CAAC3D7618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810001"/>
                        <a:ext cx="1981200"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9">
            <a:extLst>
              <a:ext uri="{FF2B5EF4-FFF2-40B4-BE49-F238E27FC236}">
                <a16:creationId xmlns:a16="http://schemas.microsoft.com/office/drawing/2014/main" xmlns="" id="{912C9177-1895-D443-801E-6A292DFA44AC}"/>
              </a:ext>
            </a:extLst>
          </p:cNvPr>
          <p:cNvGraphicFramePr>
            <a:graphicFrameLocks noChangeAspect="1"/>
          </p:cNvGraphicFramePr>
          <p:nvPr/>
        </p:nvGraphicFramePr>
        <p:xfrm>
          <a:off x="5486400" y="3429001"/>
          <a:ext cx="3124200" cy="2487613"/>
        </p:xfrm>
        <a:graphic>
          <a:graphicData uri="http://schemas.openxmlformats.org/presentationml/2006/ole">
            <mc:AlternateContent xmlns:mc="http://schemas.openxmlformats.org/markup-compatibility/2006">
              <mc:Choice xmlns:v="urn:schemas-microsoft-com:vml" Requires="v">
                <p:oleObj spid="_x0000_s28687" name="Bitmap Image" r:id="rId6" imgW="4914900" imgH="3429000" progId="Paint.Picture">
                  <p:embed/>
                </p:oleObj>
              </mc:Choice>
              <mc:Fallback>
                <p:oleObj name="Bitmap Image" r:id="rId6" imgW="4914900" imgH="3429000" progId="Paint.Picture">
                  <p:embed/>
                  <p:pic>
                    <p:nvPicPr>
                      <p:cNvPr id="56327" name="Object 9">
                        <a:extLst>
                          <a:ext uri="{FF2B5EF4-FFF2-40B4-BE49-F238E27FC236}">
                            <a16:creationId xmlns:a16="http://schemas.microsoft.com/office/drawing/2014/main" xmlns="" id="{912C9177-1895-D443-801E-6A292DFA44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3429001"/>
                        <a:ext cx="3124200"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8" name="TextBox 12">
            <a:extLst>
              <a:ext uri="{FF2B5EF4-FFF2-40B4-BE49-F238E27FC236}">
                <a16:creationId xmlns:a16="http://schemas.microsoft.com/office/drawing/2014/main" xmlns="" id="{3828A3FC-AF7B-2440-A40A-9953C3E6C5E7}"/>
              </a:ext>
            </a:extLst>
          </p:cNvPr>
          <p:cNvSpPr txBox="1">
            <a:spLocks noChangeArrowheads="1"/>
          </p:cNvSpPr>
          <p:nvPr/>
        </p:nvSpPr>
        <p:spPr bwMode="auto">
          <a:xfrm>
            <a:off x="4419600" y="5867401"/>
            <a:ext cx="5257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b="1"/>
              <a:t>Figure 6</a:t>
            </a:r>
            <a:r>
              <a:rPr lang="en-US" altLang="en-US" sz="1900"/>
              <a:t> Diagram of the floating ball</a:t>
            </a:r>
          </a:p>
        </p:txBody>
      </p:sp>
    </p:spTree>
    <p:extLst>
      <p:ext uri="{BB962C8B-B14F-4D97-AF65-F5344CB8AC3E}">
        <p14:creationId xmlns:p14="http://schemas.microsoft.com/office/powerpoint/2010/main" val="99617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Box 11">
            <a:extLst>
              <a:ext uri="{FF2B5EF4-FFF2-40B4-BE49-F238E27FC236}">
                <a16:creationId xmlns:a16="http://schemas.microsoft.com/office/drawing/2014/main" xmlns="" id="{71F9F510-848D-1644-A456-BF707E456E14}"/>
              </a:ext>
            </a:extLst>
          </p:cNvPr>
          <p:cNvSpPr txBox="1">
            <a:spLocks noChangeArrowheads="1"/>
          </p:cNvSpPr>
          <p:nvPr/>
        </p:nvSpPr>
        <p:spPr bwMode="auto">
          <a:xfrm>
            <a:off x="1790700" y="2514600"/>
            <a:ext cx="41148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To aid in the understanding of how this method works to find the root of an equation, the graph of f(x) is shown to the right, </a:t>
            </a:r>
          </a:p>
          <a:p>
            <a:pPr eaLnBrk="1" hangingPunct="1">
              <a:spcBef>
                <a:spcPct val="0"/>
              </a:spcBef>
              <a:buClrTx/>
              <a:buSzTx/>
              <a:buFontTx/>
              <a:buNone/>
            </a:pPr>
            <a:endParaRPr lang="en-US" altLang="en-US" sz="800"/>
          </a:p>
          <a:p>
            <a:pPr eaLnBrk="1" hangingPunct="1">
              <a:spcBef>
                <a:spcPct val="0"/>
              </a:spcBef>
              <a:buClrTx/>
              <a:buSzTx/>
              <a:buFontTx/>
              <a:buNone/>
            </a:pPr>
            <a:r>
              <a:rPr lang="en-US" altLang="en-US" sz="2400"/>
              <a:t>where</a:t>
            </a:r>
          </a:p>
        </p:txBody>
      </p:sp>
      <p:sp>
        <p:nvSpPr>
          <p:cNvPr id="58372" name="Rectangle 2">
            <a:extLst>
              <a:ext uri="{FF2B5EF4-FFF2-40B4-BE49-F238E27FC236}">
                <a16:creationId xmlns:a16="http://schemas.microsoft.com/office/drawing/2014/main" xmlns="" id="{2BDA185C-600A-E04A-A763-56E13F14C5AC}"/>
              </a:ext>
            </a:extLst>
          </p:cNvPr>
          <p:cNvSpPr>
            <a:spLocks noGrp="1" noChangeArrowheads="1"/>
          </p:cNvSpPr>
          <p:nvPr>
            <p:ph type="title"/>
          </p:nvPr>
        </p:nvSpPr>
        <p:spPr/>
        <p:txBody>
          <a:bodyPr/>
          <a:lstStyle/>
          <a:p>
            <a:r>
              <a:rPr lang="en-US" altLang="en-US" b="0" dirty="0"/>
              <a:t>Example 1 Cont. </a:t>
            </a:r>
          </a:p>
        </p:txBody>
      </p:sp>
      <p:graphicFrame>
        <p:nvGraphicFramePr>
          <p:cNvPr id="58373" name="Object 4">
            <a:extLst>
              <a:ext uri="{FF2B5EF4-FFF2-40B4-BE49-F238E27FC236}">
                <a16:creationId xmlns:a16="http://schemas.microsoft.com/office/drawing/2014/main" xmlns="" id="{4A870B73-51FB-2B41-9EA6-7A1F86508216}"/>
              </a:ext>
            </a:extLst>
          </p:cNvPr>
          <p:cNvGraphicFramePr>
            <a:graphicFrameLocks noChangeAspect="1"/>
          </p:cNvGraphicFramePr>
          <p:nvPr/>
        </p:nvGraphicFramePr>
        <p:xfrm>
          <a:off x="1752600" y="4953000"/>
          <a:ext cx="4191000" cy="477838"/>
        </p:xfrm>
        <a:graphic>
          <a:graphicData uri="http://schemas.openxmlformats.org/presentationml/2006/ole">
            <mc:AlternateContent xmlns:mc="http://schemas.openxmlformats.org/markup-compatibility/2006">
              <mc:Choice xmlns:v="urn:schemas-microsoft-com:vml" Requires="v">
                <p:oleObj spid="_x0000_s30734" name="Equation" r:id="rId4" imgW="46228000" imgH="5270500" progId="Equation.3">
                  <p:embed/>
                </p:oleObj>
              </mc:Choice>
              <mc:Fallback>
                <p:oleObj name="Equation" r:id="rId4" imgW="46228000" imgH="5270500" progId="Equation.3">
                  <p:embed/>
                  <p:pic>
                    <p:nvPicPr>
                      <p:cNvPr id="58373" name="Object 4">
                        <a:extLst>
                          <a:ext uri="{FF2B5EF4-FFF2-40B4-BE49-F238E27FC236}">
                            <a16:creationId xmlns:a16="http://schemas.microsoft.com/office/drawing/2014/main" xmlns="" id="{4A870B73-51FB-2B41-9EA6-7A1F86508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953000"/>
                        <a:ext cx="41910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4" name="Object 5">
            <a:extLst>
              <a:ext uri="{FF2B5EF4-FFF2-40B4-BE49-F238E27FC236}">
                <a16:creationId xmlns:a16="http://schemas.microsoft.com/office/drawing/2014/main" xmlns="" id="{65486266-1331-784E-BFA2-675A6DABF604}"/>
              </a:ext>
            </a:extLst>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30735" name="Equation" r:id="rId6" imgW="2628900" imgH="4978400" progId="Equation.3">
                  <p:embed/>
                </p:oleObj>
              </mc:Choice>
              <mc:Fallback>
                <p:oleObj name="Equation" r:id="rId6" imgW="2628900" imgH="4978400" progId="Equation.3">
                  <p:embed/>
                  <p:pic>
                    <p:nvPicPr>
                      <p:cNvPr id="58374" name="Object 5">
                        <a:extLst>
                          <a:ext uri="{FF2B5EF4-FFF2-40B4-BE49-F238E27FC236}">
                            <a16:creationId xmlns:a16="http://schemas.microsoft.com/office/drawing/2014/main" xmlns="" id="{65486266-1331-784E-BFA2-675A6DABF6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8375" name="Picture 6">
            <a:extLst>
              <a:ext uri="{FF2B5EF4-FFF2-40B4-BE49-F238E27FC236}">
                <a16:creationId xmlns:a16="http://schemas.microsoft.com/office/drawing/2014/main" xmlns="" id="{EA658530-6C77-3040-BE43-FA21CB0DDB36}"/>
              </a:ext>
            </a:extLst>
          </p:cNvPr>
          <p:cNvPicPr>
            <a:picLocks noGrp="1"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a:xfrm>
            <a:off x="6172200" y="2057400"/>
            <a:ext cx="4267200" cy="4038600"/>
          </a:xfrm>
          <a:noFill/>
        </p:spPr>
      </p:pic>
      <p:sp>
        <p:nvSpPr>
          <p:cNvPr id="58376" name="TextBox 8">
            <a:extLst>
              <a:ext uri="{FF2B5EF4-FFF2-40B4-BE49-F238E27FC236}">
                <a16:creationId xmlns:a16="http://schemas.microsoft.com/office/drawing/2014/main" xmlns="" id="{48AE7016-7BAD-5547-A88B-79FA72D1F214}"/>
              </a:ext>
            </a:extLst>
          </p:cNvPr>
          <p:cNvSpPr txBox="1">
            <a:spLocks noChangeArrowheads="1"/>
          </p:cNvSpPr>
          <p:nvPr/>
        </p:nvSpPr>
        <p:spPr bwMode="auto">
          <a:xfrm>
            <a:off x="5867400" y="6096001"/>
            <a:ext cx="4800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b="1"/>
              <a:t>Figure 7 </a:t>
            </a:r>
            <a:r>
              <a:rPr lang="en-US" altLang="en-US" sz="1900"/>
              <a:t>Graph of the function f(x) </a:t>
            </a:r>
          </a:p>
        </p:txBody>
      </p:sp>
      <p:sp>
        <p:nvSpPr>
          <p:cNvPr id="58377" name="TextBox 12">
            <a:extLst>
              <a:ext uri="{FF2B5EF4-FFF2-40B4-BE49-F238E27FC236}">
                <a16:creationId xmlns:a16="http://schemas.microsoft.com/office/drawing/2014/main" xmlns="" id="{81E1AC05-A1E4-6541-9210-1DB03B7D2659}"/>
              </a:ext>
            </a:extLst>
          </p:cNvPr>
          <p:cNvSpPr txBox="1">
            <a:spLocks noChangeArrowheads="1"/>
          </p:cNvSpPr>
          <p:nvPr/>
        </p:nvSpPr>
        <p:spPr bwMode="auto">
          <a:xfrm>
            <a:off x="1905000" y="1981201"/>
            <a:ext cx="2514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b="1"/>
              <a:t>Solution</a:t>
            </a:r>
          </a:p>
        </p:txBody>
      </p:sp>
    </p:spTree>
    <p:extLst>
      <p:ext uri="{BB962C8B-B14F-4D97-AF65-F5344CB8AC3E}">
        <p14:creationId xmlns:p14="http://schemas.microsoft.com/office/powerpoint/2010/main" val="2030045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xmlns="" id="{304910E2-B6CB-FF48-B5BD-95F00FD17F7E}"/>
              </a:ext>
            </a:extLst>
          </p:cNvPr>
          <p:cNvSpPr>
            <a:spLocks noGrp="1" noChangeArrowheads="1"/>
          </p:cNvSpPr>
          <p:nvPr>
            <p:ph type="title"/>
          </p:nvPr>
        </p:nvSpPr>
        <p:spPr/>
        <p:txBody>
          <a:bodyPr/>
          <a:lstStyle/>
          <a:p>
            <a:r>
              <a:rPr lang="en-US" altLang="en-US"/>
              <a:t>Example 1 Cont.</a:t>
            </a:r>
          </a:p>
        </p:txBody>
      </p:sp>
      <p:sp>
        <p:nvSpPr>
          <p:cNvPr id="60420" name="Text Box 5">
            <a:extLst>
              <a:ext uri="{FF2B5EF4-FFF2-40B4-BE49-F238E27FC236}">
                <a16:creationId xmlns:a16="http://schemas.microsoft.com/office/drawing/2014/main" xmlns="" id="{EC29CB8C-498B-BA4F-B517-BF4481F0E7C7}"/>
              </a:ext>
            </a:extLst>
          </p:cNvPr>
          <p:cNvSpPr txBox="1">
            <a:spLocks noChangeArrowheads="1"/>
          </p:cNvSpPr>
          <p:nvPr/>
        </p:nvSpPr>
        <p:spPr bwMode="auto">
          <a:xfrm>
            <a:off x="2438401" y="2133601"/>
            <a:ext cx="17319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Let us assume</a:t>
            </a:r>
          </a:p>
        </p:txBody>
      </p:sp>
      <p:sp>
        <p:nvSpPr>
          <p:cNvPr id="60421" name="Text Box 7">
            <a:extLst>
              <a:ext uri="{FF2B5EF4-FFF2-40B4-BE49-F238E27FC236}">
                <a16:creationId xmlns:a16="http://schemas.microsoft.com/office/drawing/2014/main" xmlns="" id="{0BBD3BEF-0ADA-8D49-8539-71670D210E6E}"/>
              </a:ext>
            </a:extLst>
          </p:cNvPr>
          <p:cNvSpPr txBox="1">
            <a:spLocks noChangeArrowheads="1"/>
          </p:cNvSpPr>
          <p:nvPr/>
        </p:nvSpPr>
        <p:spPr bwMode="auto">
          <a:xfrm>
            <a:off x="7832725" y="2852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60422" name="Object 8">
            <a:extLst>
              <a:ext uri="{FF2B5EF4-FFF2-40B4-BE49-F238E27FC236}">
                <a16:creationId xmlns:a16="http://schemas.microsoft.com/office/drawing/2014/main" xmlns="" id="{664F2536-27CA-7E40-946B-A6597EE6CDAC}"/>
              </a:ext>
            </a:extLst>
          </p:cNvPr>
          <p:cNvGraphicFramePr>
            <a:graphicFrameLocks noChangeAspect="1"/>
          </p:cNvGraphicFramePr>
          <p:nvPr/>
        </p:nvGraphicFramePr>
        <p:xfrm>
          <a:off x="2971800" y="2590800"/>
          <a:ext cx="1219200" cy="935038"/>
        </p:xfrm>
        <a:graphic>
          <a:graphicData uri="http://schemas.openxmlformats.org/presentationml/2006/ole">
            <mc:AlternateContent xmlns:mc="http://schemas.openxmlformats.org/markup-compatibility/2006">
              <mc:Choice xmlns:v="urn:schemas-microsoft-com:vml" Requires="v">
                <p:oleObj spid="_x0000_s32788" name="Equation" r:id="rId4" imgW="13754100" imgH="10528300" progId="Equation.3">
                  <p:embed/>
                </p:oleObj>
              </mc:Choice>
              <mc:Fallback>
                <p:oleObj name="Equation" r:id="rId4" imgW="13754100" imgH="10528300" progId="Equation.3">
                  <p:embed/>
                  <p:pic>
                    <p:nvPicPr>
                      <p:cNvPr id="60422" name="Object 8">
                        <a:extLst>
                          <a:ext uri="{FF2B5EF4-FFF2-40B4-BE49-F238E27FC236}">
                            <a16:creationId xmlns:a16="http://schemas.microsoft.com/office/drawing/2014/main" xmlns="" id="{664F2536-27CA-7E40-946B-A6597EE6CD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590800"/>
                        <a:ext cx="121920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3" name="Text Box 5">
            <a:extLst>
              <a:ext uri="{FF2B5EF4-FFF2-40B4-BE49-F238E27FC236}">
                <a16:creationId xmlns:a16="http://schemas.microsoft.com/office/drawing/2014/main" xmlns="" id="{E4308734-EB44-E04D-A7A3-EAB0133FF1E1}"/>
              </a:ext>
            </a:extLst>
          </p:cNvPr>
          <p:cNvSpPr txBox="1">
            <a:spLocks noChangeArrowheads="1"/>
          </p:cNvSpPr>
          <p:nvPr/>
        </p:nvSpPr>
        <p:spPr bwMode="auto">
          <a:xfrm>
            <a:off x="2362200" y="3581401"/>
            <a:ext cx="6096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Check if the function changes sign between x</a:t>
            </a:r>
            <a:r>
              <a:rPr lang="en-US" altLang="en-US" sz="1900" baseline="-30000">
                <a:latin typeface="MT Extra" pitchFamily="2" charset="77"/>
              </a:rPr>
              <a:t>l</a:t>
            </a:r>
            <a:r>
              <a:rPr lang="en-US" altLang="en-US" sz="1900"/>
              <a:t> and x</a:t>
            </a:r>
            <a:r>
              <a:rPr lang="en-US" altLang="en-US" sz="1900" baseline="-30000"/>
              <a:t>u .</a:t>
            </a:r>
            <a:endParaRPr lang="en-US" altLang="en-US" sz="1900"/>
          </a:p>
        </p:txBody>
      </p:sp>
      <p:graphicFrame>
        <p:nvGraphicFramePr>
          <p:cNvPr id="60424" name="Object 11">
            <a:extLst>
              <a:ext uri="{FF2B5EF4-FFF2-40B4-BE49-F238E27FC236}">
                <a16:creationId xmlns:a16="http://schemas.microsoft.com/office/drawing/2014/main" xmlns="" id="{0903A350-814A-FF43-B03F-C1793566283B}"/>
              </a:ext>
            </a:extLst>
          </p:cNvPr>
          <p:cNvGraphicFramePr>
            <a:graphicFrameLocks noChangeAspect="1"/>
          </p:cNvGraphicFramePr>
          <p:nvPr/>
        </p:nvGraphicFramePr>
        <p:xfrm>
          <a:off x="2895601" y="4038600"/>
          <a:ext cx="7388225" cy="890588"/>
        </p:xfrm>
        <a:graphic>
          <a:graphicData uri="http://schemas.openxmlformats.org/presentationml/2006/ole">
            <mc:AlternateContent xmlns:mc="http://schemas.openxmlformats.org/markup-compatibility/2006">
              <mc:Choice xmlns:v="urn:schemas-microsoft-com:vml" Requires="v">
                <p:oleObj spid="_x0000_s32789" name="Equation" r:id="rId6" imgW="97129600" imgH="11696700" progId="Equation.3">
                  <p:embed/>
                </p:oleObj>
              </mc:Choice>
              <mc:Fallback>
                <p:oleObj name="Equation" r:id="rId6" imgW="97129600" imgH="11696700" progId="Equation.3">
                  <p:embed/>
                  <p:pic>
                    <p:nvPicPr>
                      <p:cNvPr id="60424" name="Object 11">
                        <a:extLst>
                          <a:ext uri="{FF2B5EF4-FFF2-40B4-BE49-F238E27FC236}">
                            <a16:creationId xmlns:a16="http://schemas.microsoft.com/office/drawing/2014/main" xmlns="" id="{0903A350-814A-FF43-B03F-C179356628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1" y="4038600"/>
                        <a:ext cx="7388225"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5" name="Text Box 5">
            <a:extLst>
              <a:ext uri="{FF2B5EF4-FFF2-40B4-BE49-F238E27FC236}">
                <a16:creationId xmlns:a16="http://schemas.microsoft.com/office/drawing/2014/main" xmlns="" id="{EB7EC2E0-EB5B-C24B-9196-B34D0D3389E7}"/>
              </a:ext>
            </a:extLst>
          </p:cNvPr>
          <p:cNvSpPr txBox="1">
            <a:spLocks noChangeArrowheads="1"/>
          </p:cNvSpPr>
          <p:nvPr/>
        </p:nvSpPr>
        <p:spPr bwMode="auto">
          <a:xfrm>
            <a:off x="2438400" y="4953001"/>
            <a:ext cx="6096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Hence</a:t>
            </a:r>
          </a:p>
        </p:txBody>
      </p:sp>
      <p:graphicFrame>
        <p:nvGraphicFramePr>
          <p:cNvPr id="60426" name="Object 12">
            <a:extLst>
              <a:ext uri="{FF2B5EF4-FFF2-40B4-BE49-F238E27FC236}">
                <a16:creationId xmlns:a16="http://schemas.microsoft.com/office/drawing/2014/main" xmlns="" id="{C467C808-8E91-8F4F-89D0-733924B04EC3}"/>
              </a:ext>
            </a:extLst>
          </p:cNvPr>
          <p:cNvGraphicFramePr>
            <a:graphicFrameLocks noChangeAspect="1"/>
          </p:cNvGraphicFramePr>
          <p:nvPr/>
        </p:nvGraphicFramePr>
        <p:xfrm>
          <a:off x="2895601" y="5334001"/>
          <a:ext cx="6386513" cy="422275"/>
        </p:xfrm>
        <a:graphic>
          <a:graphicData uri="http://schemas.openxmlformats.org/presentationml/2006/ole">
            <mc:AlternateContent xmlns:mc="http://schemas.openxmlformats.org/markup-compatibility/2006">
              <mc:Choice xmlns:v="urn:schemas-microsoft-com:vml" Requires="v">
                <p:oleObj spid="_x0000_s32790" name="Equation" r:id="rId8" imgW="83972400" imgH="5562600" progId="Equation.3">
                  <p:embed/>
                </p:oleObj>
              </mc:Choice>
              <mc:Fallback>
                <p:oleObj name="Equation" r:id="rId8" imgW="83972400" imgH="5562600" progId="Equation.3">
                  <p:embed/>
                  <p:pic>
                    <p:nvPicPr>
                      <p:cNvPr id="60426" name="Object 12">
                        <a:extLst>
                          <a:ext uri="{FF2B5EF4-FFF2-40B4-BE49-F238E27FC236}">
                            <a16:creationId xmlns:a16="http://schemas.microsoft.com/office/drawing/2014/main" xmlns="" id="{C467C808-8E91-8F4F-89D0-733924B04E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1" y="5334001"/>
                        <a:ext cx="63865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7" name="Text Box 5">
            <a:extLst>
              <a:ext uri="{FF2B5EF4-FFF2-40B4-BE49-F238E27FC236}">
                <a16:creationId xmlns:a16="http://schemas.microsoft.com/office/drawing/2014/main" xmlns="" id="{5A4411B4-5BAA-FD44-857D-0066D161E14A}"/>
              </a:ext>
            </a:extLst>
          </p:cNvPr>
          <p:cNvSpPr txBox="1">
            <a:spLocks noChangeArrowheads="1"/>
          </p:cNvSpPr>
          <p:nvPr/>
        </p:nvSpPr>
        <p:spPr bwMode="auto">
          <a:xfrm>
            <a:off x="2057400" y="5943601"/>
            <a:ext cx="8153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So there is at least on root between x</a:t>
            </a:r>
            <a:r>
              <a:rPr lang="en-US" altLang="en-US" sz="1900" baseline="-30000">
                <a:latin typeface="MT Extra" pitchFamily="2" charset="77"/>
              </a:rPr>
              <a:t>l</a:t>
            </a:r>
            <a:r>
              <a:rPr lang="en-US" altLang="en-US" sz="1900"/>
              <a:t> and x</a:t>
            </a:r>
            <a:r>
              <a:rPr lang="en-US" altLang="en-US" sz="1900" baseline="-30000"/>
              <a:t>u,</a:t>
            </a:r>
            <a:r>
              <a:rPr lang="en-US" altLang="en-US" sz="1900"/>
              <a:t> that is between 0 and 0.11</a:t>
            </a:r>
          </a:p>
        </p:txBody>
      </p:sp>
    </p:spTree>
    <p:extLst>
      <p:ext uri="{BB962C8B-B14F-4D97-AF65-F5344CB8AC3E}">
        <p14:creationId xmlns:p14="http://schemas.microsoft.com/office/powerpoint/2010/main" val="4223440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xmlns="" id="{7A4BC180-E2D7-9846-8BC6-01CA5910F01A}"/>
              </a:ext>
            </a:extLst>
          </p:cNvPr>
          <p:cNvSpPr>
            <a:spLocks noGrp="1" noChangeArrowheads="1"/>
          </p:cNvSpPr>
          <p:nvPr>
            <p:ph type="title"/>
          </p:nvPr>
        </p:nvSpPr>
        <p:spPr/>
        <p:txBody>
          <a:bodyPr/>
          <a:lstStyle/>
          <a:p>
            <a:r>
              <a:rPr lang="en-US" altLang="en-US"/>
              <a:t>Example 1 Cont.</a:t>
            </a:r>
          </a:p>
        </p:txBody>
      </p:sp>
      <p:sp>
        <p:nvSpPr>
          <p:cNvPr id="62468" name="Text Box 7">
            <a:extLst>
              <a:ext uri="{FF2B5EF4-FFF2-40B4-BE49-F238E27FC236}">
                <a16:creationId xmlns:a16="http://schemas.microsoft.com/office/drawing/2014/main" xmlns="" id="{DD5983F5-BA41-1244-979B-AC7DBF1AEC1F}"/>
              </a:ext>
            </a:extLst>
          </p:cNvPr>
          <p:cNvSpPr txBox="1">
            <a:spLocks noChangeArrowheads="1"/>
          </p:cNvSpPr>
          <p:nvPr/>
        </p:nvSpPr>
        <p:spPr bwMode="auto">
          <a:xfrm>
            <a:off x="7832725" y="2852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62469" name="Picture 10">
            <a:extLst>
              <a:ext uri="{FF2B5EF4-FFF2-40B4-BE49-F238E27FC236}">
                <a16:creationId xmlns:a16="http://schemas.microsoft.com/office/drawing/2014/main" xmlns="" id="{317D505B-044B-8546-8BBC-BAD786E5B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905000"/>
            <a:ext cx="45720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Box 8">
            <a:extLst>
              <a:ext uri="{FF2B5EF4-FFF2-40B4-BE49-F238E27FC236}">
                <a16:creationId xmlns:a16="http://schemas.microsoft.com/office/drawing/2014/main" xmlns="" id="{ED58F89A-B0B6-104E-8295-898E37E96C10}"/>
              </a:ext>
            </a:extLst>
          </p:cNvPr>
          <p:cNvSpPr txBox="1">
            <a:spLocks noChangeArrowheads="1"/>
          </p:cNvSpPr>
          <p:nvPr/>
        </p:nvSpPr>
        <p:spPr bwMode="auto">
          <a:xfrm>
            <a:off x="2590800" y="6096001"/>
            <a:ext cx="7239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b="1"/>
              <a:t>Figure 8 </a:t>
            </a:r>
            <a:r>
              <a:rPr lang="en-US" altLang="en-US" sz="1900"/>
              <a:t>Graph demonstrating sign change between initial limits</a:t>
            </a:r>
          </a:p>
        </p:txBody>
      </p:sp>
    </p:spTree>
    <p:extLst>
      <p:ext uri="{BB962C8B-B14F-4D97-AF65-F5344CB8AC3E}">
        <p14:creationId xmlns:p14="http://schemas.microsoft.com/office/powerpoint/2010/main" val="38898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xmlns="" id="{61B47AA9-F557-6042-AD55-BB3C266BFA3B}"/>
              </a:ext>
            </a:extLst>
          </p:cNvPr>
          <p:cNvSpPr>
            <a:spLocks noGrp="1" noChangeArrowheads="1"/>
          </p:cNvSpPr>
          <p:nvPr>
            <p:ph type="title"/>
          </p:nvPr>
        </p:nvSpPr>
        <p:spPr/>
        <p:txBody>
          <a:bodyPr/>
          <a:lstStyle/>
          <a:p>
            <a:r>
              <a:rPr lang="en-US" altLang="en-US"/>
              <a:t>Example 1 Cont.</a:t>
            </a:r>
          </a:p>
        </p:txBody>
      </p:sp>
      <p:sp>
        <p:nvSpPr>
          <p:cNvPr id="64516" name="Rectangle 6">
            <a:extLst>
              <a:ext uri="{FF2B5EF4-FFF2-40B4-BE49-F238E27FC236}">
                <a16:creationId xmlns:a16="http://schemas.microsoft.com/office/drawing/2014/main" xmlns="" id="{80ED5F84-F0C8-A548-B660-2646D2955811}"/>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64517" name="Text Box 10">
            <a:extLst>
              <a:ext uri="{FF2B5EF4-FFF2-40B4-BE49-F238E27FC236}">
                <a16:creationId xmlns:a16="http://schemas.microsoft.com/office/drawing/2014/main" xmlns="" id="{5521E1BE-66F9-DD4F-917A-1E7E4AC88AD8}"/>
              </a:ext>
            </a:extLst>
          </p:cNvPr>
          <p:cNvSpPr txBox="1">
            <a:spLocks noChangeArrowheads="1"/>
          </p:cNvSpPr>
          <p:nvPr/>
        </p:nvSpPr>
        <p:spPr bwMode="auto">
          <a:xfrm>
            <a:off x="8763000" y="2057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64518" name="Object 11">
            <a:extLst>
              <a:ext uri="{FF2B5EF4-FFF2-40B4-BE49-F238E27FC236}">
                <a16:creationId xmlns:a16="http://schemas.microsoft.com/office/drawing/2014/main" xmlns="" id="{8F44C20C-F9A0-3C4B-9BFF-9E8802F62C8F}"/>
              </a:ext>
            </a:extLst>
          </p:cNvPr>
          <p:cNvGraphicFramePr>
            <a:graphicFrameLocks noChangeAspect="1"/>
          </p:cNvGraphicFramePr>
          <p:nvPr/>
        </p:nvGraphicFramePr>
        <p:xfrm>
          <a:off x="5486400" y="2057400"/>
          <a:ext cx="3835400" cy="787400"/>
        </p:xfrm>
        <a:graphic>
          <a:graphicData uri="http://schemas.openxmlformats.org/presentationml/2006/ole">
            <mc:AlternateContent xmlns:mc="http://schemas.openxmlformats.org/markup-compatibility/2006">
              <mc:Choice xmlns:v="urn:schemas-microsoft-com:vml" Requires="v">
                <p:oleObj spid="_x0000_s36890" name="Equation" r:id="rId4" imgW="44183300" imgH="9067800" progId="Equation.3">
                  <p:embed/>
                </p:oleObj>
              </mc:Choice>
              <mc:Fallback>
                <p:oleObj name="Equation" r:id="rId4" imgW="44183300" imgH="9067800" progId="Equation.3">
                  <p:embed/>
                  <p:pic>
                    <p:nvPicPr>
                      <p:cNvPr id="64518" name="Object 11">
                        <a:extLst>
                          <a:ext uri="{FF2B5EF4-FFF2-40B4-BE49-F238E27FC236}">
                            <a16:creationId xmlns:a16="http://schemas.microsoft.com/office/drawing/2014/main" xmlns="" id="{8F44C20C-F9A0-3C4B-9BFF-9E8802F62C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057400"/>
                        <a:ext cx="3835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9" name="Object 12">
            <a:extLst>
              <a:ext uri="{FF2B5EF4-FFF2-40B4-BE49-F238E27FC236}">
                <a16:creationId xmlns:a16="http://schemas.microsoft.com/office/drawing/2014/main" xmlns="" id="{36436D49-CC0F-2446-A8E5-D2FE6FF9135E}"/>
              </a:ext>
            </a:extLst>
          </p:cNvPr>
          <p:cNvGraphicFramePr>
            <a:graphicFrameLocks noChangeAspect="1"/>
          </p:cNvGraphicFramePr>
          <p:nvPr/>
        </p:nvGraphicFramePr>
        <p:xfrm>
          <a:off x="2057400" y="3048000"/>
          <a:ext cx="8401050" cy="973138"/>
        </p:xfrm>
        <a:graphic>
          <a:graphicData uri="http://schemas.openxmlformats.org/presentationml/2006/ole">
            <mc:AlternateContent xmlns:mc="http://schemas.openxmlformats.org/markup-compatibility/2006">
              <mc:Choice xmlns:v="urn:schemas-microsoft-com:vml" Requires="v">
                <p:oleObj spid="_x0000_s36891" name="Equation" r:id="rId6" imgW="101231700" imgH="11696700" progId="Equation.3">
                  <p:embed/>
                </p:oleObj>
              </mc:Choice>
              <mc:Fallback>
                <p:oleObj name="Equation" r:id="rId6" imgW="101231700" imgH="11696700" progId="Equation.3">
                  <p:embed/>
                  <p:pic>
                    <p:nvPicPr>
                      <p:cNvPr id="64519" name="Object 12">
                        <a:extLst>
                          <a:ext uri="{FF2B5EF4-FFF2-40B4-BE49-F238E27FC236}">
                            <a16:creationId xmlns:a16="http://schemas.microsoft.com/office/drawing/2014/main" xmlns="" id="{36436D49-CC0F-2446-A8E5-D2FE6FF913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048000"/>
                        <a:ext cx="840105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0" name="TextBox 11">
            <a:extLst>
              <a:ext uri="{FF2B5EF4-FFF2-40B4-BE49-F238E27FC236}">
                <a16:creationId xmlns:a16="http://schemas.microsoft.com/office/drawing/2014/main" xmlns="" id="{1AC82274-34A7-904C-84CE-A13B3CF9E173}"/>
              </a:ext>
            </a:extLst>
          </p:cNvPr>
          <p:cNvSpPr txBox="1">
            <a:spLocks noChangeArrowheads="1"/>
          </p:cNvSpPr>
          <p:nvPr/>
        </p:nvSpPr>
        <p:spPr bwMode="auto">
          <a:xfrm>
            <a:off x="2362200" y="1981201"/>
            <a:ext cx="3810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u="sng"/>
              <a:t>Iteration 1</a:t>
            </a:r>
          </a:p>
          <a:p>
            <a:pPr eaLnBrk="1" hangingPunct="1">
              <a:spcBef>
                <a:spcPct val="0"/>
              </a:spcBef>
              <a:buClrTx/>
              <a:buSzTx/>
              <a:buFontTx/>
              <a:buNone/>
            </a:pPr>
            <a:r>
              <a:rPr lang="en-US" altLang="en-US" sz="1900"/>
              <a:t>The estimate of the root is</a:t>
            </a:r>
          </a:p>
        </p:txBody>
      </p:sp>
      <p:sp>
        <p:nvSpPr>
          <p:cNvPr id="64521" name="TextBox 12">
            <a:extLst>
              <a:ext uri="{FF2B5EF4-FFF2-40B4-BE49-F238E27FC236}">
                <a16:creationId xmlns:a16="http://schemas.microsoft.com/office/drawing/2014/main" xmlns="" id="{3B979A48-8234-AC43-9DED-B5A5FD59B9F3}"/>
              </a:ext>
            </a:extLst>
          </p:cNvPr>
          <p:cNvSpPr txBox="1">
            <a:spLocks noChangeArrowheads="1"/>
          </p:cNvSpPr>
          <p:nvPr/>
        </p:nvSpPr>
        <p:spPr bwMode="auto">
          <a:xfrm>
            <a:off x="2438400" y="4267201"/>
            <a:ext cx="77724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Hence the root is bracketed between x</a:t>
            </a:r>
            <a:r>
              <a:rPr lang="en-US" altLang="en-US" sz="1900" baseline="-30000"/>
              <a:t>m </a:t>
            </a:r>
            <a:r>
              <a:rPr lang="en-US" altLang="en-US" sz="1900"/>
              <a:t>and x</a:t>
            </a:r>
            <a:r>
              <a:rPr lang="en-US" altLang="en-US" sz="1900" baseline="-30000"/>
              <a:t>u</a:t>
            </a:r>
            <a:r>
              <a:rPr lang="en-US" altLang="en-US" sz="1900"/>
              <a:t>, that is, between 0.055 and 0.11. So, the lower and upper limits of the new bracket are</a:t>
            </a:r>
          </a:p>
          <a:p>
            <a:pPr eaLnBrk="1" hangingPunct="1">
              <a:spcBef>
                <a:spcPct val="0"/>
              </a:spcBef>
              <a:buClrTx/>
              <a:buSzTx/>
              <a:buFontTx/>
              <a:buNone/>
            </a:pPr>
            <a:endParaRPr lang="en-US" altLang="en-US" sz="1900"/>
          </a:p>
          <a:p>
            <a:pPr eaLnBrk="1" hangingPunct="1">
              <a:spcBef>
                <a:spcPct val="0"/>
              </a:spcBef>
              <a:buClrTx/>
              <a:buSzTx/>
              <a:buFontTx/>
              <a:buNone/>
            </a:pPr>
            <a:endParaRPr lang="en-US" altLang="en-US" sz="1900"/>
          </a:p>
          <a:p>
            <a:pPr eaLnBrk="1" hangingPunct="1">
              <a:spcBef>
                <a:spcPct val="0"/>
              </a:spcBef>
              <a:buClrTx/>
              <a:buSzTx/>
              <a:buFontTx/>
              <a:buNone/>
            </a:pPr>
            <a:r>
              <a:rPr lang="en-US" altLang="en-US" sz="1900"/>
              <a:t>At this point, the absolute relative approximate error        cannot be calculated as we do not have a previous approximation.</a:t>
            </a:r>
          </a:p>
        </p:txBody>
      </p:sp>
      <p:graphicFrame>
        <p:nvGraphicFramePr>
          <p:cNvPr id="64522" name="Object 18">
            <a:extLst>
              <a:ext uri="{FF2B5EF4-FFF2-40B4-BE49-F238E27FC236}">
                <a16:creationId xmlns:a16="http://schemas.microsoft.com/office/drawing/2014/main" xmlns="" id="{EA68E459-4C50-8144-985E-ECC2B4EB7F3A}"/>
              </a:ext>
            </a:extLst>
          </p:cNvPr>
          <p:cNvGraphicFramePr>
            <a:graphicFrameLocks noChangeAspect="1"/>
          </p:cNvGraphicFramePr>
          <p:nvPr/>
        </p:nvGraphicFramePr>
        <p:xfrm>
          <a:off x="3276601" y="4953000"/>
          <a:ext cx="2500313" cy="438150"/>
        </p:xfrm>
        <a:graphic>
          <a:graphicData uri="http://schemas.openxmlformats.org/presentationml/2006/ole">
            <mc:AlternateContent xmlns:mc="http://schemas.openxmlformats.org/markup-compatibility/2006">
              <mc:Choice xmlns:v="urn:schemas-microsoft-com:vml" Requires="v">
                <p:oleObj spid="_x0000_s36892" name="Equation" r:id="rId8" imgW="30137100" imgH="5270500" progId="Equation.3">
                  <p:embed/>
                </p:oleObj>
              </mc:Choice>
              <mc:Fallback>
                <p:oleObj name="Equation" r:id="rId8" imgW="30137100" imgH="5270500" progId="Equation.3">
                  <p:embed/>
                  <p:pic>
                    <p:nvPicPr>
                      <p:cNvPr id="64522" name="Object 18">
                        <a:extLst>
                          <a:ext uri="{FF2B5EF4-FFF2-40B4-BE49-F238E27FC236}">
                            <a16:creationId xmlns:a16="http://schemas.microsoft.com/office/drawing/2014/main" xmlns="" id="{EA68E459-4C50-8144-985E-ECC2B4EB7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1" y="4953000"/>
                        <a:ext cx="25003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3" name="Object 19">
            <a:extLst>
              <a:ext uri="{FF2B5EF4-FFF2-40B4-BE49-F238E27FC236}">
                <a16:creationId xmlns:a16="http://schemas.microsoft.com/office/drawing/2014/main" xmlns="" id="{F3A9EA7D-9FC4-8249-BD71-F599E4A89482}"/>
              </a:ext>
            </a:extLst>
          </p:cNvPr>
          <p:cNvGraphicFramePr>
            <a:graphicFrameLocks noChangeAspect="1"/>
          </p:cNvGraphicFramePr>
          <p:nvPr/>
        </p:nvGraphicFramePr>
        <p:xfrm>
          <a:off x="8229601" y="5410201"/>
          <a:ext cx="460375" cy="487363"/>
        </p:xfrm>
        <a:graphic>
          <a:graphicData uri="http://schemas.openxmlformats.org/presentationml/2006/ole">
            <mc:AlternateContent xmlns:mc="http://schemas.openxmlformats.org/markup-compatibility/2006">
              <mc:Choice xmlns:v="urn:schemas-microsoft-com:vml" Requires="v">
                <p:oleObj spid="_x0000_s36893" name="Equation" r:id="rId10" imgW="5562600" imgH="5854700" progId="Equation.3">
                  <p:embed/>
                </p:oleObj>
              </mc:Choice>
              <mc:Fallback>
                <p:oleObj name="Equation" r:id="rId10" imgW="5562600" imgH="5854700" progId="Equation.3">
                  <p:embed/>
                  <p:pic>
                    <p:nvPicPr>
                      <p:cNvPr id="64523" name="Object 19">
                        <a:extLst>
                          <a:ext uri="{FF2B5EF4-FFF2-40B4-BE49-F238E27FC236}">
                            <a16:creationId xmlns:a16="http://schemas.microsoft.com/office/drawing/2014/main" xmlns="" id="{F3A9EA7D-9FC4-8249-BD71-F599E4A894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29601" y="5410201"/>
                        <a:ext cx="460375"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7414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A41E8-A928-4DDC-A8A2-3909DC9B06A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374F748E-62FE-4EF6-9BD6-B5EC5825685F}"/>
              </a:ext>
            </a:extLst>
          </p:cNvPr>
          <p:cNvSpPr>
            <a:spLocks noGrp="1"/>
          </p:cNvSpPr>
          <p:nvPr>
            <p:ph idx="1"/>
          </p:nvPr>
        </p:nvSpPr>
        <p:spPr/>
        <p:txBody>
          <a:bodyPr/>
          <a:lstStyle/>
          <a:p>
            <a:pPr marL="457200" indent="-457200">
              <a:buNone/>
            </a:pPr>
            <a:r>
              <a:rPr lang="en-US" altLang="en-US" dirty="0" err="1"/>
              <a:t>Kisualaas</a:t>
            </a:r>
            <a:r>
              <a:rPr lang="en-US" altLang="en-US" dirty="0"/>
              <a:t>, Jann. (2013). Numerical Methods in Engineering with Python 3. Cambridge University Press.</a:t>
            </a:r>
          </a:p>
          <a:p>
            <a:pPr marL="457200" indent="-457200">
              <a:buNone/>
            </a:pPr>
            <a:r>
              <a:rPr lang="en-US" altLang="en-US" dirty="0"/>
              <a:t>Johansson, Robert. (2015). </a:t>
            </a:r>
            <a:r>
              <a:rPr lang="en-US" dirty="0"/>
              <a:t>Chapter 5. Equation Solving. </a:t>
            </a:r>
            <a:r>
              <a:rPr lang="en-US" altLang="en-US" dirty="0"/>
              <a:t>Numerical Python: A Practical Techniques Approach for Industry, </a:t>
            </a:r>
            <a:r>
              <a:rPr lang="en-US" altLang="en-US" dirty="0" err="1"/>
              <a:t>Apress</a:t>
            </a:r>
            <a:r>
              <a:rPr lang="en-US" altLang="en-US" dirty="0"/>
              <a:t>.</a:t>
            </a:r>
          </a:p>
          <a:p>
            <a:pPr marL="457200" indent="-457200">
              <a:buNone/>
            </a:pPr>
            <a:r>
              <a:rPr lang="en-US" altLang="en-US" dirty="0" err="1"/>
              <a:t>Chapra</a:t>
            </a:r>
            <a:r>
              <a:rPr lang="en-US" altLang="en-US" dirty="0"/>
              <a:t>, S. C., and Raymond P. </a:t>
            </a:r>
            <a:r>
              <a:rPr lang="en-US" altLang="en-US" dirty="0" err="1"/>
              <a:t>Canale</a:t>
            </a:r>
            <a:r>
              <a:rPr lang="en-US" altLang="en-US" dirty="0"/>
              <a:t>. (2010). Numerical methods for engineers, Sixth edition, McGraw Hill. </a:t>
            </a:r>
          </a:p>
          <a:p>
            <a:pPr marL="457200" indent="-457200">
              <a:buNone/>
            </a:pPr>
            <a:r>
              <a:rPr lang="en-US" altLang="en-US" dirty="0"/>
              <a:t>Kaw, A. (n.d.). Numerical Methods. Retrieved March 20, 2020, from https://</a:t>
            </a:r>
            <a:r>
              <a:rPr lang="en-US" altLang="en-US" dirty="0" err="1"/>
              <a:t>nm.mathforcollege.com</a:t>
            </a:r>
            <a:r>
              <a:rPr lang="en-US" altLang="en-US" dirty="0"/>
              <a:t>/</a:t>
            </a:r>
          </a:p>
          <a:p>
            <a:pPr marL="457200" indent="-457200">
              <a:buNone/>
            </a:pPr>
            <a:endParaRPr lang="en-US" altLang="en-US" dirty="0"/>
          </a:p>
        </p:txBody>
      </p:sp>
    </p:spTree>
    <p:extLst>
      <p:ext uri="{BB962C8B-B14F-4D97-AF65-F5344CB8AC3E}">
        <p14:creationId xmlns:p14="http://schemas.microsoft.com/office/powerpoint/2010/main" val="78041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xmlns="" id="{AB137C95-F689-4842-AA0B-DDC6D579EB1E}"/>
              </a:ext>
            </a:extLst>
          </p:cNvPr>
          <p:cNvSpPr>
            <a:spLocks noGrp="1" noChangeArrowheads="1"/>
          </p:cNvSpPr>
          <p:nvPr>
            <p:ph type="title"/>
          </p:nvPr>
        </p:nvSpPr>
        <p:spPr/>
        <p:txBody>
          <a:bodyPr/>
          <a:lstStyle/>
          <a:p>
            <a:r>
              <a:rPr lang="en-US" altLang="en-US"/>
              <a:t>Example 1 Cont.</a:t>
            </a:r>
          </a:p>
        </p:txBody>
      </p:sp>
      <p:sp>
        <p:nvSpPr>
          <p:cNvPr id="66564" name="Rectangle 6">
            <a:extLst>
              <a:ext uri="{FF2B5EF4-FFF2-40B4-BE49-F238E27FC236}">
                <a16:creationId xmlns:a16="http://schemas.microsoft.com/office/drawing/2014/main" xmlns="" id="{F46A447D-9799-314D-AF1F-9A8DDDE69151}"/>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66565" name="Text Box 10">
            <a:extLst>
              <a:ext uri="{FF2B5EF4-FFF2-40B4-BE49-F238E27FC236}">
                <a16:creationId xmlns:a16="http://schemas.microsoft.com/office/drawing/2014/main" xmlns="" id="{13E0566C-32F7-7E41-8EE5-AA0B77D85B83}"/>
              </a:ext>
            </a:extLst>
          </p:cNvPr>
          <p:cNvSpPr txBox="1">
            <a:spLocks noChangeArrowheads="1"/>
          </p:cNvSpPr>
          <p:nvPr/>
        </p:nvSpPr>
        <p:spPr bwMode="auto">
          <a:xfrm>
            <a:off x="8763000" y="2057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66566" name="Text Box 14">
            <a:extLst>
              <a:ext uri="{FF2B5EF4-FFF2-40B4-BE49-F238E27FC236}">
                <a16:creationId xmlns:a16="http://schemas.microsoft.com/office/drawing/2014/main" xmlns="" id="{CADBD5E7-8F07-5D49-AAC8-B3FCA4EB89E4}"/>
              </a:ext>
            </a:extLst>
          </p:cNvPr>
          <p:cNvSpPr txBox="1">
            <a:spLocks noChangeArrowheads="1"/>
          </p:cNvSpPr>
          <p:nvPr/>
        </p:nvSpPr>
        <p:spPr bwMode="auto">
          <a:xfrm>
            <a:off x="8061325" y="3995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66567" name="Picture 17">
            <a:extLst>
              <a:ext uri="{FF2B5EF4-FFF2-40B4-BE49-F238E27FC236}">
                <a16:creationId xmlns:a16="http://schemas.microsoft.com/office/drawing/2014/main" xmlns="" id="{B01D65A8-A1FF-3D44-881F-8E621BC93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905001"/>
            <a:ext cx="49530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8" name="TextBox 11">
            <a:extLst>
              <a:ext uri="{FF2B5EF4-FFF2-40B4-BE49-F238E27FC236}">
                <a16:creationId xmlns:a16="http://schemas.microsoft.com/office/drawing/2014/main" xmlns="" id="{6682CC24-9BB9-FD4A-B23B-1FD795754E16}"/>
              </a:ext>
            </a:extLst>
          </p:cNvPr>
          <p:cNvSpPr txBox="1">
            <a:spLocks noChangeArrowheads="1"/>
          </p:cNvSpPr>
          <p:nvPr/>
        </p:nvSpPr>
        <p:spPr bwMode="auto">
          <a:xfrm>
            <a:off x="2590800" y="6096001"/>
            <a:ext cx="7239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b="1"/>
              <a:t>Figure 9 </a:t>
            </a:r>
            <a:r>
              <a:rPr lang="en-US" altLang="en-US" sz="1900"/>
              <a:t>Estimate of the root for Iteration 1</a:t>
            </a:r>
          </a:p>
        </p:txBody>
      </p:sp>
    </p:spTree>
    <p:extLst>
      <p:ext uri="{BB962C8B-B14F-4D97-AF65-F5344CB8AC3E}">
        <p14:creationId xmlns:p14="http://schemas.microsoft.com/office/powerpoint/2010/main" val="2971016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xmlns="" id="{856ABEAF-ACAD-6C49-BE2D-C6C513152E55}"/>
              </a:ext>
            </a:extLst>
          </p:cNvPr>
          <p:cNvSpPr>
            <a:spLocks noGrp="1" noChangeArrowheads="1"/>
          </p:cNvSpPr>
          <p:nvPr>
            <p:ph type="title"/>
          </p:nvPr>
        </p:nvSpPr>
        <p:spPr/>
        <p:txBody>
          <a:bodyPr/>
          <a:lstStyle/>
          <a:p>
            <a:r>
              <a:rPr lang="en-US" altLang="en-US"/>
              <a:t>Example 1 Cont.</a:t>
            </a:r>
          </a:p>
        </p:txBody>
      </p:sp>
      <p:sp>
        <p:nvSpPr>
          <p:cNvPr id="68612" name="Rectangle 6">
            <a:extLst>
              <a:ext uri="{FF2B5EF4-FFF2-40B4-BE49-F238E27FC236}">
                <a16:creationId xmlns:a16="http://schemas.microsoft.com/office/drawing/2014/main" xmlns="" id="{E80AE373-A971-8C4F-9D61-E31C325F632C}"/>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68613" name="Text Box 10">
            <a:extLst>
              <a:ext uri="{FF2B5EF4-FFF2-40B4-BE49-F238E27FC236}">
                <a16:creationId xmlns:a16="http://schemas.microsoft.com/office/drawing/2014/main" xmlns="" id="{0323C66E-345C-2347-A105-FDCFFA246978}"/>
              </a:ext>
            </a:extLst>
          </p:cNvPr>
          <p:cNvSpPr txBox="1">
            <a:spLocks noChangeArrowheads="1"/>
          </p:cNvSpPr>
          <p:nvPr/>
        </p:nvSpPr>
        <p:spPr bwMode="auto">
          <a:xfrm>
            <a:off x="8763000" y="2057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68614" name="Object 2">
            <a:extLst>
              <a:ext uri="{FF2B5EF4-FFF2-40B4-BE49-F238E27FC236}">
                <a16:creationId xmlns:a16="http://schemas.microsoft.com/office/drawing/2014/main" xmlns="" id="{EC9D2825-5A2A-6441-B244-FBE2A9AB7F63}"/>
              </a:ext>
            </a:extLst>
          </p:cNvPr>
          <p:cNvGraphicFramePr>
            <a:graphicFrameLocks noChangeAspect="1"/>
          </p:cNvGraphicFramePr>
          <p:nvPr/>
        </p:nvGraphicFramePr>
        <p:xfrm>
          <a:off x="5410200" y="2057400"/>
          <a:ext cx="4521200" cy="787400"/>
        </p:xfrm>
        <a:graphic>
          <a:graphicData uri="http://schemas.openxmlformats.org/presentationml/2006/ole">
            <mc:AlternateContent xmlns:mc="http://schemas.openxmlformats.org/markup-compatibility/2006">
              <mc:Choice xmlns:v="urn:schemas-microsoft-com:vml" Requires="v">
                <p:oleObj spid="_x0000_s40980" name="Equation" r:id="rId4" imgW="52082700" imgH="9067800" progId="Equation.3">
                  <p:embed/>
                </p:oleObj>
              </mc:Choice>
              <mc:Fallback>
                <p:oleObj name="Equation" r:id="rId4" imgW="52082700" imgH="9067800" progId="Equation.3">
                  <p:embed/>
                  <p:pic>
                    <p:nvPicPr>
                      <p:cNvPr id="68614" name="Object 2">
                        <a:extLst>
                          <a:ext uri="{FF2B5EF4-FFF2-40B4-BE49-F238E27FC236}">
                            <a16:creationId xmlns:a16="http://schemas.microsoft.com/office/drawing/2014/main" xmlns="" id="{EC9D2825-5A2A-6441-B244-FBE2A9AB7F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057400"/>
                        <a:ext cx="45212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3">
            <a:extLst>
              <a:ext uri="{FF2B5EF4-FFF2-40B4-BE49-F238E27FC236}">
                <a16:creationId xmlns:a16="http://schemas.microsoft.com/office/drawing/2014/main" xmlns="" id="{5A05E666-673F-6347-88FE-663AE87E2F67}"/>
              </a:ext>
            </a:extLst>
          </p:cNvPr>
          <p:cNvGraphicFramePr>
            <a:graphicFrameLocks noChangeAspect="1"/>
          </p:cNvGraphicFramePr>
          <p:nvPr/>
        </p:nvGraphicFramePr>
        <p:xfrm>
          <a:off x="1649413" y="3048001"/>
          <a:ext cx="8894762" cy="938213"/>
        </p:xfrm>
        <a:graphic>
          <a:graphicData uri="http://schemas.openxmlformats.org/presentationml/2006/ole">
            <mc:AlternateContent xmlns:mc="http://schemas.openxmlformats.org/markup-compatibility/2006">
              <mc:Choice xmlns:v="urn:schemas-microsoft-com:vml" Requires="v">
                <p:oleObj spid="_x0000_s40981" name="Equation" r:id="rId6" imgW="111175800" imgH="11696700" progId="Equation.3">
                  <p:embed/>
                </p:oleObj>
              </mc:Choice>
              <mc:Fallback>
                <p:oleObj name="Equation" r:id="rId6" imgW="111175800" imgH="11696700" progId="Equation.3">
                  <p:embed/>
                  <p:pic>
                    <p:nvPicPr>
                      <p:cNvPr id="68615" name="Object 3">
                        <a:extLst>
                          <a:ext uri="{FF2B5EF4-FFF2-40B4-BE49-F238E27FC236}">
                            <a16:creationId xmlns:a16="http://schemas.microsoft.com/office/drawing/2014/main" xmlns="" id="{5A05E666-673F-6347-88FE-663AE87E2F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9413" y="3048001"/>
                        <a:ext cx="8894762"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TextBox 11">
            <a:extLst>
              <a:ext uri="{FF2B5EF4-FFF2-40B4-BE49-F238E27FC236}">
                <a16:creationId xmlns:a16="http://schemas.microsoft.com/office/drawing/2014/main" xmlns="" id="{FC16EB93-15ED-F845-A160-108BF8696FB8}"/>
              </a:ext>
            </a:extLst>
          </p:cNvPr>
          <p:cNvSpPr txBox="1">
            <a:spLocks noChangeArrowheads="1"/>
          </p:cNvSpPr>
          <p:nvPr/>
        </p:nvSpPr>
        <p:spPr bwMode="auto">
          <a:xfrm>
            <a:off x="2362200" y="1981201"/>
            <a:ext cx="3810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u="sng"/>
              <a:t>Iteration 2</a:t>
            </a:r>
          </a:p>
          <a:p>
            <a:pPr eaLnBrk="1" hangingPunct="1">
              <a:spcBef>
                <a:spcPct val="0"/>
              </a:spcBef>
              <a:buClrTx/>
              <a:buSzTx/>
              <a:buFontTx/>
              <a:buNone/>
            </a:pPr>
            <a:r>
              <a:rPr lang="en-US" altLang="en-US" sz="1900"/>
              <a:t>The estimate of the root is</a:t>
            </a:r>
          </a:p>
        </p:txBody>
      </p:sp>
      <p:sp>
        <p:nvSpPr>
          <p:cNvPr id="68617" name="TextBox 12">
            <a:extLst>
              <a:ext uri="{FF2B5EF4-FFF2-40B4-BE49-F238E27FC236}">
                <a16:creationId xmlns:a16="http://schemas.microsoft.com/office/drawing/2014/main" xmlns="" id="{3910F175-817F-4545-8947-E214F94ADA3E}"/>
              </a:ext>
            </a:extLst>
          </p:cNvPr>
          <p:cNvSpPr txBox="1">
            <a:spLocks noChangeArrowheads="1"/>
          </p:cNvSpPr>
          <p:nvPr/>
        </p:nvSpPr>
        <p:spPr bwMode="auto">
          <a:xfrm>
            <a:off x="2438400" y="4267201"/>
            <a:ext cx="77724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Hence the root is bracketed between x</a:t>
            </a:r>
            <a:r>
              <a:rPr lang="en-US" altLang="en-US" sz="1900" baseline="-30000">
                <a:latin typeface="MT Extra" pitchFamily="2" charset="77"/>
              </a:rPr>
              <a:t>l </a:t>
            </a:r>
            <a:r>
              <a:rPr lang="en-US" altLang="en-US" sz="1900"/>
              <a:t>and x</a:t>
            </a:r>
            <a:r>
              <a:rPr lang="en-US" altLang="en-US" sz="1900" baseline="-30000"/>
              <a:t>m</a:t>
            </a:r>
            <a:r>
              <a:rPr lang="en-US" altLang="en-US" sz="1900"/>
              <a:t>, that is, between 0.055 and 0.0825. So, the lower and upper limits of the new bracket are</a:t>
            </a:r>
          </a:p>
          <a:p>
            <a:pPr eaLnBrk="1" hangingPunct="1">
              <a:spcBef>
                <a:spcPct val="0"/>
              </a:spcBef>
              <a:buClrTx/>
              <a:buSzTx/>
              <a:buFontTx/>
              <a:buNone/>
            </a:pPr>
            <a:endParaRPr lang="en-US" altLang="en-US" sz="1900"/>
          </a:p>
          <a:p>
            <a:pPr eaLnBrk="1" hangingPunct="1">
              <a:spcBef>
                <a:spcPct val="0"/>
              </a:spcBef>
              <a:buClrTx/>
              <a:buSzTx/>
              <a:buFontTx/>
              <a:buNone/>
            </a:pPr>
            <a:endParaRPr lang="en-US" altLang="en-US" sz="1900"/>
          </a:p>
        </p:txBody>
      </p:sp>
      <p:graphicFrame>
        <p:nvGraphicFramePr>
          <p:cNvPr id="68618" name="Object 4">
            <a:extLst>
              <a:ext uri="{FF2B5EF4-FFF2-40B4-BE49-F238E27FC236}">
                <a16:creationId xmlns:a16="http://schemas.microsoft.com/office/drawing/2014/main" xmlns="" id="{6EF24605-AFE3-FF48-A7E2-AE0EC8508551}"/>
              </a:ext>
            </a:extLst>
          </p:cNvPr>
          <p:cNvGraphicFramePr>
            <a:graphicFrameLocks noChangeAspect="1"/>
          </p:cNvGraphicFramePr>
          <p:nvPr/>
        </p:nvGraphicFramePr>
        <p:xfrm>
          <a:off x="3132139" y="4953000"/>
          <a:ext cx="2790825" cy="438150"/>
        </p:xfrm>
        <a:graphic>
          <a:graphicData uri="http://schemas.openxmlformats.org/presentationml/2006/ole">
            <mc:AlternateContent xmlns:mc="http://schemas.openxmlformats.org/markup-compatibility/2006">
              <mc:Choice xmlns:v="urn:schemas-microsoft-com:vml" Requires="v">
                <p:oleObj spid="_x0000_s40982" name="Equation" r:id="rId8" imgW="33642300" imgH="5270500" progId="Equation.3">
                  <p:embed/>
                </p:oleObj>
              </mc:Choice>
              <mc:Fallback>
                <p:oleObj name="Equation" r:id="rId8" imgW="33642300" imgH="5270500" progId="Equation.3">
                  <p:embed/>
                  <p:pic>
                    <p:nvPicPr>
                      <p:cNvPr id="68618" name="Object 4">
                        <a:extLst>
                          <a:ext uri="{FF2B5EF4-FFF2-40B4-BE49-F238E27FC236}">
                            <a16:creationId xmlns:a16="http://schemas.microsoft.com/office/drawing/2014/main" xmlns="" id="{6EF24605-AFE3-FF48-A7E2-AE0EC85085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2139" y="4953000"/>
                        <a:ext cx="27908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292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xmlns="" id="{F8321F8B-469E-4E43-9936-60568BDCF51C}"/>
              </a:ext>
            </a:extLst>
          </p:cNvPr>
          <p:cNvSpPr>
            <a:spLocks noGrp="1" noChangeArrowheads="1"/>
          </p:cNvSpPr>
          <p:nvPr>
            <p:ph type="title"/>
          </p:nvPr>
        </p:nvSpPr>
        <p:spPr/>
        <p:txBody>
          <a:bodyPr/>
          <a:lstStyle/>
          <a:p>
            <a:r>
              <a:rPr lang="en-US" altLang="en-US"/>
              <a:t>Example 1 Cont.</a:t>
            </a:r>
          </a:p>
        </p:txBody>
      </p:sp>
      <p:sp>
        <p:nvSpPr>
          <p:cNvPr id="70660" name="Rectangle 30">
            <a:extLst>
              <a:ext uri="{FF2B5EF4-FFF2-40B4-BE49-F238E27FC236}">
                <a16:creationId xmlns:a16="http://schemas.microsoft.com/office/drawing/2014/main" xmlns="" id="{1E0B78E4-840A-E345-9E1E-F79AFA1FD2AF}"/>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0661" name="Text Box 32">
            <a:extLst>
              <a:ext uri="{FF2B5EF4-FFF2-40B4-BE49-F238E27FC236}">
                <a16:creationId xmlns:a16="http://schemas.microsoft.com/office/drawing/2014/main" xmlns="" id="{DDFDBDA4-5A58-DB4D-861B-57DEA35E848F}"/>
              </a:ext>
            </a:extLst>
          </p:cNvPr>
          <p:cNvSpPr txBox="1">
            <a:spLocks noChangeArrowheads="1"/>
          </p:cNvSpPr>
          <p:nvPr/>
        </p:nvSpPr>
        <p:spPr bwMode="auto">
          <a:xfrm>
            <a:off x="7680325" y="19383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0662" name="Text Box 34">
            <a:extLst>
              <a:ext uri="{FF2B5EF4-FFF2-40B4-BE49-F238E27FC236}">
                <a16:creationId xmlns:a16="http://schemas.microsoft.com/office/drawing/2014/main" xmlns="" id="{5B5874E5-9857-1C46-B382-33A48DEEF1C8}"/>
              </a:ext>
            </a:extLst>
          </p:cNvPr>
          <p:cNvSpPr txBox="1">
            <a:spLocks noChangeArrowheads="1"/>
          </p:cNvSpPr>
          <p:nvPr/>
        </p:nvSpPr>
        <p:spPr bwMode="auto">
          <a:xfrm>
            <a:off x="8137525" y="3233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70663" name="Picture 37">
            <a:extLst>
              <a:ext uri="{FF2B5EF4-FFF2-40B4-BE49-F238E27FC236}">
                <a16:creationId xmlns:a16="http://schemas.microsoft.com/office/drawing/2014/main" xmlns="" id="{21E71BF3-7300-2C4C-8603-206EB66D4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828800"/>
            <a:ext cx="4648200"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4" name="TextBox 10">
            <a:extLst>
              <a:ext uri="{FF2B5EF4-FFF2-40B4-BE49-F238E27FC236}">
                <a16:creationId xmlns:a16="http://schemas.microsoft.com/office/drawing/2014/main" xmlns="" id="{D65A8FF7-6381-C949-9067-15B994823E85}"/>
              </a:ext>
            </a:extLst>
          </p:cNvPr>
          <p:cNvSpPr txBox="1">
            <a:spLocks noChangeArrowheads="1"/>
          </p:cNvSpPr>
          <p:nvPr/>
        </p:nvSpPr>
        <p:spPr bwMode="auto">
          <a:xfrm>
            <a:off x="2895600" y="6096001"/>
            <a:ext cx="7239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b="1"/>
              <a:t>Figure 10 </a:t>
            </a:r>
            <a:r>
              <a:rPr lang="en-US" altLang="en-US" sz="1900"/>
              <a:t>Estimate of the root for Iteration 2</a:t>
            </a:r>
          </a:p>
        </p:txBody>
      </p:sp>
    </p:spTree>
    <p:extLst>
      <p:ext uri="{BB962C8B-B14F-4D97-AF65-F5344CB8AC3E}">
        <p14:creationId xmlns:p14="http://schemas.microsoft.com/office/powerpoint/2010/main" val="185901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xmlns="" id="{56C007E1-048F-6C44-A7A3-EA9B1FC9A080}"/>
              </a:ext>
            </a:extLst>
          </p:cNvPr>
          <p:cNvSpPr>
            <a:spLocks noGrp="1" noChangeArrowheads="1"/>
          </p:cNvSpPr>
          <p:nvPr>
            <p:ph type="title"/>
          </p:nvPr>
        </p:nvSpPr>
        <p:spPr/>
        <p:txBody>
          <a:bodyPr/>
          <a:lstStyle/>
          <a:p>
            <a:r>
              <a:rPr lang="en-US" altLang="en-US"/>
              <a:t>Example 1 Cont.</a:t>
            </a:r>
          </a:p>
        </p:txBody>
      </p:sp>
      <p:sp>
        <p:nvSpPr>
          <p:cNvPr id="72708" name="Rectangle 30">
            <a:extLst>
              <a:ext uri="{FF2B5EF4-FFF2-40B4-BE49-F238E27FC236}">
                <a16:creationId xmlns:a16="http://schemas.microsoft.com/office/drawing/2014/main" xmlns="" id="{DE8441C3-BCFF-7C4C-AA18-CAC72D3E2028}"/>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2709" name="Text Box 32">
            <a:extLst>
              <a:ext uri="{FF2B5EF4-FFF2-40B4-BE49-F238E27FC236}">
                <a16:creationId xmlns:a16="http://schemas.microsoft.com/office/drawing/2014/main" xmlns="" id="{F563D871-53B5-F546-8856-58F597AD43AF}"/>
              </a:ext>
            </a:extLst>
          </p:cNvPr>
          <p:cNvSpPr txBox="1">
            <a:spLocks noChangeArrowheads="1"/>
          </p:cNvSpPr>
          <p:nvPr/>
        </p:nvSpPr>
        <p:spPr bwMode="auto">
          <a:xfrm>
            <a:off x="7680325" y="19383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2710" name="Text Box 34">
            <a:extLst>
              <a:ext uri="{FF2B5EF4-FFF2-40B4-BE49-F238E27FC236}">
                <a16:creationId xmlns:a16="http://schemas.microsoft.com/office/drawing/2014/main" xmlns="" id="{8B7A59A0-87B0-2B48-B5E2-68B6D7DD2921}"/>
              </a:ext>
            </a:extLst>
          </p:cNvPr>
          <p:cNvSpPr txBox="1">
            <a:spLocks noChangeArrowheads="1"/>
          </p:cNvSpPr>
          <p:nvPr/>
        </p:nvSpPr>
        <p:spPr bwMode="auto">
          <a:xfrm>
            <a:off x="8137525" y="3233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2711" name="TextBox 10">
            <a:extLst>
              <a:ext uri="{FF2B5EF4-FFF2-40B4-BE49-F238E27FC236}">
                <a16:creationId xmlns:a16="http://schemas.microsoft.com/office/drawing/2014/main" xmlns="" id="{8D6D3204-DBE6-2044-9D33-2E569AED0C4C}"/>
              </a:ext>
            </a:extLst>
          </p:cNvPr>
          <p:cNvSpPr txBox="1">
            <a:spLocks noChangeArrowheads="1"/>
          </p:cNvSpPr>
          <p:nvPr/>
        </p:nvSpPr>
        <p:spPr bwMode="auto">
          <a:xfrm>
            <a:off x="2286000" y="2057401"/>
            <a:ext cx="8153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The absolute relative approximate error       at the end of Iteration 2 is</a:t>
            </a:r>
          </a:p>
        </p:txBody>
      </p:sp>
      <p:graphicFrame>
        <p:nvGraphicFramePr>
          <p:cNvPr id="72712" name="Object 2">
            <a:extLst>
              <a:ext uri="{FF2B5EF4-FFF2-40B4-BE49-F238E27FC236}">
                <a16:creationId xmlns:a16="http://schemas.microsoft.com/office/drawing/2014/main" xmlns="" id="{4277EDF5-D24F-6643-98ED-14C5AECF218C}"/>
              </a:ext>
            </a:extLst>
          </p:cNvPr>
          <p:cNvGraphicFramePr>
            <a:graphicFrameLocks noChangeAspect="1"/>
          </p:cNvGraphicFramePr>
          <p:nvPr/>
        </p:nvGraphicFramePr>
        <p:xfrm>
          <a:off x="6629400" y="2057401"/>
          <a:ext cx="457200" cy="481013"/>
        </p:xfrm>
        <a:graphic>
          <a:graphicData uri="http://schemas.openxmlformats.org/presentationml/2006/ole">
            <mc:AlternateContent xmlns:mc="http://schemas.openxmlformats.org/markup-compatibility/2006">
              <mc:Choice xmlns:v="urn:schemas-microsoft-com:vml" Requires="v">
                <p:oleObj spid="_x0000_s45070" name="Equation" r:id="rId4" imgW="5562600" imgH="5854700" progId="Equation.3">
                  <p:embed/>
                </p:oleObj>
              </mc:Choice>
              <mc:Fallback>
                <p:oleObj name="Equation" r:id="rId4" imgW="5562600" imgH="5854700" progId="Equation.3">
                  <p:embed/>
                  <p:pic>
                    <p:nvPicPr>
                      <p:cNvPr id="72712" name="Object 2">
                        <a:extLst>
                          <a:ext uri="{FF2B5EF4-FFF2-40B4-BE49-F238E27FC236}">
                            <a16:creationId xmlns:a16="http://schemas.microsoft.com/office/drawing/2014/main" xmlns="" id="{4277EDF5-D24F-6643-98ED-14C5AECF21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057401"/>
                        <a:ext cx="4572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3" name="Object 3">
            <a:extLst>
              <a:ext uri="{FF2B5EF4-FFF2-40B4-BE49-F238E27FC236}">
                <a16:creationId xmlns:a16="http://schemas.microsoft.com/office/drawing/2014/main" xmlns="" id="{93D7045E-5633-8A47-A006-B04CDA6C881F}"/>
              </a:ext>
            </a:extLst>
          </p:cNvPr>
          <p:cNvGraphicFramePr>
            <a:graphicFrameLocks noChangeAspect="1"/>
          </p:cNvGraphicFramePr>
          <p:nvPr/>
        </p:nvGraphicFramePr>
        <p:xfrm>
          <a:off x="2984501" y="2600325"/>
          <a:ext cx="3178175" cy="2141538"/>
        </p:xfrm>
        <a:graphic>
          <a:graphicData uri="http://schemas.openxmlformats.org/presentationml/2006/ole">
            <mc:AlternateContent xmlns:mc="http://schemas.openxmlformats.org/markup-compatibility/2006">
              <mc:Choice xmlns:v="urn:schemas-microsoft-com:vml" Requires="v">
                <p:oleObj spid="_x0000_s45071" name="Equation" r:id="rId6" imgW="38620700" imgH="26035000" progId="Equation.3">
                  <p:embed/>
                </p:oleObj>
              </mc:Choice>
              <mc:Fallback>
                <p:oleObj name="Equation" r:id="rId6" imgW="38620700" imgH="26035000" progId="Equation.3">
                  <p:embed/>
                  <p:pic>
                    <p:nvPicPr>
                      <p:cNvPr id="72713" name="Object 3">
                        <a:extLst>
                          <a:ext uri="{FF2B5EF4-FFF2-40B4-BE49-F238E27FC236}">
                            <a16:creationId xmlns:a16="http://schemas.microsoft.com/office/drawing/2014/main" xmlns="" id="{93D7045E-5633-8A47-A006-B04CDA6C88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4501" y="2600325"/>
                        <a:ext cx="3178175" cy="214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TextBox 12">
            <a:extLst>
              <a:ext uri="{FF2B5EF4-FFF2-40B4-BE49-F238E27FC236}">
                <a16:creationId xmlns:a16="http://schemas.microsoft.com/office/drawing/2014/main" xmlns="" id="{7C2B9BCD-523D-2948-A929-B2526057BE78}"/>
              </a:ext>
            </a:extLst>
          </p:cNvPr>
          <p:cNvSpPr txBox="1">
            <a:spLocks noChangeArrowheads="1"/>
          </p:cNvSpPr>
          <p:nvPr/>
        </p:nvSpPr>
        <p:spPr bwMode="auto">
          <a:xfrm>
            <a:off x="2438400" y="4953001"/>
            <a:ext cx="7924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None of the significant digits are at least correct in the estimate root of x</a:t>
            </a:r>
            <a:r>
              <a:rPr lang="en-US" altLang="en-US" sz="1900" baseline="-25000"/>
              <a:t>m</a:t>
            </a:r>
            <a:r>
              <a:rPr lang="en-US" altLang="en-US" sz="1900"/>
              <a:t> = 0.0825 because the absolute relative approximate error is greater than 5%.</a:t>
            </a:r>
          </a:p>
        </p:txBody>
      </p:sp>
    </p:spTree>
    <p:extLst>
      <p:ext uri="{BB962C8B-B14F-4D97-AF65-F5344CB8AC3E}">
        <p14:creationId xmlns:p14="http://schemas.microsoft.com/office/powerpoint/2010/main" val="1824475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xmlns="" id="{47CAA205-A04A-EF4C-9865-81D73E7F3E3A}"/>
              </a:ext>
            </a:extLst>
          </p:cNvPr>
          <p:cNvSpPr>
            <a:spLocks noGrp="1" noChangeArrowheads="1"/>
          </p:cNvSpPr>
          <p:nvPr>
            <p:ph type="title"/>
          </p:nvPr>
        </p:nvSpPr>
        <p:spPr/>
        <p:txBody>
          <a:bodyPr/>
          <a:lstStyle/>
          <a:p>
            <a:r>
              <a:rPr lang="en-US" altLang="en-US"/>
              <a:t>Example 1 Cont.</a:t>
            </a:r>
          </a:p>
        </p:txBody>
      </p:sp>
      <p:sp>
        <p:nvSpPr>
          <p:cNvPr id="74756" name="Rectangle 6">
            <a:extLst>
              <a:ext uri="{FF2B5EF4-FFF2-40B4-BE49-F238E27FC236}">
                <a16:creationId xmlns:a16="http://schemas.microsoft.com/office/drawing/2014/main" xmlns="" id="{35426E77-4666-BB4E-874B-D3AC9257705B}"/>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4757" name="Text Box 10">
            <a:extLst>
              <a:ext uri="{FF2B5EF4-FFF2-40B4-BE49-F238E27FC236}">
                <a16:creationId xmlns:a16="http://schemas.microsoft.com/office/drawing/2014/main" xmlns="" id="{539DFAB2-61C3-934B-B0B2-117515E8DA3E}"/>
              </a:ext>
            </a:extLst>
          </p:cNvPr>
          <p:cNvSpPr txBox="1">
            <a:spLocks noChangeArrowheads="1"/>
          </p:cNvSpPr>
          <p:nvPr/>
        </p:nvSpPr>
        <p:spPr bwMode="auto">
          <a:xfrm>
            <a:off x="8763000" y="2057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74758" name="Object 2">
            <a:extLst>
              <a:ext uri="{FF2B5EF4-FFF2-40B4-BE49-F238E27FC236}">
                <a16:creationId xmlns:a16="http://schemas.microsoft.com/office/drawing/2014/main" xmlns="" id="{4E15824B-D050-6A4B-A2B0-5B185CD4993E}"/>
              </a:ext>
            </a:extLst>
          </p:cNvPr>
          <p:cNvGraphicFramePr>
            <a:graphicFrameLocks noChangeAspect="1"/>
          </p:cNvGraphicFramePr>
          <p:nvPr/>
        </p:nvGraphicFramePr>
        <p:xfrm>
          <a:off x="5334000" y="2057400"/>
          <a:ext cx="5003800" cy="787400"/>
        </p:xfrm>
        <a:graphic>
          <a:graphicData uri="http://schemas.openxmlformats.org/presentationml/2006/ole">
            <mc:AlternateContent xmlns:mc="http://schemas.openxmlformats.org/markup-compatibility/2006">
              <mc:Choice xmlns:v="urn:schemas-microsoft-com:vml" Requires="v">
                <p:oleObj spid="_x0000_s47124" name="Equation" r:id="rId4" imgW="57632600" imgH="9067800" progId="Equation.3">
                  <p:embed/>
                </p:oleObj>
              </mc:Choice>
              <mc:Fallback>
                <p:oleObj name="Equation" r:id="rId4" imgW="57632600" imgH="9067800" progId="Equation.3">
                  <p:embed/>
                  <p:pic>
                    <p:nvPicPr>
                      <p:cNvPr id="74758" name="Object 2">
                        <a:extLst>
                          <a:ext uri="{FF2B5EF4-FFF2-40B4-BE49-F238E27FC236}">
                            <a16:creationId xmlns:a16="http://schemas.microsoft.com/office/drawing/2014/main" xmlns="" id="{4E15824B-D050-6A4B-A2B0-5B185CD499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057400"/>
                        <a:ext cx="50038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9" name="Object 3">
            <a:extLst>
              <a:ext uri="{FF2B5EF4-FFF2-40B4-BE49-F238E27FC236}">
                <a16:creationId xmlns:a16="http://schemas.microsoft.com/office/drawing/2014/main" xmlns="" id="{A174B7CB-9CEB-E04A-AE84-2EE638D2A829}"/>
              </a:ext>
            </a:extLst>
          </p:cNvPr>
          <p:cNvGraphicFramePr>
            <a:graphicFrameLocks noChangeAspect="1"/>
          </p:cNvGraphicFramePr>
          <p:nvPr/>
        </p:nvGraphicFramePr>
        <p:xfrm>
          <a:off x="1752600" y="3048000"/>
          <a:ext cx="8686800" cy="896938"/>
        </p:xfrm>
        <a:graphic>
          <a:graphicData uri="http://schemas.openxmlformats.org/presentationml/2006/ole">
            <mc:AlternateContent xmlns:mc="http://schemas.openxmlformats.org/markup-compatibility/2006">
              <mc:Choice xmlns:v="urn:schemas-microsoft-com:vml" Requires="v">
                <p:oleObj spid="_x0000_s47125" name="Equation" r:id="rId6" imgW="113512600" imgH="11696700" progId="Equation.3">
                  <p:embed/>
                </p:oleObj>
              </mc:Choice>
              <mc:Fallback>
                <p:oleObj name="Equation" r:id="rId6" imgW="113512600" imgH="11696700" progId="Equation.3">
                  <p:embed/>
                  <p:pic>
                    <p:nvPicPr>
                      <p:cNvPr id="74759" name="Object 3">
                        <a:extLst>
                          <a:ext uri="{FF2B5EF4-FFF2-40B4-BE49-F238E27FC236}">
                            <a16:creationId xmlns:a16="http://schemas.microsoft.com/office/drawing/2014/main" xmlns="" id="{A174B7CB-9CEB-E04A-AE84-2EE638D2A8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048000"/>
                        <a:ext cx="8686800"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0" name="TextBox 11">
            <a:extLst>
              <a:ext uri="{FF2B5EF4-FFF2-40B4-BE49-F238E27FC236}">
                <a16:creationId xmlns:a16="http://schemas.microsoft.com/office/drawing/2014/main" xmlns="" id="{41DB75CC-312E-3A4B-AF3A-C64D36D12B2B}"/>
              </a:ext>
            </a:extLst>
          </p:cNvPr>
          <p:cNvSpPr txBox="1">
            <a:spLocks noChangeArrowheads="1"/>
          </p:cNvSpPr>
          <p:nvPr/>
        </p:nvSpPr>
        <p:spPr bwMode="auto">
          <a:xfrm>
            <a:off x="2362200" y="1981201"/>
            <a:ext cx="3810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u="sng"/>
              <a:t>Iteration 3</a:t>
            </a:r>
          </a:p>
          <a:p>
            <a:pPr eaLnBrk="1" hangingPunct="1">
              <a:spcBef>
                <a:spcPct val="0"/>
              </a:spcBef>
              <a:buClrTx/>
              <a:buSzTx/>
              <a:buFontTx/>
              <a:buNone/>
            </a:pPr>
            <a:r>
              <a:rPr lang="en-US" altLang="en-US" sz="1900"/>
              <a:t>The estimate of the root is</a:t>
            </a:r>
          </a:p>
        </p:txBody>
      </p:sp>
      <p:sp>
        <p:nvSpPr>
          <p:cNvPr id="74761" name="TextBox 12">
            <a:extLst>
              <a:ext uri="{FF2B5EF4-FFF2-40B4-BE49-F238E27FC236}">
                <a16:creationId xmlns:a16="http://schemas.microsoft.com/office/drawing/2014/main" xmlns="" id="{33908B21-88C0-DD46-950C-F61402024948}"/>
              </a:ext>
            </a:extLst>
          </p:cNvPr>
          <p:cNvSpPr txBox="1">
            <a:spLocks noChangeArrowheads="1"/>
          </p:cNvSpPr>
          <p:nvPr/>
        </p:nvSpPr>
        <p:spPr bwMode="auto">
          <a:xfrm>
            <a:off x="2438400" y="4267201"/>
            <a:ext cx="77724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Hence the root is bracketed between x</a:t>
            </a:r>
            <a:r>
              <a:rPr lang="en-US" altLang="en-US" sz="1900" baseline="-30000">
                <a:latin typeface="MT Extra" pitchFamily="2" charset="77"/>
              </a:rPr>
              <a:t>l </a:t>
            </a:r>
            <a:r>
              <a:rPr lang="en-US" altLang="en-US" sz="1900"/>
              <a:t>and x</a:t>
            </a:r>
            <a:r>
              <a:rPr lang="en-US" altLang="en-US" sz="1900" baseline="-30000"/>
              <a:t>m</a:t>
            </a:r>
            <a:r>
              <a:rPr lang="en-US" altLang="en-US" sz="1900"/>
              <a:t>, that is, between 0.055 and 0.06875. So, the lower and upper limits of the new bracket are</a:t>
            </a:r>
          </a:p>
          <a:p>
            <a:pPr eaLnBrk="1" hangingPunct="1">
              <a:spcBef>
                <a:spcPct val="0"/>
              </a:spcBef>
              <a:buClrTx/>
              <a:buSzTx/>
              <a:buFontTx/>
              <a:buNone/>
            </a:pPr>
            <a:endParaRPr lang="en-US" altLang="en-US" sz="1900"/>
          </a:p>
          <a:p>
            <a:pPr eaLnBrk="1" hangingPunct="1">
              <a:spcBef>
                <a:spcPct val="0"/>
              </a:spcBef>
              <a:buClrTx/>
              <a:buSzTx/>
              <a:buFontTx/>
              <a:buNone/>
            </a:pPr>
            <a:endParaRPr lang="en-US" altLang="en-US" sz="1900"/>
          </a:p>
        </p:txBody>
      </p:sp>
      <p:graphicFrame>
        <p:nvGraphicFramePr>
          <p:cNvPr id="74762" name="Object 4">
            <a:extLst>
              <a:ext uri="{FF2B5EF4-FFF2-40B4-BE49-F238E27FC236}">
                <a16:creationId xmlns:a16="http://schemas.microsoft.com/office/drawing/2014/main" xmlns="" id="{71F45C2D-12AD-8341-9448-0E86635375F2}"/>
              </a:ext>
            </a:extLst>
          </p:cNvPr>
          <p:cNvGraphicFramePr>
            <a:graphicFrameLocks noChangeAspect="1"/>
          </p:cNvGraphicFramePr>
          <p:nvPr/>
        </p:nvGraphicFramePr>
        <p:xfrm>
          <a:off x="3059114" y="4953000"/>
          <a:ext cx="2936875" cy="438150"/>
        </p:xfrm>
        <a:graphic>
          <a:graphicData uri="http://schemas.openxmlformats.org/presentationml/2006/ole">
            <mc:AlternateContent xmlns:mc="http://schemas.openxmlformats.org/markup-compatibility/2006">
              <mc:Choice xmlns:v="urn:schemas-microsoft-com:vml" Requires="v">
                <p:oleObj spid="_x0000_s47126" name="Equation" r:id="rId8" imgW="35394900" imgH="5270500" progId="Equation.3">
                  <p:embed/>
                </p:oleObj>
              </mc:Choice>
              <mc:Fallback>
                <p:oleObj name="Equation" r:id="rId8" imgW="35394900" imgH="5270500" progId="Equation.3">
                  <p:embed/>
                  <p:pic>
                    <p:nvPicPr>
                      <p:cNvPr id="74762" name="Object 4">
                        <a:extLst>
                          <a:ext uri="{FF2B5EF4-FFF2-40B4-BE49-F238E27FC236}">
                            <a16:creationId xmlns:a16="http://schemas.microsoft.com/office/drawing/2014/main" xmlns="" id="{71F45C2D-12AD-8341-9448-0E86635375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114" y="4953000"/>
                        <a:ext cx="293687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02534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xmlns="" id="{17A5F4FA-34BF-884E-AA89-14FC114E8ED5}"/>
              </a:ext>
            </a:extLst>
          </p:cNvPr>
          <p:cNvSpPr>
            <a:spLocks noGrp="1" noChangeArrowheads="1"/>
          </p:cNvSpPr>
          <p:nvPr>
            <p:ph type="title"/>
          </p:nvPr>
        </p:nvSpPr>
        <p:spPr/>
        <p:txBody>
          <a:bodyPr/>
          <a:lstStyle/>
          <a:p>
            <a:r>
              <a:rPr lang="en-US" altLang="en-US"/>
              <a:t>Example 1 Cont.</a:t>
            </a:r>
          </a:p>
        </p:txBody>
      </p:sp>
      <p:sp>
        <p:nvSpPr>
          <p:cNvPr id="76804" name="Rectangle 6">
            <a:extLst>
              <a:ext uri="{FF2B5EF4-FFF2-40B4-BE49-F238E27FC236}">
                <a16:creationId xmlns:a16="http://schemas.microsoft.com/office/drawing/2014/main" xmlns="" id="{20C39859-A276-4440-8501-7D00152E8897}"/>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6805" name="Text Box 8">
            <a:extLst>
              <a:ext uri="{FF2B5EF4-FFF2-40B4-BE49-F238E27FC236}">
                <a16:creationId xmlns:a16="http://schemas.microsoft.com/office/drawing/2014/main" xmlns="" id="{A849800A-8F20-8E4A-B332-627CF4238EC3}"/>
              </a:ext>
            </a:extLst>
          </p:cNvPr>
          <p:cNvSpPr txBox="1">
            <a:spLocks noChangeArrowheads="1"/>
          </p:cNvSpPr>
          <p:nvPr/>
        </p:nvSpPr>
        <p:spPr bwMode="auto">
          <a:xfrm>
            <a:off x="7680325" y="20145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6806" name="Text Box 10">
            <a:extLst>
              <a:ext uri="{FF2B5EF4-FFF2-40B4-BE49-F238E27FC236}">
                <a16:creationId xmlns:a16="http://schemas.microsoft.com/office/drawing/2014/main" xmlns="" id="{6BC2C4D0-88AC-5640-8797-59C672A78390}"/>
              </a:ext>
            </a:extLst>
          </p:cNvPr>
          <p:cNvSpPr txBox="1">
            <a:spLocks noChangeArrowheads="1"/>
          </p:cNvSpPr>
          <p:nvPr/>
        </p:nvSpPr>
        <p:spPr bwMode="auto">
          <a:xfrm>
            <a:off x="8213725" y="30813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pic>
        <p:nvPicPr>
          <p:cNvPr id="76807" name="Picture 12">
            <a:extLst>
              <a:ext uri="{FF2B5EF4-FFF2-40B4-BE49-F238E27FC236}">
                <a16:creationId xmlns:a16="http://schemas.microsoft.com/office/drawing/2014/main" xmlns="" id="{31E949FB-459A-5B4E-9D0F-CA563D5CF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828801"/>
            <a:ext cx="43434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8" name="TextBox 10">
            <a:extLst>
              <a:ext uri="{FF2B5EF4-FFF2-40B4-BE49-F238E27FC236}">
                <a16:creationId xmlns:a16="http://schemas.microsoft.com/office/drawing/2014/main" xmlns="" id="{902C01E1-408B-7F4E-A576-7E475754E2CB}"/>
              </a:ext>
            </a:extLst>
          </p:cNvPr>
          <p:cNvSpPr txBox="1">
            <a:spLocks noChangeArrowheads="1"/>
          </p:cNvSpPr>
          <p:nvPr/>
        </p:nvSpPr>
        <p:spPr bwMode="auto">
          <a:xfrm>
            <a:off x="2590800" y="6096001"/>
            <a:ext cx="7239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b="1"/>
              <a:t>Figure 11 </a:t>
            </a:r>
            <a:r>
              <a:rPr lang="en-US" altLang="en-US" sz="1900"/>
              <a:t>Estimate of the root for Iteration 3</a:t>
            </a:r>
          </a:p>
        </p:txBody>
      </p:sp>
    </p:spTree>
    <p:extLst>
      <p:ext uri="{BB962C8B-B14F-4D97-AF65-F5344CB8AC3E}">
        <p14:creationId xmlns:p14="http://schemas.microsoft.com/office/powerpoint/2010/main" val="3826894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xmlns="" id="{4A2C13BC-A1C0-DF4A-BD52-65A9382C4120}"/>
              </a:ext>
            </a:extLst>
          </p:cNvPr>
          <p:cNvSpPr>
            <a:spLocks noGrp="1" noChangeArrowheads="1"/>
          </p:cNvSpPr>
          <p:nvPr>
            <p:ph type="title"/>
          </p:nvPr>
        </p:nvSpPr>
        <p:spPr/>
        <p:txBody>
          <a:bodyPr/>
          <a:lstStyle/>
          <a:p>
            <a:r>
              <a:rPr lang="en-US" altLang="en-US"/>
              <a:t>Example 1 Cont.</a:t>
            </a:r>
          </a:p>
        </p:txBody>
      </p:sp>
      <p:sp>
        <p:nvSpPr>
          <p:cNvPr id="78852" name="Rectangle 30">
            <a:extLst>
              <a:ext uri="{FF2B5EF4-FFF2-40B4-BE49-F238E27FC236}">
                <a16:creationId xmlns:a16="http://schemas.microsoft.com/office/drawing/2014/main" xmlns="" id="{6EFDD7DB-6DF3-AF49-8624-A80886EE1D1C}"/>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8853" name="Text Box 32">
            <a:extLst>
              <a:ext uri="{FF2B5EF4-FFF2-40B4-BE49-F238E27FC236}">
                <a16:creationId xmlns:a16="http://schemas.microsoft.com/office/drawing/2014/main" xmlns="" id="{0AA4E7AD-A05F-5944-9E55-4203A37A7BD0}"/>
              </a:ext>
            </a:extLst>
          </p:cNvPr>
          <p:cNvSpPr txBox="1">
            <a:spLocks noChangeArrowheads="1"/>
          </p:cNvSpPr>
          <p:nvPr/>
        </p:nvSpPr>
        <p:spPr bwMode="auto">
          <a:xfrm>
            <a:off x="7680325" y="19383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8854" name="Text Box 34">
            <a:extLst>
              <a:ext uri="{FF2B5EF4-FFF2-40B4-BE49-F238E27FC236}">
                <a16:creationId xmlns:a16="http://schemas.microsoft.com/office/drawing/2014/main" xmlns="" id="{9AB57F3D-19D9-7047-B3D0-77BF10988051}"/>
              </a:ext>
            </a:extLst>
          </p:cNvPr>
          <p:cNvSpPr txBox="1">
            <a:spLocks noChangeArrowheads="1"/>
          </p:cNvSpPr>
          <p:nvPr/>
        </p:nvSpPr>
        <p:spPr bwMode="auto">
          <a:xfrm>
            <a:off x="8137525" y="3233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8855" name="TextBox 10">
            <a:extLst>
              <a:ext uri="{FF2B5EF4-FFF2-40B4-BE49-F238E27FC236}">
                <a16:creationId xmlns:a16="http://schemas.microsoft.com/office/drawing/2014/main" xmlns="" id="{65CB6FE8-8CE8-6843-993F-400BCEF3C8FC}"/>
              </a:ext>
            </a:extLst>
          </p:cNvPr>
          <p:cNvSpPr txBox="1">
            <a:spLocks noChangeArrowheads="1"/>
          </p:cNvSpPr>
          <p:nvPr/>
        </p:nvSpPr>
        <p:spPr bwMode="auto">
          <a:xfrm>
            <a:off x="2286000" y="2057401"/>
            <a:ext cx="8153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The absolute relative approximate error       at the end of Iteration 3 is</a:t>
            </a:r>
          </a:p>
        </p:txBody>
      </p:sp>
      <p:graphicFrame>
        <p:nvGraphicFramePr>
          <p:cNvPr id="78856" name="Object 2">
            <a:extLst>
              <a:ext uri="{FF2B5EF4-FFF2-40B4-BE49-F238E27FC236}">
                <a16:creationId xmlns:a16="http://schemas.microsoft.com/office/drawing/2014/main" xmlns="" id="{C05B1A39-45E5-874D-9D6D-8EE6E1074E2C}"/>
              </a:ext>
            </a:extLst>
          </p:cNvPr>
          <p:cNvGraphicFramePr>
            <a:graphicFrameLocks noChangeAspect="1"/>
          </p:cNvGraphicFramePr>
          <p:nvPr/>
        </p:nvGraphicFramePr>
        <p:xfrm>
          <a:off x="6629400" y="2057401"/>
          <a:ext cx="457200" cy="481013"/>
        </p:xfrm>
        <a:graphic>
          <a:graphicData uri="http://schemas.openxmlformats.org/presentationml/2006/ole">
            <mc:AlternateContent xmlns:mc="http://schemas.openxmlformats.org/markup-compatibility/2006">
              <mc:Choice xmlns:v="urn:schemas-microsoft-com:vml" Requires="v">
                <p:oleObj spid="_x0000_s51214" name="Equation" r:id="rId4" imgW="5562600" imgH="5854700" progId="Equation.3">
                  <p:embed/>
                </p:oleObj>
              </mc:Choice>
              <mc:Fallback>
                <p:oleObj name="Equation" r:id="rId4" imgW="5562600" imgH="5854700" progId="Equation.3">
                  <p:embed/>
                  <p:pic>
                    <p:nvPicPr>
                      <p:cNvPr id="78856" name="Object 2">
                        <a:extLst>
                          <a:ext uri="{FF2B5EF4-FFF2-40B4-BE49-F238E27FC236}">
                            <a16:creationId xmlns:a16="http://schemas.microsoft.com/office/drawing/2014/main" xmlns="" id="{C05B1A39-45E5-874D-9D6D-8EE6E1074E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057401"/>
                        <a:ext cx="4572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7" name="Object 3">
            <a:extLst>
              <a:ext uri="{FF2B5EF4-FFF2-40B4-BE49-F238E27FC236}">
                <a16:creationId xmlns:a16="http://schemas.microsoft.com/office/drawing/2014/main" xmlns="" id="{57AB8276-D906-9743-927E-9F43E6FD7A90}"/>
              </a:ext>
            </a:extLst>
          </p:cNvPr>
          <p:cNvGraphicFramePr>
            <a:graphicFrameLocks noChangeAspect="1"/>
          </p:cNvGraphicFramePr>
          <p:nvPr/>
        </p:nvGraphicFramePr>
        <p:xfrm>
          <a:off x="2840038" y="2600325"/>
          <a:ext cx="3467100" cy="2141538"/>
        </p:xfrm>
        <a:graphic>
          <a:graphicData uri="http://schemas.openxmlformats.org/presentationml/2006/ole">
            <mc:AlternateContent xmlns:mc="http://schemas.openxmlformats.org/markup-compatibility/2006">
              <mc:Choice xmlns:v="urn:schemas-microsoft-com:vml" Requires="v">
                <p:oleObj spid="_x0000_s51215" name="Equation" r:id="rId6" imgW="42125900" imgH="26035000" progId="Equation.3">
                  <p:embed/>
                </p:oleObj>
              </mc:Choice>
              <mc:Fallback>
                <p:oleObj name="Equation" r:id="rId6" imgW="42125900" imgH="26035000" progId="Equation.3">
                  <p:embed/>
                  <p:pic>
                    <p:nvPicPr>
                      <p:cNvPr id="78857" name="Object 3">
                        <a:extLst>
                          <a:ext uri="{FF2B5EF4-FFF2-40B4-BE49-F238E27FC236}">
                            <a16:creationId xmlns:a16="http://schemas.microsoft.com/office/drawing/2014/main" xmlns="" id="{57AB8276-D906-9743-927E-9F43E6FD7A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0038" y="2600325"/>
                        <a:ext cx="3467100" cy="214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8" name="TextBox 12">
            <a:extLst>
              <a:ext uri="{FF2B5EF4-FFF2-40B4-BE49-F238E27FC236}">
                <a16:creationId xmlns:a16="http://schemas.microsoft.com/office/drawing/2014/main" xmlns="" id="{668D85BC-C64B-BE4F-AE74-454BBB6491DB}"/>
              </a:ext>
            </a:extLst>
          </p:cNvPr>
          <p:cNvSpPr txBox="1">
            <a:spLocks noChangeArrowheads="1"/>
          </p:cNvSpPr>
          <p:nvPr/>
        </p:nvSpPr>
        <p:spPr bwMode="auto">
          <a:xfrm>
            <a:off x="2438400" y="4953001"/>
            <a:ext cx="7924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Still none of the significant digits are at least correct in the estimated root of the equation as the absolute relative approximate error is greater than 5%.</a:t>
            </a:r>
          </a:p>
          <a:p>
            <a:pPr eaLnBrk="1" hangingPunct="1">
              <a:spcBef>
                <a:spcPct val="0"/>
              </a:spcBef>
              <a:buClrTx/>
              <a:buSzTx/>
              <a:buFontTx/>
              <a:buNone/>
            </a:pPr>
            <a:r>
              <a:rPr lang="en-US" altLang="en-US" sz="1900"/>
              <a:t>Seven more iterations were conducted and these iterations are shown in Table 1.</a:t>
            </a:r>
          </a:p>
        </p:txBody>
      </p:sp>
    </p:spTree>
    <p:extLst>
      <p:ext uri="{BB962C8B-B14F-4D97-AF65-F5344CB8AC3E}">
        <p14:creationId xmlns:p14="http://schemas.microsoft.com/office/powerpoint/2010/main" val="2798001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xmlns="" id="{A86BCB26-D98A-D24A-B6C2-EB7BF880BAED}"/>
              </a:ext>
            </a:extLst>
          </p:cNvPr>
          <p:cNvSpPr>
            <a:spLocks noGrp="1" noChangeArrowheads="1"/>
          </p:cNvSpPr>
          <p:nvPr>
            <p:ph type="title"/>
          </p:nvPr>
        </p:nvSpPr>
        <p:spPr>
          <a:xfrm>
            <a:off x="2667000" y="304800"/>
            <a:ext cx="7793038" cy="1143000"/>
          </a:xfrm>
        </p:spPr>
        <p:txBody>
          <a:bodyPr/>
          <a:lstStyle/>
          <a:p>
            <a:r>
              <a:rPr lang="en-US" altLang="en-US" b="0" dirty="0"/>
              <a:t>Table 1 Cont.</a:t>
            </a:r>
          </a:p>
        </p:txBody>
      </p:sp>
      <p:sp>
        <p:nvSpPr>
          <p:cNvPr id="80900" name="Rectangle 5">
            <a:extLst>
              <a:ext uri="{FF2B5EF4-FFF2-40B4-BE49-F238E27FC236}">
                <a16:creationId xmlns:a16="http://schemas.microsoft.com/office/drawing/2014/main" xmlns="" id="{3CD048DF-833F-3748-BAE7-6A9CC0C6A498}"/>
              </a:ext>
            </a:extLst>
          </p:cNvPr>
          <p:cNvSpPr>
            <a:spLocks noChangeArrowheads="1"/>
          </p:cNvSpPr>
          <p:nvPr/>
        </p:nvSpPr>
        <p:spPr bwMode="auto">
          <a:xfrm>
            <a:off x="2895600" y="1828801"/>
            <a:ext cx="77724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cs typeface="Times New Roman" panose="02020603050405020304" pitchFamily="18" charset="0"/>
              </a:rPr>
              <a:t>Table 1</a:t>
            </a:r>
            <a:r>
              <a:rPr lang="en-US" altLang="en-US" sz="1900">
                <a:cs typeface="Times New Roman" panose="02020603050405020304" pitchFamily="18" charset="0"/>
              </a:rPr>
              <a:t> Root of f(x)=0 as function of number of iterations for bisection method.</a:t>
            </a:r>
            <a:endParaRPr lang="en-US" altLang="en-US" sz="1900"/>
          </a:p>
        </p:txBody>
      </p:sp>
      <p:graphicFrame>
        <p:nvGraphicFramePr>
          <p:cNvPr id="80901" name="Object 49">
            <a:extLst>
              <a:ext uri="{FF2B5EF4-FFF2-40B4-BE49-F238E27FC236}">
                <a16:creationId xmlns:a16="http://schemas.microsoft.com/office/drawing/2014/main" xmlns="" id="{B2C1628C-9036-2A44-A312-4CF5CA44970A}"/>
              </a:ext>
            </a:extLst>
          </p:cNvPr>
          <p:cNvGraphicFramePr>
            <a:graphicFrameLocks noGrp="1" noChangeAspect="1"/>
          </p:cNvGraphicFramePr>
          <p:nvPr>
            <p:ph idx="1"/>
          </p:nvPr>
        </p:nvGraphicFramePr>
        <p:xfrm>
          <a:off x="2590800" y="2590800"/>
          <a:ext cx="7543800" cy="3695700"/>
        </p:xfrm>
        <a:graphic>
          <a:graphicData uri="http://schemas.openxmlformats.org/presentationml/2006/ole">
            <mc:AlternateContent xmlns:mc="http://schemas.openxmlformats.org/markup-compatibility/2006">
              <mc:Choice xmlns:v="urn:schemas-microsoft-com:vml" Requires="v">
                <p:oleObj spid="_x0000_s53256" name="Document" r:id="rId4" imgW="5715000" imgH="2794000" progId="Word.Document.8">
                  <p:embed/>
                </p:oleObj>
              </mc:Choice>
              <mc:Fallback>
                <p:oleObj name="Document" r:id="rId4" imgW="5715000" imgH="2794000" progId="Word.Document.8">
                  <p:embed/>
                  <p:pic>
                    <p:nvPicPr>
                      <p:cNvPr id="80901" name="Object 49">
                        <a:extLst>
                          <a:ext uri="{FF2B5EF4-FFF2-40B4-BE49-F238E27FC236}">
                            <a16:creationId xmlns:a16="http://schemas.microsoft.com/office/drawing/2014/main" xmlns="" id="{B2C1628C-9036-2A44-A312-4CF5CA4497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90800"/>
                        <a:ext cx="75438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57889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xmlns="" id="{F216F4B1-D93E-5D47-8131-69DF086D87DE}"/>
              </a:ext>
            </a:extLst>
          </p:cNvPr>
          <p:cNvSpPr>
            <a:spLocks noGrp="1" noChangeArrowheads="1"/>
          </p:cNvSpPr>
          <p:nvPr>
            <p:ph type="title"/>
          </p:nvPr>
        </p:nvSpPr>
        <p:spPr>
          <a:xfrm>
            <a:off x="2667000" y="304800"/>
            <a:ext cx="7793038" cy="1143000"/>
          </a:xfrm>
        </p:spPr>
        <p:txBody>
          <a:bodyPr/>
          <a:lstStyle/>
          <a:p>
            <a:r>
              <a:rPr lang="en-US" altLang="en-US" b="0" dirty="0"/>
              <a:t>Table 1 Cont.</a:t>
            </a:r>
          </a:p>
        </p:txBody>
      </p:sp>
      <p:sp>
        <p:nvSpPr>
          <p:cNvPr id="82948" name="Rectangle 5">
            <a:extLst>
              <a:ext uri="{FF2B5EF4-FFF2-40B4-BE49-F238E27FC236}">
                <a16:creationId xmlns:a16="http://schemas.microsoft.com/office/drawing/2014/main" xmlns="" id="{3065F5C3-F072-0446-9A0A-062F31476A86}"/>
              </a:ext>
            </a:extLst>
          </p:cNvPr>
          <p:cNvSpPr>
            <a:spLocks noChangeArrowheads="1"/>
          </p:cNvSpPr>
          <p:nvPr/>
        </p:nvSpPr>
        <p:spPr bwMode="auto">
          <a:xfrm>
            <a:off x="2438400" y="2057401"/>
            <a:ext cx="77724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a:cs typeface="Times New Roman" panose="02020603050405020304" pitchFamily="18" charset="0"/>
              </a:rPr>
              <a:t>Hence the number of significant digits at least correct is given by the largest value or </a:t>
            </a:r>
            <a:r>
              <a:rPr lang="en-US" altLang="en-US" sz="1900" i="1">
                <a:cs typeface="Times New Roman" panose="02020603050405020304" pitchFamily="18" charset="0"/>
              </a:rPr>
              <a:t>m</a:t>
            </a:r>
            <a:r>
              <a:rPr lang="en-US" altLang="en-US" sz="1900">
                <a:cs typeface="Times New Roman" panose="02020603050405020304" pitchFamily="18" charset="0"/>
              </a:rPr>
              <a:t> for which</a:t>
            </a:r>
            <a:endParaRPr lang="en-US" altLang="en-US" sz="1900"/>
          </a:p>
        </p:txBody>
      </p:sp>
      <p:graphicFrame>
        <p:nvGraphicFramePr>
          <p:cNvPr id="82949" name="Object 3">
            <a:extLst>
              <a:ext uri="{FF2B5EF4-FFF2-40B4-BE49-F238E27FC236}">
                <a16:creationId xmlns:a16="http://schemas.microsoft.com/office/drawing/2014/main" xmlns="" id="{20595D19-74AE-574A-8682-4C9029D71524}"/>
              </a:ext>
            </a:extLst>
          </p:cNvPr>
          <p:cNvGraphicFramePr>
            <a:graphicFrameLocks noChangeAspect="1"/>
          </p:cNvGraphicFramePr>
          <p:nvPr/>
        </p:nvGraphicFramePr>
        <p:xfrm>
          <a:off x="3200401" y="2743200"/>
          <a:ext cx="3984625" cy="2090738"/>
        </p:xfrm>
        <a:graphic>
          <a:graphicData uri="http://schemas.openxmlformats.org/presentationml/2006/ole">
            <mc:AlternateContent xmlns:mc="http://schemas.openxmlformats.org/markup-compatibility/2006">
              <mc:Choice xmlns:v="urn:schemas-microsoft-com:vml" Requires="v">
                <p:oleObj spid="_x0000_s55310" name="Equation" r:id="rId4" imgW="52959000" imgH="27800300" progId="Equation.3">
                  <p:embed/>
                </p:oleObj>
              </mc:Choice>
              <mc:Fallback>
                <p:oleObj name="Equation" r:id="rId4" imgW="52959000" imgH="27800300" progId="Equation.3">
                  <p:embed/>
                  <p:pic>
                    <p:nvPicPr>
                      <p:cNvPr id="82949" name="Object 3">
                        <a:extLst>
                          <a:ext uri="{FF2B5EF4-FFF2-40B4-BE49-F238E27FC236}">
                            <a16:creationId xmlns:a16="http://schemas.microsoft.com/office/drawing/2014/main" xmlns="" id="{20595D19-74AE-574A-8682-4C9029D715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1" y="2743200"/>
                        <a:ext cx="3984625" cy="209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4">
            <a:extLst>
              <a:ext uri="{FF2B5EF4-FFF2-40B4-BE49-F238E27FC236}">
                <a16:creationId xmlns:a16="http://schemas.microsoft.com/office/drawing/2014/main" xmlns="" id="{886EF2F3-C463-C540-8644-836AB84C9A6D}"/>
              </a:ext>
            </a:extLst>
          </p:cNvPr>
          <p:cNvGraphicFramePr>
            <a:graphicFrameLocks noChangeAspect="1"/>
          </p:cNvGraphicFramePr>
          <p:nvPr/>
        </p:nvGraphicFramePr>
        <p:xfrm>
          <a:off x="3124201" y="5257801"/>
          <a:ext cx="682625" cy="307975"/>
        </p:xfrm>
        <a:graphic>
          <a:graphicData uri="http://schemas.openxmlformats.org/presentationml/2006/ole">
            <mc:AlternateContent xmlns:mc="http://schemas.openxmlformats.org/markup-compatibility/2006">
              <mc:Choice xmlns:v="urn:schemas-microsoft-com:vml" Requires="v">
                <p:oleObj spid="_x0000_s55311" name="Equation" r:id="rId6" imgW="9067800" imgH="4102100" progId="Equation.3">
                  <p:embed/>
                </p:oleObj>
              </mc:Choice>
              <mc:Fallback>
                <p:oleObj name="Equation" r:id="rId6" imgW="9067800" imgH="4102100" progId="Equation.3">
                  <p:embed/>
                  <p:pic>
                    <p:nvPicPr>
                      <p:cNvPr id="82950" name="Object 4">
                        <a:extLst>
                          <a:ext uri="{FF2B5EF4-FFF2-40B4-BE49-F238E27FC236}">
                            <a16:creationId xmlns:a16="http://schemas.microsoft.com/office/drawing/2014/main" xmlns="" id="{886EF2F3-C463-C540-8644-836AB84C9A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1" y="5257801"/>
                        <a:ext cx="682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1" name="Rectangle 5">
            <a:extLst>
              <a:ext uri="{FF2B5EF4-FFF2-40B4-BE49-F238E27FC236}">
                <a16:creationId xmlns:a16="http://schemas.microsoft.com/office/drawing/2014/main" xmlns="" id="{481FC70B-57E1-2249-9D6F-A692D71C6F4A}"/>
              </a:ext>
            </a:extLst>
          </p:cNvPr>
          <p:cNvSpPr>
            <a:spLocks noChangeArrowheads="1"/>
          </p:cNvSpPr>
          <p:nvPr/>
        </p:nvSpPr>
        <p:spPr bwMode="auto">
          <a:xfrm>
            <a:off x="2514600" y="4953001"/>
            <a:ext cx="7772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a:cs typeface="Times New Roman" panose="02020603050405020304" pitchFamily="18" charset="0"/>
              </a:rPr>
              <a:t>So</a:t>
            </a:r>
            <a:endParaRPr lang="en-US" altLang="en-US" sz="1900"/>
          </a:p>
        </p:txBody>
      </p:sp>
      <p:sp>
        <p:nvSpPr>
          <p:cNvPr id="82952" name="Rectangle 5">
            <a:extLst>
              <a:ext uri="{FF2B5EF4-FFF2-40B4-BE49-F238E27FC236}">
                <a16:creationId xmlns:a16="http://schemas.microsoft.com/office/drawing/2014/main" xmlns="" id="{177AC4F9-1FE4-A14F-ACDE-9D25EE1E2FA7}"/>
              </a:ext>
            </a:extLst>
          </p:cNvPr>
          <p:cNvSpPr>
            <a:spLocks noChangeArrowheads="1"/>
          </p:cNvSpPr>
          <p:nvPr/>
        </p:nvSpPr>
        <p:spPr bwMode="auto">
          <a:xfrm>
            <a:off x="2514600" y="5715001"/>
            <a:ext cx="77724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a:cs typeface="Times New Roman" panose="02020603050405020304" pitchFamily="18" charset="0"/>
              </a:rPr>
              <a:t>The number of significant digits at least correct in the estimated root of 0.06241 at the end of the 10</a:t>
            </a:r>
            <a:r>
              <a:rPr lang="en-US" altLang="en-US" sz="1900" baseline="30000">
                <a:cs typeface="Times New Roman" panose="02020603050405020304" pitchFamily="18" charset="0"/>
              </a:rPr>
              <a:t>th</a:t>
            </a:r>
            <a:r>
              <a:rPr lang="en-US" altLang="en-US" sz="1900">
                <a:cs typeface="Times New Roman" panose="02020603050405020304" pitchFamily="18" charset="0"/>
              </a:rPr>
              <a:t> iteration is 2. </a:t>
            </a:r>
            <a:endParaRPr lang="en-US" altLang="en-US" sz="1900"/>
          </a:p>
        </p:txBody>
      </p:sp>
    </p:spTree>
    <p:extLst>
      <p:ext uri="{BB962C8B-B14F-4D97-AF65-F5344CB8AC3E}">
        <p14:creationId xmlns:p14="http://schemas.microsoft.com/office/powerpoint/2010/main" val="1183052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xmlns="" id="{2B493D97-6BC7-D64C-9480-E9BBA01C4271}"/>
              </a:ext>
            </a:extLst>
          </p:cNvPr>
          <p:cNvSpPr>
            <a:spLocks noGrp="1" noChangeArrowheads="1"/>
          </p:cNvSpPr>
          <p:nvPr>
            <p:ph type="title"/>
          </p:nvPr>
        </p:nvSpPr>
        <p:spPr/>
        <p:txBody>
          <a:bodyPr/>
          <a:lstStyle/>
          <a:p>
            <a:r>
              <a:rPr lang="en-US" altLang="en-US"/>
              <a:t>Advantages</a:t>
            </a:r>
          </a:p>
        </p:txBody>
      </p:sp>
      <p:sp>
        <p:nvSpPr>
          <p:cNvPr id="84996" name="Rectangle 3">
            <a:extLst>
              <a:ext uri="{FF2B5EF4-FFF2-40B4-BE49-F238E27FC236}">
                <a16:creationId xmlns:a16="http://schemas.microsoft.com/office/drawing/2014/main" xmlns="" id="{CF0353A9-9922-3340-ADB5-857C4287AA14}"/>
              </a:ext>
            </a:extLst>
          </p:cNvPr>
          <p:cNvSpPr>
            <a:spLocks noGrp="1" noChangeArrowheads="1"/>
          </p:cNvSpPr>
          <p:nvPr>
            <p:ph type="body" idx="1"/>
          </p:nvPr>
        </p:nvSpPr>
        <p:spPr>
          <a:xfrm>
            <a:off x="2362200" y="2209800"/>
            <a:ext cx="7772400" cy="1828800"/>
          </a:xfrm>
        </p:spPr>
        <p:txBody>
          <a:bodyPr/>
          <a:lstStyle/>
          <a:p>
            <a:r>
              <a:rPr lang="en-US" altLang="en-US"/>
              <a:t>Always convergent</a:t>
            </a:r>
          </a:p>
          <a:p>
            <a:r>
              <a:rPr lang="en-US" altLang="en-US"/>
              <a:t>The root bracket gets halved with each iteration - guaranteed.</a:t>
            </a:r>
          </a:p>
          <a:p>
            <a:pPr>
              <a:buFont typeface="Wingdings" pitchFamily="2" charset="2"/>
              <a:buNone/>
            </a:pPr>
            <a:endParaRPr lang="en-US" altLang="en-US"/>
          </a:p>
        </p:txBody>
      </p:sp>
    </p:spTree>
    <p:extLst>
      <p:ext uri="{BB962C8B-B14F-4D97-AF65-F5344CB8AC3E}">
        <p14:creationId xmlns:p14="http://schemas.microsoft.com/office/powerpoint/2010/main" val="80451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xmlns="" id="{8C7B90E8-2D12-7346-8533-0F4CC39E0E69}"/>
              </a:ext>
            </a:extLst>
          </p:cNvPr>
          <p:cNvSpPr>
            <a:spLocks noGrp="1" noChangeArrowheads="1"/>
          </p:cNvSpPr>
          <p:nvPr>
            <p:ph type="title"/>
          </p:nvPr>
        </p:nvSpPr>
        <p:spPr>
          <a:xfrm>
            <a:off x="2209800" y="609600"/>
            <a:ext cx="7793038" cy="1143000"/>
          </a:xfrm>
        </p:spPr>
        <p:txBody>
          <a:bodyPr/>
          <a:lstStyle/>
          <a:p>
            <a:r>
              <a:rPr lang="en-US" altLang="en-US" b="1" dirty="0"/>
              <a:t>Basis of Bisection Method</a:t>
            </a:r>
          </a:p>
        </p:txBody>
      </p:sp>
      <p:sp>
        <p:nvSpPr>
          <p:cNvPr id="31748" name="Rectangle 3">
            <a:extLst>
              <a:ext uri="{FF2B5EF4-FFF2-40B4-BE49-F238E27FC236}">
                <a16:creationId xmlns:a16="http://schemas.microsoft.com/office/drawing/2014/main" xmlns="" id="{9C2A3D43-70FA-FF47-AC7C-621765E89032}"/>
              </a:ext>
            </a:extLst>
          </p:cNvPr>
          <p:cNvSpPr>
            <a:spLocks noGrp="1" noChangeArrowheads="1"/>
          </p:cNvSpPr>
          <p:nvPr>
            <p:ph type="body" sz="half" idx="2"/>
          </p:nvPr>
        </p:nvSpPr>
        <p:spPr>
          <a:xfrm>
            <a:off x="1905000" y="1981200"/>
            <a:ext cx="2057400" cy="457200"/>
          </a:xfrm>
        </p:spPr>
        <p:txBody>
          <a:bodyPr/>
          <a:lstStyle/>
          <a:p>
            <a:pPr>
              <a:buFont typeface="Wingdings" pitchFamily="2" charset="2"/>
              <a:buNone/>
            </a:pPr>
            <a:r>
              <a:rPr lang="en-US" altLang="en-US" sz="2400">
                <a:cs typeface="Times New Roman" panose="02020603050405020304" pitchFamily="18" charset="0"/>
              </a:rPr>
              <a:t>	</a:t>
            </a:r>
            <a:r>
              <a:rPr lang="en-US" altLang="en-US" sz="1900" b="1">
                <a:cs typeface="Times New Roman" panose="02020603050405020304" pitchFamily="18" charset="0"/>
              </a:rPr>
              <a:t>Theorem</a:t>
            </a:r>
            <a:endParaRPr lang="en-US" altLang="en-US" sz="2400" b="1">
              <a:cs typeface="Times New Roman" panose="02020603050405020304" pitchFamily="18" charset="0"/>
            </a:endParaRPr>
          </a:p>
        </p:txBody>
      </p:sp>
      <p:sp>
        <p:nvSpPr>
          <p:cNvPr id="31749" name="Rectangle 4">
            <a:extLst>
              <a:ext uri="{FF2B5EF4-FFF2-40B4-BE49-F238E27FC236}">
                <a16:creationId xmlns:a16="http://schemas.microsoft.com/office/drawing/2014/main" xmlns="" id="{BE6D49B5-0DA0-6A4B-9A6E-FC85E64C1781}"/>
              </a:ext>
            </a:extLst>
          </p:cNvPr>
          <p:cNvSpPr>
            <a:spLocks noChangeArrowheads="1"/>
          </p:cNvSpPr>
          <p:nvPr/>
        </p:nvSpPr>
        <p:spPr bwMode="auto">
          <a:xfrm>
            <a:off x="4410075" y="17430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31750" name="Object 5">
            <a:extLst>
              <a:ext uri="{FF2B5EF4-FFF2-40B4-BE49-F238E27FC236}">
                <a16:creationId xmlns:a16="http://schemas.microsoft.com/office/drawing/2014/main" xmlns="" id="{EF8A21FD-D97D-024E-8595-8DBC19BAA4BB}"/>
              </a:ext>
            </a:extLst>
          </p:cNvPr>
          <p:cNvGraphicFramePr>
            <a:graphicFrameLocks noChangeAspect="1"/>
          </p:cNvGraphicFramePr>
          <p:nvPr/>
        </p:nvGraphicFramePr>
        <p:xfrm>
          <a:off x="4419600" y="2667000"/>
          <a:ext cx="3371850" cy="3371850"/>
        </p:xfrm>
        <a:graphic>
          <a:graphicData uri="http://schemas.openxmlformats.org/presentationml/2006/ole">
            <mc:AlternateContent xmlns:mc="http://schemas.openxmlformats.org/markup-compatibility/2006">
              <mc:Choice xmlns:v="urn:schemas-microsoft-com:vml" Requires="v">
                <p:oleObj spid="_x0000_s3080" r:id="rId4" imgW="21945600" imgH="21945600" progId="Word.Picture.8">
                  <p:embed/>
                </p:oleObj>
              </mc:Choice>
              <mc:Fallback>
                <p:oleObj r:id="rId4" imgW="21945600" imgH="21945600" progId="Word.Picture.8">
                  <p:embed/>
                  <p:pic>
                    <p:nvPicPr>
                      <p:cNvPr id="31750" name="Object 5">
                        <a:extLst>
                          <a:ext uri="{FF2B5EF4-FFF2-40B4-BE49-F238E27FC236}">
                            <a16:creationId xmlns:a16="http://schemas.microsoft.com/office/drawing/2014/main" xmlns="" id="{EF8A21FD-D97D-024E-8595-8DBC19BAA4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667000"/>
                        <a:ext cx="33718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1" name="Text Box 6">
            <a:extLst>
              <a:ext uri="{FF2B5EF4-FFF2-40B4-BE49-F238E27FC236}">
                <a16:creationId xmlns:a16="http://schemas.microsoft.com/office/drawing/2014/main" xmlns="" id="{CBF04381-FCD1-0241-A8E1-4FA7E77F6E2A}"/>
              </a:ext>
            </a:extLst>
          </p:cNvPr>
          <p:cNvSpPr txBox="1">
            <a:spLocks noChangeArrowheads="1"/>
          </p:cNvSpPr>
          <p:nvPr/>
        </p:nvSpPr>
        <p:spPr bwMode="auto">
          <a:xfrm>
            <a:off x="3581400" y="2057401"/>
            <a:ext cx="67818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cs typeface="Times New Roman" panose="02020603050405020304" pitchFamily="18" charset="0"/>
              </a:rPr>
              <a:t>An equation f(x)=0, where f(x) is a real continuous function, </a:t>
            </a:r>
            <a:r>
              <a:rPr lang="en-US" altLang="en-US" sz="1900">
                <a:solidFill>
                  <a:srgbClr val="00B050"/>
                </a:solidFill>
                <a:cs typeface="Times New Roman" panose="02020603050405020304" pitchFamily="18" charset="0"/>
              </a:rPr>
              <a:t>has at least one root between x</a:t>
            </a:r>
            <a:r>
              <a:rPr lang="en-US" altLang="en-US" sz="1900" baseline="-25000">
                <a:solidFill>
                  <a:srgbClr val="00B050"/>
                </a:solidFill>
                <a:cs typeface="Times New Roman" panose="02020603050405020304" pitchFamily="18" charset="0"/>
              </a:rPr>
              <a:t>l</a:t>
            </a:r>
            <a:r>
              <a:rPr lang="en-US" altLang="en-US" sz="1900">
                <a:solidFill>
                  <a:srgbClr val="00B050"/>
                </a:solidFill>
                <a:cs typeface="Times New Roman" panose="02020603050405020304" pitchFamily="18" charset="0"/>
              </a:rPr>
              <a:t> and x</a:t>
            </a:r>
            <a:r>
              <a:rPr lang="en-US" altLang="en-US" sz="1900" baseline="-25000">
                <a:solidFill>
                  <a:srgbClr val="00B050"/>
                </a:solidFill>
                <a:cs typeface="Times New Roman" panose="02020603050405020304" pitchFamily="18" charset="0"/>
              </a:rPr>
              <a:t>u</a:t>
            </a:r>
            <a:r>
              <a:rPr lang="en-US" altLang="en-US" sz="1900">
                <a:solidFill>
                  <a:srgbClr val="00B050"/>
                </a:solidFill>
                <a:cs typeface="Times New Roman" panose="02020603050405020304" pitchFamily="18" charset="0"/>
              </a:rPr>
              <a:t> if f(x</a:t>
            </a:r>
            <a:r>
              <a:rPr lang="en-US" altLang="en-US" sz="1900" baseline="-25000">
                <a:solidFill>
                  <a:srgbClr val="00B050"/>
                </a:solidFill>
                <a:cs typeface="Times New Roman" panose="02020603050405020304" pitchFamily="18" charset="0"/>
              </a:rPr>
              <a:t>l</a:t>
            </a:r>
            <a:r>
              <a:rPr lang="en-US" altLang="en-US" sz="1900">
                <a:solidFill>
                  <a:srgbClr val="00B050"/>
                </a:solidFill>
                <a:cs typeface="Times New Roman" panose="02020603050405020304" pitchFamily="18" charset="0"/>
              </a:rPr>
              <a:t>) f(x</a:t>
            </a:r>
            <a:r>
              <a:rPr lang="en-US" altLang="en-US" sz="1900" baseline="-25000">
                <a:solidFill>
                  <a:srgbClr val="00B050"/>
                </a:solidFill>
                <a:cs typeface="Times New Roman" panose="02020603050405020304" pitchFamily="18" charset="0"/>
              </a:rPr>
              <a:t>u</a:t>
            </a:r>
            <a:r>
              <a:rPr lang="en-US" altLang="en-US" sz="1900">
                <a:solidFill>
                  <a:srgbClr val="00B050"/>
                </a:solidFill>
                <a:cs typeface="Times New Roman" panose="02020603050405020304" pitchFamily="18" charset="0"/>
              </a:rPr>
              <a:t>) &lt; 0</a:t>
            </a:r>
            <a:r>
              <a:rPr lang="en-US" altLang="en-US" sz="1900">
                <a:cs typeface="Times New Roman" panose="02020603050405020304" pitchFamily="18" charset="0"/>
              </a:rPr>
              <a:t>.</a:t>
            </a:r>
          </a:p>
        </p:txBody>
      </p:sp>
      <p:sp>
        <p:nvSpPr>
          <p:cNvPr id="31752" name="Rectangle 8">
            <a:extLst>
              <a:ext uri="{FF2B5EF4-FFF2-40B4-BE49-F238E27FC236}">
                <a16:creationId xmlns:a16="http://schemas.microsoft.com/office/drawing/2014/main" xmlns="" id="{A105CC50-549A-8C4C-94A7-A0876D2A1AA1}"/>
              </a:ext>
            </a:extLst>
          </p:cNvPr>
          <p:cNvSpPr>
            <a:spLocks noChangeArrowheads="1"/>
          </p:cNvSpPr>
          <p:nvPr/>
        </p:nvSpPr>
        <p:spPr bwMode="auto">
          <a:xfrm>
            <a:off x="1905000" y="5715001"/>
            <a:ext cx="8382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b="1"/>
              <a:t>Figure 1</a:t>
            </a:r>
            <a:r>
              <a:rPr lang="en-US" altLang="en-US" sz="1900"/>
              <a:t>  At least one root exists between the two points if the function is 	   real, continuous, and changes sign.</a:t>
            </a:r>
          </a:p>
        </p:txBody>
      </p:sp>
    </p:spTree>
    <p:extLst>
      <p:ext uri="{BB962C8B-B14F-4D97-AF65-F5344CB8AC3E}">
        <p14:creationId xmlns:p14="http://schemas.microsoft.com/office/powerpoint/2010/main" val="186692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xmlns="" id="{30B9BDDE-2D75-EB4F-904A-7C8CDE0BE08D}"/>
              </a:ext>
            </a:extLst>
          </p:cNvPr>
          <p:cNvSpPr>
            <a:spLocks noGrp="1" noChangeArrowheads="1"/>
          </p:cNvSpPr>
          <p:nvPr>
            <p:ph type="title"/>
          </p:nvPr>
        </p:nvSpPr>
        <p:spPr/>
        <p:txBody>
          <a:bodyPr/>
          <a:lstStyle/>
          <a:p>
            <a:r>
              <a:rPr lang="en-US" altLang="en-US" b="1" dirty="0"/>
              <a:t>Drawbacks</a:t>
            </a:r>
          </a:p>
        </p:txBody>
      </p:sp>
      <p:sp>
        <p:nvSpPr>
          <p:cNvPr id="7" name="Rectangle 3">
            <a:extLst>
              <a:ext uri="{FF2B5EF4-FFF2-40B4-BE49-F238E27FC236}">
                <a16:creationId xmlns:a16="http://schemas.microsoft.com/office/drawing/2014/main" xmlns="" id="{72B91024-4046-E442-98E9-83BB5A975C9F}"/>
              </a:ext>
            </a:extLst>
          </p:cNvPr>
          <p:cNvSpPr txBox="1">
            <a:spLocks noChangeArrowheads="1"/>
          </p:cNvSpPr>
          <p:nvPr/>
        </p:nvSpPr>
        <p:spPr>
          <a:xfrm>
            <a:off x="2438400" y="2133600"/>
            <a:ext cx="7772400" cy="1828800"/>
          </a:xfrm>
          <a:prstGeom prst="rect">
            <a:avLst/>
          </a:prstGeom>
        </p:spPr>
        <p:txBody>
          <a:bodyPr/>
          <a:lstStyle/>
          <a:p>
            <a:pPr marL="342900" indent="-342900">
              <a:spcBef>
                <a:spcPct val="20000"/>
              </a:spcBef>
              <a:buClr>
                <a:schemeClr val="folHlink"/>
              </a:buClr>
              <a:buSzPct val="60000"/>
              <a:buFont typeface="Wingdings" pitchFamily="2" charset="2"/>
              <a:buChar char="n"/>
              <a:defRPr/>
            </a:pPr>
            <a:r>
              <a:rPr lang="en-US" sz="3200" dirty="0"/>
              <a:t>Slow convergence</a:t>
            </a:r>
            <a:endParaRPr lang="en-US" sz="3200" kern="0" dirty="0"/>
          </a:p>
          <a:p>
            <a:pPr marL="342900" indent="-342900">
              <a:spcBef>
                <a:spcPct val="20000"/>
              </a:spcBef>
              <a:buClr>
                <a:schemeClr val="folHlink"/>
              </a:buClr>
              <a:buSzPct val="60000"/>
              <a:buFont typeface="Wingdings" pitchFamily="2" charset="2"/>
              <a:buChar char="n"/>
              <a:defRPr/>
            </a:pPr>
            <a:r>
              <a:rPr lang="en-US" sz="3200" kern="0" dirty="0"/>
              <a:t>If one of the initial guesses is close to the root, the convergence is slower</a:t>
            </a:r>
          </a:p>
          <a:p>
            <a:pPr marL="342900" indent="-342900">
              <a:spcBef>
                <a:spcPct val="20000"/>
              </a:spcBef>
              <a:buClr>
                <a:schemeClr val="folHlink"/>
              </a:buClr>
              <a:buSzPct val="60000"/>
              <a:buFont typeface="Wingdings" pitchFamily="2" charset="2"/>
              <a:buChar char="n"/>
              <a:defRPr/>
            </a:pPr>
            <a:endParaRPr lang="en-US" sz="3200" kern="0" dirty="0"/>
          </a:p>
          <a:p>
            <a:pPr marL="342900" indent="-342900">
              <a:spcBef>
                <a:spcPct val="20000"/>
              </a:spcBef>
              <a:buClr>
                <a:schemeClr val="folHlink"/>
              </a:buClr>
              <a:buSzPct val="60000"/>
              <a:defRPr/>
            </a:pPr>
            <a:endParaRPr lang="en-US" sz="3200" kern="0" dirty="0"/>
          </a:p>
        </p:txBody>
      </p:sp>
    </p:spTree>
    <p:extLst>
      <p:ext uri="{BB962C8B-B14F-4D97-AF65-F5344CB8AC3E}">
        <p14:creationId xmlns:p14="http://schemas.microsoft.com/office/powerpoint/2010/main" val="831863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xmlns="" id="{603F49A3-0DF0-7C46-BDE4-A4DB9D35C003}"/>
              </a:ext>
            </a:extLst>
          </p:cNvPr>
          <p:cNvSpPr>
            <a:spLocks noGrp="1" noChangeArrowheads="1"/>
          </p:cNvSpPr>
          <p:nvPr>
            <p:ph type="title"/>
          </p:nvPr>
        </p:nvSpPr>
        <p:spPr/>
        <p:txBody>
          <a:bodyPr/>
          <a:lstStyle/>
          <a:p>
            <a:r>
              <a:rPr lang="en-US" altLang="en-US"/>
              <a:t>Drawbacks (continued)</a:t>
            </a:r>
          </a:p>
        </p:txBody>
      </p:sp>
      <p:sp>
        <p:nvSpPr>
          <p:cNvPr id="89092" name="Rectangle 3">
            <a:extLst>
              <a:ext uri="{FF2B5EF4-FFF2-40B4-BE49-F238E27FC236}">
                <a16:creationId xmlns:a16="http://schemas.microsoft.com/office/drawing/2014/main" xmlns="" id="{1E2971E3-47F1-1F4F-BBBB-1CA23FFD3EF2}"/>
              </a:ext>
            </a:extLst>
          </p:cNvPr>
          <p:cNvSpPr>
            <a:spLocks noGrp="1" noChangeArrowheads="1"/>
          </p:cNvSpPr>
          <p:nvPr>
            <p:ph type="body" idx="1"/>
          </p:nvPr>
        </p:nvSpPr>
        <p:spPr>
          <a:xfrm>
            <a:off x="2286000" y="1981200"/>
            <a:ext cx="8077200" cy="1524000"/>
          </a:xfrm>
        </p:spPr>
        <p:txBody>
          <a:bodyPr/>
          <a:lstStyle/>
          <a:p>
            <a:pPr>
              <a:lnSpc>
                <a:spcPct val="90000"/>
              </a:lnSpc>
            </a:pPr>
            <a:r>
              <a:rPr lang="en-US" altLang="en-US">
                <a:cs typeface="Times New Roman" panose="02020603050405020304" pitchFamily="18" charset="0"/>
              </a:rPr>
              <a:t>If a function f(x) is such that it just touches the x-axis it will be unable to find the lower and upper guesses.</a:t>
            </a:r>
            <a:endParaRPr lang="en-US" altLang="en-US"/>
          </a:p>
        </p:txBody>
      </p:sp>
      <p:sp>
        <p:nvSpPr>
          <p:cNvPr id="89093" name="Rectangle 4">
            <a:extLst>
              <a:ext uri="{FF2B5EF4-FFF2-40B4-BE49-F238E27FC236}">
                <a16:creationId xmlns:a16="http://schemas.microsoft.com/office/drawing/2014/main" xmlns="" id="{C60B8228-092A-7F41-B9FA-0CD691BFF1B5}"/>
              </a:ext>
            </a:extLst>
          </p:cNvPr>
          <p:cNvSpPr>
            <a:spLocks noChangeArrowheads="1"/>
          </p:cNvSpPr>
          <p:nvPr/>
        </p:nvSpPr>
        <p:spPr bwMode="auto">
          <a:xfrm>
            <a:off x="3348038" y="21288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9094" name="Object 5">
            <a:extLst>
              <a:ext uri="{FF2B5EF4-FFF2-40B4-BE49-F238E27FC236}">
                <a16:creationId xmlns:a16="http://schemas.microsoft.com/office/drawing/2014/main" xmlns="" id="{9639E10C-0234-6243-A489-292868EA5DD7}"/>
              </a:ext>
            </a:extLst>
          </p:cNvPr>
          <p:cNvGraphicFramePr>
            <a:graphicFrameLocks noChangeAspect="1"/>
          </p:cNvGraphicFramePr>
          <p:nvPr/>
        </p:nvGraphicFramePr>
        <p:xfrm>
          <a:off x="3505201" y="3657601"/>
          <a:ext cx="5495925" cy="2600325"/>
        </p:xfrm>
        <a:graphic>
          <a:graphicData uri="http://schemas.openxmlformats.org/presentationml/2006/ole">
            <mc:AlternateContent xmlns:mc="http://schemas.openxmlformats.org/markup-compatibility/2006">
              <mc:Choice xmlns:v="urn:schemas-microsoft-com:vml" Requires="v">
                <p:oleObj spid="_x0000_s61454" r:id="rId4" imgW="5270500" imgH="2501900" progId="Excel.Chart.8">
                  <p:embed/>
                </p:oleObj>
              </mc:Choice>
              <mc:Fallback>
                <p:oleObj r:id="rId4" imgW="5270500" imgH="2501900" progId="Excel.Chart.8">
                  <p:embed/>
                  <p:pic>
                    <p:nvPicPr>
                      <p:cNvPr id="89094" name="Object 5">
                        <a:extLst>
                          <a:ext uri="{FF2B5EF4-FFF2-40B4-BE49-F238E27FC236}">
                            <a16:creationId xmlns:a16="http://schemas.microsoft.com/office/drawing/2014/main" xmlns="" id="{9639E10C-0234-6243-A489-292868EA5D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657601"/>
                        <a:ext cx="54959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5" name="Text Box 6">
            <a:extLst>
              <a:ext uri="{FF2B5EF4-FFF2-40B4-BE49-F238E27FC236}">
                <a16:creationId xmlns:a16="http://schemas.microsoft.com/office/drawing/2014/main" xmlns="" id="{44890998-1FE1-EF49-97DC-34D8025BEEF0}"/>
              </a:ext>
            </a:extLst>
          </p:cNvPr>
          <p:cNvSpPr txBox="1">
            <a:spLocks noChangeArrowheads="1"/>
          </p:cNvSpPr>
          <p:nvPr/>
        </p:nvSpPr>
        <p:spPr bwMode="auto">
          <a:xfrm>
            <a:off x="9737725" y="44529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9096" name="Object 7">
            <a:extLst>
              <a:ext uri="{FF2B5EF4-FFF2-40B4-BE49-F238E27FC236}">
                <a16:creationId xmlns:a16="http://schemas.microsoft.com/office/drawing/2014/main" xmlns="" id="{077BF412-9EF1-3845-AC53-C138642C61D5}"/>
              </a:ext>
            </a:extLst>
          </p:cNvPr>
          <p:cNvGraphicFramePr>
            <a:graphicFrameLocks noChangeAspect="1"/>
          </p:cNvGraphicFramePr>
          <p:nvPr/>
        </p:nvGraphicFramePr>
        <p:xfrm>
          <a:off x="7467600" y="5257800"/>
          <a:ext cx="1676400" cy="628650"/>
        </p:xfrm>
        <a:graphic>
          <a:graphicData uri="http://schemas.openxmlformats.org/presentationml/2006/ole">
            <mc:AlternateContent xmlns:mc="http://schemas.openxmlformats.org/markup-compatibility/2006">
              <mc:Choice xmlns:v="urn:schemas-microsoft-com:vml" Requires="v">
                <p:oleObj spid="_x0000_s61455" name="Equation" r:id="rId6" imgW="14046200" imgH="5270500" progId="Equation.3">
                  <p:embed/>
                </p:oleObj>
              </mc:Choice>
              <mc:Fallback>
                <p:oleObj name="Equation" r:id="rId6" imgW="14046200" imgH="5270500" progId="Equation.3">
                  <p:embed/>
                  <p:pic>
                    <p:nvPicPr>
                      <p:cNvPr id="89096" name="Object 7">
                        <a:extLst>
                          <a:ext uri="{FF2B5EF4-FFF2-40B4-BE49-F238E27FC236}">
                            <a16:creationId xmlns:a16="http://schemas.microsoft.com/office/drawing/2014/main" xmlns="" id="{077BF412-9EF1-3845-AC53-C138642C61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5257800"/>
                        <a:ext cx="1676400" cy="628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4240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xmlns="" id="{1EA44569-725C-9B48-A8F2-1DF21F40FCF6}"/>
              </a:ext>
            </a:extLst>
          </p:cNvPr>
          <p:cNvSpPr>
            <a:spLocks noGrp="1" noChangeArrowheads="1"/>
          </p:cNvSpPr>
          <p:nvPr>
            <p:ph type="title"/>
          </p:nvPr>
        </p:nvSpPr>
        <p:spPr/>
        <p:txBody>
          <a:bodyPr/>
          <a:lstStyle/>
          <a:p>
            <a:r>
              <a:rPr lang="en-US" altLang="en-US" b="1" dirty="0"/>
              <a:t>Drawbacks (continued)</a:t>
            </a:r>
          </a:p>
        </p:txBody>
      </p:sp>
      <p:sp>
        <p:nvSpPr>
          <p:cNvPr id="91140" name="Text Box 3">
            <a:extLst>
              <a:ext uri="{FF2B5EF4-FFF2-40B4-BE49-F238E27FC236}">
                <a16:creationId xmlns:a16="http://schemas.microsoft.com/office/drawing/2014/main" xmlns="" id="{3CBFD801-BD73-F542-892B-66881778F972}"/>
              </a:ext>
            </a:extLst>
          </p:cNvPr>
          <p:cNvSpPr txBox="1">
            <a:spLocks noChangeArrowheads="1"/>
          </p:cNvSpPr>
          <p:nvPr/>
        </p:nvSpPr>
        <p:spPr bwMode="auto">
          <a:xfrm>
            <a:off x="2743200" y="5715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2400"/>
          </a:p>
        </p:txBody>
      </p:sp>
      <p:sp>
        <p:nvSpPr>
          <p:cNvPr id="91141" name="Rectangle 4">
            <a:extLst>
              <a:ext uri="{FF2B5EF4-FFF2-40B4-BE49-F238E27FC236}">
                <a16:creationId xmlns:a16="http://schemas.microsoft.com/office/drawing/2014/main" xmlns="" id="{72AE6CF7-08B4-6D44-812A-322DDA164985}"/>
              </a:ext>
            </a:extLst>
          </p:cNvPr>
          <p:cNvSpPr>
            <a:spLocks noChangeArrowheads="1"/>
          </p:cNvSpPr>
          <p:nvPr/>
        </p:nvSpPr>
        <p:spPr bwMode="auto">
          <a:xfrm>
            <a:off x="2286000" y="19812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lnSpc>
                <a:spcPct val="90000"/>
              </a:lnSpc>
            </a:pPr>
            <a:r>
              <a:rPr lang="en-US" altLang="en-US">
                <a:cs typeface="Times New Roman" panose="02020603050405020304" pitchFamily="18" charset="0"/>
              </a:rPr>
              <a:t>Function changes sign but root does not exist</a:t>
            </a:r>
            <a:endParaRPr lang="en-US" altLang="en-US"/>
          </a:p>
        </p:txBody>
      </p:sp>
      <p:sp>
        <p:nvSpPr>
          <p:cNvPr id="91142" name="Rectangle 5">
            <a:extLst>
              <a:ext uri="{FF2B5EF4-FFF2-40B4-BE49-F238E27FC236}">
                <a16:creationId xmlns:a16="http://schemas.microsoft.com/office/drawing/2014/main" xmlns="" id="{44E8CA36-C3EE-5D40-914D-3A123D6846AB}"/>
              </a:ext>
            </a:extLst>
          </p:cNvPr>
          <p:cNvSpPr>
            <a:spLocks noChangeArrowheads="1"/>
          </p:cNvSpPr>
          <p:nvPr/>
        </p:nvSpPr>
        <p:spPr bwMode="auto">
          <a:xfrm>
            <a:off x="3495675" y="2190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1143" name="Object 6">
            <a:extLst>
              <a:ext uri="{FF2B5EF4-FFF2-40B4-BE49-F238E27FC236}">
                <a16:creationId xmlns:a16="http://schemas.microsoft.com/office/drawing/2014/main" xmlns="" id="{5B11EDAA-0272-AC4D-84DE-F36B385925A9}"/>
              </a:ext>
            </a:extLst>
          </p:cNvPr>
          <p:cNvGraphicFramePr>
            <a:graphicFrameLocks noChangeAspect="1"/>
          </p:cNvGraphicFramePr>
          <p:nvPr/>
        </p:nvGraphicFramePr>
        <p:xfrm>
          <a:off x="3581400" y="3733800"/>
          <a:ext cx="5200650" cy="2476500"/>
        </p:xfrm>
        <a:graphic>
          <a:graphicData uri="http://schemas.openxmlformats.org/presentationml/2006/ole">
            <mc:AlternateContent xmlns:mc="http://schemas.openxmlformats.org/markup-compatibility/2006">
              <mc:Choice xmlns:v="urn:schemas-microsoft-com:vml" Requires="v">
                <p:oleObj spid="_x0000_s63502" r:id="rId4" imgW="4991100" imgH="2374900" progId="Excel.Chart.8">
                  <p:embed/>
                </p:oleObj>
              </mc:Choice>
              <mc:Fallback>
                <p:oleObj r:id="rId4" imgW="4991100" imgH="2374900" progId="Excel.Chart.8">
                  <p:embed/>
                  <p:pic>
                    <p:nvPicPr>
                      <p:cNvPr id="91143" name="Object 6">
                        <a:extLst>
                          <a:ext uri="{FF2B5EF4-FFF2-40B4-BE49-F238E27FC236}">
                            <a16:creationId xmlns:a16="http://schemas.microsoft.com/office/drawing/2014/main" xmlns="" id="{5B11EDAA-0272-AC4D-84DE-F36B385925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733800"/>
                        <a:ext cx="520065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4" name="Text Box 7">
            <a:extLst>
              <a:ext uri="{FF2B5EF4-FFF2-40B4-BE49-F238E27FC236}">
                <a16:creationId xmlns:a16="http://schemas.microsoft.com/office/drawing/2014/main" xmlns="" id="{878F6450-8FCE-1B40-BC0B-0B6E3D6B5C1B}"/>
              </a:ext>
            </a:extLst>
          </p:cNvPr>
          <p:cNvSpPr txBox="1">
            <a:spLocks noChangeArrowheads="1"/>
          </p:cNvSpPr>
          <p:nvPr/>
        </p:nvSpPr>
        <p:spPr bwMode="auto">
          <a:xfrm>
            <a:off x="7985125" y="27765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1145" name="Object 8">
            <a:extLst>
              <a:ext uri="{FF2B5EF4-FFF2-40B4-BE49-F238E27FC236}">
                <a16:creationId xmlns:a16="http://schemas.microsoft.com/office/drawing/2014/main" xmlns="" id="{8D13B89F-0B7E-654F-A8D6-262223F5C2F4}"/>
              </a:ext>
            </a:extLst>
          </p:cNvPr>
          <p:cNvGraphicFramePr>
            <a:graphicFrameLocks noChangeAspect="1"/>
          </p:cNvGraphicFramePr>
          <p:nvPr/>
        </p:nvGraphicFramePr>
        <p:xfrm>
          <a:off x="6553200" y="3429000"/>
          <a:ext cx="1828800" cy="1231900"/>
        </p:xfrm>
        <a:graphic>
          <a:graphicData uri="http://schemas.openxmlformats.org/presentationml/2006/ole">
            <mc:AlternateContent xmlns:mc="http://schemas.openxmlformats.org/markup-compatibility/2006">
              <mc:Choice xmlns:v="urn:schemas-microsoft-com:vml" Requires="v">
                <p:oleObj spid="_x0000_s63503" name="Equation" r:id="rId6" imgW="13462000" imgH="9067800" progId="Equation.3">
                  <p:embed/>
                </p:oleObj>
              </mc:Choice>
              <mc:Fallback>
                <p:oleObj name="Equation" r:id="rId6" imgW="13462000" imgH="9067800" progId="Equation.3">
                  <p:embed/>
                  <p:pic>
                    <p:nvPicPr>
                      <p:cNvPr id="91145" name="Object 8">
                        <a:extLst>
                          <a:ext uri="{FF2B5EF4-FFF2-40B4-BE49-F238E27FC236}">
                            <a16:creationId xmlns:a16="http://schemas.microsoft.com/office/drawing/2014/main" xmlns="" id="{8D13B89F-0B7E-654F-A8D6-262223F5C2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3429000"/>
                        <a:ext cx="1828800" cy="1231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75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3" name="Object 5">
            <a:extLst>
              <a:ext uri="{FF2B5EF4-FFF2-40B4-BE49-F238E27FC236}">
                <a16:creationId xmlns:a16="http://schemas.microsoft.com/office/drawing/2014/main" xmlns="" id="{A1AA6305-CB46-2A43-AF39-DD39AA409F9C}"/>
              </a:ext>
            </a:extLst>
          </p:cNvPr>
          <p:cNvGraphicFramePr>
            <a:graphicFrameLocks noChangeAspect="1"/>
          </p:cNvGraphicFramePr>
          <p:nvPr/>
        </p:nvGraphicFramePr>
        <p:xfrm>
          <a:off x="4267200" y="1828800"/>
          <a:ext cx="4038600" cy="4419600"/>
        </p:xfrm>
        <a:graphic>
          <a:graphicData uri="http://schemas.openxmlformats.org/presentationml/2006/ole">
            <mc:AlternateContent xmlns:mc="http://schemas.openxmlformats.org/markup-compatibility/2006">
              <mc:Choice xmlns:v="urn:schemas-microsoft-com:vml" Requires="v">
                <p:oleObj spid="_x0000_s5140" r:id="rId4" imgW="21945600" imgH="24003000" progId="Word.Picture.8">
                  <p:embed/>
                </p:oleObj>
              </mc:Choice>
              <mc:Fallback>
                <p:oleObj r:id="rId4" imgW="21945600" imgH="24003000" progId="Word.Picture.8">
                  <p:embed/>
                  <p:pic>
                    <p:nvPicPr>
                      <p:cNvPr id="33793" name="Object 5">
                        <a:extLst>
                          <a:ext uri="{FF2B5EF4-FFF2-40B4-BE49-F238E27FC236}">
                            <a16:creationId xmlns:a16="http://schemas.microsoft.com/office/drawing/2014/main" xmlns="" id="{A1AA6305-CB46-2A43-AF39-DD39AA409F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828800"/>
                        <a:ext cx="4038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Rectangle 2">
            <a:extLst>
              <a:ext uri="{FF2B5EF4-FFF2-40B4-BE49-F238E27FC236}">
                <a16:creationId xmlns:a16="http://schemas.microsoft.com/office/drawing/2014/main" xmlns="" id="{BC9CBEE8-452E-B94B-8757-FFDB11D66EC6}"/>
              </a:ext>
            </a:extLst>
          </p:cNvPr>
          <p:cNvSpPr>
            <a:spLocks noGrp="1" noChangeArrowheads="1"/>
          </p:cNvSpPr>
          <p:nvPr>
            <p:ph type="title"/>
          </p:nvPr>
        </p:nvSpPr>
        <p:spPr>
          <a:xfrm>
            <a:off x="2514600" y="533400"/>
            <a:ext cx="7793038" cy="1143000"/>
          </a:xfrm>
        </p:spPr>
        <p:txBody>
          <a:bodyPr/>
          <a:lstStyle/>
          <a:p>
            <a:r>
              <a:rPr lang="en-US" altLang="en-US" b="1" dirty="0"/>
              <a:t>Basis of Bisection Method</a:t>
            </a:r>
          </a:p>
        </p:txBody>
      </p:sp>
      <p:sp>
        <p:nvSpPr>
          <p:cNvPr id="33797" name="Rectangle 3">
            <a:extLst>
              <a:ext uri="{FF2B5EF4-FFF2-40B4-BE49-F238E27FC236}">
                <a16:creationId xmlns:a16="http://schemas.microsoft.com/office/drawing/2014/main" xmlns="" id="{CA1CD294-D3E8-E745-81FA-813D15BB48FD}"/>
              </a:ext>
            </a:extLst>
          </p:cNvPr>
          <p:cNvSpPr>
            <a:spLocks noGrp="1" noChangeArrowheads="1"/>
          </p:cNvSpPr>
          <p:nvPr>
            <p:ph type="body" sz="half" idx="2"/>
          </p:nvPr>
        </p:nvSpPr>
        <p:spPr>
          <a:xfrm>
            <a:off x="2133600" y="5638800"/>
            <a:ext cx="8229600" cy="914400"/>
          </a:xfrm>
        </p:spPr>
        <p:txBody>
          <a:bodyPr/>
          <a:lstStyle/>
          <a:p>
            <a:pPr marL="457200" indent="-457200">
              <a:buNone/>
            </a:pPr>
            <a:r>
              <a:rPr lang="en-US" altLang="en-US" sz="1900" b="1">
                <a:cs typeface="Times New Roman" panose="02020603050405020304" pitchFamily="18" charset="0"/>
              </a:rPr>
              <a:t>Figure 2</a:t>
            </a:r>
            <a:r>
              <a:rPr lang="en-US" altLang="en-US" sz="1900">
                <a:cs typeface="Times New Roman" panose="02020603050405020304" pitchFamily="18" charset="0"/>
              </a:rPr>
              <a:t> If function        does not change sign between two 	  points, </a:t>
            </a:r>
            <a:r>
              <a:rPr lang="en-US" altLang="en-US" sz="1900">
                <a:solidFill>
                  <a:srgbClr val="00B050"/>
                </a:solidFill>
                <a:cs typeface="Times New Roman" panose="02020603050405020304" pitchFamily="18" charset="0"/>
              </a:rPr>
              <a:t>roots of the equation            </a:t>
            </a:r>
            <a:r>
              <a:rPr lang="en-US" altLang="en-US" sz="1900">
                <a:solidFill>
                  <a:srgbClr val="FF0000"/>
                </a:solidFill>
                <a:cs typeface="Times New Roman" panose="02020603050405020304" pitchFamily="18" charset="0"/>
              </a:rPr>
              <a:t>may</a:t>
            </a:r>
            <a:r>
              <a:rPr lang="en-US" altLang="en-US" sz="1900">
                <a:solidFill>
                  <a:srgbClr val="00B050"/>
                </a:solidFill>
                <a:cs typeface="Times New Roman" panose="02020603050405020304" pitchFamily="18" charset="0"/>
              </a:rPr>
              <a:t> still exist between the two points</a:t>
            </a:r>
            <a:r>
              <a:rPr lang="en-US" altLang="en-US" sz="1900">
                <a:cs typeface="Times New Roman" panose="02020603050405020304" pitchFamily="18" charset="0"/>
              </a:rPr>
              <a:t>.</a:t>
            </a:r>
            <a:r>
              <a:rPr lang="en-US" altLang="en-US" sz="1900"/>
              <a:t> </a:t>
            </a:r>
          </a:p>
        </p:txBody>
      </p:sp>
      <p:sp>
        <p:nvSpPr>
          <p:cNvPr id="33798" name="Rectangle 4">
            <a:extLst>
              <a:ext uri="{FF2B5EF4-FFF2-40B4-BE49-F238E27FC236}">
                <a16:creationId xmlns:a16="http://schemas.microsoft.com/office/drawing/2014/main" xmlns="" id="{508D9F4C-DBAB-5344-B86A-7DF7D8004B19}"/>
              </a:ext>
            </a:extLst>
          </p:cNvPr>
          <p:cNvSpPr>
            <a:spLocks noChangeArrowheads="1"/>
          </p:cNvSpPr>
          <p:nvPr/>
        </p:nvSpPr>
        <p:spPr bwMode="auto">
          <a:xfrm>
            <a:off x="4381500" y="15525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33799" name="Object 8">
            <a:extLst>
              <a:ext uri="{FF2B5EF4-FFF2-40B4-BE49-F238E27FC236}">
                <a16:creationId xmlns:a16="http://schemas.microsoft.com/office/drawing/2014/main" xmlns="" id="{67A1D9CD-76B3-074F-A498-8DDAE93939CE}"/>
              </a:ext>
            </a:extLst>
          </p:cNvPr>
          <p:cNvGraphicFramePr>
            <a:graphicFrameLocks noChangeAspect="1"/>
          </p:cNvGraphicFramePr>
          <p:nvPr/>
        </p:nvGraphicFramePr>
        <p:xfrm>
          <a:off x="4495800" y="5638800"/>
          <a:ext cx="457200" cy="298450"/>
        </p:xfrm>
        <a:graphic>
          <a:graphicData uri="http://schemas.openxmlformats.org/presentationml/2006/ole">
            <mc:AlternateContent xmlns:mc="http://schemas.openxmlformats.org/markup-compatibility/2006">
              <mc:Choice xmlns:v="urn:schemas-microsoft-com:vml" Requires="v">
                <p:oleObj spid="_x0000_s5141" name="Equation" r:id="rId6" imgW="7607300" imgH="4978400" progId="Equation.3">
                  <p:embed/>
                </p:oleObj>
              </mc:Choice>
              <mc:Fallback>
                <p:oleObj name="Equation" r:id="rId6" imgW="7607300" imgH="4978400" progId="Equation.3">
                  <p:embed/>
                  <p:pic>
                    <p:nvPicPr>
                      <p:cNvPr id="33799" name="Object 8">
                        <a:extLst>
                          <a:ext uri="{FF2B5EF4-FFF2-40B4-BE49-F238E27FC236}">
                            <a16:creationId xmlns:a16="http://schemas.microsoft.com/office/drawing/2014/main" xmlns="" id="{67A1D9CD-76B3-074F-A498-8DDAE93939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5638800"/>
                        <a:ext cx="45720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9">
            <a:extLst>
              <a:ext uri="{FF2B5EF4-FFF2-40B4-BE49-F238E27FC236}">
                <a16:creationId xmlns:a16="http://schemas.microsoft.com/office/drawing/2014/main" xmlns="" id="{DCE7DC7C-4A97-EC40-9104-7E977F813265}"/>
              </a:ext>
            </a:extLst>
          </p:cNvPr>
          <p:cNvGraphicFramePr>
            <a:graphicFrameLocks noChangeAspect="1"/>
          </p:cNvGraphicFramePr>
          <p:nvPr/>
        </p:nvGraphicFramePr>
        <p:xfrm>
          <a:off x="5791200" y="5915026"/>
          <a:ext cx="762000" cy="301625"/>
        </p:xfrm>
        <a:graphic>
          <a:graphicData uri="http://schemas.openxmlformats.org/presentationml/2006/ole">
            <mc:AlternateContent xmlns:mc="http://schemas.openxmlformats.org/markup-compatibility/2006">
              <mc:Choice xmlns:v="urn:schemas-microsoft-com:vml" Requires="v">
                <p:oleObj spid="_x0000_s5142" name="Equation" r:id="rId8" imgW="12585700" imgH="4978400" progId="Equation.3">
                  <p:embed/>
                </p:oleObj>
              </mc:Choice>
              <mc:Fallback>
                <p:oleObj name="Equation" r:id="rId8" imgW="12585700" imgH="4978400" progId="Equation.3">
                  <p:embed/>
                  <p:pic>
                    <p:nvPicPr>
                      <p:cNvPr id="33800" name="Object 9">
                        <a:extLst>
                          <a:ext uri="{FF2B5EF4-FFF2-40B4-BE49-F238E27FC236}">
                            <a16:creationId xmlns:a16="http://schemas.microsoft.com/office/drawing/2014/main" xmlns="" id="{DCE7DC7C-4A97-EC40-9104-7E977F8132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5915026"/>
                        <a:ext cx="76200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109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1" name="Object 4">
            <a:extLst>
              <a:ext uri="{FF2B5EF4-FFF2-40B4-BE49-F238E27FC236}">
                <a16:creationId xmlns:a16="http://schemas.microsoft.com/office/drawing/2014/main" xmlns="" id="{3BB93381-AD65-4A46-8011-69E141EC5A3F}"/>
              </a:ext>
            </a:extLst>
          </p:cNvPr>
          <p:cNvGraphicFramePr>
            <a:graphicFrameLocks noChangeAspect="1"/>
          </p:cNvGraphicFramePr>
          <p:nvPr/>
        </p:nvGraphicFramePr>
        <p:xfrm>
          <a:off x="2743201" y="1905000"/>
          <a:ext cx="3260725" cy="3429000"/>
        </p:xfrm>
        <a:graphic>
          <a:graphicData uri="http://schemas.openxmlformats.org/presentationml/2006/ole">
            <mc:AlternateContent xmlns:mc="http://schemas.openxmlformats.org/markup-compatibility/2006">
              <mc:Choice xmlns:v="urn:schemas-microsoft-com:vml" Requires="v">
                <p:oleObj spid="_x0000_s7194" r:id="rId4" imgW="21945600" imgH="22974300" progId="Word.Picture.8">
                  <p:embed/>
                </p:oleObj>
              </mc:Choice>
              <mc:Fallback>
                <p:oleObj r:id="rId4" imgW="21945600" imgH="22974300" progId="Word.Picture.8">
                  <p:embed/>
                  <p:pic>
                    <p:nvPicPr>
                      <p:cNvPr id="35841" name="Object 4">
                        <a:extLst>
                          <a:ext uri="{FF2B5EF4-FFF2-40B4-BE49-F238E27FC236}">
                            <a16:creationId xmlns:a16="http://schemas.microsoft.com/office/drawing/2014/main" xmlns="" id="{3BB93381-AD65-4A46-8011-69E141EC5A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1" y="1905000"/>
                        <a:ext cx="32607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4" name="Rectangle 2">
            <a:extLst>
              <a:ext uri="{FF2B5EF4-FFF2-40B4-BE49-F238E27FC236}">
                <a16:creationId xmlns:a16="http://schemas.microsoft.com/office/drawing/2014/main" xmlns="" id="{510F7D2B-3089-2C44-89BF-C82A1A9AB91E}"/>
              </a:ext>
            </a:extLst>
          </p:cNvPr>
          <p:cNvSpPr>
            <a:spLocks noGrp="1" noChangeArrowheads="1"/>
          </p:cNvSpPr>
          <p:nvPr>
            <p:ph type="title"/>
          </p:nvPr>
        </p:nvSpPr>
        <p:spPr/>
        <p:txBody>
          <a:bodyPr/>
          <a:lstStyle/>
          <a:p>
            <a:r>
              <a:rPr lang="en-US" altLang="en-US" b="1" dirty="0"/>
              <a:t>Basis of Bisection Method</a:t>
            </a:r>
          </a:p>
        </p:txBody>
      </p:sp>
      <p:sp>
        <p:nvSpPr>
          <p:cNvPr id="35845" name="Rectangle 3">
            <a:extLst>
              <a:ext uri="{FF2B5EF4-FFF2-40B4-BE49-F238E27FC236}">
                <a16:creationId xmlns:a16="http://schemas.microsoft.com/office/drawing/2014/main" xmlns="" id="{82D2FEDC-6CEF-684E-9563-F4581898EC23}"/>
              </a:ext>
            </a:extLst>
          </p:cNvPr>
          <p:cNvSpPr>
            <a:spLocks noGrp="1" noChangeArrowheads="1"/>
          </p:cNvSpPr>
          <p:nvPr>
            <p:ph type="body" sz="half" idx="2"/>
          </p:nvPr>
        </p:nvSpPr>
        <p:spPr>
          <a:xfrm>
            <a:off x="2057400" y="5029200"/>
            <a:ext cx="8153400" cy="838200"/>
          </a:xfrm>
        </p:spPr>
        <p:txBody>
          <a:bodyPr/>
          <a:lstStyle/>
          <a:p>
            <a:pPr>
              <a:lnSpc>
                <a:spcPct val="90000"/>
              </a:lnSpc>
              <a:buFont typeface="Wingdings" pitchFamily="2" charset="2"/>
              <a:buNone/>
            </a:pPr>
            <a:r>
              <a:rPr lang="en-US" altLang="en-US" sz="1900" b="1">
                <a:cs typeface="Times New Roman" panose="02020603050405020304" pitchFamily="18" charset="0"/>
              </a:rPr>
              <a:t>Figure 3 </a:t>
            </a:r>
            <a:r>
              <a:rPr lang="en-US" altLang="en-US" sz="1900">
                <a:cs typeface="Times New Roman" panose="02020603050405020304" pitchFamily="18" charset="0"/>
              </a:rPr>
              <a:t>If the function        does not change sign between two 	  points, </a:t>
            </a:r>
            <a:r>
              <a:rPr lang="en-US" altLang="en-US" sz="1900">
                <a:solidFill>
                  <a:srgbClr val="FF0000"/>
                </a:solidFill>
                <a:cs typeface="Times New Roman" panose="02020603050405020304" pitchFamily="18" charset="0"/>
              </a:rPr>
              <a:t>there may not be any roots for the equation            between the two points</a:t>
            </a:r>
            <a:r>
              <a:rPr lang="en-US" altLang="en-US" sz="1900">
                <a:cs typeface="Times New Roman" panose="02020603050405020304" pitchFamily="18" charset="0"/>
              </a:rPr>
              <a:t>.</a:t>
            </a:r>
            <a:r>
              <a:rPr lang="en-US" altLang="en-US" sz="1900"/>
              <a:t> </a:t>
            </a:r>
          </a:p>
        </p:txBody>
      </p:sp>
      <p:graphicFrame>
        <p:nvGraphicFramePr>
          <p:cNvPr id="35846" name="Object 5">
            <a:extLst>
              <a:ext uri="{FF2B5EF4-FFF2-40B4-BE49-F238E27FC236}">
                <a16:creationId xmlns:a16="http://schemas.microsoft.com/office/drawing/2014/main" xmlns="" id="{975EB7FA-AE1C-4F4E-A750-BD6A866DA331}"/>
              </a:ext>
            </a:extLst>
          </p:cNvPr>
          <p:cNvGraphicFramePr>
            <a:graphicFrameLocks noChangeAspect="1"/>
          </p:cNvGraphicFramePr>
          <p:nvPr/>
        </p:nvGraphicFramePr>
        <p:xfrm>
          <a:off x="6477001" y="2057400"/>
          <a:ext cx="3127375" cy="3276600"/>
        </p:xfrm>
        <a:graphic>
          <a:graphicData uri="http://schemas.openxmlformats.org/presentationml/2006/ole">
            <mc:AlternateContent xmlns:mc="http://schemas.openxmlformats.org/markup-compatibility/2006">
              <mc:Choice xmlns:v="urn:schemas-microsoft-com:vml" Requires="v">
                <p:oleObj spid="_x0000_s7195" name="Picture" r:id="rId6" imgW="21945600" imgH="22974300" progId="Word.Picture.8">
                  <p:embed/>
                </p:oleObj>
              </mc:Choice>
              <mc:Fallback>
                <p:oleObj name="Picture" r:id="rId6" imgW="21945600" imgH="22974300" progId="Word.Picture.8">
                  <p:embed/>
                  <p:pic>
                    <p:nvPicPr>
                      <p:cNvPr id="35846" name="Object 5">
                        <a:extLst>
                          <a:ext uri="{FF2B5EF4-FFF2-40B4-BE49-F238E27FC236}">
                            <a16:creationId xmlns:a16="http://schemas.microsoft.com/office/drawing/2014/main" xmlns="" id="{975EB7FA-AE1C-4F4E-A750-BD6A866DA3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1" y="2057400"/>
                        <a:ext cx="31273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7" name="Object 8">
            <a:extLst>
              <a:ext uri="{FF2B5EF4-FFF2-40B4-BE49-F238E27FC236}">
                <a16:creationId xmlns:a16="http://schemas.microsoft.com/office/drawing/2014/main" xmlns="" id="{7F11EF84-4A6D-7042-B512-8D96DEED4F79}"/>
              </a:ext>
            </a:extLst>
          </p:cNvPr>
          <p:cNvGraphicFramePr>
            <a:graphicFrameLocks noChangeAspect="1"/>
          </p:cNvGraphicFramePr>
          <p:nvPr/>
        </p:nvGraphicFramePr>
        <p:xfrm>
          <a:off x="4800600" y="5029200"/>
          <a:ext cx="457200" cy="298450"/>
        </p:xfrm>
        <a:graphic>
          <a:graphicData uri="http://schemas.openxmlformats.org/presentationml/2006/ole">
            <mc:AlternateContent xmlns:mc="http://schemas.openxmlformats.org/markup-compatibility/2006">
              <mc:Choice xmlns:v="urn:schemas-microsoft-com:vml" Requires="v">
                <p:oleObj spid="_x0000_s7196" name="Equation" r:id="rId8" imgW="7607300" imgH="4978400" progId="Equation.3">
                  <p:embed/>
                </p:oleObj>
              </mc:Choice>
              <mc:Fallback>
                <p:oleObj name="Equation" r:id="rId8" imgW="7607300" imgH="4978400" progId="Equation.3">
                  <p:embed/>
                  <p:pic>
                    <p:nvPicPr>
                      <p:cNvPr id="35847" name="Object 8">
                        <a:extLst>
                          <a:ext uri="{FF2B5EF4-FFF2-40B4-BE49-F238E27FC236}">
                            <a16:creationId xmlns:a16="http://schemas.microsoft.com/office/drawing/2014/main" xmlns="" id="{7F11EF84-4A6D-7042-B512-8D96DEED4F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5029200"/>
                        <a:ext cx="45720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9">
            <a:extLst>
              <a:ext uri="{FF2B5EF4-FFF2-40B4-BE49-F238E27FC236}">
                <a16:creationId xmlns:a16="http://schemas.microsoft.com/office/drawing/2014/main" xmlns="" id="{16DB6BB6-4FEF-0D4E-9A09-5663DB48BA9A}"/>
              </a:ext>
            </a:extLst>
          </p:cNvPr>
          <p:cNvGraphicFramePr>
            <a:graphicFrameLocks noChangeAspect="1"/>
          </p:cNvGraphicFramePr>
          <p:nvPr/>
        </p:nvGraphicFramePr>
        <p:xfrm>
          <a:off x="8077200" y="5334001"/>
          <a:ext cx="762000" cy="301625"/>
        </p:xfrm>
        <a:graphic>
          <a:graphicData uri="http://schemas.openxmlformats.org/presentationml/2006/ole">
            <mc:AlternateContent xmlns:mc="http://schemas.openxmlformats.org/markup-compatibility/2006">
              <mc:Choice xmlns:v="urn:schemas-microsoft-com:vml" Requires="v">
                <p:oleObj spid="_x0000_s7197" name="Equation" r:id="rId10" imgW="12585700" imgH="4978400" progId="Equation.3">
                  <p:embed/>
                </p:oleObj>
              </mc:Choice>
              <mc:Fallback>
                <p:oleObj name="Equation" r:id="rId10" imgW="12585700" imgH="4978400" progId="Equation.3">
                  <p:embed/>
                  <p:pic>
                    <p:nvPicPr>
                      <p:cNvPr id="35848" name="Object 9">
                        <a:extLst>
                          <a:ext uri="{FF2B5EF4-FFF2-40B4-BE49-F238E27FC236}">
                            <a16:creationId xmlns:a16="http://schemas.microsoft.com/office/drawing/2014/main" xmlns="" id="{16DB6BB6-4FEF-0D4E-9A09-5663DB48BA9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77200" y="5334001"/>
                        <a:ext cx="76200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7806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89" name="Object 5">
            <a:extLst>
              <a:ext uri="{FF2B5EF4-FFF2-40B4-BE49-F238E27FC236}">
                <a16:creationId xmlns:a16="http://schemas.microsoft.com/office/drawing/2014/main" xmlns="" id="{36F4E7C7-69DD-024A-801E-74E61E946CC6}"/>
              </a:ext>
            </a:extLst>
          </p:cNvPr>
          <p:cNvGraphicFramePr>
            <a:graphicFrameLocks noChangeAspect="1"/>
          </p:cNvGraphicFramePr>
          <p:nvPr/>
        </p:nvGraphicFramePr>
        <p:xfrm>
          <a:off x="3886200" y="1752600"/>
          <a:ext cx="4095750" cy="4038600"/>
        </p:xfrm>
        <a:graphic>
          <a:graphicData uri="http://schemas.openxmlformats.org/presentationml/2006/ole">
            <mc:AlternateContent xmlns:mc="http://schemas.openxmlformats.org/markup-compatibility/2006">
              <mc:Choice xmlns:v="urn:schemas-microsoft-com:vml" Requires="v">
                <p:oleObj spid="_x0000_s9236" name="Picture" r:id="rId4" imgW="23317200" imgH="22974300" progId="Word.Picture.8">
                  <p:embed/>
                </p:oleObj>
              </mc:Choice>
              <mc:Fallback>
                <p:oleObj name="Picture" r:id="rId4" imgW="23317200" imgH="22974300" progId="Word.Picture.8">
                  <p:embed/>
                  <p:pic>
                    <p:nvPicPr>
                      <p:cNvPr id="37889" name="Object 5">
                        <a:extLst>
                          <a:ext uri="{FF2B5EF4-FFF2-40B4-BE49-F238E27FC236}">
                            <a16:creationId xmlns:a16="http://schemas.microsoft.com/office/drawing/2014/main" xmlns="" id="{36F4E7C7-69DD-024A-801E-74E61E946C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752600"/>
                        <a:ext cx="40957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Rectangle 2">
            <a:extLst>
              <a:ext uri="{FF2B5EF4-FFF2-40B4-BE49-F238E27FC236}">
                <a16:creationId xmlns:a16="http://schemas.microsoft.com/office/drawing/2014/main" xmlns="" id="{7E7397A5-79FE-F242-B569-BD6AE6DB08AC}"/>
              </a:ext>
            </a:extLst>
          </p:cNvPr>
          <p:cNvSpPr>
            <a:spLocks noGrp="1" noChangeArrowheads="1"/>
          </p:cNvSpPr>
          <p:nvPr>
            <p:ph type="title"/>
          </p:nvPr>
        </p:nvSpPr>
        <p:spPr/>
        <p:txBody>
          <a:bodyPr/>
          <a:lstStyle/>
          <a:p>
            <a:r>
              <a:rPr lang="en-US" altLang="en-US" b="1" dirty="0"/>
              <a:t>Basis of Bisection Method</a:t>
            </a:r>
          </a:p>
        </p:txBody>
      </p:sp>
      <p:sp>
        <p:nvSpPr>
          <p:cNvPr id="37893" name="Text Box 3">
            <a:extLst>
              <a:ext uri="{FF2B5EF4-FFF2-40B4-BE49-F238E27FC236}">
                <a16:creationId xmlns:a16="http://schemas.microsoft.com/office/drawing/2014/main" xmlns="" id="{4F394047-6573-1A48-AEF1-92E9FAE69F12}"/>
              </a:ext>
            </a:extLst>
          </p:cNvPr>
          <p:cNvSpPr txBox="1">
            <a:spLocks noChangeArrowheads="1"/>
          </p:cNvSpPr>
          <p:nvPr/>
        </p:nvSpPr>
        <p:spPr bwMode="auto">
          <a:xfrm>
            <a:off x="2057400" y="5334001"/>
            <a:ext cx="80772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b="1"/>
              <a:t>Figure 4 </a:t>
            </a:r>
            <a:r>
              <a:rPr lang="en-US" altLang="en-US" sz="1900"/>
              <a:t>If the </a:t>
            </a:r>
            <a:r>
              <a:rPr lang="en-US" altLang="en-US" sz="1900">
                <a:cs typeface="Times New Roman" panose="02020603050405020304" pitchFamily="18" charset="0"/>
              </a:rPr>
              <a:t>function       </a:t>
            </a:r>
            <a:r>
              <a:rPr lang="en-US" altLang="en-US" sz="1900"/>
              <a:t> changes sign between two points,  	  </a:t>
            </a:r>
            <a:r>
              <a:rPr lang="en-US" altLang="en-US" sz="1900">
                <a:solidFill>
                  <a:srgbClr val="00B050"/>
                </a:solidFill>
              </a:rPr>
              <a:t>more than one root for the equation             may exist between the two points</a:t>
            </a:r>
            <a:r>
              <a:rPr lang="en-US" altLang="en-US" sz="1900"/>
              <a:t>.</a:t>
            </a:r>
          </a:p>
        </p:txBody>
      </p:sp>
      <p:sp>
        <p:nvSpPr>
          <p:cNvPr id="37894" name="Rectangle 4">
            <a:extLst>
              <a:ext uri="{FF2B5EF4-FFF2-40B4-BE49-F238E27FC236}">
                <a16:creationId xmlns:a16="http://schemas.microsoft.com/office/drawing/2014/main" xmlns="" id="{344981C0-9C21-4143-9253-CC7D1C4F4037}"/>
              </a:ext>
            </a:extLst>
          </p:cNvPr>
          <p:cNvSpPr>
            <a:spLocks noChangeArrowheads="1"/>
          </p:cNvSpPr>
          <p:nvPr/>
        </p:nvSpPr>
        <p:spPr bwMode="auto">
          <a:xfrm>
            <a:off x="4381500" y="17383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37895" name="Object 8">
            <a:extLst>
              <a:ext uri="{FF2B5EF4-FFF2-40B4-BE49-F238E27FC236}">
                <a16:creationId xmlns:a16="http://schemas.microsoft.com/office/drawing/2014/main" xmlns="" id="{73FA3D25-A0DC-8249-9A55-D6DF230265E2}"/>
              </a:ext>
            </a:extLst>
          </p:cNvPr>
          <p:cNvGraphicFramePr>
            <a:graphicFrameLocks noChangeAspect="1"/>
          </p:cNvGraphicFramePr>
          <p:nvPr/>
        </p:nvGraphicFramePr>
        <p:xfrm>
          <a:off x="4800600" y="5410200"/>
          <a:ext cx="457200" cy="298450"/>
        </p:xfrm>
        <a:graphic>
          <a:graphicData uri="http://schemas.openxmlformats.org/presentationml/2006/ole">
            <mc:AlternateContent xmlns:mc="http://schemas.openxmlformats.org/markup-compatibility/2006">
              <mc:Choice xmlns:v="urn:schemas-microsoft-com:vml" Requires="v">
                <p:oleObj spid="_x0000_s9237" name="Equation" r:id="rId6" imgW="7607300" imgH="4978400" progId="Equation.3">
                  <p:embed/>
                </p:oleObj>
              </mc:Choice>
              <mc:Fallback>
                <p:oleObj name="Equation" r:id="rId6" imgW="7607300" imgH="4978400" progId="Equation.3">
                  <p:embed/>
                  <p:pic>
                    <p:nvPicPr>
                      <p:cNvPr id="37895" name="Object 8">
                        <a:extLst>
                          <a:ext uri="{FF2B5EF4-FFF2-40B4-BE49-F238E27FC236}">
                            <a16:creationId xmlns:a16="http://schemas.microsoft.com/office/drawing/2014/main" xmlns="" id="{73FA3D25-A0DC-8249-9A55-D6DF230265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5410200"/>
                        <a:ext cx="45720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9">
            <a:extLst>
              <a:ext uri="{FF2B5EF4-FFF2-40B4-BE49-F238E27FC236}">
                <a16:creationId xmlns:a16="http://schemas.microsoft.com/office/drawing/2014/main" xmlns="" id="{261C51ED-F2A0-7245-87C1-956A5E194830}"/>
              </a:ext>
            </a:extLst>
          </p:cNvPr>
          <p:cNvGraphicFramePr>
            <a:graphicFrameLocks noChangeAspect="1"/>
          </p:cNvGraphicFramePr>
          <p:nvPr/>
        </p:nvGraphicFramePr>
        <p:xfrm>
          <a:off x="6096000" y="5715001"/>
          <a:ext cx="762000" cy="301625"/>
        </p:xfrm>
        <a:graphic>
          <a:graphicData uri="http://schemas.openxmlformats.org/presentationml/2006/ole">
            <mc:AlternateContent xmlns:mc="http://schemas.openxmlformats.org/markup-compatibility/2006">
              <mc:Choice xmlns:v="urn:schemas-microsoft-com:vml" Requires="v">
                <p:oleObj spid="_x0000_s9238" name="Equation" r:id="rId8" imgW="12585700" imgH="4978400" progId="Equation.3">
                  <p:embed/>
                </p:oleObj>
              </mc:Choice>
              <mc:Fallback>
                <p:oleObj name="Equation" r:id="rId8" imgW="12585700" imgH="4978400" progId="Equation.3">
                  <p:embed/>
                  <p:pic>
                    <p:nvPicPr>
                      <p:cNvPr id="37896" name="Object 9">
                        <a:extLst>
                          <a:ext uri="{FF2B5EF4-FFF2-40B4-BE49-F238E27FC236}">
                            <a16:creationId xmlns:a16="http://schemas.microsoft.com/office/drawing/2014/main" xmlns="" id="{261C51ED-F2A0-7245-87C1-956A5E1948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5715001"/>
                        <a:ext cx="76200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1146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xmlns="" id="{03AE685D-0E37-6C43-8358-067E45D82560}"/>
              </a:ext>
            </a:extLst>
          </p:cNvPr>
          <p:cNvSpPr>
            <a:spLocks noGrp="1" noChangeArrowheads="1"/>
          </p:cNvSpPr>
          <p:nvPr>
            <p:ph type="title"/>
          </p:nvPr>
        </p:nvSpPr>
        <p:spPr>
          <a:xfrm>
            <a:off x="2286000" y="3048000"/>
            <a:ext cx="7793038" cy="1143000"/>
          </a:xfrm>
        </p:spPr>
        <p:txBody>
          <a:bodyPr/>
          <a:lstStyle/>
          <a:p>
            <a:r>
              <a:rPr lang="en-US" altLang="en-US" b="1" dirty="0">
                <a:cs typeface="Times New Roman" panose="02020603050405020304" pitchFamily="18" charset="0"/>
              </a:rPr>
              <a:t>Algorithm for Bisection Method</a:t>
            </a:r>
          </a:p>
        </p:txBody>
      </p:sp>
    </p:spTree>
    <p:extLst>
      <p:ext uri="{BB962C8B-B14F-4D97-AF65-F5344CB8AC3E}">
        <p14:creationId xmlns:p14="http://schemas.microsoft.com/office/powerpoint/2010/main" val="417465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xmlns="" id="{FDC26D54-BDAB-CB43-A940-EB21E4595013}"/>
              </a:ext>
            </a:extLst>
          </p:cNvPr>
          <p:cNvSpPr>
            <a:spLocks noGrp="1" noChangeArrowheads="1"/>
          </p:cNvSpPr>
          <p:nvPr>
            <p:ph type="title"/>
          </p:nvPr>
        </p:nvSpPr>
        <p:spPr/>
        <p:txBody>
          <a:bodyPr/>
          <a:lstStyle/>
          <a:p>
            <a:r>
              <a:rPr lang="en-US" altLang="en-US">
                <a:cs typeface="Times New Roman" panose="02020603050405020304" pitchFamily="18" charset="0"/>
              </a:rPr>
              <a:t>Step 1</a:t>
            </a:r>
          </a:p>
        </p:txBody>
      </p:sp>
      <p:sp>
        <p:nvSpPr>
          <p:cNvPr id="41988" name="Rectangle 3">
            <a:extLst>
              <a:ext uri="{FF2B5EF4-FFF2-40B4-BE49-F238E27FC236}">
                <a16:creationId xmlns:a16="http://schemas.microsoft.com/office/drawing/2014/main" xmlns="" id="{3A54D087-322C-7540-9E85-5B71406AE774}"/>
              </a:ext>
            </a:extLst>
          </p:cNvPr>
          <p:cNvSpPr>
            <a:spLocks noGrp="1" noChangeArrowheads="1"/>
          </p:cNvSpPr>
          <p:nvPr>
            <p:ph type="body" sz="half" idx="2"/>
          </p:nvPr>
        </p:nvSpPr>
        <p:spPr>
          <a:xfrm>
            <a:off x="2209800" y="1981200"/>
            <a:ext cx="8153400" cy="1295400"/>
          </a:xfrm>
        </p:spPr>
        <p:txBody>
          <a:bodyPr/>
          <a:lstStyle/>
          <a:p>
            <a:pPr>
              <a:lnSpc>
                <a:spcPct val="90000"/>
              </a:lnSpc>
              <a:buFont typeface="Wingdings" pitchFamily="2" charset="2"/>
              <a:buNone/>
            </a:pPr>
            <a:r>
              <a:rPr lang="en-US" altLang="en-US" sz="2400">
                <a:cs typeface="Times New Roman" panose="02020603050405020304" pitchFamily="18" charset="0"/>
              </a:rPr>
              <a:t>	Choose x</a:t>
            </a:r>
            <a:r>
              <a:rPr lang="en-US" altLang="en-US" sz="2400" baseline="-30000">
                <a:latin typeface="MT Extra" pitchFamily="2" charset="77"/>
                <a:cs typeface="Times New Roman" panose="02020603050405020304" pitchFamily="18" charset="0"/>
              </a:rPr>
              <a:t>l</a:t>
            </a:r>
            <a:r>
              <a:rPr lang="en-US" altLang="en-US" sz="2400">
                <a:cs typeface="Times New Roman" panose="02020603050405020304" pitchFamily="18" charset="0"/>
              </a:rPr>
              <a:t> and x</a:t>
            </a:r>
            <a:r>
              <a:rPr lang="en-US" altLang="en-US" sz="2400" baseline="-30000">
                <a:cs typeface="Times New Roman" panose="02020603050405020304" pitchFamily="18" charset="0"/>
              </a:rPr>
              <a:t>u</a:t>
            </a:r>
            <a:r>
              <a:rPr lang="en-US" altLang="en-US" sz="2400">
                <a:cs typeface="Times New Roman" panose="02020603050405020304" pitchFamily="18" charset="0"/>
              </a:rPr>
              <a:t> as two guesses for the root such that f(x</a:t>
            </a:r>
            <a:r>
              <a:rPr lang="en-US" altLang="en-US" sz="2400" baseline="-30000">
                <a:latin typeface="MT Extra" pitchFamily="2" charset="77"/>
                <a:cs typeface="Times New Roman" panose="02020603050405020304" pitchFamily="18" charset="0"/>
              </a:rPr>
              <a:t>l</a:t>
            </a:r>
            <a:r>
              <a:rPr lang="en-US" altLang="en-US" sz="2400">
                <a:cs typeface="Times New Roman" panose="02020603050405020304" pitchFamily="18" charset="0"/>
              </a:rPr>
              <a:t>) f(x</a:t>
            </a:r>
            <a:r>
              <a:rPr lang="en-US" altLang="en-US" sz="2400" baseline="-30000">
                <a:cs typeface="Times New Roman" panose="02020603050405020304" pitchFamily="18" charset="0"/>
              </a:rPr>
              <a:t>u</a:t>
            </a:r>
            <a:r>
              <a:rPr lang="en-US" altLang="en-US" sz="2400">
                <a:cs typeface="Times New Roman" panose="02020603050405020304" pitchFamily="18" charset="0"/>
              </a:rPr>
              <a:t>) &lt; 0, or in other words, f(x) changes sign between x</a:t>
            </a:r>
            <a:r>
              <a:rPr lang="en-US" altLang="en-US" sz="2400" baseline="-30000">
                <a:latin typeface="MT Extra" pitchFamily="2" charset="77"/>
                <a:cs typeface="Times New Roman" panose="02020603050405020304" pitchFamily="18" charset="0"/>
              </a:rPr>
              <a:t>l</a:t>
            </a:r>
            <a:r>
              <a:rPr lang="en-US" altLang="en-US" sz="2400">
                <a:cs typeface="Times New Roman" panose="02020603050405020304" pitchFamily="18" charset="0"/>
              </a:rPr>
              <a:t> and x</a:t>
            </a:r>
            <a:r>
              <a:rPr lang="en-US" altLang="en-US" sz="2400" baseline="-30000">
                <a:cs typeface="Times New Roman" panose="02020603050405020304" pitchFamily="18" charset="0"/>
              </a:rPr>
              <a:t>u</a:t>
            </a:r>
            <a:r>
              <a:rPr lang="en-US" altLang="en-US" sz="2400">
                <a:cs typeface="Times New Roman" panose="02020603050405020304" pitchFamily="18" charset="0"/>
              </a:rPr>
              <a:t>.</a:t>
            </a:r>
            <a:r>
              <a:rPr lang="en-US" altLang="en-US" sz="2400"/>
              <a:t> This was demonstrated in Figure 1.</a:t>
            </a:r>
          </a:p>
        </p:txBody>
      </p:sp>
      <p:graphicFrame>
        <p:nvGraphicFramePr>
          <p:cNvPr id="41989" name="Object 4">
            <a:extLst>
              <a:ext uri="{FF2B5EF4-FFF2-40B4-BE49-F238E27FC236}">
                <a16:creationId xmlns:a16="http://schemas.microsoft.com/office/drawing/2014/main" xmlns="" id="{8F275D13-37FB-3A4E-B4C5-055CF2FCA933}"/>
              </a:ext>
            </a:extLst>
          </p:cNvPr>
          <p:cNvGraphicFramePr>
            <a:graphicFrameLocks noGrp="1" noChangeAspect="1"/>
          </p:cNvGraphicFramePr>
          <p:nvPr>
            <p:ph type="clipArt" sz="half" idx="1"/>
          </p:nvPr>
        </p:nvGraphicFramePr>
        <p:xfrm>
          <a:off x="4343400" y="3048000"/>
          <a:ext cx="3200400" cy="3200400"/>
        </p:xfrm>
        <a:graphic>
          <a:graphicData uri="http://schemas.openxmlformats.org/presentationml/2006/ole">
            <mc:AlternateContent xmlns:mc="http://schemas.openxmlformats.org/markup-compatibility/2006">
              <mc:Choice xmlns:v="urn:schemas-microsoft-com:vml" Requires="v">
                <p:oleObj spid="_x0000_s13320" r:id="rId4" imgW="21945600" imgH="21945600" progId="Word.Picture.8">
                  <p:embed/>
                </p:oleObj>
              </mc:Choice>
              <mc:Fallback>
                <p:oleObj r:id="rId4" imgW="21945600" imgH="21945600" progId="Word.Picture.8">
                  <p:embed/>
                  <p:pic>
                    <p:nvPicPr>
                      <p:cNvPr id="41989" name="Object 4">
                        <a:extLst>
                          <a:ext uri="{FF2B5EF4-FFF2-40B4-BE49-F238E27FC236}">
                            <a16:creationId xmlns:a16="http://schemas.microsoft.com/office/drawing/2014/main" xmlns="" id="{8F275D13-37FB-3A4E-B4C5-055CF2FCA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048000"/>
                        <a:ext cx="3200400"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3">
            <a:extLst>
              <a:ext uri="{FF2B5EF4-FFF2-40B4-BE49-F238E27FC236}">
                <a16:creationId xmlns:a16="http://schemas.microsoft.com/office/drawing/2014/main" xmlns="" id="{0BF48B47-A885-EB47-865B-86995C5A2CEA}"/>
              </a:ext>
            </a:extLst>
          </p:cNvPr>
          <p:cNvSpPr txBox="1">
            <a:spLocks noChangeArrowheads="1"/>
          </p:cNvSpPr>
          <p:nvPr/>
        </p:nvSpPr>
        <p:spPr bwMode="auto">
          <a:xfrm>
            <a:off x="5334000" y="5791200"/>
            <a:ext cx="1447800" cy="4572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defRPr/>
            </a:pPr>
            <a:r>
              <a:rPr lang="en-US" sz="1900" b="1" kern="0" dirty="0">
                <a:cs typeface="Times New Roman" pitchFamily="18" charset="0"/>
              </a:rPr>
              <a:t>Figure 1</a:t>
            </a:r>
            <a:endParaRPr lang="en-US" sz="1900" b="1" kern="0" dirty="0"/>
          </a:p>
        </p:txBody>
      </p:sp>
    </p:spTree>
    <p:extLst>
      <p:ext uri="{BB962C8B-B14F-4D97-AF65-F5344CB8AC3E}">
        <p14:creationId xmlns:p14="http://schemas.microsoft.com/office/powerpoint/2010/main" val="361396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3" name="Object 6">
            <a:extLst>
              <a:ext uri="{FF2B5EF4-FFF2-40B4-BE49-F238E27FC236}">
                <a16:creationId xmlns:a16="http://schemas.microsoft.com/office/drawing/2014/main" xmlns="" id="{3B37A3E5-C0CE-C147-967D-A982359DD43F}"/>
              </a:ext>
            </a:extLst>
          </p:cNvPr>
          <p:cNvGraphicFramePr>
            <a:graphicFrameLocks noChangeAspect="1"/>
          </p:cNvGraphicFramePr>
          <p:nvPr/>
        </p:nvGraphicFramePr>
        <p:xfrm>
          <a:off x="6172200" y="2590800"/>
          <a:ext cx="3810000" cy="3810000"/>
        </p:xfrm>
        <a:graphic>
          <a:graphicData uri="http://schemas.openxmlformats.org/presentationml/2006/ole">
            <mc:AlternateContent xmlns:mc="http://schemas.openxmlformats.org/markup-compatibility/2006">
              <mc:Choice xmlns:v="urn:schemas-microsoft-com:vml" Requires="v">
                <p:oleObj spid="_x0000_s15368" name="Picture" r:id="rId4" imgW="21945600" imgH="21945600" progId="Word.Picture.8">
                  <p:embed/>
                </p:oleObj>
              </mc:Choice>
              <mc:Fallback>
                <p:oleObj name="Picture" r:id="rId4" imgW="21945600" imgH="21945600" progId="Word.Picture.8">
                  <p:embed/>
                  <p:pic>
                    <p:nvPicPr>
                      <p:cNvPr id="44033" name="Object 6">
                        <a:extLst>
                          <a:ext uri="{FF2B5EF4-FFF2-40B4-BE49-F238E27FC236}">
                            <a16:creationId xmlns:a16="http://schemas.microsoft.com/office/drawing/2014/main" xmlns="" id="{3B37A3E5-C0CE-C147-967D-A982359DD4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590800"/>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Rectangle 2">
            <a:extLst>
              <a:ext uri="{FF2B5EF4-FFF2-40B4-BE49-F238E27FC236}">
                <a16:creationId xmlns:a16="http://schemas.microsoft.com/office/drawing/2014/main" xmlns="" id="{0651DA80-05F6-7740-A624-81020459BE44}"/>
              </a:ext>
            </a:extLst>
          </p:cNvPr>
          <p:cNvSpPr>
            <a:spLocks noGrp="1" noChangeArrowheads="1"/>
          </p:cNvSpPr>
          <p:nvPr>
            <p:ph type="title"/>
          </p:nvPr>
        </p:nvSpPr>
        <p:spPr/>
        <p:txBody>
          <a:bodyPr/>
          <a:lstStyle/>
          <a:p>
            <a:r>
              <a:rPr lang="en-US" altLang="en-US"/>
              <a:t>Step 2</a:t>
            </a:r>
          </a:p>
        </p:txBody>
      </p:sp>
      <p:sp>
        <p:nvSpPr>
          <p:cNvPr id="44037" name="Rectangle 3">
            <a:extLst>
              <a:ext uri="{FF2B5EF4-FFF2-40B4-BE49-F238E27FC236}">
                <a16:creationId xmlns:a16="http://schemas.microsoft.com/office/drawing/2014/main" xmlns="" id="{46E05FC2-CAEF-B845-81C8-57704DB4902C}"/>
              </a:ext>
            </a:extLst>
          </p:cNvPr>
          <p:cNvSpPr>
            <a:spLocks noGrp="1" noChangeArrowheads="1"/>
          </p:cNvSpPr>
          <p:nvPr>
            <p:ph type="body" sz="half" idx="2"/>
          </p:nvPr>
        </p:nvSpPr>
        <p:spPr>
          <a:xfrm>
            <a:off x="1752600" y="1981200"/>
            <a:ext cx="8610600" cy="914400"/>
          </a:xfrm>
        </p:spPr>
        <p:txBody>
          <a:bodyPr/>
          <a:lstStyle/>
          <a:p>
            <a:pPr marL="533400" indent="-533400" algn="just">
              <a:buNone/>
            </a:pPr>
            <a:r>
              <a:rPr lang="en-US" altLang="en-US" sz="2400"/>
              <a:t>	Estimate the root, x</a:t>
            </a:r>
            <a:r>
              <a:rPr lang="en-US" altLang="en-US" sz="2400" baseline="-30000"/>
              <a:t>m</a:t>
            </a:r>
            <a:r>
              <a:rPr lang="en-US" altLang="en-US" sz="2400"/>
              <a:t> of the equation f (x) = 0 as the mid point between x</a:t>
            </a:r>
            <a:r>
              <a:rPr lang="en-US" altLang="en-US" sz="2400" baseline="-30000">
                <a:latin typeface="MT Extra" pitchFamily="2" charset="77"/>
              </a:rPr>
              <a:t>l</a:t>
            </a:r>
            <a:r>
              <a:rPr lang="en-US" altLang="en-US" sz="2400"/>
              <a:t> and x</a:t>
            </a:r>
            <a:r>
              <a:rPr lang="en-US" altLang="en-US" sz="2400" baseline="-30000"/>
              <a:t>u</a:t>
            </a:r>
            <a:r>
              <a:rPr lang="en-US" altLang="en-US" sz="2400"/>
              <a:t> as</a:t>
            </a:r>
          </a:p>
        </p:txBody>
      </p:sp>
      <p:pic>
        <p:nvPicPr>
          <p:cNvPr id="44038" name="Picture 4">
            <a:extLst>
              <a:ext uri="{FF2B5EF4-FFF2-40B4-BE49-F238E27FC236}">
                <a16:creationId xmlns:a16="http://schemas.microsoft.com/office/drawing/2014/main" xmlns="" id="{9A5BAAE3-BC00-B341-81D7-DBEB20A88E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038600"/>
            <a:ext cx="19812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a:extLst>
              <a:ext uri="{FF2B5EF4-FFF2-40B4-BE49-F238E27FC236}">
                <a16:creationId xmlns:a16="http://schemas.microsoft.com/office/drawing/2014/main" xmlns="" id="{83FDD079-CFF3-6B4E-B5D3-E18C515D993D}"/>
              </a:ext>
            </a:extLst>
          </p:cNvPr>
          <p:cNvSpPr txBox="1">
            <a:spLocks noChangeArrowheads="1"/>
          </p:cNvSpPr>
          <p:nvPr/>
        </p:nvSpPr>
        <p:spPr bwMode="auto">
          <a:xfrm>
            <a:off x="7010400" y="6019800"/>
            <a:ext cx="3352800" cy="4572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defRPr/>
            </a:pPr>
            <a:r>
              <a:rPr lang="en-US" sz="1900" b="1" kern="0" dirty="0">
                <a:cs typeface="Times New Roman" pitchFamily="18" charset="0"/>
              </a:rPr>
              <a:t>Figure 5   </a:t>
            </a:r>
            <a:r>
              <a:rPr lang="en-US" sz="1900" kern="0" dirty="0">
                <a:cs typeface="Times New Roman" pitchFamily="18" charset="0"/>
              </a:rPr>
              <a:t>Estimate of x</a:t>
            </a:r>
            <a:r>
              <a:rPr lang="en-US" sz="1900" kern="0" baseline="-25000" dirty="0">
                <a:cs typeface="Times New Roman" pitchFamily="18" charset="0"/>
              </a:rPr>
              <a:t>m</a:t>
            </a:r>
            <a:endParaRPr lang="en-US" sz="1900" b="1" kern="0" baseline="-25000" dirty="0"/>
          </a:p>
        </p:txBody>
      </p:sp>
    </p:spTree>
    <p:extLst>
      <p:ext uri="{BB962C8B-B14F-4D97-AF65-F5344CB8AC3E}">
        <p14:creationId xmlns:p14="http://schemas.microsoft.com/office/powerpoint/2010/main" val="3995741983"/>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Filename xmlns="f7443cdf-c33c-464e-a97f-23bb26b3177a" xsi:nil="true"/>
    <VideoID xmlns="f7443cdf-c33c-464e-a97f-23bb26b3177a" xsi:nil="true"/>
    <linkthumb xmlns="f7443cdf-c33c-464e-a97f-23bb26b3177a" xsi:nil="true"/>
    <Tags xmlns="f7443cdf-c33c-464e-a97f-23bb26b3177a" xsi:nil="true"/>
    <Uploader xmlns="f7443cdf-c33c-464e-a97f-23bb26b3177a"/>
    <FileType1 xmlns="f7443cdf-c33c-464e-a97f-23bb26b3177a">Other</FileType1>
    <Description1 xmlns="f7443cdf-c33c-464e-a97f-23bb26b3177a" xsi:nil="true"/>
    <ContentDepartment xmlns="f7443cdf-c33c-464e-a97f-23bb26b3177a">No Department</ContentDepartment>
    <ol_Department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4" ma:contentTypeDescription="Content Type for DAMS Related Purposes" ma:contentTypeScope="" ma:versionID="50fb24b05f3b67cfcace5bf9b3b35f6b">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998c4561a528c6998ee736646a8a2f77"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DAACDD-F5D3-4A7A-BA92-0FD24972BA3C}">
  <ds:schemaRefs>
    <ds:schemaRef ds:uri="http://schemas.microsoft.com/office/2006/metadata/properties"/>
    <ds:schemaRef ds:uri="http://schemas.microsoft.com/office/infopath/2007/PartnerControls"/>
    <ds:schemaRef ds:uri="f7443cdf-c33c-464e-a97f-23bb26b3177a"/>
    <ds:schemaRef ds:uri="http://schemas.microsoft.com/sharepoint/v3"/>
  </ds:schemaRefs>
</ds:datastoreItem>
</file>

<file path=customXml/itemProps2.xml><?xml version="1.0" encoding="utf-8"?>
<ds:datastoreItem xmlns:ds="http://schemas.openxmlformats.org/officeDocument/2006/customXml" ds:itemID="{F691BC0F-DBFB-40C0-BF1E-484798BCB63F}">
  <ds:schemaRefs>
    <ds:schemaRef ds:uri="http://schemas.microsoft.com/sharepoint/v3/contenttype/forms"/>
  </ds:schemaRefs>
</ds:datastoreItem>
</file>

<file path=customXml/itemProps3.xml><?xml version="1.0" encoding="utf-8"?>
<ds:datastoreItem xmlns:ds="http://schemas.openxmlformats.org/officeDocument/2006/customXml" ds:itemID="{9A014962-F7A6-40FB-9545-D2895C90E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443cdf-c33c-464e-a97f-23bb26b3177a"/>
    <ds:schemaRef ds:uri="http://schemas.microsoft.com/sharepoint/v3"/>
    <ds:schemaRef ds:uri="6c5ed68c-5f31-42ac-9392-2612e73c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5820</TotalTime>
  <Words>905</Words>
  <Application>Microsoft Macintosh PowerPoint</Application>
  <PresentationFormat>Widescreen</PresentationFormat>
  <Paragraphs>118</Paragraphs>
  <Slides>32</Slides>
  <Notes>30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6</vt:i4>
      </vt:variant>
      <vt:variant>
        <vt:lpstr>Slide Titles</vt:lpstr>
      </vt:variant>
      <vt:variant>
        <vt:i4>32</vt:i4>
      </vt:variant>
    </vt:vector>
  </HeadingPairs>
  <TitlesOfParts>
    <vt:vector size="46" baseType="lpstr">
      <vt:lpstr>Calibri</vt:lpstr>
      <vt:lpstr>Calibri Light</vt:lpstr>
      <vt:lpstr>MT Extra</vt:lpstr>
      <vt:lpstr>Tahoma</vt:lpstr>
      <vt:lpstr>Times New Roman</vt:lpstr>
      <vt:lpstr>Wingdings</vt:lpstr>
      <vt:lpstr>Arial</vt:lpstr>
      <vt:lpstr>Office Theme</vt:lpstr>
      <vt:lpstr>Word.Picture.8</vt:lpstr>
      <vt:lpstr>Equation</vt:lpstr>
      <vt:lpstr>Picture</vt:lpstr>
      <vt:lpstr>Bitmap Image</vt:lpstr>
      <vt:lpstr>Document</vt:lpstr>
      <vt:lpstr>Excel.Chart.8</vt:lpstr>
      <vt:lpstr>Week 8a</vt:lpstr>
      <vt:lpstr>Reference</vt:lpstr>
      <vt:lpstr>Basis of Bisection Method</vt:lpstr>
      <vt:lpstr>Basis of Bisection Method</vt:lpstr>
      <vt:lpstr>Basis of Bisection Method</vt:lpstr>
      <vt:lpstr>Basis of Bisection Method</vt:lpstr>
      <vt:lpstr>Algorithm for Bisection Method</vt:lpstr>
      <vt:lpstr>Step 1</vt:lpstr>
      <vt:lpstr>Step 2</vt:lpstr>
      <vt:lpstr>Step 3</vt:lpstr>
      <vt:lpstr>Step 4</vt:lpstr>
      <vt:lpstr>Step 5</vt:lpstr>
      <vt:lpstr>Example 1</vt:lpstr>
      <vt:lpstr>Example 1 Cont.</vt:lpstr>
      <vt:lpstr>Example 1 Cont.</vt:lpstr>
      <vt:lpstr>Example 1 Cont. </vt:lpstr>
      <vt:lpstr>Example 1 Cont.</vt:lpstr>
      <vt:lpstr>Example 1 Cont.</vt:lpstr>
      <vt:lpstr>Example 1 Cont.</vt:lpstr>
      <vt:lpstr>Example 1 Cont.</vt:lpstr>
      <vt:lpstr>Example 1 Cont.</vt:lpstr>
      <vt:lpstr>Example 1 Cont.</vt:lpstr>
      <vt:lpstr>Example 1 Cont.</vt:lpstr>
      <vt:lpstr>Example 1 Cont.</vt:lpstr>
      <vt:lpstr>Example 1 Cont.</vt:lpstr>
      <vt:lpstr>Example 1 Cont.</vt:lpstr>
      <vt:lpstr>Table 1 Cont.</vt:lpstr>
      <vt:lpstr>Table 1 Cont.</vt:lpstr>
      <vt:lpstr>Advantages</vt:lpstr>
      <vt:lpstr>Drawbacks</vt:lpstr>
      <vt:lpstr>Drawbacks (continued)</vt:lpstr>
      <vt:lpstr>Drawbacks (continued)</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Nunung Nurul Qomariyah</cp:lastModifiedBy>
  <cp:revision>192</cp:revision>
  <dcterms:created xsi:type="dcterms:W3CDTF">2018-07-13T04:13:16Z</dcterms:created>
  <dcterms:modified xsi:type="dcterms:W3CDTF">2021-02-05T11:11:12Z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