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9" r:id="rId5"/>
    <p:sldId id="261" r:id="rId6"/>
    <p:sldId id="287" r:id="rId7"/>
    <p:sldId id="286" r:id="rId8"/>
    <p:sldId id="288" r:id="rId9"/>
    <p:sldId id="289" r:id="rId10"/>
    <p:sldId id="290" r:id="rId11"/>
    <p:sldId id="302" r:id="rId12"/>
    <p:sldId id="291" r:id="rId13"/>
    <p:sldId id="270" r:id="rId14"/>
    <p:sldId id="271" r:id="rId15"/>
    <p:sldId id="284" r:id="rId16"/>
    <p:sldId id="273" r:id="rId17"/>
    <p:sldId id="304" r:id="rId18"/>
    <p:sldId id="303" r:id="rId19"/>
    <p:sldId id="305" r:id="rId20"/>
    <p:sldId id="307" r:id="rId21"/>
    <p:sldId id="306" r:id="rId22"/>
    <p:sldId id="308" r:id="rId23"/>
    <p:sldId id="310" r:id="rId24"/>
    <p:sldId id="275" r:id="rId25"/>
    <p:sldId id="309" r:id="rId26"/>
    <p:sldId id="292" r:id="rId27"/>
    <p:sldId id="293" r:id="rId28"/>
    <p:sldId id="294" r:id="rId29"/>
    <p:sldId id="300" r:id="rId30"/>
    <p:sldId id="295" r:id="rId31"/>
    <p:sldId id="312" r:id="rId32"/>
    <p:sldId id="313" r:id="rId33"/>
    <p:sldId id="298"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1" Type="http://schemas.openxmlformats.org/officeDocument/2006/relationships/image" Target="../media/image22.emf"/><Relationship Id="rId2"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1.emf"/><Relationship Id="rId3"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image" Target="../media/image39.emf"/><Relationship Id="rId2"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emf"/><Relationship Id="rId4" Type="http://schemas.openxmlformats.org/officeDocument/2006/relationships/image" Target="../media/image54.emf"/><Relationship Id="rId5" Type="http://schemas.openxmlformats.org/officeDocument/2006/relationships/image" Target="../media/image55.emf"/><Relationship Id="rId1" Type="http://schemas.openxmlformats.org/officeDocument/2006/relationships/image" Target="../media/image51.emf"/><Relationship Id="rId2"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emf"/><Relationship Id="rId4" Type="http://schemas.openxmlformats.org/officeDocument/2006/relationships/image" Target="../media/image59.emf"/><Relationship Id="rId5" Type="http://schemas.openxmlformats.org/officeDocument/2006/relationships/image" Target="../media/image60.emf"/><Relationship Id="rId1" Type="http://schemas.openxmlformats.org/officeDocument/2006/relationships/image" Target="../media/image56.emf"/><Relationship Id="rId2"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xmlns="" id="{8124CB87-267C-F24E-BC0F-1E0BFB22B283}"/>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Rectangle 3">
            <a:extLst>
              <a:ext uri="{FF2B5EF4-FFF2-40B4-BE49-F238E27FC236}">
                <a16:creationId xmlns:a16="http://schemas.microsoft.com/office/drawing/2014/main" xmlns="" id="{161372CE-AEE7-E14E-AD23-125220D6F7C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04431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0530F908-86C7-E34F-9B5B-A7CE0A9B454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Rectangle 3">
            <a:extLst>
              <a:ext uri="{FF2B5EF4-FFF2-40B4-BE49-F238E27FC236}">
                <a16:creationId xmlns:a16="http://schemas.microsoft.com/office/drawing/2014/main" xmlns="" id="{AA133B58-E642-3E46-B010-89A38AF169A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1301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xmlns="" id="{2D8A5CB5-40F5-6446-8E2C-E3573E8DB1D1}"/>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Rectangle 3">
            <a:extLst>
              <a:ext uri="{FF2B5EF4-FFF2-40B4-BE49-F238E27FC236}">
                <a16:creationId xmlns:a16="http://schemas.microsoft.com/office/drawing/2014/main" xmlns="" id="{C1F3F86A-C985-3C44-B442-548F0163652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8521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1129BA06-36C0-B84A-9644-A95976EE3AF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Rectangle 3">
            <a:extLst>
              <a:ext uri="{FF2B5EF4-FFF2-40B4-BE49-F238E27FC236}">
                <a16:creationId xmlns:a16="http://schemas.microsoft.com/office/drawing/2014/main" xmlns="" id="{10448BF5-0896-4B41-B0CD-21FD641E7DBF}"/>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7637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xmlns="" id="{ADC50288-8CCA-9D48-8999-2742BF58E6D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Rectangle 3">
            <a:extLst>
              <a:ext uri="{FF2B5EF4-FFF2-40B4-BE49-F238E27FC236}">
                <a16:creationId xmlns:a16="http://schemas.microsoft.com/office/drawing/2014/main" xmlns="" id="{B59EC580-F1F5-A64A-99AD-A122EEA8D88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1149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4E5C34E1-CFDA-FF40-9BD3-6801BDD86F0D}"/>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Rectangle 3">
            <a:extLst>
              <a:ext uri="{FF2B5EF4-FFF2-40B4-BE49-F238E27FC236}">
                <a16:creationId xmlns:a16="http://schemas.microsoft.com/office/drawing/2014/main" xmlns="" id="{B01885F6-334B-BE45-89E4-269F1E9BCDB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6817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3232F732-ECC5-3B4D-BC4E-3115E273FD2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Rectangle 3">
            <a:extLst>
              <a:ext uri="{FF2B5EF4-FFF2-40B4-BE49-F238E27FC236}">
                <a16:creationId xmlns:a16="http://schemas.microsoft.com/office/drawing/2014/main" xmlns="" id="{A0D2A1D2-4192-B74B-8102-888542D902B1}"/>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282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44DAC431-26FE-4C42-A049-3EBB4982B91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Rectangle 3">
            <a:extLst>
              <a:ext uri="{FF2B5EF4-FFF2-40B4-BE49-F238E27FC236}">
                <a16:creationId xmlns:a16="http://schemas.microsoft.com/office/drawing/2014/main" xmlns="" id="{5B7EE282-AF67-1248-865A-37E022D56C5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3460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xmlns="" id="{3B66F82B-C9D3-A847-8C69-079D66273CA9}"/>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Rectangle 3">
            <a:extLst>
              <a:ext uri="{FF2B5EF4-FFF2-40B4-BE49-F238E27FC236}">
                <a16:creationId xmlns:a16="http://schemas.microsoft.com/office/drawing/2014/main" xmlns="" id="{E05EC8D8-9032-B14F-8A72-3AC0DFAA86B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57275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xmlns="" id="{902100EB-65E0-FC46-8915-6C1E27C0875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Rectangle 3">
            <a:extLst>
              <a:ext uri="{FF2B5EF4-FFF2-40B4-BE49-F238E27FC236}">
                <a16:creationId xmlns:a16="http://schemas.microsoft.com/office/drawing/2014/main" xmlns="" id="{B9029BA4-00E2-F14A-9ACF-B2F547B5673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580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xmlns="" id="{2E5A5CCF-02E1-8A45-A716-CD11B14FAEF1}"/>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Rectangle 3">
            <a:extLst>
              <a:ext uri="{FF2B5EF4-FFF2-40B4-BE49-F238E27FC236}">
                <a16:creationId xmlns:a16="http://schemas.microsoft.com/office/drawing/2014/main" xmlns="" id="{9C2C81A3-8B13-4A42-9628-D75D3BEF025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6410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A94B63E0-16EF-4340-9366-DAB842C6288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Rectangle 3">
            <a:extLst>
              <a:ext uri="{FF2B5EF4-FFF2-40B4-BE49-F238E27FC236}">
                <a16:creationId xmlns:a16="http://schemas.microsoft.com/office/drawing/2014/main" xmlns="" id="{33DBF0FF-F45D-D346-B751-A45881C9C268}"/>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985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xmlns="" id="{A966F291-2ED1-7448-A17B-F8313BB9F82A}"/>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xmlns="" id="{4CC959D1-9833-954C-B6AE-23BCA8274D70}"/>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3583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xmlns="" id="{B80D870D-A2FE-CD49-8BC1-C8CA48ABF0D1}"/>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Rectangle 3">
            <a:extLst>
              <a:ext uri="{FF2B5EF4-FFF2-40B4-BE49-F238E27FC236}">
                <a16:creationId xmlns:a16="http://schemas.microsoft.com/office/drawing/2014/main" xmlns="" id="{AEE18196-489D-8E44-847B-1B69E2F7C15A}"/>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11335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xmlns="" id="{B7D0ACDD-D3A9-8545-9BF2-78983E4A2645}"/>
              </a:ext>
            </a:extLst>
          </p:cNvPr>
          <p:cNvSpPr>
            <a:spLocks noGrp="1" noRot="1" noChangeAspect="1" noChangeArrowheads="1" noTextEdit="1"/>
          </p:cNvSpPr>
          <p:nvPr>
            <p:ph type="sldImg"/>
          </p:nvPr>
        </p:nvSpPr>
        <p:spPr bwMode="auto">
          <a:xfrm>
            <a:off x="458788"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Rectangle 3">
            <a:extLst>
              <a:ext uri="{FF2B5EF4-FFF2-40B4-BE49-F238E27FC236}">
                <a16:creationId xmlns:a16="http://schemas.microsoft.com/office/drawing/2014/main" xmlns="" id="{ECEFD1B0-C38A-4C4F-8AD5-5FF310FBADB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196983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xmlns="" id="{FE338430-F06A-A64A-A110-0867E14AAA81}"/>
              </a:ext>
            </a:extLst>
          </p:cNvPr>
          <p:cNvSpPr>
            <a:spLocks noGrp="1" noRot="1" noChangeAspect="1" noChangeArrowheads="1" noTextEdit="1"/>
          </p:cNvSpPr>
          <p:nvPr>
            <p:ph type="sldImg"/>
          </p:nvPr>
        </p:nvSpPr>
        <p:spPr bwMode="auto">
          <a:xfrm>
            <a:off x="458788"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Rectangle 3">
            <a:extLst>
              <a:ext uri="{FF2B5EF4-FFF2-40B4-BE49-F238E27FC236}">
                <a16:creationId xmlns:a16="http://schemas.microsoft.com/office/drawing/2014/main" xmlns="" id="{967449B3-B164-9741-BAA7-BC49374CFC73}"/>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1940126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xmlns="" id="{00FFEAA3-4557-8E40-81AD-673BC08D9060}"/>
              </a:ext>
            </a:extLst>
          </p:cNvPr>
          <p:cNvSpPr>
            <a:spLocks noGrp="1" noRot="1" noChangeAspect="1" noChangeArrowheads="1" noTextEdit="1"/>
          </p:cNvSpPr>
          <p:nvPr>
            <p:ph type="sldImg"/>
          </p:nvPr>
        </p:nvSpPr>
        <p:spPr bwMode="auto">
          <a:xfrm>
            <a:off x="404813"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Rectangle 3">
            <a:extLst>
              <a:ext uri="{FF2B5EF4-FFF2-40B4-BE49-F238E27FC236}">
                <a16:creationId xmlns:a16="http://schemas.microsoft.com/office/drawing/2014/main" xmlns="" id="{153E5E1A-FDB9-2D48-B737-6889D005BF2D}"/>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2943226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xmlns="" id="{A09963E9-08CA-2E44-BB88-1B432C746695}"/>
              </a:ext>
            </a:extLst>
          </p:cNvPr>
          <p:cNvSpPr>
            <a:spLocks noGrp="1" noRot="1" noChangeAspect="1" noChangeArrowheads="1" noTextEdit="1"/>
          </p:cNvSpPr>
          <p:nvPr>
            <p:ph type="sldImg"/>
          </p:nvPr>
        </p:nvSpPr>
        <p:spPr bwMode="auto">
          <a:xfrm>
            <a:off x="458788"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Rectangle 3">
            <a:extLst>
              <a:ext uri="{FF2B5EF4-FFF2-40B4-BE49-F238E27FC236}">
                <a16:creationId xmlns:a16="http://schemas.microsoft.com/office/drawing/2014/main" xmlns="" id="{CF04D186-7FC7-CF45-A016-B9DF283E1B9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3994728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xmlns="" id="{61B85751-B286-4947-A79E-7AB19D7E4A1A}"/>
              </a:ext>
            </a:extLst>
          </p:cNvPr>
          <p:cNvSpPr>
            <a:spLocks noGrp="1" noRot="1" noChangeAspect="1" noChangeArrowheads="1" noTextEdit="1"/>
          </p:cNvSpPr>
          <p:nvPr>
            <p:ph type="sldImg"/>
          </p:nvPr>
        </p:nvSpPr>
        <p:spPr bwMode="auto">
          <a:xfrm>
            <a:off x="404813"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Rectangle 3">
            <a:extLst>
              <a:ext uri="{FF2B5EF4-FFF2-40B4-BE49-F238E27FC236}">
                <a16:creationId xmlns:a16="http://schemas.microsoft.com/office/drawing/2014/main" xmlns="" id="{CB3A66CE-B9D8-654D-B32E-11B05230DDB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3899739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xmlns="" id="{25E798FA-E0A6-2443-BAA6-EA6B812F84BE}"/>
              </a:ext>
            </a:extLst>
          </p:cNvPr>
          <p:cNvSpPr>
            <a:spLocks noGrp="1" noRot="1" noChangeAspect="1" noChangeArrowheads="1" noTextEdit="1"/>
          </p:cNvSpPr>
          <p:nvPr>
            <p:ph type="sldImg"/>
          </p:nvPr>
        </p:nvSpPr>
        <p:spPr bwMode="auto">
          <a:xfrm>
            <a:off x="404813"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Rectangle 3">
            <a:extLst>
              <a:ext uri="{FF2B5EF4-FFF2-40B4-BE49-F238E27FC236}">
                <a16:creationId xmlns:a16="http://schemas.microsoft.com/office/drawing/2014/main" xmlns="" id="{E1F0743E-5336-7249-BEC5-E8FAE90D8A51}"/>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1729785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xmlns="" id="{3AEE1E0B-1D26-A44A-8627-6D9FD457D420}"/>
              </a:ext>
            </a:extLst>
          </p:cNvPr>
          <p:cNvSpPr>
            <a:spLocks noGrp="1" noRot="1" noChangeAspect="1" noChangeArrowheads="1" noTextEdit="1"/>
          </p:cNvSpPr>
          <p:nvPr>
            <p:ph type="sldImg"/>
          </p:nvPr>
        </p:nvSpPr>
        <p:spPr bwMode="auto">
          <a:xfrm>
            <a:off x="404813"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Rectangle 3">
            <a:extLst>
              <a:ext uri="{FF2B5EF4-FFF2-40B4-BE49-F238E27FC236}">
                <a16:creationId xmlns:a16="http://schemas.microsoft.com/office/drawing/2014/main" xmlns="" id="{62F23A63-1504-A340-BFF7-EEF74673D43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extLst>
      <p:ext uri="{BB962C8B-B14F-4D97-AF65-F5344CB8AC3E}">
        <p14:creationId xmlns:p14="http://schemas.microsoft.com/office/powerpoint/2010/main" val="234394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FB6EDD38-492C-3940-835B-8DE340FE9D1B}"/>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Rectangle 3">
            <a:extLst>
              <a:ext uri="{FF2B5EF4-FFF2-40B4-BE49-F238E27FC236}">
                <a16:creationId xmlns:a16="http://schemas.microsoft.com/office/drawing/2014/main" xmlns="" id="{D1561943-E891-5840-989C-DB6926E4E59E}"/>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4815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0A44312-B1A8-F748-8A33-04A298961D90}"/>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xmlns="" id="{08DEBAD2-76BF-0245-8638-9C7A756041C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3313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6CC861-0815-D54A-8DD0-7E795676B6C0}"/>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3">
            <a:extLst>
              <a:ext uri="{FF2B5EF4-FFF2-40B4-BE49-F238E27FC236}">
                <a16:creationId xmlns:a16="http://schemas.microsoft.com/office/drawing/2014/main" xmlns="" id="{F341F16D-058F-ED4B-B718-CD51C0E3C7D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4428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75D957B5-015B-FA4A-BD88-3CD8C60DA50F}"/>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xmlns="" id="{D0F7CD69-78C9-3940-A55A-4CFBCCF1B60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513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B1FC53E2-C6F6-AD4D-8777-2ACE8C249DD5}"/>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xmlns="" id="{95DA631F-CC75-364E-B1E0-8821B5FD509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4313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3E3FD81B-0A3A-E24D-BB9D-38FC94C47F61}"/>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Rectangle 3">
            <a:extLst>
              <a:ext uri="{FF2B5EF4-FFF2-40B4-BE49-F238E27FC236}">
                <a16:creationId xmlns:a16="http://schemas.microsoft.com/office/drawing/2014/main" xmlns="" id="{287766E0-E145-CF40-B80B-2704188FAD88}"/>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3184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2BA4D1A2-AD7F-BF46-8E13-BF3DD8007D6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Rectangle 3">
            <a:extLst>
              <a:ext uri="{FF2B5EF4-FFF2-40B4-BE49-F238E27FC236}">
                <a16:creationId xmlns:a16="http://schemas.microsoft.com/office/drawing/2014/main" xmlns="" id="{ABC7E570-D0B4-DF44-B078-5F7610E59D4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9550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lipArt Placeholder 2"/>
          <p:cNvSpPr>
            <a:spLocks noGrp="1"/>
          </p:cNvSpPr>
          <p:nvPr>
            <p:ph type="clipArt" sz="half" idx="1"/>
          </p:nvPr>
        </p:nvSpPr>
        <p:spPr>
          <a:xfrm>
            <a:off x="609600" y="1600201"/>
            <a:ext cx="5384800" cy="4525963"/>
          </a:xfrm>
        </p:spPr>
        <p:txBody>
          <a:bodyPr/>
          <a:lstStyle/>
          <a:p>
            <a:pPr lvl="0"/>
            <a:endParaRPr lang="en-US" noProof="0"/>
          </a:p>
        </p:txBody>
      </p:sp>
      <p:sp>
        <p:nvSpPr>
          <p:cNvPr id="4" name="Text Placeholder 3"/>
          <p:cNvSpPr>
            <a:spLocks noGrp="1"/>
          </p:cNvSpPr>
          <p:nvPr>
            <p:ph type="body"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209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837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949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5.bin"/><Relationship Id="rId5" Type="http://schemas.openxmlformats.org/officeDocument/2006/relationships/image" Target="../media/image16.png"/><Relationship Id="rId1" Type="http://schemas.openxmlformats.org/officeDocument/2006/relationships/vmlDrawing" Target="../drawings/vmlDrawing7.vml"/><Relationship Id="rId2"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6.bin"/><Relationship Id="rId5" Type="http://schemas.openxmlformats.org/officeDocument/2006/relationships/image" Target="../media/image17.emf"/><Relationship Id="rId6" Type="http://schemas.openxmlformats.org/officeDocument/2006/relationships/oleObject" Target="../embeddings/oleObject17.bin"/><Relationship Id="rId7" Type="http://schemas.openxmlformats.org/officeDocument/2006/relationships/image" Target="../media/image18.png"/><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1.png"/><Relationship Id="rId5" Type="http://schemas.openxmlformats.org/officeDocument/2006/relationships/oleObject" Target="../embeddings/oleObject18.bin"/><Relationship Id="rId6" Type="http://schemas.openxmlformats.org/officeDocument/2006/relationships/image" Target="../media/image19.emf"/><Relationship Id="rId7" Type="http://schemas.openxmlformats.org/officeDocument/2006/relationships/oleObject" Target="../embeddings/oleObject19.bin"/><Relationship Id="rId8" Type="http://schemas.openxmlformats.org/officeDocument/2006/relationships/image" Target="../media/image20.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25.emf"/><Relationship Id="rId12" Type="http://schemas.openxmlformats.org/officeDocument/2006/relationships/oleObject" Target="../embeddings/oleObject24.bin"/><Relationship Id="rId13" Type="http://schemas.openxmlformats.org/officeDocument/2006/relationships/image" Target="../media/image26.emf"/><Relationship Id="rId14" Type="http://schemas.openxmlformats.org/officeDocument/2006/relationships/oleObject" Target="../embeddings/oleObject25.bin"/><Relationship Id="rId15" Type="http://schemas.openxmlformats.org/officeDocument/2006/relationships/image" Target="../media/image27.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20.bin"/><Relationship Id="rId5" Type="http://schemas.openxmlformats.org/officeDocument/2006/relationships/image" Target="../media/image22.emf"/><Relationship Id="rId6" Type="http://schemas.openxmlformats.org/officeDocument/2006/relationships/oleObject" Target="../embeddings/oleObject21.bin"/><Relationship Id="rId7" Type="http://schemas.openxmlformats.org/officeDocument/2006/relationships/image" Target="../media/image23.emf"/><Relationship Id="rId8" Type="http://schemas.openxmlformats.org/officeDocument/2006/relationships/oleObject" Target="../embeddings/oleObject22.bin"/><Relationship Id="rId9" Type="http://schemas.openxmlformats.org/officeDocument/2006/relationships/image" Target="../media/image24.emf"/><Relationship Id="rId10"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6.bin"/><Relationship Id="rId5" Type="http://schemas.openxmlformats.org/officeDocument/2006/relationships/image" Target="../media/image28.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30.emf"/><Relationship Id="rId6" Type="http://schemas.openxmlformats.org/officeDocument/2006/relationships/oleObject" Target="../embeddings/oleObject28.bin"/><Relationship Id="rId7" Type="http://schemas.openxmlformats.org/officeDocument/2006/relationships/image" Target="../media/image31.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9.bin"/><Relationship Id="rId5" Type="http://schemas.openxmlformats.org/officeDocument/2006/relationships/image" Target="../media/image32.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0.bin"/><Relationship Id="rId5" Type="http://schemas.openxmlformats.org/officeDocument/2006/relationships/image" Target="../media/image34.emf"/><Relationship Id="rId6" Type="http://schemas.openxmlformats.org/officeDocument/2006/relationships/oleObject" Target="../embeddings/oleObject31.bin"/><Relationship Id="rId7" Type="http://schemas.openxmlformats.org/officeDocument/2006/relationships/image" Target="../media/image31.emf"/><Relationship Id="rId8" Type="http://schemas.openxmlformats.org/officeDocument/2006/relationships/oleObject" Target="../embeddings/oleObject32.bin"/><Relationship Id="rId9" Type="http://schemas.openxmlformats.org/officeDocument/2006/relationships/image" Target="../media/image3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3.bin"/><Relationship Id="rId5" Type="http://schemas.openxmlformats.org/officeDocument/2006/relationships/image" Target="../media/image3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34.bin"/><Relationship Id="rId5" Type="http://schemas.openxmlformats.org/officeDocument/2006/relationships/image" Target="../media/image38.emf"/><Relationship Id="rId6" Type="http://schemas.openxmlformats.org/officeDocument/2006/relationships/oleObject" Target="../embeddings/oleObject35.bin"/><Relationship Id="rId7" Type="http://schemas.openxmlformats.org/officeDocument/2006/relationships/image" Target="../media/image31.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1" Type="http://schemas.openxmlformats.org/officeDocument/2006/relationships/image" Target="../media/image42.emf"/><Relationship Id="rId12" Type="http://schemas.openxmlformats.org/officeDocument/2006/relationships/oleObject" Target="../embeddings/oleObject40.bin"/><Relationship Id="rId13" Type="http://schemas.openxmlformats.org/officeDocument/2006/relationships/image" Target="../media/image43.emf"/><Relationship Id="rId1" Type="http://schemas.openxmlformats.org/officeDocument/2006/relationships/vmlDrawing" Target="../drawings/vmlDrawing17.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oleObject" Target="../embeddings/oleObject36.bin"/><Relationship Id="rId5" Type="http://schemas.openxmlformats.org/officeDocument/2006/relationships/image" Target="../media/image39.emf"/><Relationship Id="rId6" Type="http://schemas.openxmlformats.org/officeDocument/2006/relationships/oleObject" Target="../embeddings/oleObject37.bin"/><Relationship Id="rId7" Type="http://schemas.openxmlformats.org/officeDocument/2006/relationships/image" Target="../media/image40.emf"/><Relationship Id="rId8" Type="http://schemas.openxmlformats.org/officeDocument/2006/relationships/oleObject" Target="../embeddings/oleObject38.bin"/><Relationship Id="rId9" Type="http://schemas.openxmlformats.org/officeDocument/2006/relationships/image" Target="../media/image41.emf"/><Relationship Id="rId10"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41.bin"/><Relationship Id="rId5" Type="http://schemas.openxmlformats.org/officeDocument/2006/relationships/image" Target="../media/image44.emf"/><Relationship Id="rId6" Type="http://schemas.openxmlformats.org/officeDocument/2006/relationships/image" Target="../media/image45.png"/><Relationship Id="rId1" Type="http://schemas.openxmlformats.org/officeDocument/2006/relationships/vmlDrawing" Target="../drawings/vmlDrawing18.vml"/><Relationship Id="rId2"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5.xml"/><Relationship Id="rId5" Type="http://schemas.openxmlformats.org/officeDocument/2006/relationships/oleObject" Target="../embeddings/oleObject42.bin"/><Relationship Id="rId6" Type="http://schemas.openxmlformats.org/officeDocument/2006/relationships/image" Target="../media/image46.emf"/><Relationship Id="rId7" Type="http://schemas.openxmlformats.org/officeDocument/2006/relationships/oleObject" Target="../embeddings/oleObject43.bin"/><Relationship Id="rId8" Type="http://schemas.openxmlformats.org/officeDocument/2006/relationships/image" Target="../media/image47.emf"/><Relationship Id="rId9" Type="http://schemas.openxmlformats.org/officeDocument/2006/relationships/oleObject" Target="../embeddings/oleObject44.bin"/><Relationship Id="rId10" Type="http://schemas.openxmlformats.org/officeDocument/2006/relationships/image" Target="../media/image48.emf"/><Relationship Id="rId11" Type="http://schemas.openxmlformats.org/officeDocument/2006/relationships/image" Target="../media/image49.png"/><Relationship Id="rId1" Type="http://schemas.openxmlformats.org/officeDocument/2006/relationships/vmlDrawing" Target="../drawings/vmlDrawing19.vml"/><Relationship Id="rId2"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45.bin"/><Relationship Id="rId5" Type="http://schemas.openxmlformats.org/officeDocument/2006/relationships/image" Target="../media/image50.emf"/><Relationship Id="rId1" Type="http://schemas.openxmlformats.org/officeDocument/2006/relationships/vmlDrawing" Target="../drawings/vmlDrawing20.v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1" Type="http://schemas.openxmlformats.org/officeDocument/2006/relationships/image" Target="../media/image54.emf"/><Relationship Id="rId12" Type="http://schemas.openxmlformats.org/officeDocument/2006/relationships/oleObject" Target="../embeddings/oleObject50.bin"/><Relationship Id="rId13" Type="http://schemas.openxmlformats.org/officeDocument/2006/relationships/image" Target="../media/image55.emf"/><Relationship Id="rId1" Type="http://schemas.openxmlformats.org/officeDocument/2006/relationships/vmlDrawing" Target="../drawings/vmlDrawing21.vml"/><Relationship Id="rId2" Type="http://schemas.openxmlformats.org/officeDocument/2006/relationships/slideLayout" Target="../slideLayouts/slideLayout6.xml"/><Relationship Id="rId3" Type="http://schemas.openxmlformats.org/officeDocument/2006/relationships/notesSlide" Target="../notesSlides/notesSlide27.xml"/><Relationship Id="rId4" Type="http://schemas.openxmlformats.org/officeDocument/2006/relationships/oleObject" Target="../embeddings/oleObject46.bin"/><Relationship Id="rId5" Type="http://schemas.openxmlformats.org/officeDocument/2006/relationships/image" Target="../media/image51.emf"/><Relationship Id="rId6" Type="http://schemas.openxmlformats.org/officeDocument/2006/relationships/oleObject" Target="../embeddings/oleObject47.bin"/><Relationship Id="rId7" Type="http://schemas.openxmlformats.org/officeDocument/2006/relationships/image" Target="../media/image52.emf"/><Relationship Id="rId8" Type="http://schemas.openxmlformats.org/officeDocument/2006/relationships/oleObject" Target="../embeddings/oleObject48.bin"/><Relationship Id="rId9" Type="http://schemas.openxmlformats.org/officeDocument/2006/relationships/image" Target="../media/image53.emf"/><Relationship Id="rId10"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oleObject" Target="../embeddings/oleObject4.bin"/><Relationship Id="rId11"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1" Type="http://schemas.openxmlformats.org/officeDocument/2006/relationships/oleObject" Target="../embeddings/oleObject54.bin"/><Relationship Id="rId12" Type="http://schemas.openxmlformats.org/officeDocument/2006/relationships/image" Target="../media/image59.emf"/><Relationship Id="rId13" Type="http://schemas.openxmlformats.org/officeDocument/2006/relationships/oleObject" Target="../embeddings/oleObject55.bin"/><Relationship Id="rId14" Type="http://schemas.openxmlformats.org/officeDocument/2006/relationships/image" Target="../media/image60.emf"/><Relationship Id="rId15" Type="http://schemas.openxmlformats.org/officeDocument/2006/relationships/oleObject" Target="../embeddings/oleObject56.bin"/><Relationship Id="rId1" Type="http://schemas.openxmlformats.org/officeDocument/2006/relationships/vmlDrawing" Target="../drawings/vmlDrawing22.vml"/><Relationship Id="rId2" Type="http://schemas.openxmlformats.org/officeDocument/2006/relationships/slideLayout" Target="../slideLayouts/slideLayout2.xml"/><Relationship Id="rId3" Type="http://schemas.openxmlformats.org/officeDocument/2006/relationships/notesSlide" Target="../notesSlides/notesSlide28.xml"/><Relationship Id="rId4" Type="http://schemas.openxmlformats.org/officeDocument/2006/relationships/image" Target="../media/image61.emf"/><Relationship Id="rId5" Type="http://schemas.openxmlformats.org/officeDocument/2006/relationships/oleObject" Target="../embeddings/oleObject51.bin"/><Relationship Id="rId6" Type="http://schemas.openxmlformats.org/officeDocument/2006/relationships/image" Target="../media/image56.emf"/><Relationship Id="rId7" Type="http://schemas.openxmlformats.org/officeDocument/2006/relationships/oleObject" Target="../embeddings/oleObject52.bin"/><Relationship Id="rId8" Type="http://schemas.openxmlformats.org/officeDocument/2006/relationships/image" Target="../media/image57.emf"/><Relationship Id="rId9" Type="http://schemas.openxmlformats.org/officeDocument/2006/relationships/oleObject" Target="../embeddings/oleObject53.bin"/><Relationship Id="rId10" Type="http://schemas.openxmlformats.org/officeDocument/2006/relationships/image" Target="../media/image58.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6.emf"/><Relationship Id="rId6" Type="http://schemas.openxmlformats.org/officeDocument/2006/relationships/oleObject" Target="../embeddings/oleObject6.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7.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8.bin"/><Relationship Id="rId5" Type="http://schemas.openxmlformats.org/officeDocument/2006/relationships/image" Target="../media/image9.emf"/><Relationship Id="rId6" Type="http://schemas.openxmlformats.org/officeDocument/2006/relationships/oleObject" Target="../embeddings/oleObject9.bin"/><Relationship Id="rId7" Type="http://schemas.openxmlformats.org/officeDocument/2006/relationships/image" Target="../media/image10.emf"/><Relationship Id="rId8" Type="http://schemas.openxmlformats.org/officeDocument/2006/relationships/oleObject" Target="../embeddings/oleObject10.bin"/><Relationship Id="rId9"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1.bin"/><Relationship Id="rId5" Type="http://schemas.openxmlformats.org/officeDocument/2006/relationships/image" Target="../media/image12.emf"/><Relationship Id="rId6" Type="http://schemas.openxmlformats.org/officeDocument/2006/relationships/oleObject" Target="../embeddings/oleObject12.bin"/><Relationship Id="rId7"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3.bin"/><Relationship Id="rId5" Type="http://schemas.openxmlformats.org/officeDocument/2006/relationships/image" Target="../media/image14.emf"/><Relationship Id="rId6" Type="http://schemas.openxmlformats.org/officeDocument/2006/relationships/oleObject" Target="../embeddings/oleObject14.bin"/><Relationship Id="rId7" Type="http://schemas.openxmlformats.org/officeDocument/2006/relationships/image" Target="../media/image15.emf"/><Relationship Id="rId1" Type="http://schemas.openxmlformats.org/officeDocument/2006/relationships/vmlDrawing" Target="../drawings/vmlDrawing6.vml"/><Relationship Id="rId2"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a:t>Week </a:t>
            </a:r>
            <a:r>
              <a:rPr lang="en-US" b="1" smtClean="0"/>
              <a:t>8b</a:t>
            </a:r>
            <a:endParaRPr lang="en-US" b="1" dirty="0"/>
          </a:p>
        </p:txBody>
      </p:sp>
      <p:sp>
        <p:nvSpPr>
          <p:cNvPr id="12" name="Subtitle 11"/>
          <p:cNvSpPr>
            <a:spLocks noGrp="1"/>
          </p:cNvSpPr>
          <p:nvPr>
            <p:ph type="subTitle" idx="1"/>
          </p:nvPr>
        </p:nvSpPr>
        <p:spPr/>
        <p:txBody>
          <a:bodyPr>
            <a:normAutofit lnSpcReduction="10000"/>
          </a:bodyPr>
          <a:lstStyle/>
          <a:p>
            <a:r>
              <a:rPr lang="en-US" dirty="0"/>
              <a:t>COMPUTATIONAL MATHEMATICS</a:t>
            </a:r>
          </a:p>
          <a:p>
            <a:r>
              <a:rPr lang="en-US" dirty="0"/>
              <a:t>Root Finding – Newton-Raphson</a:t>
            </a:r>
          </a:p>
          <a:p>
            <a:endParaRPr lang="en-US" dirty="0"/>
          </a:p>
          <a:p>
            <a:r>
              <a:rPr lang="en-US" dirty="0"/>
              <a:t>Wednesday, 29 April 2020</a:t>
            </a:r>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xmlns="" id="{B96E44EC-43E5-034F-82FC-C48CD7734DB4}"/>
              </a:ext>
            </a:extLst>
          </p:cNvPr>
          <p:cNvSpPr>
            <a:spLocks noGrp="1" noChangeArrowheads="1"/>
          </p:cNvSpPr>
          <p:nvPr>
            <p:ph type="title"/>
          </p:nvPr>
        </p:nvSpPr>
        <p:spPr/>
        <p:txBody>
          <a:bodyPr/>
          <a:lstStyle/>
          <a:p>
            <a:r>
              <a:rPr lang="en-US" altLang="en-US"/>
              <a:t>Example 1</a:t>
            </a:r>
          </a:p>
        </p:txBody>
      </p:sp>
      <p:sp>
        <p:nvSpPr>
          <p:cNvPr id="56322" name="Rectangle 4">
            <a:extLst>
              <a:ext uri="{FF2B5EF4-FFF2-40B4-BE49-F238E27FC236}">
                <a16:creationId xmlns:a16="http://schemas.microsoft.com/office/drawing/2014/main" xmlns="" id="{88C0CC1E-032F-B64E-9383-46C63CC1F846}"/>
              </a:ext>
            </a:extLst>
          </p:cNvPr>
          <p:cNvSpPr>
            <a:spLocks noGrp="1" noChangeArrowheads="1"/>
          </p:cNvSpPr>
          <p:nvPr>
            <p:ph type="body" sz="half" idx="2"/>
          </p:nvPr>
        </p:nvSpPr>
        <p:spPr>
          <a:xfrm>
            <a:off x="2133600" y="1981200"/>
            <a:ext cx="8229600" cy="1752600"/>
          </a:xfrm>
        </p:spPr>
        <p:txBody>
          <a:bodyPr/>
          <a:lstStyle/>
          <a:p>
            <a:pPr>
              <a:lnSpc>
                <a:spcPct val="90000"/>
              </a:lnSpc>
              <a:buFont typeface="Wingdings" pitchFamily="2" charset="2"/>
              <a:buNone/>
            </a:pPr>
            <a:r>
              <a:rPr lang="en-US" altLang="en-US" sz="2400">
                <a:cs typeface="Times New Roman" panose="02020603050405020304" pitchFamily="18" charset="0"/>
              </a:rPr>
              <a:t>	You are working for ‘DOWN THE TOILET COMPANY’ that makes floats for ABC commodes.  The floating ball has a specific gravity of 0.6 and has a radius of 5.5 cm.  You are asked to find the depth to which the ball is submerged when floating in water.</a:t>
            </a:r>
          </a:p>
          <a:p>
            <a:pPr>
              <a:lnSpc>
                <a:spcPct val="90000"/>
              </a:lnSpc>
            </a:pPr>
            <a:endParaRPr lang="en-US" altLang="en-US" sz="2400"/>
          </a:p>
        </p:txBody>
      </p:sp>
      <p:sp>
        <p:nvSpPr>
          <p:cNvPr id="56323" name="Rectangle 7">
            <a:extLst>
              <a:ext uri="{FF2B5EF4-FFF2-40B4-BE49-F238E27FC236}">
                <a16:creationId xmlns:a16="http://schemas.microsoft.com/office/drawing/2014/main" xmlns="" id="{634FD3EB-A210-7A40-BA47-4201746B6DD1}"/>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6324" name="Object 6">
            <a:extLst>
              <a:ext uri="{FF2B5EF4-FFF2-40B4-BE49-F238E27FC236}">
                <a16:creationId xmlns:a16="http://schemas.microsoft.com/office/drawing/2014/main" xmlns="" id="{C0CA6231-E448-2F4E-A0B6-469A9EB42BD1}"/>
              </a:ext>
            </a:extLst>
          </p:cNvPr>
          <p:cNvGraphicFramePr>
            <a:graphicFrameLocks noChangeAspect="1"/>
          </p:cNvGraphicFramePr>
          <p:nvPr/>
        </p:nvGraphicFramePr>
        <p:xfrm>
          <a:off x="4572000" y="3733801"/>
          <a:ext cx="3124200" cy="2487613"/>
        </p:xfrm>
        <a:graphic>
          <a:graphicData uri="http://schemas.openxmlformats.org/presentationml/2006/ole">
            <mc:AlternateContent xmlns:mc="http://schemas.openxmlformats.org/markup-compatibility/2006">
              <mc:Choice xmlns:v="urn:schemas-microsoft-com:vml" Requires="v">
                <p:oleObj spid="_x0000_s16389" name="Bitmap Image" r:id="rId4" imgW="4914900" imgH="3429000" progId="Paint.Picture">
                  <p:embed/>
                </p:oleObj>
              </mc:Choice>
              <mc:Fallback>
                <p:oleObj name="Bitmap Image" r:id="rId4" imgW="4914900" imgH="3429000" progId="Paint.Picture">
                  <p:embed/>
                  <p:pic>
                    <p:nvPicPr>
                      <p:cNvPr id="56324" name="Object 6">
                        <a:extLst>
                          <a:ext uri="{FF2B5EF4-FFF2-40B4-BE49-F238E27FC236}">
                            <a16:creationId xmlns:a16="http://schemas.microsoft.com/office/drawing/2014/main" xmlns="" id="{C0CA6231-E448-2F4E-A0B6-469A9EB42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33801"/>
                        <a:ext cx="3124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Box 5">
            <a:extLst>
              <a:ext uri="{FF2B5EF4-FFF2-40B4-BE49-F238E27FC236}">
                <a16:creationId xmlns:a16="http://schemas.microsoft.com/office/drawing/2014/main" xmlns="" id="{3B8AB78B-D31E-6247-A37C-F40D49C7B62B}"/>
              </a:ext>
            </a:extLst>
          </p:cNvPr>
          <p:cNvSpPr txBox="1">
            <a:spLocks noChangeArrowheads="1"/>
          </p:cNvSpPr>
          <p:nvPr/>
        </p:nvSpPr>
        <p:spPr bwMode="auto">
          <a:xfrm>
            <a:off x="4114800" y="6172201"/>
            <a:ext cx="4267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b="1"/>
              <a:t>Figure 3 </a:t>
            </a:r>
            <a:r>
              <a:rPr lang="en-US" altLang="en-US" sz="2200"/>
              <a:t>Floating ball problem.</a:t>
            </a:r>
            <a:endParaRPr lang="en-US" altLang="en-US" sz="2200" b="1"/>
          </a:p>
        </p:txBody>
      </p:sp>
    </p:spTree>
    <p:extLst>
      <p:ext uri="{BB962C8B-B14F-4D97-AF65-F5344CB8AC3E}">
        <p14:creationId xmlns:p14="http://schemas.microsoft.com/office/powerpoint/2010/main" val="352945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xmlns="" id="{8C9DD5CD-4673-634E-B144-E95ECE58E1DC}"/>
              </a:ext>
            </a:extLst>
          </p:cNvPr>
          <p:cNvSpPr>
            <a:spLocks noGrp="1" noChangeArrowheads="1"/>
          </p:cNvSpPr>
          <p:nvPr>
            <p:ph type="title"/>
          </p:nvPr>
        </p:nvSpPr>
        <p:spPr/>
        <p:txBody>
          <a:bodyPr/>
          <a:lstStyle/>
          <a:p>
            <a:r>
              <a:rPr lang="en-US" altLang="en-US"/>
              <a:t>Example 1 Cont.</a:t>
            </a:r>
          </a:p>
        </p:txBody>
      </p:sp>
      <p:sp>
        <p:nvSpPr>
          <p:cNvPr id="58370" name="Rectangle 3">
            <a:extLst>
              <a:ext uri="{FF2B5EF4-FFF2-40B4-BE49-F238E27FC236}">
                <a16:creationId xmlns:a16="http://schemas.microsoft.com/office/drawing/2014/main" xmlns="" id="{5FA2C53D-7F16-5545-8196-A6EF656D9C4D}"/>
              </a:ext>
            </a:extLst>
          </p:cNvPr>
          <p:cNvSpPr>
            <a:spLocks noGrp="1" noChangeArrowheads="1"/>
          </p:cNvSpPr>
          <p:nvPr>
            <p:ph type="body" sz="half" idx="1"/>
          </p:nvPr>
        </p:nvSpPr>
        <p:spPr>
          <a:xfrm>
            <a:off x="1828800" y="2362200"/>
            <a:ext cx="5715000" cy="838200"/>
          </a:xfrm>
        </p:spPr>
        <p:txBody>
          <a:bodyPr>
            <a:normAutofit lnSpcReduction="10000"/>
          </a:bodyPr>
          <a:lstStyle/>
          <a:p>
            <a:pPr>
              <a:buFontTx/>
              <a:buNone/>
            </a:pPr>
            <a:r>
              <a:rPr lang="en-US" altLang="en-US" sz="2000">
                <a:cs typeface="Times New Roman" panose="02020603050405020304" pitchFamily="18" charset="0"/>
              </a:rPr>
              <a:t>	The equation that gives the depth </a:t>
            </a:r>
            <a:r>
              <a:rPr lang="en-US" altLang="en-US" sz="2000" i="1">
                <a:cs typeface="Times New Roman" panose="02020603050405020304" pitchFamily="18" charset="0"/>
              </a:rPr>
              <a:t>x</a:t>
            </a:r>
            <a:r>
              <a:rPr lang="en-US" altLang="en-US" sz="2000">
                <a:cs typeface="Times New Roman" panose="02020603050405020304" pitchFamily="18" charset="0"/>
              </a:rPr>
              <a:t> in meters to which the ball is submerged under water is given by</a:t>
            </a:r>
            <a:r>
              <a:rPr lang="en-US" altLang="en-US" sz="2000"/>
              <a:t> </a:t>
            </a:r>
          </a:p>
        </p:txBody>
      </p:sp>
      <p:graphicFrame>
        <p:nvGraphicFramePr>
          <p:cNvPr id="58371" name="Object 12">
            <a:extLst>
              <a:ext uri="{FF2B5EF4-FFF2-40B4-BE49-F238E27FC236}">
                <a16:creationId xmlns:a16="http://schemas.microsoft.com/office/drawing/2014/main" xmlns="" id="{F94C6222-7164-3447-8481-A4D85F089640}"/>
              </a:ext>
            </a:extLst>
          </p:cNvPr>
          <p:cNvGraphicFramePr>
            <a:graphicFrameLocks noGrp="1" noChangeAspect="1"/>
          </p:cNvGraphicFramePr>
          <p:nvPr>
            <p:ph sz="half" idx="2"/>
          </p:nvPr>
        </p:nvGraphicFramePr>
        <p:xfrm>
          <a:off x="2667000" y="3581400"/>
          <a:ext cx="4114800" cy="508000"/>
        </p:xfrm>
        <a:graphic>
          <a:graphicData uri="http://schemas.openxmlformats.org/presentationml/2006/ole">
            <mc:AlternateContent xmlns:mc="http://schemas.openxmlformats.org/markup-compatibility/2006">
              <mc:Choice xmlns:v="urn:schemas-microsoft-com:vml" Requires="v">
                <p:oleObj spid="_x0000_s18440" name="Equation" r:id="rId4" imgW="42710100" imgH="5270500" progId="Equation.3">
                  <p:embed/>
                </p:oleObj>
              </mc:Choice>
              <mc:Fallback>
                <p:oleObj name="Equation" r:id="rId4" imgW="42710100" imgH="5270500" progId="Equation.3">
                  <p:embed/>
                  <p:pic>
                    <p:nvPicPr>
                      <p:cNvPr id="58371" name="Object 12">
                        <a:extLst>
                          <a:ext uri="{FF2B5EF4-FFF2-40B4-BE49-F238E27FC236}">
                            <a16:creationId xmlns:a16="http://schemas.microsoft.com/office/drawing/2014/main" xmlns="" id="{F94C6222-7164-3447-8481-A4D85F0896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81400"/>
                        <a:ext cx="4114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4" name="Text Box 8">
            <a:extLst>
              <a:ext uri="{FF2B5EF4-FFF2-40B4-BE49-F238E27FC236}">
                <a16:creationId xmlns:a16="http://schemas.microsoft.com/office/drawing/2014/main" xmlns="" id="{90670B1E-1670-E445-AC39-8670D9439D56}"/>
              </a:ext>
            </a:extLst>
          </p:cNvPr>
          <p:cNvSpPr txBox="1">
            <a:spLocks noChangeArrowheads="1"/>
          </p:cNvSpPr>
          <p:nvPr/>
        </p:nvSpPr>
        <p:spPr bwMode="auto">
          <a:xfrm>
            <a:off x="2209800" y="4572000"/>
            <a:ext cx="8458200" cy="1554272"/>
          </a:xfrm>
          <a:prstGeom prst="rect">
            <a:avLst/>
          </a:prstGeom>
          <a:noFill/>
          <a:ln w="9525">
            <a:noFill/>
            <a:miter lim="800000"/>
            <a:headEnd/>
            <a:tailEnd/>
          </a:ln>
          <a:effectLst/>
        </p:spPr>
        <p:txBody>
          <a:bodyPr>
            <a:spAutoFit/>
          </a:bodyPr>
          <a:lstStyle/>
          <a:p>
            <a:pPr eaLnBrk="1" hangingPunct="1">
              <a:defRPr/>
            </a:pPr>
            <a:r>
              <a:rPr lang="en-US" sz="1900" dirty="0"/>
              <a:t>Use the Newton’s method of finding roots of equations to find </a:t>
            </a:r>
          </a:p>
          <a:p>
            <a:pPr marL="457200" indent="-457200">
              <a:buFontTx/>
              <a:buAutoNum type="alphaLcParenR"/>
              <a:defRPr/>
            </a:pPr>
            <a:r>
              <a:rPr lang="en-US" sz="1900" dirty="0"/>
              <a:t>the depth ‘x’ to which the ball is submerged under water.  Conduct three iterations to estimate the root of the above equation. </a:t>
            </a:r>
          </a:p>
          <a:p>
            <a:pPr marL="457200" indent="-457200">
              <a:buFontTx/>
              <a:buAutoNum type="alphaLcParenR"/>
              <a:defRPr/>
            </a:pPr>
            <a:r>
              <a:rPr lang="en-US" sz="1900" dirty="0"/>
              <a:t>The absolute relative approximate error at the end of each iteration, and</a:t>
            </a:r>
          </a:p>
          <a:p>
            <a:pPr marL="457200" indent="-457200">
              <a:buFontTx/>
              <a:buAutoNum type="alphaLcParenR"/>
              <a:defRPr/>
            </a:pPr>
            <a:r>
              <a:rPr lang="en-US" sz="1900" dirty="0"/>
              <a:t>The number of significant digits at least correct at the end of each iteration.</a:t>
            </a:r>
          </a:p>
        </p:txBody>
      </p:sp>
      <p:sp>
        <p:nvSpPr>
          <p:cNvPr id="58373" name="Rectangle 11">
            <a:extLst>
              <a:ext uri="{FF2B5EF4-FFF2-40B4-BE49-F238E27FC236}">
                <a16:creationId xmlns:a16="http://schemas.microsoft.com/office/drawing/2014/main" xmlns="" id="{E7E8B7EA-D48F-1B41-A63F-875019782A0D}"/>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8374" name="Object 10">
            <a:extLst>
              <a:ext uri="{FF2B5EF4-FFF2-40B4-BE49-F238E27FC236}">
                <a16:creationId xmlns:a16="http://schemas.microsoft.com/office/drawing/2014/main" xmlns="" id="{6BC1B641-1E73-3A42-9CED-BFC40B3FA0DA}"/>
              </a:ext>
            </a:extLst>
          </p:cNvPr>
          <p:cNvGraphicFramePr>
            <a:graphicFrameLocks noChangeAspect="1"/>
          </p:cNvGraphicFramePr>
          <p:nvPr/>
        </p:nvGraphicFramePr>
        <p:xfrm>
          <a:off x="7543800" y="1981201"/>
          <a:ext cx="2476500" cy="1971675"/>
        </p:xfrm>
        <a:graphic>
          <a:graphicData uri="http://schemas.openxmlformats.org/presentationml/2006/ole">
            <mc:AlternateContent xmlns:mc="http://schemas.openxmlformats.org/markup-compatibility/2006">
              <mc:Choice xmlns:v="urn:schemas-microsoft-com:vml" Requires="v">
                <p:oleObj spid="_x0000_s18441" r:id="rId6" imgW="4914900" imgH="3429000" progId="Paint.Picture">
                  <p:embed/>
                </p:oleObj>
              </mc:Choice>
              <mc:Fallback>
                <p:oleObj r:id="rId6" imgW="4914900" imgH="3429000" progId="Paint.Picture">
                  <p:embed/>
                  <p:pic>
                    <p:nvPicPr>
                      <p:cNvPr id="58374" name="Object 10">
                        <a:extLst>
                          <a:ext uri="{FF2B5EF4-FFF2-40B4-BE49-F238E27FC236}">
                            <a16:creationId xmlns:a16="http://schemas.microsoft.com/office/drawing/2014/main" xmlns="" id="{6BC1B641-1E73-3A42-9CED-BFC40B3FA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1981201"/>
                        <a:ext cx="2476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7" name="TextBox 11">
            <a:extLst>
              <a:ext uri="{FF2B5EF4-FFF2-40B4-BE49-F238E27FC236}">
                <a16:creationId xmlns:a16="http://schemas.microsoft.com/office/drawing/2014/main" xmlns="" id="{707C93BA-9662-D64B-BCDF-DF43A1BF8229}"/>
              </a:ext>
            </a:extLst>
          </p:cNvPr>
          <p:cNvSpPr txBox="1">
            <a:spLocks noChangeArrowheads="1"/>
          </p:cNvSpPr>
          <p:nvPr/>
        </p:nvSpPr>
        <p:spPr bwMode="auto">
          <a:xfrm>
            <a:off x="7010400" y="3962400"/>
            <a:ext cx="365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3 </a:t>
            </a:r>
            <a:r>
              <a:rPr lang="en-US" altLang="en-US" sz="1900"/>
              <a:t>Floating ball problem.</a:t>
            </a:r>
            <a:endParaRPr lang="en-US" altLang="en-US" sz="1900" b="1"/>
          </a:p>
        </p:txBody>
      </p:sp>
    </p:spTree>
    <p:extLst>
      <p:ext uri="{BB962C8B-B14F-4D97-AF65-F5344CB8AC3E}">
        <p14:creationId xmlns:p14="http://schemas.microsoft.com/office/powerpoint/2010/main" val="153182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xmlns="" id="{77E3BC34-B5AE-6C42-8EDA-A320619C9945}"/>
              </a:ext>
            </a:extLst>
          </p:cNvPr>
          <p:cNvSpPr>
            <a:spLocks noGrp="1" noChangeArrowheads="1"/>
          </p:cNvSpPr>
          <p:nvPr>
            <p:ph type="title"/>
          </p:nvPr>
        </p:nvSpPr>
        <p:spPr/>
        <p:txBody>
          <a:bodyPr/>
          <a:lstStyle/>
          <a:p>
            <a:r>
              <a:rPr lang="en-US" altLang="en-US"/>
              <a:t>Example 1 Cont.</a:t>
            </a:r>
          </a:p>
        </p:txBody>
      </p:sp>
      <p:pic>
        <p:nvPicPr>
          <p:cNvPr id="60418" name="Picture 9">
            <a:extLst>
              <a:ext uri="{FF2B5EF4-FFF2-40B4-BE49-F238E27FC236}">
                <a16:creationId xmlns:a16="http://schemas.microsoft.com/office/drawing/2014/main" xmlns="" id="{F2B0C12D-AA06-7340-99E3-A32B6073A97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226175" y="1828800"/>
            <a:ext cx="3886200" cy="3886200"/>
          </a:xfrm>
          <a:noFill/>
        </p:spPr>
      </p:pic>
      <p:graphicFrame>
        <p:nvGraphicFramePr>
          <p:cNvPr id="60419" name="Object 1">
            <a:extLst>
              <a:ext uri="{FF2B5EF4-FFF2-40B4-BE49-F238E27FC236}">
                <a16:creationId xmlns:a16="http://schemas.microsoft.com/office/drawing/2014/main" xmlns="" id="{064F0CE8-A6A7-894C-BE6D-626C50F9EEF2}"/>
              </a:ext>
            </a:extLst>
          </p:cNvPr>
          <p:cNvGraphicFramePr>
            <a:graphicFrameLocks noChangeAspect="1"/>
          </p:cNvGraphicFramePr>
          <p:nvPr/>
        </p:nvGraphicFramePr>
        <p:xfrm>
          <a:off x="1981200" y="5051426"/>
          <a:ext cx="4114800" cy="506413"/>
        </p:xfrm>
        <a:graphic>
          <a:graphicData uri="http://schemas.openxmlformats.org/presentationml/2006/ole">
            <mc:AlternateContent xmlns:mc="http://schemas.openxmlformats.org/markup-compatibility/2006">
              <mc:Choice xmlns:v="urn:schemas-microsoft-com:vml" Requires="v">
                <p:oleObj spid="_x0000_s20488" name="Equation" r:id="rId5" imgW="42710100" imgH="5270500" progId="Equation.3">
                  <p:embed/>
                </p:oleObj>
              </mc:Choice>
              <mc:Fallback>
                <p:oleObj name="Equation" r:id="rId5" imgW="42710100" imgH="5270500" progId="Equation.3">
                  <p:embed/>
                  <p:pic>
                    <p:nvPicPr>
                      <p:cNvPr id="60419" name="Object 1">
                        <a:extLst>
                          <a:ext uri="{FF2B5EF4-FFF2-40B4-BE49-F238E27FC236}">
                            <a16:creationId xmlns:a16="http://schemas.microsoft.com/office/drawing/2014/main" xmlns="" id="{064F0CE8-A6A7-894C-BE6D-626C50F9EE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051426"/>
                        <a:ext cx="41148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2">
            <a:extLst>
              <a:ext uri="{FF2B5EF4-FFF2-40B4-BE49-F238E27FC236}">
                <a16:creationId xmlns:a16="http://schemas.microsoft.com/office/drawing/2014/main" xmlns="" id="{DE0556E4-4B90-A549-8B31-8824BE5B8514}"/>
              </a:ext>
            </a:extLst>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0489" name="Equation" r:id="rId7" imgW="2628900" imgH="4978400" progId="Equation.3">
                  <p:embed/>
                </p:oleObj>
              </mc:Choice>
              <mc:Fallback>
                <p:oleObj name="Equation" r:id="rId7" imgW="2628900" imgH="4978400" progId="Equation.3">
                  <p:embed/>
                  <p:pic>
                    <p:nvPicPr>
                      <p:cNvPr id="60420" name="Object 2">
                        <a:extLst>
                          <a:ext uri="{FF2B5EF4-FFF2-40B4-BE49-F238E27FC236}">
                            <a16:creationId xmlns:a16="http://schemas.microsoft.com/office/drawing/2014/main" xmlns="" id="{DE0556E4-4B90-A549-8B31-8824BE5B85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TextBox 11">
            <a:extLst>
              <a:ext uri="{FF2B5EF4-FFF2-40B4-BE49-F238E27FC236}">
                <a16:creationId xmlns:a16="http://schemas.microsoft.com/office/drawing/2014/main" xmlns="" id="{CB7895C2-6B78-554C-B7A8-0A6EEB0A2297}"/>
              </a:ext>
            </a:extLst>
          </p:cNvPr>
          <p:cNvSpPr txBox="1">
            <a:spLocks noChangeArrowheads="1"/>
          </p:cNvSpPr>
          <p:nvPr/>
        </p:nvSpPr>
        <p:spPr bwMode="auto">
          <a:xfrm>
            <a:off x="1790700" y="2514600"/>
            <a:ext cx="41148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To aid in the understanding of how this method works to find the root of an equation, the graph of f(x) is shown to the right, </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2400"/>
              <a:t>where</a:t>
            </a:r>
          </a:p>
        </p:txBody>
      </p:sp>
      <p:sp>
        <p:nvSpPr>
          <p:cNvPr id="60424" name="TextBox 12">
            <a:extLst>
              <a:ext uri="{FF2B5EF4-FFF2-40B4-BE49-F238E27FC236}">
                <a16:creationId xmlns:a16="http://schemas.microsoft.com/office/drawing/2014/main" xmlns="" id="{A7BE66F2-5A09-8044-B3F5-3548A73CF7A7}"/>
              </a:ext>
            </a:extLst>
          </p:cNvPr>
          <p:cNvSpPr txBox="1">
            <a:spLocks noChangeArrowheads="1"/>
          </p:cNvSpPr>
          <p:nvPr/>
        </p:nvSpPr>
        <p:spPr bwMode="auto">
          <a:xfrm>
            <a:off x="1905000" y="1981201"/>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a:t>Solution</a:t>
            </a:r>
          </a:p>
        </p:txBody>
      </p:sp>
      <p:sp>
        <p:nvSpPr>
          <p:cNvPr id="60425" name="TextBox 11">
            <a:extLst>
              <a:ext uri="{FF2B5EF4-FFF2-40B4-BE49-F238E27FC236}">
                <a16:creationId xmlns:a16="http://schemas.microsoft.com/office/drawing/2014/main" xmlns="" id="{9B5672B6-686F-B345-AF8B-99ABB34DD477}"/>
              </a:ext>
            </a:extLst>
          </p:cNvPr>
          <p:cNvSpPr txBox="1">
            <a:spLocks noChangeArrowheads="1"/>
          </p:cNvSpPr>
          <p:nvPr/>
        </p:nvSpPr>
        <p:spPr bwMode="auto">
          <a:xfrm>
            <a:off x="6324600" y="5791201"/>
            <a:ext cx="4038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4 </a:t>
            </a:r>
            <a:r>
              <a:rPr lang="en-US" altLang="en-US" sz="1900"/>
              <a:t>Graph of the function f(x)</a:t>
            </a:r>
            <a:endParaRPr lang="en-US" altLang="en-US" sz="1900" b="1"/>
          </a:p>
        </p:txBody>
      </p:sp>
    </p:spTree>
    <p:extLst>
      <p:ext uri="{BB962C8B-B14F-4D97-AF65-F5344CB8AC3E}">
        <p14:creationId xmlns:p14="http://schemas.microsoft.com/office/powerpoint/2010/main" val="271055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xmlns="" id="{290AFD98-1689-B541-9F4A-F55D23F122B0}"/>
              </a:ext>
            </a:extLst>
          </p:cNvPr>
          <p:cNvSpPr>
            <a:spLocks noGrp="1" noChangeArrowheads="1"/>
          </p:cNvSpPr>
          <p:nvPr>
            <p:ph type="title"/>
          </p:nvPr>
        </p:nvSpPr>
        <p:spPr/>
        <p:txBody>
          <a:bodyPr/>
          <a:lstStyle/>
          <a:p>
            <a:r>
              <a:rPr lang="en-US" altLang="en-US"/>
              <a:t>Example 1 Cont.</a:t>
            </a:r>
          </a:p>
        </p:txBody>
      </p:sp>
      <p:sp>
        <p:nvSpPr>
          <p:cNvPr id="62466" name="Rectangle 6">
            <a:extLst>
              <a:ext uri="{FF2B5EF4-FFF2-40B4-BE49-F238E27FC236}">
                <a16:creationId xmlns:a16="http://schemas.microsoft.com/office/drawing/2014/main" xmlns="" id="{CDE5C92A-EA96-B548-ABF2-87A977DB7872}"/>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2467" name="Text Box 9">
            <a:extLst>
              <a:ext uri="{FF2B5EF4-FFF2-40B4-BE49-F238E27FC236}">
                <a16:creationId xmlns:a16="http://schemas.microsoft.com/office/drawing/2014/main" xmlns="" id="{74813A75-4723-BC4A-A706-6C41A4D449B6}"/>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62470" name="Object 13">
            <a:extLst>
              <a:ext uri="{FF2B5EF4-FFF2-40B4-BE49-F238E27FC236}">
                <a16:creationId xmlns:a16="http://schemas.microsoft.com/office/drawing/2014/main" xmlns="" id="{BD2505F1-E4B9-8E47-A274-0030474D3548}"/>
              </a:ext>
            </a:extLst>
          </p:cNvPr>
          <p:cNvGraphicFramePr>
            <a:graphicFrameLocks noChangeAspect="1"/>
          </p:cNvGraphicFramePr>
          <p:nvPr/>
        </p:nvGraphicFramePr>
        <p:xfrm>
          <a:off x="2438400" y="2590801"/>
          <a:ext cx="4114800" cy="1071563"/>
        </p:xfrm>
        <a:graphic>
          <a:graphicData uri="http://schemas.openxmlformats.org/presentationml/2006/ole">
            <mc:AlternateContent xmlns:mc="http://schemas.openxmlformats.org/markup-compatibility/2006">
              <mc:Choice xmlns:v="urn:schemas-microsoft-com:vml" Requires="v">
                <p:oleObj spid="_x0000_s22548" name="Equation" r:id="rId4" imgW="42710100" imgH="11112500" progId="Equation.3">
                  <p:embed/>
                </p:oleObj>
              </mc:Choice>
              <mc:Fallback>
                <p:oleObj name="Equation" r:id="rId4" imgW="42710100" imgH="11112500" progId="Equation.3">
                  <p:embed/>
                  <p:pic>
                    <p:nvPicPr>
                      <p:cNvPr id="62470" name="Object 13">
                        <a:extLst>
                          <a:ext uri="{FF2B5EF4-FFF2-40B4-BE49-F238E27FC236}">
                            <a16:creationId xmlns:a16="http://schemas.microsoft.com/office/drawing/2014/main" xmlns="" id="{BD2505F1-E4B9-8E47-A274-0030474D3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1"/>
                        <a:ext cx="41148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1" name="TextBox 10">
            <a:extLst>
              <a:ext uri="{FF2B5EF4-FFF2-40B4-BE49-F238E27FC236}">
                <a16:creationId xmlns:a16="http://schemas.microsoft.com/office/drawing/2014/main" xmlns="" id="{C6B38574-A6DE-0F4B-8A9A-551653DAAC54}"/>
              </a:ext>
            </a:extLst>
          </p:cNvPr>
          <p:cNvSpPr txBox="1">
            <a:spLocks noChangeArrowheads="1"/>
          </p:cNvSpPr>
          <p:nvPr/>
        </p:nvSpPr>
        <p:spPr bwMode="auto">
          <a:xfrm>
            <a:off x="2362200" y="3810000"/>
            <a:ext cx="7772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Let us assume the initial guess of the root of               is                  . This is a reasonable guess (discuss why </a:t>
            </a:r>
          </a:p>
          <a:p>
            <a:pPr eaLnBrk="1" hangingPunct="1">
              <a:spcBef>
                <a:spcPct val="0"/>
              </a:spcBef>
              <a:buClrTx/>
              <a:buSzTx/>
              <a:buFontTx/>
              <a:buNone/>
            </a:pPr>
            <a:r>
              <a:rPr lang="en-US" altLang="en-US" sz="2400"/>
              <a:t>          and                 are not good choices) as the extreme values of the depth </a:t>
            </a:r>
            <a:r>
              <a:rPr lang="en-US" altLang="en-US" sz="2400" i="1"/>
              <a:t>x</a:t>
            </a:r>
            <a:r>
              <a:rPr lang="en-US" altLang="en-US" sz="2400"/>
              <a:t>  would be 0 and the diameter (0.11 m) of the ball.</a:t>
            </a:r>
          </a:p>
        </p:txBody>
      </p:sp>
      <p:graphicFrame>
        <p:nvGraphicFramePr>
          <p:cNvPr id="62472" name="Object 14">
            <a:extLst>
              <a:ext uri="{FF2B5EF4-FFF2-40B4-BE49-F238E27FC236}">
                <a16:creationId xmlns:a16="http://schemas.microsoft.com/office/drawing/2014/main" xmlns="" id="{678F9FF7-52A5-984A-936C-EB53088013DA}"/>
              </a:ext>
            </a:extLst>
          </p:cNvPr>
          <p:cNvGraphicFramePr>
            <a:graphicFrameLocks noChangeAspect="1"/>
          </p:cNvGraphicFramePr>
          <p:nvPr/>
        </p:nvGraphicFramePr>
        <p:xfrm>
          <a:off x="8686800" y="3810001"/>
          <a:ext cx="1212850" cy="479425"/>
        </p:xfrm>
        <a:graphic>
          <a:graphicData uri="http://schemas.openxmlformats.org/presentationml/2006/ole">
            <mc:AlternateContent xmlns:mc="http://schemas.openxmlformats.org/markup-compatibility/2006">
              <mc:Choice xmlns:v="urn:schemas-microsoft-com:vml" Requires="v">
                <p:oleObj spid="_x0000_s22549" name="Equation" r:id="rId6" imgW="12585700" imgH="4978400" progId="Equation.3">
                  <p:embed/>
                </p:oleObj>
              </mc:Choice>
              <mc:Fallback>
                <p:oleObj name="Equation" r:id="rId6" imgW="12585700" imgH="4978400" progId="Equation.3">
                  <p:embed/>
                  <p:pic>
                    <p:nvPicPr>
                      <p:cNvPr id="62472" name="Object 14">
                        <a:extLst>
                          <a:ext uri="{FF2B5EF4-FFF2-40B4-BE49-F238E27FC236}">
                            <a16:creationId xmlns:a16="http://schemas.microsoft.com/office/drawing/2014/main" xmlns="" id="{678F9FF7-52A5-984A-936C-EB53088013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3810001"/>
                        <a:ext cx="12128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3" name="Object 15">
            <a:extLst>
              <a:ext uri="{FF2B5EF4-FFF2-40B4-BE49-F238E27FC236}">
                <a16:creationId xmlns:a16="http://schemas.microsoft.com/office/drawing/2014/main" xmlns="" id="{F7E4D04C-6308-954D-AE37-7158AD0C2B1C}"/>
              </a:ext>
            </a:extLst>
          </p:cNvPr>
          <p:cNvGraphicFramePr>
            <a:graphicFrameLocks noChangeAspect="1"/>
          </p:cNvGraphicFramePr>
          <p:nvPr/>
        </p:nvGraphicFramePr>
        <p:xfrm>
          <a:off x="2743200" y="4191001"/>
          <a:ext cx="1606550" cy="506413"/>
        </p:xfrm>
        <a:graphic>
          <a:graphicData uri="http://schemas.openxmlformats.org/presentationml/2006/ole">
            <mc:AlternateContent xmlns:mc="http://schemas.openxmlformats.org/markup-compatibility/2006">
              <mc:Choice xmlns:v="urn:schemas-microsoft-com:vml" Requires="v">
                <p:oleObj spid="_x0000_s22550" name="Equation" r:id="rId8" imgW="16675100" imgH="5270500" progId="Equation.3">
                  <p:embed/>
                </p:oleObj>
              </mc:Choice>
              <mc:Fallback>
                <p:oleObj name="Equation" r:id="rId8" imgW="16675100" imgH="5270500" progId="Equation.3">
                  <p:embed/>
                  <p:pic>
                    <p:nvPicPr>
                      <p:cNvPr id="62473" name="Object 15">
                        <a:extLst>
                          <a:ext uri="{FF2B5EF4-FFF2-40B4-BE49-F238E27FC236}">
                            <a16:creationId xmlns:a16="http://schemas.microsoft.com/office/drawing/2014/main" xmlns="" id="{F7E4D04C-6308-954D-AE37-7158AD0C2B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4191001"/>
                        <a:ext cx="16065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4" name="Object 16">
            <a:extLst>
              <a:ext uri="{FF2B5EF4-FFF2-40B4-BE49-F238E27FC236}">
                <a16:creationId xmlns:a16="http://schemas.microsoft.com/office/drawing/2014/main" xmlns="" id="{843E3B11-992D-7243-9AC2-AD2938343EC9}"/>
              </a:ext>
            </a:extLst>
          </p:cNvPr>
          <p:cNvGraphicFramePr>
            <a:graphicFrameLocks noChangeAspect="1"/>
          </p:cNvGraphicFramePr>
          <p:nvPr/>
        </p:nvGraphicFramePr>
        <p:xfrm>
          <a:off x="2514601" y="4572000"/>
          <a:ext cx="790575" cy="393700"/>
        </p:xfrm>
        <a:graphic>
          <a:graphicData uri="http://schemas.openxmlformats.org/presentationml/2006/ole">
            <mc:AlternateContent xmlns:mc="http://schemas.openxmlformats.org/markup-compatibility/2006">
              <mc:Choice xmlns:v="urn:schemas-microsoft-com:vml" Requires="v">
                <p:oleObj spid="_x0000_s22551" name="Equation" r:id="rId10" imgW="8191500" imgH="4102100" progId="Equation.3">
                  <p:embed/>
                </p:oleObj>
              </mc:Choice>
              <mc:Fallback>
                <p:oleObj name="Equation" r:id="rId10" imgW="8191500" imgH="4102100" progId="Equation.3">
                  <p:embed/>
                  <p:pic>
                    <p:nvPicPr>
                      <p:cNvPr id="62474" name="Object 16">
                        <a:extLst>
                          <a:ext uri="{FF2B5EF4-FFF2-40B4-BE49-F238E27FC236}">
                            <a16:creationId xmlns:a16="http://schemas.microsoft.com/office/drawing/2014/main" xmlns="" id="{843E3B11-992D-7243-9AC2-AD2938343E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1" y="4572000"/>
                        <a:ext cx="7905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5" name="Object 17">
            <a:extLst>
              <a:ext uri="{FF2B5EF4-FFF2-40B4-BE49-F238E27FC236}">
                <a16:creationId xmlns:a16="http://schemas.microsoft.com/office/drawing/2014/main" xmlns="" id="{E0690128-1D95-4A47-AFC8-FD5ABEC5CF1A}"/>
              </a:ext>
            </a:extLst>
          </p:cNvPr>
          <p:cNvGraphicFramePr>
            <a:graphicFrameLocks noChangeAspect="1"/>
          </p:cNvGraphicFramePr>
          <p:nvPr/>
        </p:nvGraphicFramePr>
        <p:xfrm>
          <a:off x="4038600" y="4572000"/>
          <a:ext cx="1468438" cy="393700"/>
        </p:xfrm>
        <a:graphic>
          <a:graphicData uri="http://schemas.openxmlformats.org/presentationml/2006/ole">
            <mc:AlternateContent xmlns:mc="http://schemas.openxmlformats.org/markup-compatibility/2006">
              <mc:Choice xmlns:v="urn:schemas-microsoft-com:vml" Requires="v">
                <p:oleObj spid="_x0000_s22552" name="Equation" r:id="rId12" imgW="15214600" imgH="4102100" progId="Equation.3">
                  <p:embed/>
                </p:oleObj>
              </mc:Choice>
              <mc:Fallback>
                <p:oleObj name="Equation" r:id="rId12" imgW="15214600" imgH="4102100" progId="Equation.3">
                  <p:embed/>
                  <p:pic>
                    <p:nvPicPr>
                      <p:cNvPr id="62475" name="Object 17">
                        <a:extLst>
                          <a:ext uri="{FF2B5EF4-FFF2-40B4-BE49-F238E27FC236}">
                            <a16:creationId xmlns:a16="http://schemas.microsoft.com/office/drawing/2014/main" xmlns="" id="{E0690128-1D95-4A47-AFC8-FD5ABEC5CF1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4572000"/>
                        <a:ext cx="146843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6" name="TextBox 15">
            <a:extLst>
              <a:ext uri="{FF2B5EF4-FFF2-40B4-BE49-F238E27FC236}">
                <a16:creationId xmlns:a16="http://schemas.microsoft.com/office/drawing/2014/main" xmlns="" id="{32667EC7-4AC6-3745-9672-F271A7E375A9}"/>
              </a:ext>
            </a:extLst>
          </p:cNvPr>
          <p:cNvSpPr txBox="1">
            <a:spLocks noChangeArrowheads="1"/>
          </p:cNvSpPr>
          <p:nvPr/>
        </p:nvSpPr>
        <p:spPr bwMode="auto">
          <a:xfrm>
            <a:off x="2362200" y="1981201"/>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Solve for </a:t>
            </a:r>
          </a:p>
        </p:txBody>
      </p:sp>
      <p:graphicFrame>
        <p:nvGraphicFramePr>
          <p:cNvPr id="62477" name="Object 18">
            <a:extLst>
              <a:ext uri="{FF2B5EF4-FFF2-40B4-BE49-F238E27FC236}">
                <a16:creationId xmlns:a16="http://schemas.microsoft.com/office/drawing/2014/main" xmlns="" id="{88CA48C7-1A71-BB45-88E2-536FAB34CE40}"/>
              </a:ext>
            </a:extLst>
          </p:cNvPr>
          <p:cNvGraphicFramePr>
            <a:graphicFrameLocks noChangeAspect="1"/>
          </p:cNvGraphicFramePr>
          <p:nvPr/>
        </p:nvGraphicFramePr>
        <p:xfrm>
          <a:off x="3810001" y="1981201"/>
          <a:ext cx="815975" cy="466725"/>
        </p:xfrm>
        <a:graphic>
          <a:graphicData uri="http://schemas.openxmlformats.org/presentationml/2006/ole">
            <mc:AlternateContent xmlns:mc="http://schemas.openxmlformats.org/markup-compatibility/2006">
              <mc:Choice xmlns:v="urn:schemas-microsoft-com:vml" Requires="v">
                <p:oleObj spid="_x0000_s22553" name="Equation" r:id="rId14" imgW="8483600" imgH="4978400" progId="Equation.3">
                  <p:embed/>
                </p:oleObj>
              </mc:Choice>
              <mc:Fallback>
                <p:oleObj name="Equation" r:id="rId14" imgW="8483600" imgH="4978400" progId="Equation.3">
                  <p:embed/>
                  <p:pic>
                    <p:nvPicPr>
                      <p:cNvPr id="62477" name="Object 18">
                        <a:extLst>
                          <a:ext uri="{FF2B5EF4-FFF2-40B4-BE49-F238E27FC236}">
                            <a16:creationId xmlns:a16="http://schemas.microsoft.com/office/drawing/2014/main" xmlns="" id="{88CA48C7-1A71-BB45-88E2-536FAB34CE4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1" y="1981201"/>
                        <a:ext cx="8159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930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xmlns="" id="{A76ED69A-5B6C-0748-984A-8B8F404F4807}"/>
              </a:ext>
            </a:extLst>
          </p:cNvPr>
          <p:cNvSpPr>
            <a:spLocks noGrp="1" noChangeArrowheads="1"/>
          </p:cNvSpPr>
          <p:nvPr>
            <p:ph type="title"/>
          </p:nvPr>
        </p:nvSpPr>
        <p:spPr/>
        <p:txBody>
          <a:bodyPr/>
          <a:lstStyle/>
          <a:p>
            <a:r>
              <a:rPr lang="en-US" altLang="en-US"/>
              <a:t>Example 1 Cont.</a:t>
            </a:r>
          </a:p>
        </p:txBody>
      </p:sp>
      <p:sp>
        <p:nvSpPr>
          <p:cNvPr id="64514" name="Rectangle 6">
            <a:extLst>
              <a:ext uri="{FF2B5EF4-FFF2-40B4-BE49-F238E27FC236}">
                <a16:creationId xmlns:a16="http://schemas.microsoft.com/office/drawing/2014/main" xmlns="" id="{BB6514EE-F35F-CA4B-9088-645A0C28D0E2}"/>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4515" name="Text Box 9">
            <a:extLst>
              <a:ext uri="{FF2B5EF4-FFF2-40B4-BE49-F238E27FC236}">
                <a16:creationId xmlns:a16="http://schemas.microsoft.com/office/drawing/2014/main" xmlns="" id="{E2800A92-AF1B-674E-B85A-D59BF7D877BA}"/>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64516" name="Object 2">
            <a:extLst>
              <a:ext uri="{FF2B5EF4-FFF2-40B4-BE49-F238E27FC236}">
                <a16:creationId xmlns:a16="http://schemas.microsoft.com/office/drawing/2014/main" xmlns="" id="{549073EB-6800-664F-B72B-1CFC15516937}"/>
              </a:ext>
            </a:extLst>
          </p:cNvPr>
          <p:cNvGraphicFramePr>
            <a:graphicFrameLocks noChangeAspect="1"/>
          </p:cNvGraphicFramePr>
          <p:nvPr/>
        </p:nvGraphicFramePr>
        <p:xfrm>
          <a:off x="2514600" y="2895600"/>
          <a:ext cx="5849938" cy="2895600"/>
        </p:xfrm>
        <a:graphic>
          <a:graphicData uri="http://schemas.openxmlformats.org/presentationml/2006/ole">
            <mc:AlternateContent xmlns:mc="http://schemas.openxmlformats.org/markup-compatibility/2006">
              <mc:Choice xmlns:v="urn:schemas-microsoft-com:vml" Requires="v">
                <p:oleObj spid="_x0000_s24581" name="Equation" r:id="rId4" imgW="66700400" imgH="40665400" progId="Equation.3">
                  <p:embed/>
                </p:oleObj>
              </mc:Choice>
              <mc:Fallback>
                <p:oleObj name="Equation" r:id="rId4" imgW="66700400" imgH="40665400" progId="Equation.3">
                  <p:embed/>
                  <p:pic>
                    <p:nvPicPr>
                      <p:cNvPr id="64516" name="Object 2">
                        <a:extLst>
                          <a:ext uri="{FF2B5EF4-FFF2-40B4-BE49-F238E27FC236}">
                            <a16:creationId xmlns:a16="http://schemas.microsoft.com/office/drawing/2014/main" xmlns="" id="{549073EB-6800-664F-B72B-1CFC1551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895600"/>
                        <a:ext cx="5849938"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9" name="TextBox 11">
            <a:extLst>
              <a:ext uri="{FF2B5EF4-FFF2-40B4-BE49-F238E27FC236}">
                <a16:creationId xmlns:a16="http://schemas.microsoft.com/office/drawing/2014/main" xmlns="" id="{2B5C1D4C-8D1B-7A4D-B855-8BEDAA94922D}"/>
              </a:ext>
            </a:extLst>
          </p:cNvPr>
          <p:cNvSpPr txBox="1">
            <a:spLocks noChangeArrowheads="1"/>
          </p:cNvSpPr>
          <p:nvPr/>
        </p:nvSpPr>
        <p:spPr bwMode="auto">
          <a:xfrm>
            <a:off x="2362200" y="2057401"/>
            <a:ext cx="5715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1</a:t>
            </a:r>
          </a:p>
          <a:p>
            <a:pPr eaLnBrk="1" hangingPunct="1">
              <a:spcBef>
                <a:spcPct val="0"/>
              </a:spcBef>
              <a:buClrTx/>
              <a:buSzTx/>
              <a:buFontTx/>
              <a:buNone/>
            </a:pPr>
            <a:r>
              <a:rPr lang="en-US" altLang="en-US" sz="1900"/>
              <a:t>The estimate of the root is</a:t>
            </a:r>
          </a:p>
        </p:txBody>
      </p:sp>
    </p:spTree>
    <p:extLst>
      <p:ext uri="{BB962C8B-B14F-4D97-AF65-F5344CB8AC3E}">
        <p14:creationId xmlns:p14="http://schemas.microsoft.com/office/powerpoint/2010/main" val="281938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xmlns="" id="{9099EDD8-6D41-B940-B0EF-2E7413898D4E}"/>
              </a:ext>
            </a:extLst>
          </p:cNvPr>
          <p:cNvSpPr>
            <a:spLocks noGrp="1" noChangeArrowheads="1"/>
          </p:cNvSpPr>
          <p:nvPr>
            <p:ph type="title"/>
          </p:nvPr>
        </p:nvSpPr>
        <p:spPr/>
        <p:txBody>
          <a:bodyPr/>
          <a:lstStyle/>
          <a:p>
            <a:r>
              <a:rPr lang="en-US" altLang="en-US"/>
              <a:t>Example 1 Cont. </a:t>
            </a:r>
          </a:p>
        </p:txBody>
      </p:sp>
      <p:pic>
        <p:nvPicPr>
          <p:cNvPr id="66562" name="Picture 11">
            <a:extLst>
              <a:ext uri="{FF2B5EF4-FFF2-40B4-BE49-F238E27FC236}">
                <a16:creationId xmlns:a16="http://schemas.microsoft.com/office/drawing/2014/main" xmlns="" id="{4E77A037-3838-644C-9F78-BA8064DCC6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33801" y="1905001"/>
            <a:ext cx="4092575" cy="4092575"/>
          </a:xfrm>
          <a:noFill/>
        </p:spPr>
      </p:pic>
      <p:sp>
        <p:nvSpPr>
          <p:cNvPr id="66563" name="Rectangle 6">
            <a:extLst>
              <a:ext uri="{FF2B5EF4-FFF2-40B4-BE49-F238E27FC236}">
                <a16:creationId xmlns:a16="http://schemas.microsoft.com/office/drawing/2014/main" xmlns="" id="{4FA0AC0C-4950-8C4A-8762-9F41BE6BBD84}"/>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6564" name="Text Box 9">
            <a:extLst>
              <a:ext uri="{FF2B5EF4-FFF2-40B4-BE49-F238E27FC236}">
                <a16:creationId xmlns:a16="http://schemas.microsoft.com/office/drawing/2014/main" xmlns="" id="{DE63B3E9-5E7B-2443-BE9B-14557A6307F2}"/>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sp>
        <p:nvSpPr>
          <p:cNvPr id="66567" name="TextBox 8">
            <a:extLst>
              <a:ext uri="{FF2B5EF4-FFF2-40B4-BE49-F238E27FC236}">
                <a16:creationId xmlns:a16="http://schemas.microsoft.com/office/drawing/2014/main" xmlns="" id="{64884E09-9028-BB43-9B5F-D3DF6C8C5E3D}"/>
              </a:ext>
            </a:extLst>
          </p:cNvPr>
          <p:cNvSpPr txBox="1">
            <a:spLocks noChangeArrowheads="1"/>
          </p:cNvSpPr>
          <p:nvPr/>
        </p:nvSpPr>
        <p:spPr bwMode="auto">
          <a:xfrm>
            <a:off x="3200400" y="6096001"/>
            <a:ext cx="5715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5 </a:t>
            </a:r>
            <a:r>
              <a:rPr lang="en-US" altLang="en-US" sz="1900"/>
              <a:t>Estimate of the root for the first iteration.</a:t>
            </a:r>
            <a:r>
              <a:rPr lang="en-US" altLang="en-US" sz="1900" b="1"/>
              <a:t> </a:t>
            </a:r>
          </a:p>
        </p:txBody>
      </p:sp>
    </p:spTree>
    <p:extLst>
      <p:ext uri="{BB962C8B-B14F-4D97-AF65-F5344CB8AC3E}">
        <p14:creationId xmlns:p14="http://schemas.microsoft.com/office/powerpoint/2010/main" val="298164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xmlns="" id="{A60927EF-ECC7-6842-9D91-48BA54CA15DF}"/>
              </a:ext>
            </a:extLst>
          </p:cNvPr>
          <p:cNvSpPr>
            <a:spLocks noGrp="1" noChangeArrowheads="1"/>
          </p:cNvSpPr>
          <p:nvPr>
            <p:ph type="title"/>
          </p:nvPr>
        </p:nvSpPr>
        <p:spPr/>
        <p:txBody>
          <a:bodyPr/>
          <a:lstStyle/>
          <a:p>
            <a:r>
              <a:rPr lang="en-US" altLang="en-US"/>
              <a:t>Example 1 Cont.</a:t>
            </a:r>
          </a:p>
        </p:txBody>
      </p:sp>
      <p:sp>
        <p:nvSpPr>
          <p:cNvPr id="68610" name="Rectangle 6">
            <a:extLst>
              <a:ext uri="{FF2B5EF4-FFF2-40B4-BE49-F238E27FC236}">
                <a16:creationId xmlns:a16="http://schemas.microsoft.com/office/drawing/2014/main" xmlns="" id="{547390C2-C114-C94D-AE7E-645B98FECF60}"/>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68611" name="Text Box 9">
            <a:extLst>
              <a:ext uri="{FF2B5EF4-FFF2-40B4-BE49-F238E27FC236}">
                <a16:creationId xmlns:a16="http://schemas.microsoft.com/office/drawing/2014/main" xmlns="" id="{40376DDA-6D05-B441-A0AA-B5F2A4729A1C}"/>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68612" name="Object 2">
            <a:extLst>
              <a:ext uri="{FF2B5EF4-FFF2-40B4-BE49-F238E27FC236}">
                <a16:creationId xmlns:a16="http://schemas.microsoft.com/office/drawing/2014/main" xmlns="" id="{1DAFEFD2-48E9-0844-A6D6-9FB06414DD01}"/>
              </a:ext>
            </a:extLst>
          </p:cNvPr>
          <p:cNvGraphicFramePr>
            <a:graphicFrameLocks noChangeAspect="1"/>
          </p:cNvGraphicFramePr>
          <p:nvPr/>
        </p:nvGraphicFramePr>
        <p:xfrm>
          <a:off x="3505200" y="2743200"/>
          <a:ext cx="3479800" cy="1905000"/>
        </p:xfrm>
        <a:graphic>
          <a:graphicData uri="http://schemas.openxmlformats.org/presentationml/2006/ole">
            <mc:AlternateContent xmlns:mc="http://schemas.openxmlformats.org/markup-compatibility/2006">
              <mc:Choice xmlns:v="urn:schemas-microsoft-com:vml" Requires="v">
                <p:oleObj spid="_x0000_s28680" name="Equation" r:id="rId4" imgW="38620700" imgH="26035000" progId="Equation.3">
                  <p:embed/>
                </p:oleObj>
              </mc:Choice>
              <mc:Fallback>
                <p:oleObj name="Equation" r:id="rId4" imgW="38620700" imgH="26035000" progId="Equation.3">
                  <p:embed/>
                  <p:pic>
                    <p:nvPicPr>
                      <p:cNvPr id="68612" name="Object 2">
                        <a:extLst>
                          <a:ext uri="{FF2B5EF4-FFF2-40B4-BE49-F238E27FC236}">
                            <a16:creationId xmlns:a16="http://schemas.microsoft.com/office/drawing/2014/main" xmlns="" id="{1DAFEFD2-48E9-0844-A6D6-9FB06414DD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743200"/>
                        <a:ext cx="34798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5" name="TextBox 11">
            <a:extLst>
              <a:ext uri="{FF2B5EF4-FFF2-40B4-BE49-F238E27FC236}">
                <a16:creationId xmlns:a16="http://schemas.microsoft.com/office/drawing/2014/main" xmlns="" id="{EFA12B66-38C2-C446-9DDA-68CA4CD9F8F9}"/>
              </a:ext>
            </a:extLst>
          </p:cNvPr>
          <p:cNvSpPr txBox="1">
            <a:spLocks noChangeArrowheads="1"/>
          </p:cNvSpPr>
          <p:nvPr/>
        </p:nvSpPr>
        <p:spPr bwMode="auto">
          <a:xfrm>
            <a:off x="2362200" y="20574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absolute relative approximate error        at the end of Iteration 1 is</a:t>
            </a:r>
          </a:p>
        </p:txBody>
      </p:sp>
      <p:graphicFrame>
        <p:nvGraphicFramePr>
          <p:cNvPr id="68616" name="Object 3">
            <a:extLst>
              <a:ext uri="{FF2B5EF4-FFF2-40B4-BE49-F238E27FC236}">
                <a16:creationId xmlns:a16="http://schemas.microsoft.com/office/drawing/2014/main" xmlns="" id="{B4DB6935-5505-C340-A6AF-F2BC1BE1DEBD}"/>
              </a:ext>
            </a:extLst>
          </p:cNvPr>
          <p:cNvGraphicFramePr>
            <a:graphicFrameLocks noChangeAspect="1"/>
          </p:cNvGraphicFramePr>
          <p:nvPr/>
        </p:nvGraphicFramePr>
        <p:xfrm>
          <a:off x="6705600" y="2057401"/>
          <a:ext cx="533400" cy="455613"/>
        </p:xfrm>
        <a:graphic>
          <a:graphicData uri="http://schemas.openxmlformats.org/presentationml/2006/ole">
            <mc:AlternateContent xmlns:mc="http://schemas.openxmlformats.org/markup-compatibility/2006">
              <mc:Choice xmlns:v="urn:schemas-microsoft-com:vml" Requires="v">
                <p:oleObj spid="_x0000_s28681" name="Equation" r:id="rId6" imgW="5562600" imgH="5854700" progId="Equation.3">
                  <p:embed/>
                </p:oleObj>
              </mc:Choice>
              <mc:Fallback>
                <p:oleObj name="Equation" r:id="rId6" imgW="5562600" imgH="5854700" progId="Equation.3">
                  <p:embed/>
                  <p:pic>
                    <p:nvPicPr>
                      <p:cNvPr id="68616" name="Object 3">
                        <a:extLst>
                          <a:ext uri="{FF2B5EF4-FFF2-40B4-BE49-F238E27FC236}">
                            <a16:creationId xmlns:a16="http://schemas.microsoft.com/office/drawing/2014/main" xmlns="" id="{B4DB6935-5505-C340-A6AF-F2BC1BE1DE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057401"/>
                        <a:ext cx="5334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7" name="TextBox 9">
            <a:extLst>
              <a:ext uri="{FF2B5EF4-FFF2-40B4-BE49-F238E27FC236}">
                <a16:creationId xmlns:a16="http://schemas.microsoft.com/office/drawing/2014/main" xmlns="" id="{9AB9BE50-A94C-B340-B3FF-676578AB2D8D}"/>
              </a:ext>
            </a:extLst>
          </p:cNvPr>
          <p:cNvSpPr txBox="1">
            <a:spLocks noChangeArrowheads="1"/>
          </p:cNvSpPr>
          <p:nvPr/>
        </p:nvSpPr>
        <p:spPr bwMode="auto">
          <a:xfrm>
            <a:off x="2514600" y="4800601"/>
            <a:ext cx="77724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number of significant digits at least correct is 0, as you need an absolute relative approximate error of 5% or less for at least one significant digits to be correct in your result.</a:t>
            </a:r>
          </a:p>
        </p:txBody>
      </p:sp>
    </p:spTree>
    <p:extLst>
      <p:ext uri="{BB962C8B-B14F-4D97-AF65-F5344CB8AC3E}">
        <p14:creationId xmlns:p14="http://schemas.microsoft.com/office/powerpoint/2010/main" val="334314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xmlns="" id="{0EA4FA0E-A0CE-8E47-BD3D-111792A02A3B}"/>
              </a:ext>
            </a:extLst>
          </p:cNvPr>
          <p:cNvSpPr>
            <a:spLocks noGrp="1" noChangeArrowheads="1"/>
          </p:cNvSpPr>
          <p:nvPr>
            <p:ph type="title"/>
          </p:nvPr>
        </p:nvSpPr>
        <p:spPr/>
        <p:txBody>
          <a:bodyPr/>
          <a:lstStyle/>
          <a:p>
            <a:r>
              <a:rPr lang="en-US" altLang="en-US"/>
              <a:t>Example 1 Cont.</a:t>
            </a:r>
          </a:p>
        </p:txBody>
      </p:sp>
      <p:sp>
        <p:nvSpPr>
          <p:cNvPr id="70658" name="Rectangle 6">
            <a:extLst>
              <a:ext uri="{FF2B5EF4-FFF2-40B4-BE49-F238E27FC236}">
                <a16:creationId xmlns:a16="http://schemas.microsoft.com/office/drawing/2014/main" xmlns="" id="{8FA7AAE3-FAC7-B74F-A3A0-99AA1E35DB9F}"/>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0659" name="Text Box 9">
            <a:extLst>
              <a:ext uri="{FF2B5EF4-FFF2-40B4-BE49-F238E27FC236}">
                <a16:creationId xmlns:a16="http://schemas.microsoft.com/office/drawing/2014/main" xmlns="" id="{11599777-11F2-D946-917B-414ABE5579C0}"/>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70660" name="Object 2">
            <a:extLst>
              <a:ext uri="{FF2B5EF4-FFF2-40B4-BE49-F238E27FC236}">
                <a16:creationId xmlns:a16="http://schemas.microsoft.com/office/drawing/2014/main" xmlns="" id="{22AA1EE9-59D1-CC47-9E82-812C20BB7409}"/>
              </a:ext>
            </a:extLst>
          </p:cNvPr>
          <p:cNvGraphicFramePr>
            <a:graphicFrameLocks noChangeAspect="1"/>
          </p:cNvGraphicFramePr>
          <p:nvPr/>
        </p:nvGraphicFramePr>
        <p:xfrm>
          <a:off x="2362201" y="2819400"/>
          <a:ext cx="7940675" cy="3200400"/>
        </p:xfrm>
        <a:graphic>
          <a:graphicData uri="http://schemas.openxmlformats.org/presentationml/2006/ole">
            <mc:AlternateContent xmlns:mc="http://schemas.openxmlformats.org/markup-compatibility/2006">
              <mc:Choice xmlns:v="urn:schemas-microsoft-com:vml" Requires="v">
                <p:oleObj spid="_x0000_s30725" name="Equation" r:id="rId4" imgW="83096100" imgH="41249600" progId="Equation.3">
                  <p:embed/>
                </p:oleObj>
              </mc:Choice>
              <mc:Fallback>
                <p:oleObj name="Equation" r:id="rId4" imgW="83096100" imgH="41249600" progId="Equation.3">
                  <p:embed/>
                  <p:pic>
                    <p:nvPicPr>
                      <p:cNvPr id="70660" name="Object 2">
                        <a:extLst>
                          <a:ext uri="{FF2B5EF4-FFF2-40B4-BE49-F238E27FC236}">
                            <a16:creationId xmlns:a16="http://schemas.microsoft.com/office/drawing/2014/main" xmlns="" id="{22AA1EE9-59D1-CC47-9E82-812C20BB74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2819400"/>
                        <a:ext cx="7940675"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TextBox 11">
            <a:extLst>
              <a:ext uri="{FF2B5EF4-FFF2-40B4-BE49-F238E27FC236}">
                <a16:creationId xmlns:a16="http://schemas.microsoft.com/office/drawing/2014/main" xmlns="" id="{E0551EB7-9B15-AD45-B2DB-7CEBAD49D21C}"/>
              </a:ext>
            </a:extLst>
          </p:cNvPr>
          <p:cNvSpPr txBox="1">
            <a:spLocks noChangeArrowheads="1"/>
          </p:cNvSpPr>
          <p:nvPr/>
        </p:nvSpPr>
        <p:spPr bwMode="auto">
          <a:xfrm>
            <a:off x="2362200" y="2057401"/>
            <a:ext cx="5715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2</a:t>
            </a:r>
          </a:p>
          <a:p>
            <a:pPr eaLnBrk="1" hangingPunct="1">
              <a:spcBef>
                <a:spcPct val="0"/>
              </a:spcBef>
              <a:buClrTx/>
              <a:buSzTx/>
              <a:buFontTx/>
              <a:buNone/>
            </a:pPr>
            <a:r>
              <a:rPr lang="en-US" altLang="en-US" sz="1900"/>
              <a:t>The estimate of the root is</a:t>
            </a:r>
          </a:p>
        </p:txBody>
      </p:sp>
    </p:spTree>
    <p:extLst>
      <p:ext uri="{BB962C8B-B14F-4D97-AF65-F5344CB8AC3E}">
        <p14:creationId xmlns:p14="http://schemas.microsoft.com/office/powerpoint/2010/main" val="90202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xmlns="" id="{C6DC17AC-E0E6-C94B-873C-A0D4059747EF}"/>
              </a:ext>
            </a:extLst>
          </p:cNvPr>
          <p:cNvSpPr>
            <a:spLocks noGrp="1" noChangeArrowheads="1"/>
          </p:cNvSpPr>
          <p:nvPr>
            <p:ph type="title"/>
          </p:nvPr>
        </p:nvSpPr>
        <p:spPr/>
        <p:txBody>
          <a:bodyPr/>
          <a:lstStyle/>
          <a:p>
            <a:r>
              <a:rPr lang="en-US" altLang="en-US"/>
              <a:t>Example 1 Cont.</a:t>
            </a:r>
          </a:p>
        </p:txBody>
      </p:sp>
      <p:pic>
        <p:nvPicPr>
          <p:cNvPr id="72706" name="Picture 35">
            <a:extLst>
              <a:ext uri="{FF2B5EF4-FFF2-40B4-BE49-F238E27FC236}">
                <a16:creationId xmlns:a16="http://schemas.microsoft.com/office/drawing/2014/main" xmlns="" id="{CFFE2BC4-AAFB-6C42-8505-75D4ABEB29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86201" y="1828801"/>
            <a:ext cx="4092575" cy="4092575"/>
          </a:xfrm>
          <a:noFill/>
        </p:spPr>
      </p:pic>
      <p:sp>
        <p:nvSpPr>
          <p:cNvPr id="72707" name="Rectangle 30">
            <a:extLst>
              <a:ext uri="{FF2B5EF4-FFF2-40B4-BE49-F238E27FC236}">
                <a16:creationId xmlns:a16="http://schemas.microsoft.com/office/drawing/2014/main" xmlns="" id="{081F7DFB-CE6D-DD4E-8C6E-E00C84252D90}"/>
              </a:ext>
            </a:extLst>
          </p:cNvPr>
          <p:cNvSpPr>
            <a:spLocks noChangeArrowheads="1"/>
          </p:cNvSpPr>
          <p:nvPr/>
        </p:nvSpPr>
        <p:spPr bwMode="auto">
          <a:xfrm>
            <a:off x="4876800" y="2438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08" name="Text Box 33">
            <a:extLst>
              <a:ext uri="{FF2B5EF4-FFF2-40B4-BE49-F238E27FC236}">
                <a16:creationId xmlns:a16="http://schemas.microsoft.com/office/drawing/2014/main" xmlns="" id="{40F3E9F1-E7CC-E341-A1B6-AF6618058E29}"/>
              </a:ext>
            </a:extLst>
          </p:cNvPr>
          <p:cNvSpPr txBox="1">
            <a:spLocks noChangeArrowheads="1"/>
          </p:cNvSpPr>
          <p:nvPr/>
        </p:nvSpPr>
        <p:spPr bwMode="auto">
          <a:xfrm>
            <a:off x="6804025" y="2362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sp>
        <p:nvSpPr>
          <p:cNvPr id="72711" name="TextBox 8">
            <a:extLst>
              <a:ext uri="{FF2B5EF4-FFF2-40B4-BE49-F238E27FC236}">
                <a16:creationId xmlns:a16="http://schemas.microsoft.com/office/drawing/2014/main" xmlns="" id="{BD47D398-46F5-D349-9B28-5777AAEDE0AD}"/>
              </a:ext>
            </a:extLst>
          </p:cNvPr>
          <p:cNvSpPr txBox="1">
            <a:spLocks noChangeArrowheads="1"/>
          </p:cNvSpPr>
          <p:nvPr/>
        </p:nvSpPr>
        <p:spPr bwMode="auto">
          <a:xfrm>
            <a:off x="3200400" y="6096001"/>
            <a:ext cx="5715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6 </a:t>
            </a:r>
            <a:r>
              <a:rPr lang="en-US" altLang="en-US" sz="1900"/>
              <a:t>Estimate of the root for the Iteration 2.</a:t>
            </a:r>
            <a:r>
              <a:rPr lang="en-US" altLang="en-US" sz="1900" b="1"/>
              <a:t> </a:t>
            </a:r>
          </a:p>
        </p:txBody>
      </p:sp>
    </p:spTree>
    <p:extLst>
      <p:ext uri="{BB962C8B-B14F-4D97-AF65-F5344CB8AC3E}">
        <p14:creationId xmlns:p14="http://schemas.microsoft.com/office/powerpoint/2010/main" val="319954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xmlns="" id="{448CEECA-D301-0E4F-A583-3ABAC3473EB8}"/>
              </a:ext>
            </a:extLst>
          </p:cNvPr>
          <p:cNvSpPr>
            <a:spLocks noGrp="1" noChangeArrowheads="1"/>
          </p:cNvSpPr>
          <p:nvPr>
            <p:ph type="title"/>
          </p:nvPr>
        </p:nvSpPr>
        <p:spPr/>
        <p:txBody>
          <a:bodyPr/>
          <a:lstStyle/>
          <a:p>
            <a:r>
              <a:rPr lang="en-US" altLang="en-US"/>
              <a:t>Example 1 Cont.</a:t>
            </a:r>
          </a:p>
        </p:txBody>
      </p:sp>
      <p:sp>
        <p:nvSpPr>
          <p:cNvPr id="74754" name="Rectangle 6">
            <a:extLst>
              <a:ext uri="{FF2B5EF4-FFF2-40B4-BE49-F238E27FC236}">
                <a16:creationId xmlns:a16="http://schemas.microsoft.com/office/drawing/2014/main" xmlns="" id="{EBEF20CA-48D2-9A46-B063-6149395F49A5}"/>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4755" name="Text Box 9">
            <a:extLst>
              <a:ext uri="{FF2B5EF4-FFF2-40B4-BE49-F238E27FC236}">
                <a16:creationId xmlns:a16="http://schemas.microsoft.com/office/drawing/2014/main" xmlns="" id="{5518D5B4-051A-E54B-BCF6-B6189BAFD10F}"/>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74756" name="Object 2">
            <a:extLst>
              <a:ext uri="{FF2B5EF4-FFF2-40B4-BE49-F238E27FC236}">
                <a16:creationId xmlns:a16="http://schemas.microsoft.com/office/drawing/2014/main" xmlns="" id="{92A7A52D-8ABC-A147-B1DF-E7411DFBCB86}"/>
              </a:ext>
            </a:extLst>
          </p:cNvPr>
          <p:cNvGraphicFramePr>
            <a:graphicFrameLocks noChangeAspect="1"/>
          </p:cNvGraphicFramePr>
          <p:nvPr/>
        </p:nvGraphicFramePr>
        <p:xfrm>
          <a:off x="3124201" y="2590800"/>
          <a:ext cx="3954463" cy="1905000"/>
        </p:xfrm>
        <a:graphic>
          <a:graphicData uri="http://schemas.openxmlformats.org/presentationml/2006/ole">
            <mc:AlternateContent xmlns:mc="http://schemas.openxmlformats.org/markup-compatibility/2006">
              <mc:Choice xmlns:v="urn:schemas-microsoft-com:vml" Requires="v">
                <p:oleObj spid="_x0000_s34827" name="Equation" r:id="rId4" imgW="43891200" imgH="26035000" progId="Equation.3">
                  <p:embed/>
                </p:oleObj>
              </mc:Choice>
              <mc:Fallback>
                <p:oleObj name="Equation" r:id="rId4" imgW="43891200" imgH="26035000" progId="Equation.3">
                  <p:embed/>
                  <p:pic>
                    <p:nvPicPr>
                      <p:cNvPr id="74756" name="Object 2">
                        <a:extLst>
                          <a:ext uri="{FF2B5EF4-FFF2-40B4-BE49-F238E27FC236}">
                            <a16:creationId xmlns:a16="http://schemas.microsoft.com/office/drawing/2014/main" xmlns="" id="{92A7A52D-8ABC-A147-B1DF-E7411DFBCB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590800"/>
                        <a:ext cx="3954463"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9" name="TextBox 11">
            <a:extLst>
              <a:ext uri="{FF2B5EF4-FFF2-40B4-BE49-F238E27FC236}">
                <a16:creationId xmlns:a16="http://schemas.microsoft.com/office/drawing/2014/main" xmlns="" id="{88ABE621-F6DE-274F-BE7C-CAB28216F8BD}"/>
              </a:ext>
            </a:extLst>
          </p:cNvPr>
          <p:cNvSpPr txBox="1">
            <a:spLocks noChangeArrowheads="1"/>
          </p:cNvSpPr>
          <p:nvPr/>
        </p:nvSpPr>
        <p:spPr bwMode="auto">
          <a:xfrm>
            <a:off x="2362200" y="20574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absolute relative approximate error        at the end of Iteration 2 is</a:t>
            </a:r>
          </a:p>
        </p:txBody>
      </p:sp>
      <p:graphicFrame>
        <p:nvGraphicFramePr>
          <p:cNvPr id="74760" name="Object 3">
            <a:extLst>
              <a:ext uri="{FF2B5EF4-FFF2-40B4-BE49-F238E27FC236}">
                <a16:creationId xmlns:a16="http://schemas.microsoft.com/office/drawing/2014/main" xmlns="" id="{128D67F8-C422-6544-8634-E381902F5E37}"/>
              </a:ext>
            </a:extLst>
          </p:cNvPr>
          <p:cNvGraphicFramePr>
            <a:graphicFrameLocks noChangeAspect="1"/>
          </p:cNvGraphicFramePr>
          <p:nvPr/>
        </p:nvGraphicFramePr>
        <p:xfrm>
          <a:off x="6705600" y="2057401"/>
          <a:ext cx="533400" cy="455613"/>
        </p:xfrm>
        <a:graphic>
          <a:graphicData uri="http://schemas.openxmlformats.org/presentationml/2006/ole">
            <mc:AlternateContent xmlns:mc="http://schemas.openxmlformats.org/markup-compatibility/2006">
              <mc:Choice xmlns:v="urn:schemas-microsoft-com:vml" Requires="v">
                <p:oleObj spid="_x0000_s34828" name="Equation" r:id="rId6" imgW="5562600" imgH="5854700" progId="Equation.3">
                  <p:embed/>
                </p:oleObj>
              </mc:Choice>
              <mc:Fallback>
                <p:oleObj name="Equation" r:id="rId6" imgW="5562600" imgH="5854700" progId="Equation.3">
                  <p:embed/>
                  <p:pic>
                    <p:nvPicPr>
                      <p:cNvPr id="74760" name="Object 3">
                        <a:extLst>
                          <a:ext uri="{FF2B5EF4-FFF2-40B4-BE49-F238E27FC236}">
                            <a16:creationId xmlns:a16="http://schemas.microsoft.com/office/drawing/2014/main" xmlns="" id="{128D67F8-C422-6544-8634-E381902F5E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057401"/>
                        <a:ext cx="5334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1" name="TextBox 9">
            <a:extLst>
              <a:ext uri="{FF2B5EF4-FFF2-40B4-BE49-F238E27FC236}">
                <a16:creationId xmlns:a16="http://schemas.microsoft.com/office/drawing/2014/main" xmlns="" id="{6B33B019-76EC-B149-BA2C-DF8912529A26}"/>
              </a:ext>
            </a:extLst>
          </p:cNvPr>
          <p:cNvSpPr txBox="1">
            <a:spLocks noChangeArrowheads="1"/>
          </p:cNvSpPr>
          <p:nvPr/>
        </p:nvSpPr>
        <p:spPr bwMode="auto">
          <a:xfrm>
            <a:off x="2514600" y="4800601"/>
            <a:ext cx="73914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maximum value of </a:t>
            </a:r>
            <a:r>
              <a:rPr lang="en-US" altLang="en-US" sz="1900" i="1"/>
              <a:t>m</a:t>
            </a:r>
            <a:r>
              <a:rPr lang="en-US" altLang="en-US" sz="1900"/>
              <a:t>  for which                              is 2.844. Hence, the number of significant digits at least correct in the answer is 2.</a:t>
            </a:r>
          </a:p>
        </p:txBody>
      </p:sp>
      <p:graphicFrame>
        <p:nvGraphicFramePr>
          <p:cNvPr id="74762" name="Object 4">
            <a:extLst>
              <a:ext uri="{FF2B5EF4-FFF2-40B4-BE49-F238E27FC236}">
                <a16:creationId xmlns:a16="http://schemas.microsoft.com/office/drawing/2014/main" xmlns="" id="{7FF8F824-6C62-8E40-B965-88DC2A24B7DC}"/>
              </a:ext>
            </a:extLst>
          </p:cNvPr>
          <p:cNvGraphicFramePr>
            <a:graphicFrameLocks noChangeAspect="1"/>
          </p:cNvGraphicFramePr>
          <p:nvPr/>
        </p:nvGraphicFramePr>
        <p:xfrm>
          <a:off x="6553200" y="4800600"/>
          <a:ext cx="2082800" cy="427038"/>
        </p:xfrm>
        <a:graphic>
          <a:graphicData uri="http://schemas.openxmlformats.org/presentationml/2006/ole">
            <mc:AlternateContent xmlns:mc="http://schemas.openxmlformats.org/markup-compatibility/2006">
              <mc:Choice xmlns:v="urn:schemas-microsoft-com:vml" Requires="v">
                <p:oleObj spid="_x0000_s34829" name="Equation" r:id="rId8" imgW="23114000" imgH="5854700" progId="Equation.3">
                  <p:embed/>
                </p:oleObj>
              </mc:Choice>
              <mc:Fallback>
                <p:oleObj name="Equation" r:id="rId8" imgW="23114000" imgH="5854700" progId="Equation.3">
                  <p:embed/>
                  <p:pic>
                    <p:nvPicPr>
                      <p:cNvPr id="74762" name="Object 4">
                        <a:extLst>
                          <a:ext uri="{FF2B5EF4-FFF2-40B4-BE49-F238E27FC236}">
                            <a16:creationId xmlns:a16="http://schemas.microsoft.com/office/drawing/2014/main" xmlns="" id="{7FF8F824-6C62-8E40-B965-88DC2A24B7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4800600"/>
                        <a:ext cx="20828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634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xmlns="" id="{8BC7170F-F483-624C-A43B-6D1357D69549}"/>
              </a:ext>
            </a:extLst>
          </p:cNvPr>
          <p:cNvSpPr>
            <a:spLocks noGrp="1" noChangeArrowheads="1"/>
          </p:cNvSpPr>
          <p:nvPr>
            <p:ph type="title"/>
          </p:nvPr>
        </p:nvSpPr>
        <p:spPr/>
        <p:txBody>
          <a:bodyPr/>
          <a:lstStyle/>
          <a:p>
            <a:r>
              <a:rPr lang="en-US" altLang="en-US"/>
              <a:t>Example 1 Cont.</a:t>
            </a:r>
          </a:p>
        </p:txBody>
      </p:sp>
      <p:sp>
        <p:nvSpPr>
          <p:cNvPr id="76802" name="Rectangle 6">
            <a:extLst>
              <a:ext uri="{FF2B5EF4-FFF2-40B4-BE49-F238E27FC236}">
                <a16:creationId xmlns:a16="http://schemas.microsoft.com/office/drawing/2014/main" xmlns="" id="{B53F64DD-1498-7941-A598-DA16F8BC6155}"/>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6803" name="Text Box 9">
            <a:extLst>
              <a:ext uri="{FF2B5EF4-FFF2-40B4-BE49-F238E27FC236}">
                <a16:creationId xmlns:a16="http://schemas.microsoft.com/office/drawing/2014/main" xmlns="" id="{CE1C4F5F-BEB2-6146-B63A-F455C982F075}"/>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76804" name="Object 2">
            <a:extLst>
              <a:ext uri="{FF2B5EF4-FFF2-40B4-BE49-F238E27FC236}">
                <a16:creationId xmlns:a16="http://schemas.microsoft.com/office/drawing/2014/main" xmlns="" id="{80CD8E75-95AE-884C-ADA9-ABB02CE5C80E}"/>
              </a:ext>
            </a:extLst>
          </p:cNvPr>
          <p:cNvGraphicFramePr>
            <a:graphicFrameLocks noChangeAspect="1"/>
          </p:cNvGraphicFramePr>
          <p:nvPr/>
        </p:nvGraphicFramePr>
        <p:xfrm>
          <a:off x="2374900" y="2819400"/>
          <a:ext cx="8293100" cy="3354388"/>
        </p:xfrm>
        <a:graphic>
          <a:graphicData uri="http://schemas.openxmlformats.org/presentationml/2006/ole">
            <mc:AlternateContent xmlns:mc="http://schemas.openxmlformats.org/markup-compatibility/2006">
              <mc:Choice xmlns:v="urn:schemas-microsoft-com:vml" Requires="v">
                <p:oleObj spid="_x0000_s36869" name="Equation" r:id="rId4" imgW="82804000" imgH="41249600" progId="Equation.3">
                  <p:embed/>
                </p:oleObj>
              </mc:Choice>
              <mc:Fallback>
                <p:oleObj name="Equation" r:id="rId4" imgW="82804000" imgH="41249600" progId="Equation.3">
                  <p:embed/>
                  <p:pic>
                    <p:nvPicPr>
                      <p:cNvPr id="76804" name="Object 2">
                        <a:extLst>
                          <a:ext uri="{FF2B5EF4-FFF2-40B4-BE49-F238E27FC236}">
                            <a16:creationId xmlns:a16="http://schemas.microsoft.com/office/drawing/2014/main" xmlns="" id="{80CD8E75-95AE-884C-ADA9-ABB02CE5C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00" y="2819400"/>
                        <a:ext cx="8293100" cy="335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7" name="TextBox 11">
            <a:extLst>
              <a:ext uri="{FF2B5EF4-FFF2-40B4-BE49-F238E27FC236}">
                <a16:creationId xmlns:a16="http://schemas.microsoft.com/office/drawing/2014/main" xmlns="" id="{518A01D7-2BC6-064A-9859-A616F81083F1}"/>
              </a:ext>
            </a:extLst>
          </p:cNvPr>
          <p:cNvSpPr txBox="1">
            <a:spLocks noChangeArrowheads="1"/>
          </p:cNvSpPr>
          <p:nvPr/>
        </p:nvSpPr>
        <p:spPr bwMode="auto">
          <a:xfrm>
            <a:off x="2362200" y="2057401"/>
            <a:ext cx="5715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u="sng"/>
              <a:t>Iteration 3</a:t>
            </a:r>
          </a:p>
          <a:p>
            <a:pPr eaLnBrk="1" hangingPunct="1">
              <a:spcBef>
                <a:spcPct val="0"/>
              </a:spcBef>
              <a:buClrTx/>
              <a:buSzTx/>
              <a:buFontTx/>
              <a:buNone/>
            </a:pPr>
            <a:r>
              <a:rPr lang="en-US" altLang="en-US" sz="1900"/>
              <a:t>The estimate of the root is</a:t>
            </a:r>
          </a:p>
        </p:txBody>
      </p:sp>
    </p:spTree>
    <p:extLst>
      <p:ext uri="{BB962C8B-B14F-4D97-AF65-F5344CB8AC3E}">
        <p14:creationId xmlns:p14="http://schemas.microsoft.com/office/powerpoint/2010/main" val="127824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B775D295-32B1-AD41-A211-7164B9BDCA02}"/>
              </a:ext>
            </a:extLst>
          </p:cNvPr>
          <p:cNvSpPr>
            <a:spLocks noGrp="1" noChangeArrowheads="1"/>
          </p:cNvSpPr>
          <p:nvPr>
            <p:ph type="title"/>
          </p:nvPr>
        </p:nvSpPr>
        <p:spPr/>
        <p:txBody>
          <a:bodyPr/>
          <a:lstStyle/>
          <a:p>
            <a:r>
              <a:rPr lang="en-US" altLang="en-US"/>
              <a:t>Example 1 Cont.</a:t>
            </a:r>
          </a:p>
        </p:txBody>
      </p:sp>
      <p:pic>
        <p:nvPicPr>
          <p:cNvPr id="78850" name="Picture 11">
            <a:extLst>
              <a:ext uri="{FF2B5EF4-FFF2-40B4-BE49-F238E27FC236}">
                <a16:creationId xmlns:a16="http://schemas.microsoft.com/office/drawing/2014/main" xmlns="" id="{63FC5DB1-FBE2-8449-97C1-656BA6E33D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76600" y="1828800"/>
            <a:ext cx="4572000" cy="4572000"/>
          </a:xfrm>
          <a:noFill/>
        </p:spPr>
      </p:pic>
      <p:sp>
        <p:nvSpPr>
          <p:cNvPr id="78851" name="Rectangle 6">
            <a:extLst>
              <a:ext uri="{FF2B5EF4-FFF2-40B4-BE49-F238E27FC236}">
                <a16:creationId xmlns:a16="http://schemas.microsoft.com/office/drawing/2014/main" xmlns="" id="{49F7261C-3CB5-5847-A1E4-C037ACC38417}"/>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2" name="Text Box 9">
            <a:extLst>
              <a:ext uri="{FF2B5EF4-FFF2-40B4-BE49-F238E27FC236}">
                <a16:creationId xmlns:a16="http://schemas.microsoft.com/office/drawing/2014/main" xmlns="" id="{D10CDD13-51E2-E74F-8494-F1D87B68A1B0}"/>
              </a:ext>
            </a:extLst>
          </p:cNvPr>
          <p:cNvSpPr txBox="1">
            <a:spLocks noChangeArrowheads="1"/>
          </p:cNvSpPr>
          <p:nvPr/>
        </p:nvSpPr>
        <p:spPr bwMode="auto">
          <a:xfrm>
            <a:off x="7070725" y="21669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5" name="TextBox 10">
            <a:extLst>
              <a:ext uri="{FF2B5EF4-FFF2-40B4-BE49-F238E27FC236}">
                <a16:creationId xmlns:a16="http://schemas.microsoft.com/office/drawing/2014/main" xmlns="" id="{1F2550AC-20D3-BD44-980B-5DBDA248EF17}"/>
              </a:ext>
            </a:extLst>
          </p:cNvPr>
          <p:cNvSpPr txBox="1">
            <a:spLocks noChangeArrowheads="1"/>
          </p:cNvSpPr>
          <p:nvPr/>
        </p:nvSpPr>
        <p:spPr bwMode="auto">
          <a:xfrm>
            <a:off x="3200400" y="6096001"/>
            <a:ext cx="5715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7 </a:t>
            </a:r>
            <a:r>
              <a:rPr lang="en-US" altLang="en-US" sz="1900"/>
              <a:t>Estimate of the root for the Iteration 3.</a:t>
            </a:r>
            <a:r>
              <a:rPr lang="en-US" altLang="en-US" sz="1900" b="1"/>
              <a:t> </a:t>
            </a:r>
          </a:p>
        </p:txBody>
      </p:sp>
    </p:spTree>
    <p:extLst>
      <p:ext uri="{BB962C8B-B14F-4D97-AF65-F5344CB8AC3E}">
        <p14:creationId xmlns:p14="http://schemas.microsoft.com/office/powerpoint/2010/main" val="374986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xmlns="" id="{ED58E111-CFCE-544C-B259-518614DE4A9A}"/>
              </a:ext>
            </a:extLst>
          </p:cNvPr>
          <p:cNvSpPr>
            <a:spLocks noGrp="1" noChangeArrowheads="1"/>
          </p:cNvSpPr>
          <p:nvPr>
            <p:ph type="title"/>
          </p:nvPr>
        </p:nvSpPr>
        <p:spPr/>
        <p:txBody>
          <a:bodyPr/>
          <a:lstStyle/>
          <a:p>
            <a:r>
              <a:rPr lang="en-US" altLang="en-US"/>
              <a:t>Example 1 Cont.</a:t>
            </a:r>
          </a:p>
        </p:txBody>
      </p:sp>
      <p:sp>
        <p:nvSpPr>
          <p:cNvPr id="80898" name="Rectangle 6">
            <a:extLst>
              <a:ext uri="{FF2B5EF4-FFF2-40B4-BE49-F238E27FC236}">
                <a16:creationId xmlns:a16="http://schemas.microsoft.com/office/drawing/2014/main" xmlns="" id="{410103B2-C9CD-574C-889A-938A6FFD6615}"/>
              </a:ext>
            </a:extLst>
          </p:cNvPr>
          <p:cNvSpPr>
            <a:spLocks noChangeArrowheads="1"/>
          </p:cNvSpPr>
          <p:nvPr/>
        </p:nvSpPr>
        <p:spPr bwMode="auto">
          <a:xfrm>
            <a:off x="4857750" y="2443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80899" name="Text Box 9">
            <a:extLst>
              <a:ext uri="{FF2B5EF4-FFF2-40B4-BE49-F238E27FC236}">
                <a16:creationId xmlns:a16="http://schemas.microsoft.com/office/drawing/2014/main" xmlns="" id="{7927D005-07F6-1E47-BA40-43FC22E113CF}"/>
              </a:ext>
            </a:extLst>
          </p:cNvPr>
          <p:cNvSpPr txBox="1">
            <a:spLocks noChangeArrowheads="1"/>
          </p:cNvSpPr>
          <p:nvPr/>
        </p:nvSpPr>
        <p:spPr bwMode="auto">
          <a:xfrm>
            <a:off x="6804025" y="2286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2400"/>
          </a:p>
        </p:txBody>
      </p:sp>
      <p:graphicFrame>
        <p:nvGraphicFramePr>
          <p:cNvPr id="80900" name="Object 2">
            <a:extLst>
              <a:ext uri="{FF2B5EF4-FFF2-40B4-BE49-F238E27FC236}">
                <a16:creationId xmlns:a16="http://schemas.microsoft.com/office/drawing/2014/main" xmlns="" id="{26325B82-34E1-F549-B9DE-A5A22E9D2B20}"/>
              </a:ext>
            </a:extLst>
          </p:cNvPr>
          <p:cNvGraphicFramePr>
            <a:graphicFrameLocks noChangeAspect="1"/>
          </p:cNvGraphicFramePr>
          <p:nvPr/>
        </p:nvGraphicFramePr>
        <p:xfrm>
          <a:off x="3124201" y="2590800"/>
          <a:ext cx="3954463" cy="1905000"/>
        </p:xfrm>
        <a:graphic>
          <a:graphicData uri="http://schemas.openxmlformats.org/presentationml/2006/ole">
            <mc:AlternateContent xmlns:mc="http://schemas.openxmlformats.org/markup-compatibility/2006">
              <mc:Choice xmlns:v="urn:schemas-microsoft-com:vml" Requires="v">
                <p:oleObj spid="_x0000_s40968" name="Equation" r:id="rId4" imgW="43891200" imgH="26035000" progId="Equation.3">
                  <p:embed/>
                </p:oleObj>
              </mc:Choice>
              <mc:Fallback>
                <p:oleObj name="Equation" r:id="rId4" imgW="43891200" imgH="26035000" progId="Equation.3">
                  <p:embed/>
                  <p:pic>
                    <p:nvPicPr>
                      <p:cNvPr id="80900" name="Object 2">
                        <a:extLst>
                          <a:ext uri="{FF2B5EF4-FFF2-40B4-BE49-F238E27FC236}">
                            <a16:creationId xmlns:a16="http://schemas.microsoft.com/office/drawing/2014/main" xmlns="" id="{26325B82-34E1-F549-B9DE-A5A22E9D2B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1" y="2590800"/>
                        <a:ext cx="3954463"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3" name="TextBox 11">
            <a:extLst>
              <a:ext uri="{FF2B5EF4-FFF2-40B4-BE49-F238E27FC236}">
                <a16:creationId xmlns:a16="http://schemas.microsoft.com/office/drawing/2014/main" xmlns="" id="{EC4CA624-13FD-1047-8A02-C6BC8641FDFB}"/>
              </a:ext>
            </a:extLst>
          </p:cNvPr>
          <p:cNvSpPr txBox="1">
            <a:spLocks noChangeArrowheads="1"/>
          </p:cNvSpPr>
          <p:nvPr/>
        </p:nvSpPr>
        <p:spPr bwMode="auto">
          <a:xfrm>
            <a:off x="2362200" y="2057401"/>
            <a:ext cx="777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absolute relative approximate error        at the end of Iteration 3 is</a:t>
            </a:r>
          </a:p>
        </p:txBody>
      </p:sp>
      <p:graphicFrame>
        <p:nvGraphicFramePr>
          <p:cNvPr id="80904" name="Object 3">
            <a:extLst>
              <a:ext uri="{FF2B5EF4-FFF2-40B4-BE49-F238E27FC236}">
                <a16:creationId xmlns:a16="http://schemas.microsoft.com/office/drawing/2014/main" xmlns="" id="{DE87F116-8051-C248-B565-94B0ECF23917}"/>
              </a:ext>
            </a:extLst>
          </p:cNvPr>
          <p:cNvGraphicFramePr>
            <a:graphicFrameLocks noChangeAspect="1"/>
          </p:cNvGraphicFramePr>
          <p:nvPr/>
        </p:nvGraphicFramePr>
        <p:xfrm>
          <a:off x="6705600" y="2057401"/>
          <a:ext cx="533400" cy="455613"/>
        </p:xfrm>
        <a:graphic>
          <a:graphicData uri="http://schemas.openxmlformats.org/presentationml/2006/ole">
            <mc:AlternateContent xmlns:mc="http://schemas.openxmlformats.org/markup-compatibility/2006">
              <mc:Choice xmlns:v="urn:schemas-microsoft-com:vml" Requires="v">
                <p:oleObj spid="_x0000_s40969" name="Equation" r:id="rId6" imgW="5562600" imgH="5854700" progId="Equation.3">
                  <p:embed/>
                </p:oleObj>
              </mc:Choice>
              <mc:Fallback>
                <p:oleObj name="Equation" r:id="rId6" imgW="5562600" imgH="5854700" progId="Equation.3">
                  <p:embed/>
                  <p:pic>
                    <p:nvPicPr>
                      <p:cNvPr id="80904" name="Object 3">
                        <a:extLst>
                          <a:ext uri="{FF2B5EF4-FFF2-40B4-BE49-F238E27FC236}">
                            <a16:creationId xmlns:a16="http://schemas.microsoft.com/office/drawing/2014/main" xmlns="" id="{DE87F116-8051-C248-B565-94B0ECF23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057401"/>
                        <a:ext cx="5334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TextBox 9">
            <a:extLst>
              <a:ext uri="{FF2B5EF4-FFF2-40B4-BE49-F238E27FC236}">
                <a16:creationId xmlns:a16="http://schemas.microsoft.com/office/drawing/2014/main" xmlns="" id="{69B847E8-C0B0-2A47-BC1B-B0BB17BDA6F8}"/>
              </a:ext>
            </a:extLst>
          </p:cNvPr>
          <p:cNvSpPr txBox="1">
            <a:spLocks noChangeArrowheads="1"/>
          </p:cNvSpPr>
          <p:nvPr/>
        </p:nvSpPr>
        <p:spPr bwMode="auto">
          <a:xfrm>
            <a:off x="2514600" y="4800601"/>
            <a:ext cx="7391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The number of significant digits at least correct is 4, as only 4 significant digits are carried through all the calculations.</a:t>
            </a:r>
          </a:p>
        </p:txBody>
      </p:sp>
    </p:spTree>
    <p:extLst>
      <p:ext uri="{BB962C8B-B14F-4D97-AF65-F5344CB8AC3E}">
        <p14:creationId xmlns:p14="http://schemas.microsoft.com/office/powerpoint/2010/main" val="256989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xmlns="" id="{2F0CB8E9-F9F3-B34E-BA58-526E1EEBE22D}"/>
              </a:ext>
            </a:extLst>
          </p:cNvPr>
          <p:cNvSpPr>
            <a:spLocks noGrp="1" noChangeArrowheads="1"/>
          </p:cNvSpPr>
          <p:nvPr>
            <p:ph type="title"/>
          </p:nvPr>
        </p:nvSpPr>
        <p:spPr>
          <a:xfrm>
            <a:off x="1981200" y="457200"/>
            <a:ext cx="8229600" cy="4953000"/>
          </a:xfrm>
        </p:spPr>
        <p:txBody>
          <a:bodyPr/>
          <a:lstStyle/>
          <a:p>
            <a:r>
              <a:rPr lang="en-US" altLang="en-US" sz="4800" dirty="0"/>
              <a:t>Advantages and Drawbacks of Newton Raphson Method</a:t>
            </a:r>
            <a:endParaRPr lang="en-US" altLang="en-US" sz="3600" dirty="0"/>
          </a:p>
        </p:txBody>
      </p:sp>
    </p:spTree>
    <p:custDataLst>
      <p:tags r:id="rId1"/>
    </p:custDataLst>
    <p:extLst>
      <p:ext uri="{BB962C8B-B14F-4D97-AF65-F5344CB8AC3E}">
        <p14:creationId xmlns:p14="http://schemas.microsoft.com/office/powerpoint/2010/main" val="407299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xmlns="" id="{8AE580B5-601F-7A41-A212-DAF85FAE52C4}"/>
              </a:ext>
            </a:extLst>
          </p:cNvPr>
          <p:cNvSpPr>
            <a:spLocks noGrp="1" noChangeArrowheads="1"/>
          </p:cNvSpPr>
          <p:nvPr>
            <p:ph type="title"/>
          </p:nvPr>
        </p:nvSpPr>
        <p:spPr/>
        <p:txBody>
          <a:bodyPr/>
          <a:lstStyle/>
          <a:p>
            <a:r>
              <a:rPr lang="en-US" altLang="en-US"/>
              <a:t>Advantages</a:t>
            </a:r>
          </a:p>
        </p:txBody>
      </p:sp>
      <p:sp>
        <p:nvSpPr>
          <p:cNvPr id="84994" name="Rectangle 3">
            <a:extLst>
              <a:ext uri="{FF2B5EF4-FFF2-40B4-BE49-F238E27FC236}">
                <a16:creationId xmlns:a16="http://schemas.microsoft.com/office/drawing/2014/main" xmlns="" id="{25F588A1-A7BF-CD49-9742-E1A488D7B264}"/>
              </a:ext>
            </a:extLst>
          </p:cNvPr>
          <p:cNvSpPr>
            <a:spLocks noGrp="1" noChangeArrowheads="1"/>
          </p:cNvSpPr>
          <p:nvPr>
            <p:ph idx="1"/>
          </p:nvPr>
        </p:nvSpPr>
        <p:spPr>
          <a:xfrm>
            <a:off x="2057400" y="2209801"/>
            <a:ext cx="8229600" cy="1508125"/>
          </a:xfrm>
        </p:spPr>
        <p:txBody>
          <a:bodyPr/>
          <a:lstStyle/>
          <a:p>
            <a:pPr>
              <a:lnSpc>
                <a:spcPct val="90000"/>
              </a:lnSpc>
            </a:pPr>
            <a:r>
              <a:rPr lang="en-US" altLang="en-US"/>
              <a:t>Converges fast (quadratic convergence), if it converges.  </a:t>
            </a:r>
          </a:p>
          <a:p>
            <a:pPr>
              <a:lnSpc>
                <a:spcPct val="90000"/>
              </a:lnSpc>
            </a:pPr>
            <a:r>
              <a:rPr lang="en-US" altLang="en-US"/>
              <a:t>Requires only one guess</a:t>
            </a:r>
          </a:p>
        </p:txBody>
      </p:sp>
    </p:spTree>
    <p:extLst>
      <p:ext uri="{BB962C8B-B14F-4D97-AF65-F5344CB8AC3E}">
        <p14:creationId xmlns:p14="http://schemas.microsoft.com/office/powerpoint/2010/main" val="328117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8F044C54-B1E3-A54A-8038-F9910C998EA5}"/>
              </a:ext>
            </a:extLst>
          </p:cNvPr>
          <p:cNvSpPr>
            <a:spLocks noGrp="1" noChangeArrowheads="1"/>
          </p:cNvSpPr>
          <p:nvPr>
            <p:ph type="title"/>
          </p:nvPr>
        </p:nvSpPr>
        <p:spPr>
          <a:xfrm>
            <a:off x="2438400" y="609600"/>
            <a:ext cx="8229600" cy="1143000"/>
          </a:xfrm>
        </p:spPr>
        <p:txBody>
          <a:bodyPr/>
          <a:lstStyle/>
          <a:p>
            <a:r>
              <a:rPr lang="en-US" altLang="en-US"/>
              <a:t>Drawbacks</a:t>
            </a:r>
          </a:p>
        </p:txBody>
      </p:sp>
      <p:sp>
        <p:nvSpPr>
          <p:cNvPr id="87044" name="TextBox 4">
            <a:extLst>
              <a:ext uri="{FF2B5EF4-FFF2-40B4-BE49-F238E27FC236}">
                <a16:creationId xmlns:a16="http://schemas.microsoft.com/office/drawing/2014/main" xmlns="" id="{FC4D521B-7C46-9247-9DDF-12F7AE20C228}"/>
              </a:ext>
            </a:extLst>
          </p:cNvPr>
          <p:cNvSpPr txBox="1">
            <a:spLocks noChangeArrowheads="1"/>
          </p:cNvSpPr>
          <p:nvPr/>
        </p:nvSpPr>
        <p:spPr bwMode="auto">
          <a:xfrm>
            <a:off x="2286000" y="2057401"/>
            <a:ext cx="77724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AutoNum type="arabicPeriod"/>
            </a:pPr>
            <a:r>
              <a:rPr lang="en-US" altLang="en-US" sz="1900" u="sng"/>
              <a:t>Divergence at inflection points</a:t>
            </a:r>
          </a:p>
          <a:p>
            <a:pPr eaLnBrk="1" hangingPunct="1">
              <a:spcBef>
                <a:spcPct val="0"/>
              </a:spcBef>
              <a:buClrTx/>
              <a:buSzTx/>
              <a:buFontTx/>
              <a:buNone/>
            </a:pPr>
            <a:r>
              <a:rPr lang="en-US" altLang="en-US" sz="1900"/>
              <a:t>	Selection of the initial guess or an iteration value of the root that is close to the inflection point of the function         may start diverging away from the root in ther Newton-Raphson method.</a:t>
            </a:r>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For example, to find the root of the equation                                   .</a:t>
            </a:r>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The Newton-Raphson method reduces to                                       .</a:t>
            </a:r>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Table 1 shows the iterated values of the root of the equation.</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The root starts to diverge at Iteration 6 because the previous estimate of 0.92589 is close to the inflection point of         . </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Eventually after 12 more iterations the root converges to the exact value of </a:t>
            </a:r>
            <a:endParaRPr lang="en-US" altLang="en-US" sz="1900" u="sng"/>
          </a:p>
        </p:txBody>
      </p:sp>
      <p:graphicFrame>
        <p:nvGraphicFramePr>
          <p:cNvPr id="87045" name="Object 3">
            <a:extLst>
              <a:ext uri="{FF2B5EF4-FFF2-40B4-BE49-F238E27FC236}">
                <a16:creationId xmlns:a16="http://schemas.microsoft.com/office/drawing/2014/main" xmlns="" id="{DDC99928-A35B-7240-9471-04DEF0E967CF}"/>
              </a:ext>
            </a:extLst>
          </p:cNvPr>
          <p:cNvGraphicFramePr>
            <a:graphicFrameLocks noChangeAspect="1"/>
          </p:cNvGraphicFramePr>
          <p:nvPr/>
        </p:nvGraphicFramePr>
        <p:xfrm>
          <a:off x="7696200" y="2667000"/>
          <a:ext cx="533400" cy="349250"/>
        </p:xfrm>
        <a:graphic>
          <a:graphicData uri="http://schemas.openxmlformats.org/presentationml/2006/ole">
            <mc:AlternateContent xmlns:mc="http://schemas.openxmlformats.org/markup-compatibility/2006">
              <mc:Choice xmlns:v="urn:schemas-microsoft-com:vml" Requires="v">
                <p:oleObj spid="_x0000_s47121" name="Equation" r:id="rId4" imgW="7607300" imgH="4978400" progId="Equation.3">
                  <p:embed/>
                </p:oleObj>
              </mc:Choice>
              <mc:Fallback>
                <p:oleObj name="Equation" r:id="rId4" imgW="7607300" imgH="4978400" progId="Equation.3">
                  <p:embed/>
                  <p:pic>
                    <p:nvPicPr>
                      <p:cNvPr id="87045" name="Object 3">
                        <a:extLst>
                          <a:ext uri="{FF2B5EF4-FFF2-40B4-BE49-F238E27FC236}">
                            <a16:creationId xmlns:a16="http://schemas.microsoft.com/office/drawing/2014/main" xmlns="" id="{DDC99928-A35B-7240-9471-04DEF0E96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667000"/>
                        <a:ext cx="5334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
            <a:extLst>
              <a:ext uri="{FF2B5EF4-FFF2-40B4-BE49-F238E27FC236}">
                <a16:creationId xmlns:a16="http://schemas.microsoft.com/office/drawing/2014/main" xmlns="" id="{C4F4381B-DBF2-5540-B26A-2A91FA7E2962}"/>
              </a:ext>
            </a:extLst>
          </p:cNvPr>
          <p:cNvGraphicFramePr>
            <a:graphicFrameLocks noChangeAspect="1"/>
          </p:cNvGraphicFramePr>
          <p:nvPr/>
        </p:nvGraphicFramePr>
        <p:xfrm>
          <a:off x="7162800" y="3429001"/>
          <a:ext cx="2667000" cy="404813"/>
        </p:xfrm>
        <a:graphic>
          <a:graphicData uri="http://schemas.openxmlformats.org/presentationml/2006/ole">
            <mc:AlternateContent xmlns:mc="http://schemas.openxmlformats.org/markup-compatibility/2006">
              <mc:Choice xmlns:v="urn:schemas-microsoft-com:vml" Requires="v">
                <p:oleObj spid="_x0000_s47122" name="Equation" r:id="rId6" imgW="36576000" imgH="5562600" progId="Equation.3">
                  <p:embed/>
                </p:oleObj>
              </mc:Choice>
              <mc:Fallback>
                <p:oleObj name="Equation" r:id="rId6" imgW="36576000" imgH="5562600" progId="Equation.3">
                  <p:embed/>
                  <p:pic>
                    <p:nvPicPr>
                      <p:cNvPr id="87046" name="Object 5">
                        <a:extLst>
                          <a:ext uri="{FF2B5EF4-FFF2-40B4-BE49-F238E27FC236}">
                            <a16:creationId xmlns:a16="http://schemas.microsoft.com/office/drawing/2014/main" xmlns="" id="{C4F4381B-DBF2-5540-B26A-2A91FA7E29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429001"/>
                        <a:ext cx="26670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6">
            <a:extLst>
              <a:ext uri="{FF2B5EF4-FFF2-40B4-BE49-F238E27FC236}">
                <a16:creationId xmlns:a16="http://schemas.microsoft.com/office/drawing/2014/main" xmlns="" id="{F388ED87-DF17-BF4E-8E08-98E4AE8A6A13}"/>
              </a:ext>
            </a:extLst>
          </p:cNvPr>
          <p:cNvGraphicFramePr>
            <a:graphicFrameLocks noChangeAspect="1"/>
          </p:cNvGraphicFramePr>
          <p:nvPr/>
        </p:nvGraphicFramePr>
        <p:xfrm>
          <a:off x="6858000" y="3886200"/>
          <a:ext cx="2819400" cy="863600"/>
        </p:xfrm>
        <a:graphic>
          <a:graphicData uri="http://schemas.openxmlformats.org/presentationml/2006/ole">
            <mc:AlternateContent xmlns:mc="http://schemas.openxmlformats.org/markup-compatibility/2006">
              <mc:Choice xmlns:v="urn:schemas-microsoft-com:vml" Requires="v">
                <p:oleObj spid="_x0000_s47123" name="Equation" r:id="rId8" imgW="37160200" imgH="11404600" progId="Equation.3">
                  <p:embed/>
                </p:oleObj>
              </mc:Choice>
              <mc:Fallback>
                <p:oleObj name="Equation" r:id="rId8" imgW="37160200" imgH="11404600" progId="Equation.3">
                  <p:embed/>
                  <p:pic>
                    <p:nvPicPr>
                      <p:cNvPr id="87047" name="Object 6">
                        <a:extLst>
                          <a:ext uri="{FF2B5EF4-FFF2-40B4-BE49-F238E27FC236}">
                            <a16:creationId xmlns:a16="http://schemas.microsoft.com/office/drawing/2014/main" xmlns="" id="{F388ED87-DF17-BF4E-8E08-98E4AE8A6A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3886200"/>
                        <a:ext cx="2819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3">
            <a:extLst>
              <a:ext uri="{FF2B5EF4-FFF2-40B4-BE49-F238E27FC236}">
                <a16:creationId xmlns:a16="http://schemas.microsoft.com/office/drawing/2014/main" xmlns="" id="{C2900D8E-4969-A74A-8D5E-9C0D54FA713C}"/>
              </a:ext>
            </a:extLst>
          </p:cNvPr>
          <p:cNvGraphicFramePr>
            <a:graphicFrameLocks noChangeAspect="1"/>
          </p:cNvGraphicFramePr>
          <p:nvPr/>
        </p:nvGraphicFramePr>
        <p:xfrm>
          <a:off x="7543801" y="5486401"/>
          <a:ext cx="620713" cy="334963"/>
        </p:xfrm>
        <a:graphic>
          <a:graphicData uri="http://schemas.openxmlformats.org/presentationml/2006/ole">
            <mc:AlternateContent xmlns:mc="http://schemas.openxmlformats.org/markup-compatibility/2006">
              <mc:Choice xmlns:v="urn:schemas-microsoft-com:vml" Requires="v">
                <p:oleObj spid="_x0000_s47124" name="Equation" r:id="rId10" imgW="7607300" imgH="4102100" progId="Equation.3">
                  <p:embed/>
                </p:oleObj>
              </mc:Choice>
              <mc:Fallback>
                <p:oleObj name="Equation" r:id="rId10" imgW="7607300" imgH="4102100" progId="Equation.3">
                  <p:embed/>
                  <p:pic>
                    <p:nvPicPr>
                      <p:cNvPr id="87048" name="Object 3">
                        <a:extLst>
                          <a:ext uri="{FF2B5EF4-FFF2-40B4-BE49-F238E27FC236}">
                            <a16:creationId xmlns:a16="http://schemas.microsoft.com/office/drawing/2014/main" xmlns="" id="{C2900D8E-4969-A74A-8D5E-9C0D54FA71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1" y="5486401"/>
                        <a:ext cx="62071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6">
            <a:extLst>
              <a:ext uri="{FF2B5EF4-FFF2-40B4-BE49-F238E27FC236}">
                <a16:creationId xmlns:a16="http://schemas.microsoft.com/office/drawing/2014/main" xmlns="" id="{80768462-1C8D-DC46-8A7A-6EA125115493}"/>
              </a:ext>
            </a:extLst>
          </p:cNvPr>
          <p:cNvGraphicFramePr>
            <a:graphicFrameLocks noChangeAspect="1"/>
          </p:cNvGraphicFramePr>
          <p:nvPr/>
        </p:nvGraphicFramePr>
        <p:xfrm>
          <a:off x="3733801" y="6172201"/>
          <a:ext cx="930275" cy="334963"/>
        </p:xfrm>
        <a:graphic>
          <a:graphicData uri="http://schemas.openxmlformats.org/presentationml/2006/ole">
            <mc:AlternateContent xmlns:mc="http://schemas.openxmlformats.org/markup-compatibility/2006">
              <mc:Choice xmlns:v="urn:schemas-microsoft-com:vml" Requires="v">
                <p:oleObj spid="_x0000_s47125" name="Equation" r:id="rId12" imgW="11404600" imgH="4102100" progId="Equation.3">
                  <p:embed/>
                </p:oleObj>
              </mc:Choice>
              <mc:Fallback>
                <p:oleObj name="Equation" r:id="rId12" imgW="11404600" imgH="4102100" progId="Equation.3">
                  <p:embed/>
                  <p:pic>
                    <p:nvPicPr>
                      <p:cNvPr id="87049" name="Object 6">
                        <a:extLst>
                          <a:ext uri="{FF2B5EF4-FFF2-40B4-BE49-F238E27FC236}">
                            <a16:creationId xmlns:a16="http://schemas.microsoft.com/office/drawing/2014/main" xmlns="" id="{80768462-1C8D-DC46-8A7A-6EA1251154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1" y="6172201"/>
                        <a:ext cx="9302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8953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xmlns="" id="{93E672EA-6624-7547-9DCE-FCD8C8C3D3F2}"/>
              </a:ext>
            </a:extLst>
          </p:cNvPr>
          <p:cNvSpPr>
            <a:spLocks noGrp="1" noChangeArrowheads="1"/>
          </p:cNvSpPr>
          <p:nvPr>
            <p:ph type="title"/>
          </p:nvPr>
        </p:nvSpPr>
        <p:spPr>
          <a:xfrm>
            <a:off x="2438400" y="838201"/>
            <a:ext cx="8229600" cy="792163"/>
          </a:xfrm>
        </p:spPr>
        <p:txBody>
          <a:bodyPr/>
          <a:lstStyle/>
          <a:p>
            <a:r>
              <a:rPr lang="en-US" altLang="en-US"/>
              <a:t>Drawbacks – Inflection Points</a:t>
            </a:r>
          </a:p>
        </p:txBody>
      </p:sp>
      <p:graphicFrame>
        <p:nvGraphicFramePr>
          <p:cNvPr id="316459" name="Group 43">
            <a:extLst>
              <a:ext uri="{FF2B5EF4-FFF2-40B4-BE49-F238E27FC236}">
                <a16:creationId xmlns:a16="http://schemas.microsoft.com/office/drawing/2014/main" xmlns="" id="{C3A306DE-1113-6543-A681-80887C93C2BA}"/>
              </a:ext>
            </a:extLst>
          </p:cNvPr>
          <p:cNvGraphicFramePr>
            <a:graphicFrameLocks noGrp="1"/>
          </p:cNvGraphicFramePr>
          <p:nvPr>
            <p:ph sz="half" idx="1"/>
          </p:nvPr>
        </p:nvGraphicFramePr>
        <p:xfrm>
          <a:off x="2362200" y="2438401"/>
          <a:ext cx="2743200" cy="4099300"/>
        </p:xfrm>
        <a:graphic>
          <a:graphicData uri="http://schemas.openxmlformats.org/drawingml/2006/table">
            <a:tbl>
              <a:tblPr/>
              <a:tblGrid>
                <a:gridCol w="1270000">
                  <a:extLst>
                    <a:ext uri="{9D8B030D-6E8A-4147-A177-3AD203B41FA5}">
                      <a16:colId xmlns:a16="http://schemas.microsoft.com/office/drawing/2014/main" xmlns="" val="20000"/>
                    </a:ext>
                  </a:extLst>
                </a:gridCol>
                <a:gridCol w="1473200">
                  <a:extLst>
                    <a:ext uri="{9D8B030D-6E8A-4147-A177-3AD203B41FA5}">
                      <a16:colId xmlns:a16="http://schemas.microsoft.com/office/drawing/2014/main" xmlns="" val="20001"/>
                    </a:ext>
                  </a:extLst>
                </a:gridCol>
              </a:tblGrid>
              <a:tr h="67046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Iteration Number</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x</a:t>
                      </a:r>
                      <a:r>
                        <a:rPr kumimoji="0" lang="en-US" sz="1900" b="0" i="1" u="none" strike="noStrike" cap="none" normalizeH="0" baseline="-25000" dirty="0">
                          <a:ln>
                            <a:noFill/>
                          </a:ln>
                          <a:solidFill>
                            <a:schemeClr val="tx1"/>
                          </a:solidFill>
                          <a:effectLst/>
                          <a:latin typeface="Tahoma" pitchFamily="34" charset="0"/>
                        </a:rPr>
                        <a:t>i</a:t>
                      </a:r>
                      <a:r>
                        <a:rPr kumimoji="0" lang="en-US" sz="1900" b="0" i="0" u="none" strike="noStrike" cap="none" normalizeH="0" baseline="0" dirty="0">
                          <a:ln>
                            <a:noFill/>
                          </a:ln>
                          <a:solidFill>
                            <a:schemeClr val="tx1"/>
                          </a:solidFill>
                          <a:effectLst/>
                          <a:latin typeface="Tahoma" pitchFamily="34" charset="0"/>
                        </a:rPr>
                        <a:t> </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5.0000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3.6560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2.7465</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3</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2.1084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4</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1.6000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5</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0.92589</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6</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−30.119</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7</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−19.746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09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Tahoma" pitchFamily="34" charset="0"/>
                        </a:rPr>
                        <a:t>18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Tahoma" pitchFamily="34" charset="0"/>
                        </a:rPr>
                        <a:t>0.2000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89125" name="Rectangle 38">
            <a:extLst>
              <a:ext uri="{FF2B5EF4-FFF2-40B4-BE49-F238E27FC236}">
                <a16:creationId xmlns:a16="http://schemas.microsoft.com/office/drawing/2014/main" xmlns="" id="{56798894-CEEB-A74D-B20D-6D63FBABA5BD}"/>
              </a:ext>
            </a:extLst>
          </p:cNvPr>
          <p:cNvSpPr>
            <a:spLocks noChangeArrowheads="1"/>
          </p:cNvSpPr>
          <p:nvPr/>
        </p:nvSpPr>
        <p:spPr bwMode="auto">
          <a:xfrm>
            <a:off x="3952875" y="20431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26" name="Object 40">
            <a:extLst>
              <a:ext uri="{FF2B5EF4-FFF2-40B4-BE49-F238E27FC236}">
                <a16:creationId xmlns:a16="http://schemas.microsoft.com/office/drawing/2014/main" xmlns="" id="{263B62A3-8CD7-004E-B10A-6B21DAD19974}"/>
              </a:ext>
            </a:extLst>
          </p:cNvPr>
          <p:cNvGraphicFramePr>
            <a:graphicFrameLocks noChangeAspect="1"/>
          </p:cNvGraphicFramePr>
          <p:nvPr/>
        </p:nvGraphicFramePr>
        <p:xfrm>
          <a:off x="6610350" y="6096001"/>
          <a:ext cx="2706688" cy="411163"/>
        </p:xfrm>
        <a:graphic>
          <a:graphicData uri="http://schemas.openxmlformats.org/presentationml/2006/ole">
            <mc:AlternateContent xmlns:mc="http://schemas.openxmlformats.org/markup-compatibility/2006">
              <mc:Choice xmlns:v="urn:schemas-microsoft-com:vml" Requires="v">
                <p:oleObj spid="_x0000_s49157" name="Equation" r:id="rId4" imgW="36576000" imgH="5562600" progId="Equation.3">
                  <p:embed/>
                </p:oleObj>
              </mc:Choice>
              <mc:Fallback>
                <p:oleObj name="Equation" r:id="rId4" imgW="36576000" imgH="5562600" progId="Equation.3">
                  <p:embed/>
                  <p:pic>
                    <p:nvPicPr>
                      <p:cNvPr id="89126" name="Object 40">
                        <a:extLst>
                          <a:ext uri="{FF2B5EF4-FFF2-40B4-BE49-F238E27FC236}">
                            <a16:creationId xmlns:a16="http://schemas.microsoft.com/office/drawing/2014/main" xmlns="" id="{263B62A3-8CD7-004E-B10A-6B21DAD19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0350" y="6096001"/>
                        <a:ext cx="270668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29" name="TextBox 45">
            <a:extLst>
              <a:ext uri="{FF2B5EF4-FFF2-40B4-BE49-F238E27FC236}">
                <a16:creationId xmlns:a16="http://schemas.microsoft.com/office/drawing/2014/main" xmlns="" id="{73D192E8-3C91-D842-9FC9-DCC884B10DC8}"/>
              </a:ext>
            </a:extLst>
          </p:cNvPr>
          <p:cNvSpPr txBox="1">
            <a:spLocks noChangeArrowheads="1"/>
          </p:cNvSpPr>
          <p:nvPr/>
        </p:nvSpPr>
        <p:spPr bwMode="auto">
          <a:xfrm>
            <a:off x="5410200" y="5745164"/>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8</a:t>
            </a:r>
            <a:r>
              <a:rPr lang="en-US" altLang="en-US" sz="1900"/>
              <a:t> Divergence at inflection point for</a:t>
            </a:r>
            <a:endParaRPr lang="en-US" altLang="en-US" sz="1900" b="1"/>
          </a:p>
        </p:txBody>
      </p:sp>
      <p:pic>
        <p:nvPicPr>
          <p:cNvPr id="89130" name="Picture 44" descr="inflection_book">
            <a:extLst>
              <a:ext uri="{FF2B5EF4-FFF2-40B4-BE49-F238E27FC236}">
                <a16:creationId xmlns:a16="http://schemas.microsoft.com/office/drawing/2014/main" xmlns="" id="{5A1D3DB3-1C5F-F24F-BD26-8F0100F016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438400"/>
            <a:ext cx="4495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31" name="TextBox 48">
            <a:extLst>
              <a:ext uri="{FF2B5EF4-FFF2-40B4-BE49-F238E27FC236}">
                <a16:creationId xmlns:a16="http://schemas.microsoft.com/office/drawing/2014/main" xmlns="" id="{4EC10EED-2D2A-0B4D-8E5A-A95BA0458AE9}"/>
              </a:ext>
            </a:extLst>
          </p:cNvPr>
          <p:cNvSpPr txBox="1">
            <a:spLocks noChangeArrowheads="1"/>
          </p:cNvSpPr>
          <p:nvPr/>
        </p:nvSpPr>
        <p:spPr bwMode="auto">
          <a:xfrm>
            <a:off x="1828800" y="1981201"/>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Table 1 </a:t>
            </a:r>
            <a:r>
              <a:rPr lang="en-US" altLang="en-US" sz="1900"/>
              <a:t>Divergence near inflection point.</a:t>
            </a:r>
            <a:endParaRPr lang="en-US" altLang="en-US" sz="1900" b="1"/>
          </a:p>
        </p:txBody>
      </p:sp>
    </p:spTree>
    <p:extLst>
      <p:ext uri="{BB962C8B-B14F-4D97-AF65-F5344CB8AC3E}">
        <p14:creationId xmlns:p14="http://schemas.microsoft.com/office/powerpoint/2010/main" val="123320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8">
            <a:extLst>
              <a:ext uri="{FF2B5EF4-FFF2-40B4-BE49-F238E27FC236}">
                <a16:creationId xmlns:a16="http://schemas.microsoft.com/office/drawing/2014/main" xmlns="" id="{ACB93FE9-612C-8744-A7AE-2FE71B4F53E2}"/>
              </a:ext>
            </a:extLst>
          </p:cNvPr>
          <p:cNvSpPr txBox="1">
            <a:spLocks noChangeArrowheads="1"/>
          </p:cNvSpPr>
          <p:nvPr/>
        </p:nvSpPr>
        <p:spPr bwMode="auto">
          <a:xfrm>
            <a:off x="1905000" y="1981201"/>
            <a:ext cx="45720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 typeface="Tahoma" panose="020B0604030504040204" pitchFamily="34" charset="0"/>
              <a:buAutoNum type="arabicPeriod" startAt="2"/>
            </a:pPr>
            <a:r>
              <a:rPr lang="en-US" altLang="en-US" sz="2200" u="sng"/>
              <a:t>Division by zero</a:t>
            </a:r>
          </a:p>
          <a:p>
            <a:pPr eaLnBrk="1" hangingPunct="1">
              <a:spcBef>
                <a:spcPct val="0"/>
              </a:spcBef>
              <a:buClrTx/>
              <a:buSzTx/>
              <a:buFontTx/>
              <a:buNone/>
            </a:pPr>
            <a:r>
              <a:rPr lang="en-US" altLang="en-US" sz="2200"/>
              <a:t>	For the equation</a:t>
            </a:r>
          </a:p>
          <a:p>
            <a:pPr eaLnBrk="1" hangingPunct="1">
              <a:spcBef>
                <a:spcPct val="0"/>
              </a:spcBef>
              <a:buClrTx/>
              <a:buSzTx/>
              <a:buFontTx/>
              <a:buNone/>
            </a:pPr>
            <a:endParaRPr lang="en-US" altLang="en-US" sz="2200"/>
          </a:p>
          <a:p>
            <a:pPr eaLnBrk="1" hangingPunct="1">
              <a:spcBef>
                <a:spcPct val="0"/>
              </a:spcBef>
              <a:buClrTx/>
              <a:buSzTx/>
              <a:buFontTx/>
              <a:buNone/>
            </a:pPr>
            <a:r>
              <a:rPr lang="en-US" altLang="en-US" sz="2200"/>
              <a:t>	</a:t>
            </a:r>
          </a:p>
          <a:p>
            <a:pPr eaLnBrk="1" hangingPunct="1">
              <a:spcBef>
                <a:spcPct val="0"/>
              </a:spcBef>
              <a:buClrTx/>
              <a:buSzTx/>
              <a:buFontTx/>
              <a:buNone/>
            </a:pPr>
            <a:r>
              <a:rPr lang="en-US" altLang="en-US" sz="2200"/>
              <a:t>	the Newton-Raphson method reduces to</a:t>
            </a:r>
          </a:p>
          <a:p>
            <a:pPr eaLnBrk="1" hangingPunct="1">
              <a:spcBef>
                <a:spcPct val="0"/>
              </a:spcBef>
              <a:buClrTx/>
              <a:buSzTx/>
              <a:buFontTx/>
              <a:buNone/>
            </a:pPr>
            <a:endParaRPr lang="en-US" altLang="en-US" sz="2200"/>
          </a:p>
          <a:p>
            <a:pPr eaLnBrk="1" hangingPunct="1">
              <a:spcBef>
                <a:spcPct val="0"/>
              </a:spcBef>
              <a:buClrTx/>
              <a:buSzTx/>
              <a:buFontTx/>
              <a:buNone/>
            </a:pPr>
            <a:endParaRPr lang="en-US" altLang="en-US" sz="2200"/>
          </a:p>
          <a:p>
            <a:pPr eaLnBrk="1" hangingPunct="1">
              <a:spcBef>
                <a:spcPct val="0"/>
              </a:spcBef>
              <a:buClrTx/>
              <a:buSzTx/>
              <a:buFontTx/>
              <a:buNone/>
            </a:pPr>
            <a:endParaRPr lang="en-US" altLang="en-US" sz="2200" u="sng"/>
          </a:p>
          <a:p>
            <a:pPr eaLnBrk="1" hangingPunct="1">
              <a:spcBef>
                <a:spcPct val="0"/>
              </a:spcBef>
              <a:buClrTx/>
              <a:buSzTx/>
              <a:buFontTx/>
              <a:buNone/>
            </a:pPr>
            <a:endParaRPr lang="en-US" altLang="en-US" sz="800" u="sng"/>
          </a:p>
          <a:p>
            <a:pPr eaLnBrk="1" hangingPunct="1">
              <a:spcBef>
                <a:spcPct val="0"/>
              </a:spcBef>
              <a:buClrTx/>
              <a:buSzTx/>
              <a:buFontTx/>
              <a:buNone/>
            </a:pPr>
            <a:endParaRPr lang="en-US" altLang="en-US" sz="800" u="sng"/>
          </a:p>
          <a:p>
            <a:pPr eaLnBrk="1" hangingPunct="1">
              <a:spcBef>
                <a:spcPct val="0"/>
              </a:spcBef>
              <a:buClrTx/>
              <a:buSzTx/>
              <a:buFontTx/>
              <a:buNone/>
            </a:pPr>
            <a:r>
              <a:rPr lang="en-US" altLang="en-US" sz="2200"/>
              <a:t>	For                            , the denominator will equal zero. </a:t>
            </a:r>
          </a:p>
          <a:p>
            <a:pPr eaLnBrk="1" hangingPunct="1">
              <a:spcBef>
                <a:spcPct val="0"/>
              </a:spcBef>
              <a:buClrTx/>
              <a:buSzTx/>
              <a:buFontTx/>
              <a:buNone/>
            </a:pPr>
            <a:endParaRPr lang="en-US" altLang="en-US" sz="2200"/>
          </a:p>
          <a:p>
            <a:pPr eaLnBrk="1" hangingPunct="1">
              <a:spcBef>
                <a:spcPct val="0"/>
              </a:spcBef>
              <a:buClrTx/>
              <a:buSzTx/>
              <a:buFontTx/>
              <a:buNone/>
            </a:pPr>
            <a:endParaRPr lang="en-US" altLang="en-US" sz="2200"/>
          </a:p>
        </p:txBody>
      </p:sp>
      <p:sp>
        <p:nvSpPr>
          <p:cNvPr id="91138" name="Rectangle 2">
            <a:extLst>
              <a:ext uri="{FF2B5EF4-FFF2-40B4-BE49-F238E27FC236}">
                <a16:creationId xmlns:a16="http://schemas.microsoft.com/office/drawing/2014/main" xmlns="" id="{30A864E6-A30D-5D49-80CE-1DE5A37872F6}"/>
              </a:ext>
            </a:extLst>
          </p:cNvPr>
          <p:cNvSpPr>
            <a:spLocks noGrp="1" noChangeArrowheads="1"/>
          </p:cNvSpPr>
          <p:nvPr>
            <p:ph type="title"/>
          </p:nvPr>
        </p:nvSpPr>
        <p:spPr>
          <a:xfrm>
            <a:off x="2819400" y="914400"/>
            <a:ext cx="6954838" cy="838200"/>
          </a:xfrm>
        </p:spPr>
        <p:txBody>
          <a:bodyPr/>
          <a:lstStyle/>
          <a:p>
            <a:r>
              <a:rPr lang="en-US" altLang="en-US" sz="4000"/>
              <a:t>Drawbacks – Division by Zero</a:t>
            </a:r>
          </a:p>
        </p:txBody>
      </p:sp>
      <p:graphicFrame>
        <p:nvGraphicFramePr>
          <p:cNvPr id="91139" name="Object 5">
            <a:extLst>
              <a:ext uri="{FF2B5EF4-FFF2-40B4-BE49-F238E27FC236}">
                <a16:creationId xmlns:a16="http://schemas.microsoft.com/office/drawing/2014/main" xmlns="" id="{6C18C4F6-4B71-2C42-9E24-91A89BA15F50}"/>
              </a:ext>
            </a:extLst>
          </p:cNvPr>
          <p:cNvGraphicFramePr>
            <a:graphicFrameLocks noChangeAspect="1"/>
          </p:cNvGraphicFramePr>
          <p:nvPr/>
        </p:nvGraphicFramePr>
        <p:xfrm>
          <a:off x="1981200" y="2819400"/>
          <a:ext cx="3886200" cy="425450"/>
        </p:xfrm>
        <a:graphic>
          <a:graphicData uri="http://schemas.openxmlformats.org/presentationml/2006/ole">
            <mc:AlternateContent xmlns:mc="http://schemas.openxmlformats.org/markup-compatibility/2006">
              <mc:Choice xmlns:v="urn:schemas-microsoft-com:vml" Requires="v">
                <p:oleObj spid="_x0000_s51211" name="Equation" r:id="rId5" imgW="47980600" imgH="5270500" progId="Equation.3">
                  <p:embed/>
                </p:oleObj>
              </mc:Choice>
              <mc:Fallback>
                <p:oleObj name="Equation" r:id="rId5" imgW="47980600" imgH="5270500" progId="Equation.3">
                  <p:embed/>
                  <p:pic>
                    <p:nvPicPr>
                      <p:cNvPr id="91139" name="Object 5">
                        <a:extLst>
                          <a:ext uri="{FF2B5EF4-FFF2-40B4-BE49-F238E27FC236}">
                            <a16:creationId xmlns:a16="http://schemas.microsoft.com/office/drawing/2014/main" xmlns="" id="{6C18C4F6-4B71-2C42-9E24-91A89BA15F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819400"/>
                        <a:ext cx="38862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7">
            <a:extLst>
              <a:ext uri="{FF2B5EF4-FFF2-40B4-BE49-F238E27FC236}">
                <a16:creationId xmlns:a16="http://schemas.microsoft.com/office/drawing/2014/main" xmlns="" id="{80F34E10-9F0B-A541-A522-63720BFFF30A}"/>
              </a:ext>
            </a:extLst>
          </p:cNvPr>
          <p:cNvGraphicFramePr>
            <a:graphicFrameLocks noChangeAspect="1"/>
          </p:cNvGraphicFramePr>
          <p:nvPr/>
        </p:nvGraphicFramePr>
        <p:xfrm>
          <a:off x="2133600" y="4114801"/>
          <a:ext cx="3733800" cy="828675"/>
        </p:xfrm>
        <a:graphic>
          <a:graphicData uri="http://schemas.openxmlformats.org/presentationml/2006/ole">
            <mc:AlternateContent xmlns:mc="http://schemas.openxmlformats.org/markup-compatibility/2006">
              <mc:Choice xmlns:v="urn:schemas-microsoft-com:vml" Requires="v">
                <p:oleObj spid="_x0000_s51212" name="Equation" r:id="rId7" imgW="47396400" imgH="10528300" progId="Equation.3">
                  <p:embed/>
                </p:oleObj>
              </mc:Choice>
              <mc:Fallback>
                <p:oleObj name="Equation" r:id="rId7" imgW="47396400" imgH="10528300" progId="Equation.3">
                  <p:embed/>
                  <p:pic>
                    <p:nvPicPr>
                      <p:cNvPr id="91142" name="Object 7">
                        <a:extLst>
                          <a:ext uri="{FF2B5EF4-FFF2-40B4-BE49-F238E27FC236}">
                            <a16:creationId xmlns:a16="http://schemas.microsoft.com/office/drawing/2014/main" xmlns="" id="{80F34E10-9F0B-A541-A522-63720BFFF3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114801"/>
                        <a:ext cx="37338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3" name="Object 8">
            <a:extLst>
              <a:ext uri="{FF2B5EF4-FFF2-40B4-BE49-F238E27FC236}">
                <a16:creationId xmlns:a16="http://schemas.microsoft.com/office/drawing/2014/main" xmlns="" id="{7142648A-99DE-6C45-9B56-C018C1EC74CB}"/>
              </a:ext>
            </a:extLst>
          </p:cNvPr>
          <p:cNvGraphicFramePr>
            <a:graphicFrameLocks noChangeAspect="1"/>
          </p:cNvGraphicFramePr>
          <p:nvPr/>
        </p:nvGraphicFramePr>
        <p:xfrm>
          <a:off x="2971800" y="5257800"/>
          <a:ext cx="2317750" cy="457200"/>
        </p:xfrm>
        <a:graphic>
          <a:graphicData uri="http://schemas.openxmlformats.org/presentationml/2006/ole">
            <mc:AlternateContent xmlns:mc="http://schemas.openxmlformats.org/markup-compatibility/2006">
              <mc:Choice xmlns:v="urn:schemas-microsoft-com:vml" Requires="v">
                <p:oleObj spid="_x0000_s51213" name="Equation" r:id="rId9" imgW="26619200" imgH="5270500" progId="Equation.3">
                  <p:embed/>
                </p:oleObj>
              </mc:Choice>
              <mc:Fallback>
                <p:oleObj name="Equation" r:id="rId9" imgW="26619200" imgH="5270500" progId="Equation.3">
                  <p:embed/>
                  <p:pic>
                    <p:nvPicPr>
                      <p:cNvPr id="91143" name="Object 8">
                        <a:extLst>
                          <a:ext uri="{FF2B5EF4-FFF2-40B4-BE49-F238E27FC236}">
                            <a16:creationId xmlns:a16="http://schemas.microsoft.com/office/drawing/2014/main" xmlns="" id="{7142648A-99DE-6C45-9B56-C018C1EC7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257800"/>
                        <a:ext cx="2317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4" name="Group 4">
            <a:extLst>
              <a:ext uri="{FF2B5EF4-FFF2-40B4-BE49-F238E27FC236}">
                <a16:creationId xmlns:a16="http://schemas.microsoft.com/office/drawing/2014/main" xmlns="" id="{491E2745-1674-B344-BE9E-A8095791E12C}"/>
              </a:ext>
            </a:extLst>
          </p:cNvPr>
          <p:cNvGrpSpPr>
            <a:grpSpLocks/>
          </p:cNvGrpSpPr>
          <p:nvPr/>
        </p:nvGrpSpPr>
        <p:grpSpPr bwMode="auto">
          <a:xfrm>
            <a:off x="6400800" y="2209800"/>
            <a:ext cx="3868738" cy="3124200"/>
            <a:chOff x="1872" y="864"/>
            <a:chExt cx="3589" cy="2692"/>
          </a:xfrm>
        </p:grpSpPr>
        <p:pic>
          <p:nvPicPr>
            <p:cNvPr id="91146" name="Picture 5" descr="floating_ball_figure">
              <a:extLst>
                <a:ext uri="{FF2B5EF4-FFF2-40B4-BE49-F238E27FC236}">
                  <a16:creationId xmlns:a16="http://schemas.microsoft.com/office/drawing/2014/main" xmlns="" id="{4EA6FF3C-4899-AB49-91D9-D5DF22E765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864"/>
              <a:ext cx="3589" cy="2692"/>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1147" name="Line 6">
              <a:extLst>
                <a:ext uri="{FF2B5EF4-FFF2-40B4-BE49-F238E27FC236}">
                  <a16:creationId xmlns:a16="http://schemas.microsoft.com/office/drawing/2014/main" xmlns="" id="{27312402-903B-2142-8932-CE983894CE3C}"/>
                </a:ext>
              </a:extLst>
            </p:cNvPr>
            <p:cNvSpPr>
              <a:spLocks noChangeShapeType="1"/>
            </p:cNvSpPr>
            <p:nvPr/>
          </p:nvSpPr>
          <p:spPr bwMode="auto">
            <a:xfrm>
              <a:off x="3840" y="2016"/>
              <a:ext cx="1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48" name="Line 7">
              <a:extLst>
                <a:ext uri="{FF2B5EF4-FFF2-40B4-BE49-F238E27FC236}">
                  <a16:creationId xmlns:a16="http://schemas.microsoft.com/office/drawing/2014/main" xmlns="" id="{891E0EAB-DBAF-C149-8B8A-06509A0B3E19}"/>
                </a:ext>
              </a:extLst>
            </p:cNvPr>
            <p:cNvSpPr>
              <a:spLocks noChangeShapeType="1"/>
            </p:cNvSpPr>
            <p:nvPr/>
          </p:nvSpPr>
          <p:spPr bwMode="auto">
            <a:xfrm flipH="1">
              <a:off x="2448" y="1728"/>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1145" name="TextBox 16">
            <a:extLst>
              <a:ext uri="{FF2B5EF4-FFF2-40B4-BE49-F238E27FC236}">
                <a16:creationId xmlns:a16="http://schemas.microsoft.com/office/drawing/2014/main" xmlns="" id="{488F478C-DCB0-FF4B-AD80-57AF8455931F}"/>
              </a:ext>
            </a:extLst>
          </p:cNvPr>
          <p:cNvSpPr txBox="1">
            <a:spLocks noChangeArrowheads="1"/>
          </p:cNvSpPr>
          <p:nvPr/>
        </p:nvSpPr>
        <p:spPr bwMode="auto">
          <a:xfrm>
            <a:off x="6400800" y="5257801"/>
            <a:ext cx="3962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9 </a:t>
            </a:r>
            <a:r>
              <a:rPr lang="en-US" altLang="en-US" sz="1900"/>
              <a:t>Pitfall of division by zero 	  or near a zero number</a:t>
            </a:r>
            <a:endParaRPr lang="en-US" altLang="en-US" sz="1900" b="1"/>
          </a:p>
        </p:txBody>
      </p:sp>
    </p:spTree>
    <p:custDataLst>
      <p:tags r:id="rId2"/>
    </p:custDataLst>
    <p:extLst>
      <p:ext uri="{BB962C8B-B14F-4D97-AF65-F5344CB8AC3E}">
        <p14:creationId xmlns:p14="http://schemas.microsoft.com/office/powerpoint/2010/main" val="307187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Box 10">
            <a:extLst>
              <a:ext uri="{FF2B5EF4-FFF2-40B4-BE49-F238E27FC236}">
                <a16:creationId xmlns:a16="http://schemas.microsoft.com/office/drawing/2014/main" xmlns="" id="{2CC23348-B198-224D-A0BE-9B15E2615699}"/>
              </a:ext>
            </a:extLst>
          </p:cNvPr>
          <p:cNvSpPr txBox="1">
            <a:spLocks noChangeArrowheads="1"/>
          </p:cNvSpPr>
          <p:nvPr/>
        </p:nvSpPr>
        <p:spPr bwMode="auto">
          <a:xfrm>
            <a:off x="2133600" y="2895600"/>
            <a:ext cx="80772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t>Results obtained from the Newton-Raphson method may oscillate about the local maximum  or minimum without converging on a root but converging on the local maximum or minimum. </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2200"/>
              <a:t>Eventually, it may lead to division by a number close to zero and may diverge.</a:t>
            </a:r>
          </a:p>
          <a:p>
            <a:pPr eaLnBrk="1" hangingPunct="1">
              <a:spcBef>
                <a:spcPct val="0"/>
              </a:spcBef>
              <a:buClrTx/>
              <a:buSzTx/>
              <a:buFontTx/>
              <a:buNone/>
            </a:pPr>
            <a:endParaRPr lang="en-US" altLang="en-US" sz="800"/>
          </a:p>
          <a:p>
            <a:pPr eaLnBrk="1" hangingPunct="1">
              <a:spcBef>
                <a:spcPct val="0"/>
              </a:spcBef>
              <a:buClrTx/>
              <a:buSzTx/>
              <a:buFontTx/>
              <a:buNone/>
            </a:pPr>
            <a:r>
              <a:rPr lang="en-US" altLang="en-US" sz="2200"/>
              <a:t>For example  for                          the equation has no real roots.</a:t>
            </a:r>
          </a:p>
          <a:p>
            <a:pPr eaLnBrk="1" hangingPunct="1">
              <a:spcBef>
                <a:spcPct val="0"/>
              </a:spcBef>
              <a:buClrTx/>
              <a:buSzTx/>
              <a:buFontTx/>
              <a:buNone/>
            </a:pPr>
            <a:endParaRPr lang="en-US" altLang="en-US" sz="2200"/>
          </a:p>
        </p:txBody>
      </p:sp>
      <p:sp>
        <p:nvSpPr>
          <p:cNvPr id="93186" name="Rectangle 2">
            <a:extLst>
              <a:ext uri="{FF2B5EF4-FFF2-40B4-BE49-F238E27FC236}">
                <a16:creationId xmlns:a16="http://schemas.microsoft.com/office/drawing/2014/main" xmlns="" id="{82D329A4-6D29-334D-A890-AC14C6457CB7}"/>
              </a:ext>
            </a:extLst>
          </p:cNvPr>
          <p:cNvSpPr>
            <a:spLocks noGrp="1" noChangeArrowheads="1"/>
          </p:cNvSpPr>
          <p:nvPr>
            <p:ph type="title"/>
          </p:nvPr>
        </p:nvSpPr>
        <p:spPr>
          <a:xfrm>
            <a:off x="2438400" y="0"/>
            <a:ext cx="8229600" cy="1752600"/>
          </a:xfrm>
        </p:spPr>
        <p:txBody>
          <a:bodyPr/>
          <a:lstStyle/>
          <a:p>
            <a:r>
              <a:rPr lang="en-US" altLang="en-US" sz="4000" b="1" dirty="0"/>
              <a:t>Drawbacks – Oscillations near local maximum and minimum</a:t>
            </a:r>
          </a:p>
        </p:txBody>
      </p:sp>
      <p:sp>
        <p:nvSpPr>
          <p:cNvPr id="93187" name="Rectangle 4">
            <a:extLst>
              <a:ext uri="{FF2B5EF4-FFF2-40B4-BE49-F238E27FC236}">
                <a16:creationId xmlns:a16="http://schemas.microsoft.com/office/drawing/2014/main" xmlns="" id="{C601984C-C245-1E40-A69E-5287D2FABD1E}"/>
              </a:ext>
            </a:extLst>
          </p:cNvPr>
          <p:cNvSpPr>
            <a:spLocks noChangeArrowheads="1"/>
          </p:cNvSpPr>
          <p:nvPr/>
        </p:nvSpPr>
        <p:spPr bwMode="auto">
          <a:xfrm>
            <a:off x="3495675" y="2190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3188" name="Rectangle 5">
            <a:extLst>
              <a:ext uri="{FF2B5EF4-FFF2-40B4-BE49-F238E27FC236}">
                <a16:creationId xmlns:a16="http://schemas.microsoft.com/office/drawing/2014/main" xmlns="" id="{82799379-A015-7B42-889A-9A62B7A8A1C8}"/>
              </a:ext>
            </a:extLst>
          </p:cNvPr>
          <p:cNvSpPr>
            <a:spLocks noChangeArrowheads="1"/>
          </p:cNvSpPr>
          <p:nvPr/>
        </p:nvSpPr>
        <p:spPr bwMode="auto">
          <a:xfrm>
            <a:off x="3600450" y="1809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3189" name="Text Box 7">
            <a:extLst>
              <a:ext uri="{FF2B5EF4-FFF2-40B4-BE49-F238E27FC236}">
                <a16:creationId xmlns:a16="http://schemas.microsoft.com/office/drawing/2014/main" xmlns="" id="{776713F6-DD9F-144F-9214-F83752636FE9}"/>
              </a:ext>
            </a:extLst>
          </p:cNvPr>
          <p:cNvSpPr txBox="1">
            <a:spLocks noChangeArrowheads="1"/>
          </p:cNvSpPr>
          <p:nvPr/>
        </p:nvSpPr>
        <p:spPr bwMode="auto">
          <a:xfrm>
            <a:off x="8823325" y="2776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3190" name="Object 3">
            <a:extLst>
              <a:ext uri="{FF2B5EF4-FFF2-40B4-BE49-F238E27FC236}">
                <a16:creationId xmlns:a16="http://schemas.microsoft.com/office/drawing/2014/main" xmlns="" id="{8991BE7D-AB9A-5745-9A73-4634B80C5778}"/>
              </a:ext>
            </a:extLst>
          </p:cNvPr>
          <p:cNvGraphicFramePr>
            <a:graphicFrameLocks noChangeAspect="1"/>
          </p:cNvGraphicFramePr>
          <p:nvPr/>
        </p:nvGraphicFramePr>
        <p:xfrm>
          <a:off x="4343400" y="5105400"/>
          <a:ext cx="2108200" cy="457200"/>
        </p:xfrm>
        <a:graphic>
          <a:graphicData uri="http://schemas.openxmlformats.org/presentationml/2006/ole">
            <mc:AlternateContent xmlns:mc="http://schemas.openxmlformats.org/markup-compatibility/2006">
              <mc:Choice xmlns:v="urn:schemas-microsoft-com:vml" Requires="v">
                <p:oleObj spid="_x0000_s53253" name="Equation" r:id="rId4" imgW="24282400" imgH="5270500" progId="Equation.3">
                  <p:embed/>
                </p:oleObj>
              </mc:Choice>
              <mc:Fallback>
                <p:oleObj name="Equation" r:id="rId4" imgW="24282400" imgH="5270500" progId="Equation.3">
                  <p:embed/>
                  <p:pic>
                    <p:nvPicPr>
                      <p:cNvPr id="93190" name="Object 3">
                        <a:extLst>
                          <a:ext uri="{FF2B5EF4-FFF2-40B4-BE49-F238E27FC236}">
                            <a16:creationId xmlns:a16="http://schemas.microsoft.com/office/drawing/2014/main" xmlns="" id="{8991BE7D-AB9A-5745-9A73-4634B80C5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105400"/>
                        <a:ext cx="210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3" name="TextBox 13">
            <a:extLst>
              <a:ext uri="{FF2B5EF4-FFF2-40B4-BE49-F238E27FC236}">
                <a16:creationId xmlns:a16="http://schemas.microsoft.com/office/drawing/2014/main" xmlns="" id="{7D3971AF-8565-7F43-8BA8-0C622EB55131}"/>
              </a:ext>
            </a:extLst>
          </p:cNvPr>
          <p:cNvSpPr txBox="1">
            <a:spLocks noChangeArrowheads="1"/>
          </p:cNvSpPr>
          <p:nvPr/>
        </p:nvSpPr>
        <p:spPr bwMode="auto">
          <a:xfrm>
            <a:off x="1828800" y="2286001"/>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a:t>3. </a:t>
            </a:r>
            <a:r>
              <a:rPr lang="en-US" altLang="en-US" sz="2200" u="sng"/>
              <a:t>Oscillations near local maximum and minimum</a:t>
            </a:r>
            <a:endParaRPr lang="en-US" altLang="en-US" sz="2200"/>
          </a:p>
        </p:txBody>
      </p:sp>
    </p:spTree>
    <p:extLst>
      <p:ext uri="{BB962C8B-B14F-4D97-AF65-F5344CB8AC3E}">
        <p14:creationId xmlns:p14="http://schemas.microsoft.com/office/powerpoint/2010/main" val="2483599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xmlns="" id="{D515C7BA-3299-8949-AC61-469E20CCC843}"/>
              </a:ext>
            </a:extLst>
          </p:cNvPr>
          <p:cNvSpPr>
            <a:spLocks noGrp="1" noChangeArrowheads="1"/>
          </p:cNvSpPr>
          <p:nvPr>
            <p:ph type="title"/>
          </p:nvPr>
        </p:nvSpPr>
        <p:spPr>
          <a:xfrm>
            <a:off x="2438400" y="0"/>
            <a:ext cx="8229600" cy="1752600"/>
          </a:xfrm>
        </p:spPr>
        <p:txBody>
          <a:bodyPr/>
          <a:lstStyle/>
          <a:p>
            <a:r>
              <a:rPr lang="en-US" altLang="en-US" sz="4000" b="1" dirty="0"/>
              <a:t>Drawbacks – Oscillations near local maximum and minimum</a:t>
            </a:r>
          </a:p>
        </p:txBody>
      </p:sp>
      <p:sp>
        <p:nvSpPr>
          <p:cNvPr id="95234" name="Rectangle 4">
            <a:extLst>
              <a:ext uri="{FF2B5EF4-FFF2-40B4-BE49-F238E27FC236}">
                <a16:creationId xmlns:a16="http://schemas.microsoft.com/office/drawing/2014/main" xmlns="" id="{E412448A-548B-234F-BFBE-72058A4E0AB5}"/>
              </a:ext>
            </a:extLst>
          </p:cNvPr>
          <p:cNvSpPr>
            <a:spLocks noChangeArrowheads="1"/>
          </p:cNvSpPr>
          <p:nvPr/>
        </p:nvSpPr>
        <p:spPr bwMode="auto">
          <a:xfrm>
            <a:off x="3495675" y="2190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5235" name="Rectangle 5">
            <a:extLst>
              <a:ext uri="{FF2B5EF4-FFF2-40B4-BE49-F238E27FC236}">
                <a16:creationId xmlns:a16="http://schemas.microsoft.com/office/drawing/2014/main" xmlns="" id="{04D4358C-13BE-7A4F-A8B8-DDFB71E68D71}"/>
              </a:ext>
            </a:extLst>
          </p:cNvPr>
          <p:cNvSpPr>
            <a:spLocks noChangeArrowheads="1"/>
          </p:cNvSpPr>
          <p:nvPr/>
        </p:nvSpPr>
        <p:spPr bwMode="auto">
          <a:xfrm>
            <a:off x="3600450" y="1809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5236" name="Text Box 7">
            <a:extLst>
              <a:ext uri="{FF2B5EF4-FFF2-40B4-BE49-F238E27FC236}">
                <a16:creationId xmlns:a16="http://schemas.microsoft.com/office/drawing/2014/main" xmlns="" id="{91BB6CEE-D852-8147-B6FB-1E2E5A2C39B3}"/>
              </a:ext>
            </a:extLst>
          </p:cNvPr>
          <p:cNvSpPr txBox="1">
            <a:spLocks noChangeArrowheads="1"/>
          </p:cNvSpPr>
          <p:nvPr/>
        </p:nvSpPr>
        <p:spPr bwMode="auto">
          <a:xfrm>
            <a:off x="8823325" y="2776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5239" name="Object 3">
            <a:extLst>
              <a:ext uri="{FF2B5EF4-FFF2-40B4-BE49-F238E27FC236}">
                <a16:creationId xmlns:a16="http://schemas.microsoft.com/office/drawing/2014/main" xmlns="" id="{0AC0AD2C-A4E9-4742-9937-C6639C03CDE8}"/>
              </a:ext>
            </a:extLst>
          </p:cNvPr>
          <p:cNvGraphicFramePr>
            <a:graphicFrameLocks noChangeAspect="1"/>
          </p:cNvGraphicFramePr>
          <p:nvPr/>
        </p:nvGraphicFramePr>
        <p:xfrm>
          <a:off x="6172200" y="2286000"/>
          <a:ext cx="4279900" cy="3429000"/>
        </p:xfrm>
        <a:graphic>
          <a:graphicData uri="http://schemas.openxmlformats.org/presentationml/2006/ole">
            <mc:AlternateContent xmlns:mc="http://schemas.openxmlformats.org/markup-compatibility/2006">
              <mc:Choice xmlns:v="urn:schemas-microsoft-com:vml" Requires="v">
                <p:oleObj spid="_x0000_s55313" name="Chart" r:id="rId4" imgW="5029200" imgH="3187700" progId="Excel.Chart.8">
                  <p:embed/>
                </p:oleObj>
              </mc:Choice>
              <mc:Fallback>
                <p:oleObj name="Chart" r:id="rId4" imgW="5029200" imgH="3187700" progId="Excel.Chart.8">
                  <p:embed/>
                  <p:pic>
                    <p:nvPicPr>
                      <p:cNvPr id="95239" name="Object 3">
                        <a:extLst>
                          <a:ext uri="{FF2B5EF4-FFF2-40B4-BE49-F238E27FC236}">
                            <a16:creationId xmlns:a16="http://schemas.microsoft.com/office/drawing/2014/main" xmlns="" id="{0AC0AD2C-A4E9-4742-9937-C6639C03C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286000"/>
                        <a:ext cx="4279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0" name="TextBox 15">
            <a:extLst>
              <a:ext uri="{FF2B5EF4-FFF2-40B4-BE49-F238E27FC236}">
                <a16:creationId xmlns:a16="http://schemas.microsoft.com/office/drawing/2014/main" xmlns="" id="{25FFC337-8230-F84F-8481-91DD82FE0471}"/>
              </a:ext>
            </a:extLst>
          </p:cNvPr>
          <p:cNvSpPr txBox="1">
            <a:spLocks noChangeArrowheads="1"/>
          </p:cNvSpPr>
          <p:nvPr/>
        </p:nvSpPr>
        <p:spPr bwMode="auto">
          <a:xfrm>
            <a:off x="6172200" y="5334001"/>
            <a:ext cx="4191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10 </a:t>
            </a:r>
            <a:r>
              <a:rPr lang="en-US" altLang="en-US" sz="1900"/>
              <a:t>Oscillations around local   	    minima for                  .</a:t>
            </a:r>
            <a:endParaRPr lang="en-US" altLang="en-US" sz="1900" b="1"/>
          </a:p>
        </p:txBody>
      </p:sp>
      <p:graphicFrame>
        <p:nvGraphicFramePr>
          <p:cNvPr id="95241" name="Object 4">
            <a:extLst>
              <a:ext uri="{FF2B5EF4-FFF2-40B4-BE49-F238E27FC236}">
                <a16:creationId xmlns:a16="http://schemas.microsoft.com/office/drawing/2014/main" xmlns="" id="{A581D756-F3D4-FE4B-B708-FE32C53F9F69}"/>
              </a:ext>
            </a:extLst>
          </p:cNvPr>
          <p:cNvGraphicFramePr>
            <a:graphicFrameLocks noChangeAspect="1"/>
          </p:cNvGraphicFramePr>
          <p:nvPr/>
        </p:nvGraphicFramePr>
        <p:xfrm>
          <a:off x="8686801" y="5638800"/>
          <a:ext cx="1243013" cy="344488"/>
        </p:xfrm>
        <a:graphic>
          <a:graphicData uri="http://schemas.openxmlformats.org/presentationml/2006/ole">
            <mc:AlternateContent xmlns:mc="http://schemas.openxmlformats.org/markup-compatibility/2006">
              <mc:Choice xmlns:v="urn:schemas-microsoft-com:vml" Requires="v">
                <p:oleObj spid="_x0000_s55314" name="Equation" r:id="rId6" imgW="19011900" imgH="5270500" progId="Equation.3">
                  <p:embed/>
                </p:oleObj>
              </mc:Choice>
              <mc:Fallback>
                <p:oleObj name="Equation" r:id="rId6" imgW="19011900" imgH="5270500" progId="Equation.3">
                  <p:embed/>
                  <p:pic>
                    <p:nvPicPr>
                      <p:cNvPr id="95241" name="Object 4">
                        <a:extLst>
                          <a:ext uri="{FF2B5EF4-FFF2-40B4-BE49-F238E27FC236}">
                            <a16:creationId xmlns:a16="http://schemas.microsoft.com/office/drawing/2014/main" xmlns="" id="{A581D756-F3D4-FE4B-B708-FE32C53F9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1" y="5638800"/>
                        <a:ext cx="1243013"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Table 16">
            <a:extLst>
              <a:ext uri="{FF2B5EF4-FFF2-40B4-BE49-F238E27FC236}">
                <a16:creationId xmlns:a16="http://schemas.microsoft.com/office/drawing/2014/main" xmlns="" id="{56DD09AB-E4AA-D845-B81C-0E9F7AFE34DD}"/>
              </a:ext>
            </a:extLst>
          </p:cNvPr>
          <p:cNvGraphicFramePr>
            <a:graphicFrameLocks noGrp="1"/>
          </p:cNvGraphicFramePr>
          <p:nvPr/>
        </p:nvGraphicFramePr>
        <p:xfrm>
          <a:off x="1833563" y="3074989"/>
          <a:ext cx="4114799" cy="3292475"/>
        </p:xfrm>
        <a:graphic>
          <a:graphicData uri="http://schemas.openxmlformats.org/drawingml/2006/table">
            <a:tbl>
              <a:tblPr/>
              <a:tblGrid>
                <a:gridCol w="1122217">
                  <a:extLst>
                    <a:ext uri="{9D8B030D-6E8A-4147-A177-3AD203B41FA5}">
                      <a16:colId xmlns:a16="http://schemas.microsoft.com/office/drawing/2014/main" xmlns="" val="20000"/>
                    </a:ext>
                  </a:extLst>
                </a:gridCol>
                <a:gridCol w="1047404">
                  <a:extLst>
                    <a:ext uri="{9D8B030D-6E8A-4147-A177-3AD203B41FA5}">
                      <a16:colId xmlns:a16="http://schemas.microsoft.com/office/drawing/2014/main" xmlns="" val="20001"/>
                    </a:ext>
                  </a:extLst>
                </a:gridCol>
                <a:gridCol w="896308">
                  <a:extLst>
                    <a:ext uri="{9D8B030D-6E8A-4147-A177-3AD203B41FA5}">
                      <a16:colId xmlns:a16="http://schemas.microsoft.com/office/drawing/2014/main" xmlns="" val="20002"/>
                    </a:ext>
                  </a:extLst>
                </a:gridCol>
                <a:gridCol w="1048870">
                  <a:extLst>
                    <a:ext uri="{9D8B030D-6E8A-4147-A177-3AD203B41FA5}">
                      <a16:colId xmlns:a16="http://schemas.microsoft.com/office/drawing/2014/main" xmlns="" val="20003"/>
                    </a:ext>
                  </a:extLst>
                </a:gridCol>
              </a:tblGrid>
              <a:tr h="548746">
                <a:tc>
                  <a:txBody>
                    <a:bodyPr/>
                    <a:lstStyle/>
                    <a:p>
                      <a:pPr marL="0" marR="0" algn="ctr">
                        <a:lnSpc>
                          <a:spcPct val="100000"/>
                        </a:lnSpc>
                        <a:spcBef>
                          <a:spcPts val="0"/>
                        </a:spcBef>
                        <a:spcAft>
                          <a:spcPts val="0"/>
                        </a:spcAft>
                      </a:pPr>
                      <a:r>
                        <a:rPr lang="en-US" sz="1800" dirty="0">
                          <a:latin typeface="Times New Roman"/>
                          <a:ea typeface="Times New Roman"/>
                        </a:rPr>
                        <a:t>Iteration </a:t>
                      </a:r>
                    </a:p>
                    <a:p>
                      <a:pPr marL="0" marR="0" algn="ctr">
                        <a:lnSpc>
                          <a:spcPct val="100000"/>
                        </a:lnSpc>
                        <a:spcBef>
                          <a:spcPts val="0"/>
                        </a:spcBef>
                        <a:spcAft>
                          <a:spcPts val="0"/>
                        </a:spcAft>
                      </a:pPr>
                      <a:r>
                        <a:rPr lang="en-US" sz="1800" dirty="0">
                          <a:latin typeface="Times New Roman"/>
                          <a:ea typeface="Times New Roman"/>
                        </a:rPr>
                        <a:t>Number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43729">
                <a:tc>
                  <a:txBody>
                    <a:bodyPr/>
                    <a:lstStyle/>
                    <a:p>
                      <a:pPr marL="0" marR="0" algn="ctr">
                        <a:lnSpc>
                          <a:spcPct val="100000"/>
                        </a:lnSpc>
                        <a:spcBef>
                          <a:spcPts val="0"/>
                        </a:spcBef>
                        <a:spcAft>
                          <a:spcPts val="0"/>
                        </a:spcAft>
                      </a:pPr>
                      <a:r>
                        <a:rPr lang="en-US" sz="1800" dirty="0">
                          <a:latin typeface="Times New Roman"/>
                          <a:ea typeface="Times New Roman"/>
                        </a:rPr>
                        <a:t>0</a:t>
                      </a:r>
                    </a:p>
                    <a:p>
                      <a:pPr marL="0" marR="0" algn="ctr">
                        <a:lnSpc>
                          <a:spcPct val="100000"/>
                        </a:lnSpc>
                        <a:spcBef>
                          <a:spcPts val="0"/>
                        </a:spcBef>
                        <a:spcAft>
                          <a:spcPts val="0"/>
                        </a:spcAft>
                      </a:pPr>
                      <a:r>
                        <a:rPr lang="en-US" sz="1800" dirty="0">
                          <a:latin typeface="Times New Roman"/>
                          <a:ea typeface="Times New Roman"/>
                        </a:rPr>
                        <a:t>1</a:t>
                      </a:r>
                    </a:p>
                    <a:p>
                      <a:pPr marL="0" marR="0" algn="ctr">
                        <a:lnSpc>
                          <a:spcPct val="100000"/>
                        </a:lnSpc>
                        <a:spcBef>
                          <a:spcPts val="0"/>
                        </a:spcBef>
                        <a:spcAft>
                          <a:spcPts val="0"/>
                        </a:spcAft>
                      </a:pPr>
                      <a:r>
                        <a:rPr lang="en-US" sz="1800" dirty="0">
                          <a:latin typeface="Times New Roman"/>
                          <a:ea typeface="Times New Roman"/>
                        </a:rPr>
                        <a:t>2</a:t>
                      </a:r>
                    </a:p>
                    <a:p>
                      <a:pPr marL="0" marR="0" algn="ctr">
                        <a:lnSpc>
                          <a:spcPct val="100000"/>
                        </a:lnSpc>
                        <a:spcBef>
                          <a:spcPts val="0"/>
                        </a:spcBef>
                        <a:spcAft>
                          <a:spcPts val="0"/>
                        </a:spcAft>
                      </a:pPr>
                      <a:r>
                        <a:rPr lang="en-US" sz="1800" dirty="0">
                          <a:latin typeface="Times New Roman"/>
                          <a:ea typeface="Times New Roman"/>
                        </a:rPr>
                        <a:t>3</a:t>
                      </a:r>
                    </a:p>
                    <a:p>
                      <a:pPr marL="0" marR="0" algn="ctr">
                        <a:lnSpc>
                          <a:spcPct val="100000"/>
                        </a:lnSpc>
                        <a:spcBef>
                          <a:spcPts val="0"/>
                        </a:spcBef>
                        <a:spcAft>
                          <a:spcPts val="0"/>
                        </a:spcAft>
                      </a:pPr>
                      <a:r>
                        <a:rPr lang="en-US" sz="1800" dirty="0">
                          <a:latin typeface="Times New Roman"/>
                          <a:ea typeface="Times New Roman"/>
                        </a:rPr>
                        <a:t>4</a:t>
                      </a:r>
                    </a:p>
                    <a:p>
                      <a:pPr marL="0" marR="0" algn="ctr">
                        <a:lnSpc>
                          <a:spcPct val="100000"/>
                        </a:lnSpc>
                        <a:spcBef>
                          <a:spcPts val="0"/>
                        </a:spcBef>
                        <a:spcAft>
                          <a:spcPts val="0"/>
                        </a:spcAft>
                      </a:pPr>
                      <a:r>
                        <a:rPr lang="en-US" sz="1800" dirty="0">
                          <a:latin typeface="Times New Roman"/>
                          <a:ea typeface="Times New Roman"/>
                        </a:rPr>
                        <a:t>5</a:t>
                      </a:r>
                    </a:p>
                    <a:p>
                      <a:pPr marL="0" marR="0" algn="ctr">
                        <a:lnSpc>
                          <a:spcPct val="100000"/>
                        </a:lnSpc>
                        <a:spcBef>
                          <a:spcPts val="0"/>
                        </a:spcBef>
                        <a:spcAft>
                          <a:spcPts val="0"/>
                        </a:spcAft>
                      </a:pPr>
                      <a:r>
                        <a:rPr lang="en-US" sz="1800" dirty="0">
                          <a:latin typeface="Times New Roman"/>
                          <a:ea typeface="Times New Roman"/>
                        </a:rPr>
                        <a:t>6</a:t>
                      </a:r>
                    </a:p>
                    <a:p>
                      <a:pPr marL="0" marR="0" algn="ctr">
                        <a:lnSpc>
                          <a:spcPct val="100000"/>
                        </a:lnSpc>
                        <a:spcBef>
                          <a:spcPts val="0"/>
                        </a:spcBef>
                        <a:spcAft>
                          <a:spcPts val="0"/>
                        </a:spcAft>
                      </a:pPr>
                      <a:r>
                        <a:rPr lang="en-US" sz="1800" dirty="0">
                          <a:latin typeface="Times New Roman"/>
                          <a:ea typeface="Times New Roman"/>
                        </a:rPr>
                        <a:t>7</a:t>
                      </a:r>
                    </a:p>
                    <a:p>
                      <a:pPr marL="0" marR="0" algn="ctr">
                        <a:lnSpc>
                          <a:spcPct val="100000"/>
                        </a:lnSpc>
                        <a:spcBef>
                          <a:spcPts val="0"/>
                        </a:spcBef>
                        <a:spcAft>
                          <a:spcPts val="0"/>
                        </a:spcAft>
                      </a:pPr>
                      <a:r>
                        <a:rPr lang="en-US" sz="1800" dirty="0">
                          <a:latin typeface="Times New Roman"/>
                          <a:ea typeface="Times New Roman"/>
                        </a:rPr>
                        <a:t>8</a:t>
                      </a:r>
                    </a:p>
                    <a:p>
                      <a:pPr marL="0" marR="0" algn="ctr">
                        <a:lnSpc>
                          <a:spcPct val="100000"/>
                        </a:lnSpc>
                        <a:spcBef>
                          <a:spcPts val="0"/>
                        </a:spcBef>
                        <a:spcAft>
                          <a:spcPts val="0"/>
                        </a:spcAft>
                      </a:pPr>
                      <a:r>
                        <a:rPr lang="en-US" sz="1800" dirty="0">
                          <a:latin typeface="Times New Roman"/>
                          <a:ea typeface="Times New Roman"/>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a:latin typeface="Times New Roman"/>
                          <a:ea typeface="Times New Roman"/>
                        </a:rPr>
                        <a:t>–1.0000</a:t>
                      </a:r>
                    </a:p>
                    <a:p>
                      <a:pPr marL="0" marR="0" algn="just">
                        <a:lnSpc>
                          <a:spcPct val="100000"/>
                        </a:lnSpc>
                        <a:spcBef>
                          <a:spcPts val="0"/>
                        </a:spcBef>
                        <a:spcAft>
                          <a:spcPts val="0"/>
                        </a:spcAft>
                      </a:pPr>
                      <a:r>
                        <a:rPr lang="en-US" sz="1800" dirty="0">
                          <a:latin typeface="Times New Roman"/>
                          <a:ea typeface="Times New Roman"/>
                        </a:rPr>
                        <a:t>  0.5</a:t>
                      </a:r>
                    </a:p>
                    <a:p>
                      <a:pPr marL="0" marR="0" algn="just">
                        <a:lnSpc>
                          <a:spcPct val="100000"/>
                        </a:lnSpc>
                        <a:spcBef>
                          <a:spcPts val="0"/>
                        </a:spcBef>
                        <a:spcAft>
                          <a:spcPts val="0"/>
                        </a:spcAft>
                      </a:pPr>
                      <a:r>
                        <a:rPr lang="en-US" sz="1800" dirty="0">
                          <a:latin typeface="Times New Roman"/>
                          <a:ea typeface="Times New Roman"/>
                        </a:rPr>
                        <a:t>–1.75</a:t>
                      </a:r>
                    </a:p>
                    <a:p>
                      <a:pPr marL="0" marR="0" algn="just">
                        <a:lnSpc>
                          <a:spcPct val="100000"/>
                        </a:lnSpc>
                        <a:spcBef>
                          <a:spcPts val="0"/>
                        </a:spcBef>
                        <a:spcAft>
                          <a:spcPts val="0"/>
                        </a:spcAft>
                      </a:pPr>
                      <a:r>
                        <a:rPr lang="en-US" sz="1800" dirty="0">
                          <a:latin typeface="Times New Roman"/>
                          <a:ea typeface="Times New Roman"/>
                        </a:rPr>
                        <a:t>–0.30357</a:t>
                      </a:r>
                    </a:p>
                    <a:p>
                      <a:pPr marL="0" marR="0" algn="just">
                        <a:lnSpc>
                          <a:spcPct val="100000"/>
                        </a:lnSpc>
                        <a:spcBef>
                          <a:spcPts val="0"/>
                        </a:spcBef>
                        <a:spcAft>
                          <a:spcPts val="0"/>
                        </a:spcAft>
                      </a:pPr>
                      <a:r>
                        <a:rPr lang="en-US" sz="1800" dirty="0">
                          <a:latin typeface="Times New Roman"/>
                          <a:ea typeface="Times New Roman"/>
                        </a:rPr>
                        <a:t> 3.1423</a:t>
                      </a:r>
                    </a:p>
                    <a:p>
                      <a:pPr marL="0" marR="0" algn="just">
                        <a:lnSpc>
                          <a:spcPct val="100000"/>
                        </a:lnSpc>
                        <a:spcBef>
                          <a:spcPts val="0"/>
                        </a:spcBef>
                        <a:spcAft>
                          <a:spcPts val="0"/>
                        </a:spcAft>
                      </a:pPr>
                      <a:r>
                        <a:rPr lang="en-US" sz="1800" dirty="0">
                          <a:latin typeface="Times New Roman"/>
                          <a:ea typeface="Times New Roman"/>
                        </a:rPr>
                        <a:t> 1.2529</a:t>
                      </a:r>
                    </a:p>
                    <a:p>
                      <a:pPr marL="0" marR="0" algn="just">
                        <a:lnSpc>
                          <a:spcPct val="100000"/>
                        </a:lnSpc>
                        <a:spcBef>
                          <a:spcPts val="0"/>
                        </a:spcBef>
                        <a:spcAft>
                          <a:spcPts val="0"/>
                        </a:spcAft>
                      </a:pPr>
                      <a:r>
                        <a:rPr lang="en-US" sz="1800" dirty="0">
                          <a:latin typeface="Times New Roman"/>
                          <a:ea typeface="Times New Roman"/>
                        </a:rPr>
                        <a:t>–0.17166</a:t>
                      </a:r>
                    </a:p>
                    <a:p>
                      <a:pPr marL="0" marR="0" algn="just">
                        <a:lnSpc>
                          <a:spcPct val="100000"/>
                        </a:lnSpc>
                        <a:spcBef>
                          <a:spcPts val="0"/>
                        </a:spcBef>
                        <a:spcAft>
                          <a:spcPts val="0"/>
                        </a:spcAft>
                      </a:pPr>
                      <a:r>
                        <a:rPr lang="en-US" sz="1800" dirty="0">
                          <a:latin typeface="Times New Roman"/>
                          <a:ea typeface="Times New Roman"/>
                        </a:rPr>
                        <a:t> 5.7395</a:t>
                      </a:r>
                    </a:p>
                    <a:p>
                      <a:pPr marL="0" marR="0" algn="just">
                        <a:lnSpc>
                          <a:spcPct val="100000"/>
                        </a:lnSpc>
                        <a:spcBef>
                          <a:spcPts val="0"/>
                        </a:spcBef>
                        <a:spcAft>
                          <a:spcPts val="0"/>
                        </a:spcAft>
                      </a:pPr>
                      <a:r>
                        <a:rPr lang="en-US" sz="1800" dirty="0">
                          <a:latin typeface="Times New Roman"/>
                          <a:ea typeface="Times New Roman"/>
                        </a:rPr>
                        <a:t> 2.6955 </a:t>
                      </a:r>
                    </a:p>
                    <a:p>
                      <a:pPr marL="0" marR="0" algn="just">
                        <a:lnSpc>
                          <a:spcPct val="100000"/>
                        </a:lnSpc>
                        <a:spcBef>
                          <a:spcPts val="0"/>
                        </a:spcBef>
                        <a:spcAft>
                          <a:spcPts val="0"/>
                        </a:spcAft>
                      </a:pPr>
                      <a:r>
                        <a:rPr lang="en-US" sz="1800" dirty="0">
                          <a:latin typeface="Times New Roman"/>
                          <a:ea typeface="Times New Roman"/>
                        </a:rPr>
                        <a:t> 0.97678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a:latin typeface="Times New Roman"/>
                          <a:ea typeface="Times New Roman"/>
                        </a:rPr>
                        <a:t>3.00</a:t>
                      </a:r>
                    </a:p>
                    <a:p>
                      <a:pPr marL="0" marR="0" algn="just">
                        <a:lnSpc>
                          <a:spcPct val="100000"/>
                        </a:lnSpc>
                        <a:spcBef>
                          <a:spcPts val="0"/>
                        </a:spcBef>
                        <a:spcAft>
                          <a:spcPts val="0"/>
                        </a:spcAft>
                      </a:pPr>
                      <a:r>
                        <a:rPr lang="en-US" sz="1800" dirty="0">
                          <a:latin typeface="Times New Roman"/>
                          <a:ea typeface="Times New Roman"/>
                        </a:rPr>
                        <a:t>2.25</a:t>
                      </a:r>
                    </a:p>
                    <a:p>
                      <a:pPr marL="0" marR="0" algn="just">
                        <a:lnSpc>
                          <a:spcPct val="100000"/>
                        </a:lnSpc>
                        <a:spcBef>
                          <a:spcPts val="0"/>
                        </a:spcBef>
                        <a:spcAft>
                          <a:spcPts val="0"/>
                        </a:spcAft>
                      </a:pPr>
                      <a:r>
                        <a:rPr lang="en-US" sz="1800" dirty="0">
                          <a:latin typeface="Times New Roman"/>
                          <a:ea typeface="Times New Roman"/>
                        </a:rPr>
                        <a:t>5.063 </a:t>
                      </a:r>
                    </a:p>
                    <a:p>
                      <a:pPr marL="0" marR="0" algn="just">
                        <a:lnSpc>
                          <a:spcPct val="100000"/>
                        </a:lnSpc>
                        <a:spcBef>
                          <a:spcPts val="0"/>
                        </a:spcBef>
                        <a:spcAft>
                          <a:spcPts val="0"/>
                        </a:spcAft>
                      </a:pPr>
                      <a:r>
                        <a:rPr lang="en-US" sz="1800" dirty="0">
                          <a:latin typeface="Times New Roman"/>
                          <a:ea typeface="Times New Roman"/>
                        </a:rPr>
                        <a:t>2.092</a:t>
                      </a:r>
                    </a:p>
                    <a:p>
                      <a:pPr marL="0" marR="0" algn="just">
                        <a:lnSpc>
                          <a:spcPct val="100000"/>
                        </a:lnSpc>
                        <a:spcBef>
                          <a:spcPts val="0"/>
                        </a:spcBef>
                        <a:spcAft>
                          <a:spcPts val="0"/>
                        </a:spcAft>
                      </a:pPr>
                      <a:r>
                        <a:rPr lang="en-US" sz="1800" dirty="0">
                          <a:latin typeface="Times New Roman"/>
                          <a:ea typeface="Times New Roman"/>
                        </a:rPr>
                        <a:t>11.874</a:t>
                      </a:r>
                    </a:p>
                    <a:p>
                      <a:pPr marL="0" marR="0" algn="just">
                        <a:lnSpc>
                          <a:spcPct val="100000"/>
                        </a:lnSpc>
                        <a:spcBef>
                          <a:spcPts val="0"/>
                        </a:spcBef>
                        <a:spcAft>
                          <a:spcPts val="0"/>
                        </a:spcAft>
                      </a:pPr>
                      <a:r>
                        <a:rPr lang="en-US" sz="1800" dirty="0">
                          <a:latin typeface="Times New Roman"/>
                          <a:ea typeface="Times New Roman"/>
                        </a:rPr>
                        <a:t>3.570</a:t>
                      </a:r>
                    </a:p>
                    <a:p>
                      <a:pPr marL="0" marR="0" algn="just">
                        <a:lnSpc>
                          <a:spcPct val="100000"/>
                        </a:lnSpc>
                        <a:spcBef>
                          <a:spcPts val="0"/>
                        </a:spcBef>
                        <a:spcAft>
                          <a:spcPts val="0"/>
                        </a:spcAft>
                      </a:pPr>
                      <a:r>
                        <a:rPr lang="en-US" sz="1800" dirty="0">
                          <a:latin typeface="Times New Roman"/>
                          <a:ea typeface="Times New Roman"/>
                        </a:rPr>
                        <a:t>2.029</a:t>
                      </a:r>
                    </a:p>
                    <a:p>
                      <a:pPr marL="0" marR="0" algn="just">
                        <a:lnSpc>
                          <a:spcPct val="100000"/>
                        </a:lnSpc>
                        <a:spcBef>
                          <a:spcPts val="0"/>
                        </a:spcBef>
                        <a:spcAft>
                          <a:spcPts val="0"/>
                        </a:spcAft>
                      </a:pPr>
                      <a:r>
                        <a:rPr lang="en-US" sz="1800" dirty="0">
                          <a:latin typeface="Times New Roman"/>
                          <a:ea typeface="Times New Roman"/>
                        </a:rPr>
                        <a:t>34.942</a:t>
                      </a:r>
                    </a:p>
                    <a:p>
                      <a:pPr marL="0" marR="0" algn="just">
                        <a:lnSpc>
                          <a:spcPct val="100000"/>
                        </a:lnSpc>
                        <a:spcBef>
                          <a:spcPts val="0"/>
                        </a:spcBef>
                        <a:spcAft>
                          <a:spcPts val="0"/>
                        </a:spcAft>
                      </a:pPr>
                      <a:r>
                        <a:rPr lang="en-US" sz="1800" dirty="0">
                          <a:latin typeface="Times New Roman"/>
                          <a:ea typeface="Times New Roman"/>
                        </a:rPr>
                        <a:t>9.266</a:t>
                      </a:r>
                    </a:p>
                    <a:p>
                      <a:pPr marL="0" marR="0" algn="just">
                        <a:lnSpc>
                          <a:spcPct val="100000"/>
                        </a:lnSpc>
                        <a:spcBef>
                          <a:spcPts val="0"/>
                        </a:spcBef>
                        <a:spcAft>
                          <a:spcPts val="0"/>
                        </a:spcAft>
                      </a:pPr>
                      <a:r>
                        <a:rPr lang="en-US" sz="1800" dirty="0">
                          <a:latin typeface="Times New Roman"/>
                          <a:ea typeface="Times New Roman"/>
                        </a:rPr>
                        <a:t>2.954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1800" dirty="0">
                        <a:latin typeface="Times New Roman"/>
                        <a:ea typeface="Times New Roman"/>
                      </a:endParaRPr>
                    </a:p>
                    <a:p>
                      <a:pPr marL="0" marR="0" algn="just">
                        <a:lnSpc>
                          <a:spcPct val="100000"/>
                        </a:lnSpc>
                        <a:spcBef>
                          <a:spcPts val="0"/>
                        </a:spcBef>
                        <a:spcAft>
                          <a:spcPts val="0"/>
                        </a:spcAft>
                      </a:pPr>
                      <a:r>
                        <a:rPr lang="en-US" sz="1800" dirty="0">
                          <a:latin typeface="Times New Roman"/>
                          <a:ea typeface="Times New Roman"/>
                        </a:rPr>
                        <a:t>300.00</a:t>
                      </a:r>
                    </a:p>
                    <a:p>
                      <a:pPr marL="0" marR="0" algn="just">
                        <a:lnSpc>
                          <a:spcPct val="100000"/>
                        </a:lnSpc>
                        <a:spcBef>
                          <a:spcPts val="0"/>
                        </a:spcBef>
                        <a:spcAft>
                          <a:spcPts val="0"/>
                        </a:spcAft>
                      </a:pPr>
                      <a:r>
                        <a:rPr lang="en-US" sz="1800" dirty="0">
                          <a:latin typeface="Times New Roman"/>
                          <a:ea typeface="Times New Roman"/>
                        </a:rPr>
                        <a:t>128.571</a:t>
                      </a:r>
                    </a:p>
                    <a:p>
                      <a:pPr marL="0" marR="0" algn="just">
                        <a:lnSpc>
                          <a:spcPct val="100000"/>
                        </a:lnSpc>
                        <a:spcBef>
                          <a:spcPts val="0"/>
                        </a:spcBef>
                        <a:spcAft>
                          <a:spcPts val="0"/>
                        </a:spcAft>
                      </a:pPr>
                      <a:r>
                        <a:rPr lang="en-US" sz="1800" dirty="0">
                          <a:latin typeface="Times New Roman"/>
                          <a:ea typeface="Times New Roman"/>
                        </a:rPr>
                        <a:t> 476.47</a:t>
                      </a:r>
                    </a:p>
                    <a:p>
                      <a:pPr marL="0" marR="0" algn="just">
                        <a:lnSpc>
                          <a:spcPct val="100000"/>
                        </a:lnSpc>
                        <a:spcBef>
                          <a:spcPts val="0"/>
                        </a:spcBef>
                        <a:spcAft>
                          <a:spcPts val="0"/>
                        </a:spcAft>
                      </a:pPr>
                      <a:r>
                        <a:rPr lang="en-US" sz="1800" dirty="0">
                          <a:latin typeface="Times New Roman"/>
                          <a:ea typeface="Times New Roman"/>
                        </a:rPr>
                        <a:t>109.66</a:t>
                      </a:r>
                    </a:p>
                    <a:p>
                      <a:pPr marL="0" marR="0" algn="just">
                        <a:lnSpc>
                          <a:spcPct val="100000"/>
                        </a:lnSpc>
                        <a:spcBef>
                          <a:spcPts val="0"/>
                        </a:spcBef>
                        <a:spcAft>
                          <a:spcPts val="0"/>
                        </a:spcAft>
                      </a:pPr>
                      <a:r>
                        <a:rPr lang="en-US" sz="1800" dirty="0">
                          <a:latin typeface="Times New Roman"/>
                          <a:ea typeface="Times New Roman"/>
                        </a:rPr>
                        <a:t>150.80</a:t>
                      </a:r>
                    </a:p>
                    <a:p>
                      <a:pPr marL="0" marR="0" algn="just">
                        <a:lnSpc>
                          <a:spcPct val="100000"/>
                        </a:lnSpc>
                        <a:spcBef>
                          <a:spcPts val="0"/>
                        </a:spcBef>
                        <a:spcAft>
                          <a:spcPts val="0"/>
                        </a:spcAft>
                      </a:pPr>
                      <a:r>
                        <a:rPr lang="en-US" sz="1800" dirty="0">
                          <a:latin typeface="Times New Roman"/>
                          <a:ea typeface="Times New Roman"/>
                        </a:rPr>
                        <a:t>829.88</a:t>
                      </a:r>
                    </a:p>
                    <a:p>
                      <a:pPr marL="0" marR="0" algn="just">
                        <a:lnSpc>
                          <a:spcPct val="100000"/>
                        </a:lnSpc>
                        <a:spcBef>
                          <a:spcPts val="0"/>
                        </a:spcBef>
                        <a:spcAft>
                          <a:spcPts val="0"/>
                        </a:spcAft>
                      </a:pPr>
                      <a:r>
                        <a:rPr lang="en-US" sz="1800" dirty="0">
                          <a:latin typeface="Times New Roman"/>
                          <a:ea typeface="Times New Roman"/>
                        </a:rPr>
                        <a:t>102.99</a:t>
                      </a:r>
                    </a:p>
                    <a:p>
                      <a:pPr marL="0" marR="0" algn="just">
                        <a:lnSpc>
                          <a:spcPct val="100000"/>
                        </a:lnSpc>
                        <a:spcBef>
                          <a:spcPts val="0"/>
                        </a:spcBef>
                        <a:spcAft>
                          <a:spcPts val="0"/>
                        </a:spcAft>
                      </a:pPr>
                      <a:r>
                        <a:rPr lang="en-US" sz="1800" dirty="0">
                          <a:latin typeface="Times New Roman"/>
                          <a:ea typeface="Times New Roman"/>
                        </a:rPr>
                        <a:t>112.93</a:t>
                      </a:r>
                    </a:p>
                    <a:p>
                      <a:pPr marL="0" marR="0" algn="just">
                        <a:lnSpc>
                          <a:spcPct val="100000"/>
                        </a:lnSpc>
                        <a:spcBef>
                          <a:spcPts val="0"/>
                        </a:spcBef>
                        <a:spcAft>
                          <a:spcPts val="0"/>
                        </a:spcAft>
                      </a:pPr>
                      <a:r>
                        <a:rPr lang="en-US" sz="1800" dirty="0">
                          <a:latin typeface="Times New Roman"/>
                          <a:ea typeface="Times New Roman"/>
                        </a:rPr>
                        <a:t>175.96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5259" name="TextBox 17">
            <a:extLst>
              <a:ext uri="{FF2B5EF4-FFF2-40B4-BE49-F238E27FC236}">
                <a16:creationId xmlns:a16="http://schemas.microsoft.com/office/drawing/2014/main" xmlns="" id="{944CDC3D-F962-724C-95B5-640501F4EFCD}"/>
              </a:ext>
            </a:extLst>
          </p:cNvPr>
          <p:cNvSpPr txBox="1">
            <a:spLocks noChangeArrowheads="1"/>
          </p:cNvSpPr>
          <p:nvPr/>
        </p:nvSpPr>
        <p:spPr bwMode="auto">
          <a:xfrm>
            <a:off x="1752600" y="2286001"/>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b="1"/>
              <a:t>Table 3 </a:t>
            </a:r>
            <a:r>
              <a:rPr lang="en-US" altLang="en-US" sz="1800"/>
              <a:t>Oscillations near local maxima and mimima in Newton-Raphson method.</a:t>
            </a:r>
            <a:endParaRPr lang="en-US" altLang="en-US" sz="1800" b="1"/>
          </a:p>
        </p:txBody>
      </p:sp>
      <p:graphicFrame>
        <p:nvGraphicFramePr>
          <p:cNvPr id="95260" name="Object 5">
            <a:extLst>
              <a:ext uri="{FF2B5EF4-FFF2-40B4-BE49-F238E27FC236}">
                <a16:creationId xmlns:a16="http://schemas.microsoft.com/office/drawing/2014/main" xmlns="" id="{4F625C14-FF71-284D-AE6B-A96F8A4B7858}"/>
              </a:ext>
            </a:extLst>
          </p:cNvPr>
          <p:cNvGraphicFramePr>
            <a:graphicFrameLocks noChangeAspect="1"/>
          </p:cNvGraphicFramePr>
          <p:nvPr/>
        </p:nvGraphicFramePr>
        <p:xfrm>
          <a:off x="3281363" y="3151188"/>
          <a:ext cx="330200" cy="493712"/>
        </p:xfrm>
        <a:graphic>
          <a:graphicData uri="http://schemas.openxmlformats.org/presentationml/2006/ole">
            <mc:AlternateContent xmlns:mc="http://schemas.openxmlformats.org/markup-compatibility/2006">
              <mc:Choice xmlns:v="urn:schemas-microsoft-com:vml" Requires="v">
                <p:oleObj spid="_x0000_s55315" name="Equation" r:id="rId8" imgW="3505200" imgH="5270500" progId="Equation.3">
                  <p:embed/>
                </p:oleObj>
              </mc:Choice>
              <mc:Fallback>
                <p:oleObj name="Equation" r:id="rId8" imgW="3505200" imgH="5270500" progId="Equation.3">
                  <p:embed/>
                  <p:pic>
                    <p:nvPicPr>
                      <p:cNvPr id="95260" name="Object 5">
                        <a:extLst>
                          <a:ext uri="{FF2B5EF4-FFF2-40B4-BE49-F238E27FC236}">
                            <a16:creationId xmlns:a16="http://schemas.microsoft.com/office/drawing/2014/main" xmlns="" id="{4F625C14-FF71-284D-AE6B-A96F8A4B78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1363" y="3151188"/>
                        <a:ext cx="3302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61" name="Object 6">
            <a:extLst>
              <a:ext uri="{FF2B5EF4-FFF2-40B4-BE49-F238E27FC236}">
                <a16:creationId xmlns:a16="http://schemas.microsoft.com/office/drawing/2014/main" xmlns="" id="{87D41E23-F483-904B-B611-209499F58F94}"/>
              </a:ext>
            </a:extLst>
          </p:cNvPr>
          <p:cNvGraphicFramePr>
            <a:graphicFrameLocks noChangeAspect="1"/>
          </p:cNvGraphicFramePr>
          <p:nvPr/>
        </p:nvGraphicFramePr>
        <p:xfrm>
          <a:off x="4043364" y="3151189"/>
          <a:ext cx="803275" cy="496887"/>
        </p:xfrm>
        <a:graphic>
          <a:graphicData uri="http://schemas.openxmlformats.org/presentationml/2006/ole">
            <mc:AlternateContent xmlns:mc="http://schemas.openxmlformats.org/markup-compatibility/2006">
              <mc:Choice xmlns:v="urn:schemas-microsoft-com:vml" Requires="v">
                <p:oleObj spid="_x0000_s55316" name="Equation" r:id="rId10" imgW="8483600" imgH="5270500" progId="Equation.3">
                  <p:embed/>
                </p:oleObj>
              </mc:Choice>
              <mc:Fallback>
                <p:oleObj name="Equation" r:id="rId10" imgW="8483600" imgH="5270500" progId="Equation.3">
                  <p:embed/>
                  <p:pic>
                    <p:nvPicPr>
                      <p:cNvPr id="95261" name="Object 6">
                        <a:extLst>
                          <a:ext uri="{FF2B5EF4-FFF2-40B4-BE49-F238E27FC236}">
                            <a16:creationId xmlns:a16="http://schemas.microsoft.com/office/drawing/2014/main" xmlns="" id="{87D41E23-F483-904B-B611-209499F58F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3364" y="3151189"/>
                        <a:ext cx="803275"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62" name="Object 7">
            <a:extLst>
              <a:ext uri="{FF2B5EF4-FFF2-40B4-BE49-F238E27FC236}">
                <a16:creationId xmlns:a16="http://schemas.microsoft.com/office/drawing/2014/main" xmlns="" id="{FC7328E2-E01E-3442-BB40-AD653D15AB3D}"/>
              </a:ext>
            </a:extLst>
          </p:cNvPr>
          <p:cNvGraphicFramePr>
            <a:graphicFrameLocks noChangeAspect="1"/>
          </p:cNvGraphicFramePr>
          <p:nvPr/>
        </p:nvGraphicFramePr>
        <p:xfrm>
          <a:off x="5029201" y="3124200"/>
          <a:ext cx="798513" cy="547688"/>
        </p:xfrm>
        <a:graphic>
          <a:graphicData uri="http://schemas.openxmlformats.org/presentationml/2006/ole">
            <mc:AlternateContent xmlns:mc="http://schemas.openxmlformats.org/markup-compatibility/2006">
              <mc:Choice xmlns:v="urn:schemas-microsoft-com:vml" Requires="v">
                <p:oleObj spid="_x0000_s55317" name="Equation" r:id="rId12" imgW="8483600" imgH="5854700" progId="Equation.3">
                  <p:embed/>
                </p:oleObj>
              </mc:Choice>
              <mc:Fallback>
                <p:oleObj name="Equation" r:id="rId12" imgW="8483600" imgH="5854700" progId="Equation.3">
                  <p:embed/>
                  <p:pic>
                    <p:nvPicPr>
                      <p:cNvPr id="95262" name="Object 7">
                        <a:extLst>
                          <a:ext uri="{FF2B5EF4-FFF2-40B4-BE49-F238E27FC236}">
                            <a16:creationId xmlns:a16="http://schemas.microsoft.com/office/drawing/2014/main" xmlns="" id="{FC7328E2-E01E-3442-BB40-AD653D15AB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1" y="3124200"/>
                        <a:ext cx="7985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851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7613C2DF-3261-9442-B12A-305E161F047D}"/>
              </a:ext>
            </a:extLst>
          </p:cNvPr>
          <p:cNvSpPr>
            <a:spLocks noGrp="1" noChangeArrowheads="1"/>
          </p:cNvSpPr>
          <p:nvPr>
            <p:ph type="title"/>
          </p:nvPr>
        </p:nvSpPr>
        <p:spPr/>
        <p:txBody>
          <a:bodyPr/>
          <a:lstStyle/>
          <a:p>
            <a:pPr algn="ctr"/>
            <a:r>
              <a:rPr lang="en-US" altLang="en-US" b="1" dirty="0"/>
              <a:t>Derivation</a:t>
            </a:r>
          </a:p>
        </p:txBody>
      </p:sp>
      <p:graphicFrame>
        <p:nvGraphicFramePr>
          <p:cNvPr id="41986" name="Object 3">
            <a:extLst>
              <a:ext uri="{FF2B5EF4-FFF2-40B4-BE49-F238E27FC236}">
                <a16:creationId xmlns:a16="http://schemas.microsoft.com/office/drawing/2014/main" xmlns="" id="{A89B448B-DC8D-7D40-B227-997FDDFDEFC5}"/>
              </a:ext>
            </a:extLst>
          </p:cNvPr>
          <p:cNvGraphicFramePr>
            <a:graphicFrameLocks noChangeAspect="1"/>
          </p:cNvGraphicFramePr>
          <p:nvPr/>
        </p:nvGraphicFramePr>
        <p:xfrm>
          <a:off x="2133600" y="1371601"/>
          <a:ext cx="5105400" cy="4937125"/>
        </p:xfrm>
        <a:graphic>
          <a:graphicData uri="http://schemas.openxmlformats.org/presentationml/2006/ole">
            <mc:AlternateContent xmlns:mc="http://schemas.openxmlformats.org/markup-compatibility/2006">
              <mc:Choice xmlns:v="urn:schemas-microsoft-com:vml" Requires="v">
                <p:oleObj spid="_x0000_s2062" name="Picture" r:id="rId4" imgW="20916900" imgH="20231100" progId="Word.Picture.8">
                  <p:embed/>
                </p:oleObj>
              </mc:Choice>
              <mc:Fallback>
                <p:oleObj name="Picture" r:id="rId4" imgW="20916900" imgH="20231100" progId="Word.Picture.8">
                  <p:embed/>
                  <p:pic>
                    <p:nvPicPr>
                      <p:cNvPr id="41986" name="Object 3">
                        <a:extLst>
                          <a:ext uri="{FF2B5EF4-FFF2-40B4-BE49-F238E27FC236}">
                            <a16:creationId xmlns:a16="http://schemas.microsoft.com/office/drawing/2014/main" xmlns="" id="{A89B448B-DC8D-7D40-B227-997FDDFDE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371601"/>
                        <a:ext cx="51054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7" name="Object 4">
            <a:extLst>
              <a:ext uri="{FF2B5EF4-FFF2-40B4-BE49-F238E27FC236}">
                <a16:creationId xmlns:a16="http://schemas.microsoft.com/office/drawing/2014/main" xmlns="" id="{10EBD137-9545-3541-AF0B-926DB2ACA175}"/>
              </a:ext>
            </a:extLst>
          </p:cNvPr>
          <p:cNvGraphicFramePr>
            <a:graphicFrameLocks noChangeAspect="1"/>
          </p:cNvGraphicFramePr>
          <p:nvPr/>
        </p:nvGraphicFramePr>
        <p:xfrm>
          <a:off x="7870826" y="4965700"/>
          <a:ext cx="2163763" cy="903288"/>
        </p:xfrm>
        <a:graphic>
          <a:graphicData uri="http://schemas.openxmlformats.org/presentationml/2006/ole">
            <mc:AlternateContent xmlns:mc="http://schemas.openxmlformats.org/markup-compatibility/2006">
              <mc:Choice xmlns:v="urn:schemas-microsoft-com:vml" Requires="v">
                <p:oleObj spid="_x0000_s2063" name="Equation" r:id="rId6" imgW="23990300" imgH="9944100" progId="Equation.3">
                  <p:embed/>
                </p:oleObj>
              </mc:Choice>
              <mc:Fallback>
                <p:oleObj name="Equation" r:id="rId6" imgW="23990300" imgH="9944100" progId="Equation.3">
                  <p:embed/>
                  <p:pic>
                    <p:nvPicPr>
                      <p:cNvPr id="41987" name="Object 4">
                        <a:extLst>
                          <a:ext uri="{FF2B5EF4-FFF2-40B4-BE49-F238E27FC236}">
                            <a16:creationId xmlns:a16="http://schemas.microsoft.com/office/drawing/2014/main" xmlns="" id="{10EBD137-9545-3541-AF0B-926DB2ACA1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0826" y="4965700"/>
                        <a:ext cx="216376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5">
            <a:extLst>
              <a:ext uri="{FF2B5EF4-FFF2-40B4-BE49-F238E27FC236}">
                <a16:creationId xmlns:a16="http://schemas.microsoft.com/office/drawing/2014/main" xmlns="" id="{CEDBAAD2-33E9-2F4F-AC05-6FA00AAD6D4F}"/>
              </a:ext>
            </a:extLst>
          </p:cNvPr>
          <p:cNvGraphicFramePr>
            <a:graphicFrameLocks noChangeAspect="1"/>
          </p:cNvGraphicFramePr>
          <p:nvPr/>
        </p:nvGraphicFramePr>
        <p:xfrm>
          <a:off x="7535864" y="3746500"/>
          <a:ext cx="2224087" cy="927100"/>
        </p:xfrm>
        <a:graphic>
          <a:graphicData uri="http://schemas.openxmlformats.org/presentationml/2006/ole">
            <mc:AlternateContent xmlns:mc="http://schemas.openxmlformats.org/markup-compatibility/2006">
              <mc:Choice xmlns:v="urn:schemas-microsoft-com:vml" Requires="v">
                <p:oleObj spid="_x0000_s2064" name="Equation" r:id="rId8" imgW="23990300" imgH="9944100" progId="Equation.3">
                  <p:embed/>
                </p:oleObj>
              </mc:Choice>
              <mc:Fallback>
                <p:oleObj name="Equation" r:id="rId8" imgW="23990300" imgH="9944100" progId="Equation.3">
                  <p:embed/>
                  <p:pic>
                    <p:nvPicPr>
                      <p:cNvPr id="41988" name="Object 5">
                        <a:extLst>
                          <a:ext uri="{FF2B5EF4-FFF2-40B4-BE49-F238E27FC236}">
                            <a16:creationId xmlns:a16="http://schemas.microsoft.com/office/drawing/2014/main" xmlns="" id="{CEDBAAD2-33E9-2F4F-AC05-6FA00AAD6D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5864" y="3746500"/>
                        <a:ext cx="22240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6">
            <a:extLst>
              <a:ext uri="{FF2B5EF4-FFF2-40B4-BE49-F238E27FC236}">
                <a16:creationId xmlns:a16="http://schemas.microsoft.com/office/drawing/2014/main" xmlns="" id="{305DF036-8B80-064A-926D-0762D37296B3}"/>
              </a:ext>
            </a:extLst>
          </p:cNvPr>
          <p:cNvGraphicFramePr>
            <a:graphicFrameLocks noChangeAspect="1"/>
          </p:cNvGraphicFramePr>
          <p:nvPr/>
        </p:nvGraphicFramePr>
        <p:xfrm>
          <a:off x="7781925" y="2743201"/>
          <a:ext cx="1582738" cy="741363"/>
        </p:xfrm>
        <a:graphic>
          <a:graphicData uri="http://schemas.openxmlformats.org/presentationml/2006/ole">
            <mc:AlternateContent xmlns:mc="http://schemas.openxmlformats.org/markup-compatibility/2006">
              <mc:Choice xmlns:v="urn:schemas-microsoft-com:vml" Requires="v">
                <p:oleObj spid="_x0000_s2065" name="Equation" r:id="rId10" imgW="19304000" imgH="9067800" progId="Equation.3">
                  <p:embed/>
                </p:oleObj>
              </mc:Choice>
              <mc:Fallback>
                <p:oleObj name="Equation" r:id="rId10" imgW="19304000" imgH="9067800" progId="Equation.3">
                  <p:embed/>
                  <p:pic>
                    <p:nvPicPr>
                      <p:cNvPr id="41989" name="Object 6">
                        <a:extLst>
                          <a:ext uri="{FF2B5EF4-FFF2-40B4-BE49-F238E27FC236}">
                            <a16:creationId xmlns:a16="http://schemas.microsoft.com/office/drawing/2014/main" xmlns="" id="{305DF036-8B80-064A-926D-0762D37296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81925" y="2743201"/>
                        <a:ext cx="15827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TextBox 6">
            <a:extLst>
              <a:ext uri="{FF2B5EF4-FFF2-40B4-BE49-F238E27FC236}">
                <a16:creationId xmlns:a16="http://schemas.microsoft.com/office/drawing/2014/main" xmlns="" id="{DB8306BB-31C4-484A-A8A2-E4F82D77E715}"/>
              </a:ext>
            </a:extLst>
          </p:cNvPr>
          <p:cNvSpPr txBox="1">
            <a:spLocks noChangeArrowheads="1"/>
          </p:cNvSpPr>
          <p:nvPr/>
        </p:nvSpPr>
        <p:spPr bwMode="auto">
          <a:xfrm>
            <a:off x="1981200" y="6096001"/>
            <a:ext cx="8382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b="1"/>
              <a:t>Figure 2 </a:t>
            </a:r>
            <a:r>
              <a:rPr lang="en-US" altLang="en-US" sz="2200"/>
              <a:t>Derivation of the Newton-Raphson method.</a:t>
            </a:r>
            <a:endParaRPr lang="en-US" altLang="en-US" sz="2200" b="1"/>
          </a:p>
        </p:txBody>
      </p:sp>
    </p:spTree>
    <p:extLst>
      <p:ext uri="{BB962C8B-B14F-4D97-AF65-F5344CB8AC3E}">
        <p14:creationId xmlns:p14="http://schemas.microsoft.com/office/powerpoint/2010/main" val="152535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Box 10">
            <a:extLst>
              <a:ext uri="{FF2B5EF4-FFF2-40B4-BE49-F238E27FC236}">
                <a16:creationId xmlns:a16="http://schemas.microsoft.com/office/drawing/2014/main" xmlns="" id="{1B4BC08E-50ED-AF4E-A40F-8CCC743F793A}"/>
              </a:ext>
            </a:extLst>
          </p:cNvPr>
          <p:cNvSpPr txBox="1">
            <a:spLocks noChangeArrowheads="1"/>
          </p:cNvSpPr>
          <p:nvPr/>
        </p:nvSpPr>
        <p:spPr bwMode="auto">
          <a:xfrm>
            <a:off x="2362200" y="2133601"/>
            <a:ext cx="76962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t>4. </a:t>
            </a:r>
            <a:r>
              <a:rPr lang="en-US" altLang="en-US" sz="1800" u="sng"/>
              <a:t>Root Jumping</a:t>
            </a:r>
            <a:endParaRPr lang="en-US" altLang="en-US" sz="1800"/>
          </a:p>
          <a:p>
            <a:pPr eaLnBrk="1" hangingPunct="1">
              <a:spcBef>
                <a:spcPct val="0"/>
              </a:spcBef>
              <a:buClrTx/>
              <a:buSzTx/>
              <a:buFontTx/>
              <a:buNone/>
            </a:pPr>
            <a:r>
              <a:rPr lang="en-US" altLang="en-US" sz="1800"/>
              <a:t>In some cases where the function          is oscillating and has a number of roots, one may choose an initial guess close to a root. However, the guesses may jump and converge to some other root.</a:t>
            </a:r>
          </a:p>
          <a:p>
            <a:pPr eaLnBrk="1" hangingPunct="1">
              <a:spcBef>
                <a:spcPct val="0"/>
              </a:spcBef>
              <a:buClrTx/>
              <a:buSzTx/>
              <a:buFontTx/>
              <a:buNone/>
            </a:pPr>
            <a:endParaRPr lang="en-US" altLang="en-US" sz="800"/>
          </a:p>
          <a:p>
            <a:pPr eaLnBrk="1" hangingPunct="1">
              <a:spcBef>
                <a:spcPct val="0"/>
              </a:spcBef>
              <a:buClrTx/>
              <a:buSzTx/>
              <a:buFontTx/>
              <a:buNone/>
            </a:pPr>
            <a:endParaRPr lang="en-US" altLang="en-US" sz="800"/>
          </a:p>
          <a:p>
            <a:pPr eaLnBrk="1" hangingPunct="1">
              <a:spcBef>
                <a:spcPct val="0"/>
              </a:spcBef>
              <a:buClrTx/>
              <a:buSzTx/>
              <a:buFontTx/>
              <a:buNone/>
            </a:pPr>
            <a:r>
              <a:rPr lang="en-US" altLang="en-US" sz="1800"/>
              <a:t>For example </a:t>
            </a:r>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Choose </a:t>
            </a:r>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It will converge to</a:t>
            </a:r>
          </a:p>
          <a:p>
            <a:pPr eaLnBrk="1" hangingPunct="1">
              <a:spcBef>
                <a:spcPct val="0"/>
              </a:spcBef>
              <a:buClrTx/>
              <a:buSzTx/>
              <a:buFontTx/>
              <a:buNone/>
            </a:pPr>
            <a:r>
              <a:rPr lang="en-US" altLang="en-US" sz="1800"/>
              <a:t> </a:t>
            </a:r>
          </a:p>
          <a:p>
            <a:pPr eaLnBrk="1" hangingPunct="1">
              <a:spcBef>
                <a:spcPct val="0"/>
              </a:spcBef>
              <a:buClrTx/>
              <a:buSzTx/>
              <a:buFontTx/>
              <a:buNone/>
            </a:pPr>
            <a:r>
              <a:rPr lang="en-US" altLang="en-US" sz="1800"/>
              <a:t>instead of </a:t>
            </a:r>
          </a:p>
        </p:txBody>
      </p:sp>
      <p:pic>
        <p:nvPicPr>
          <p:cNvPr id="97282" name="Picture 11">
            <a:extLst>
              <a:ext uri="{FF2B5EF4-FFF2-40B4-BE49-F238E27FC236}">
                <a16:creationId xmlns:a16="http://schemas.microsoft.com/office/drawing/2014/main" xmlns="" id="{D8FB5B74-144F-604E-B3FC-C538E9659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76" y="3200401"/>
            <a:ext cx="51276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a:extLst>
              <a:ext uri="{FF2B5EF4-FFF2-40B4-BE49-F238E27FC236}">
                <a16:creationId xmlns:a16="http://schemas.microsoft.com/office/drawing/2014/main" xmlns="" id="{12F4986C-980A-0C4B-B97B-344898D920F3}"/>
              </a:ext>
            </a:extLst>
          </p:cNvPr>
          <p:cNvSpPr>
            <a:spLocks noGrp="1" noChangeArrowheads="1"/>
          </p:cNvSpPr>
          <p:nvPr>
            <p:ph type="title"/>
          </p:nvPr>
        </p:nvSpPr>
        <p:spPr/>
        <p:txBody>
          <a:bodyPr/>
          <a:lstStyle/>
          <a:p>
            <a:r>
              <a:rPr lang="en-US" altLang="en-US"/>
              <a:t>Drawbacks – Root Jumping</a:t>
            </a:r>
          </a:p>
        </p:txBody>
      </p:sp>
      <p:sp>
        <p:nvSpPr>
          <p:cNvPr id="97284" name="Rectangle 3">
            <a:extLst>
              <a:ext uri="{FF2B5EF4-FFF2-40B4-BE49-F238E27FC236}">
                <a16:creationId xmlns:a16="http://schemas.microsoft.com/office/drawing/2014/main" xmlns="" id="{5FA3C00C-81A2-8C4A-B0BD-4896EB60E815}"/>
              </a:ext>
            </a:extLst>
          </p:cNvPr>
          <p:cNvSpPr>
            <a:spLocks noChangeArrowheads="1"/>
          </p:cNvSpPr>
          <p:nvPr/>
        </p:nvSpPr>
        <p:spPr bwMode="auto">
          <a:xfrm>
            <a:off x="3348038" y="2128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7285" name="Rectangle 4">
            <a:extLst>
              <a:ext uri="{FF2B5EF4-FFF2-40B4-BE49-F238E27FC236}">
                <a16:creationId xmlns:a16="http://schemas.microsoft.com/office/drawing/2014/main" xmlns="" id="{1A10713E-6081-B543-8EDE-917376DD6ECD}"/>
              </a:ext>
            </a:extLst>
          </p:cNvPr>
          <p:cNvSpPr>
            <a:spLocks noChangeArrowheads="1"/>
          </p:cNvSpPr>
          <p:nvPr/>
        </p:nvSpPr>
        <p:spPr bwMode="auto">
          <a:xfrm>
            <a:off x="3476625" y="19335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7286" name="Text Box 6">
            <a:extLst>
              <a:ext uri="{FF2B5EF4-FFF2-40B4-BE49-F238E27FC236}">
                <a16:creationId xmlns:a16="http://schemas.microsoft.com/office/drawing/2014/main" xmlns="" id="{32B7F210-3498-C74C-9C97-F09481968BF0}"/>
              </a:ext>
            </a:extLst>
          </p:cNvPr>
          <p:cNvSpPr txBox="1">
            <a:spLocks noChangeArrowheads="1"/>
          </p:cNvSpPr>
          <p:nvPr/>
        </p:nvSpPr>
        <p:spPr bwMode="auto">
          <a:xfrm>
            <a:off x="8366125" y="47577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7287" name="Object 7">
            <a:extLst>
              <a:ext uri="{FF2B5EF4-FFF2-40B4-BE49-F238E27FC236}">
                <a16:creationId xmlns:a16="http://schemas.microsoft.com/office/drawing/2014/main" xmlns="" id="{20D1A099-3022-7549-A4E6-1F9E7E89FC85}"/>
              </a:ext>
            </a:extLst>
          </p:cNvPr>
          <p:cNvGraphicFramePr>
            <a:graphicFrameLocks noChangeAspect="1"/>
          </p:cNvGraphicFramePr>
          <p:nvPr/>
        </p:nvGraphicFramePr>
        <p:xfrm>
          <a:off x="2514600" y="3810000"/>
          <a:ext cx="1981200" cy="427038"/>
        </p:xfrm>
        <a:graphic>
          <a:graphicData uri="http://schemas.openxmlformats.org/presentationml/2006/ole">
            <mc:AlternateContent xmlns:mc="http://schemas.openxmlformats.org/markup-compatibility/2006">
              <mc:Choice xmlns:v="urn:schemas-microsoft-com:vml" Requires="v">
                <p:oleObj spid="_x0000_s57364" name="Equation" r:id="rId5" imgW="23114000" imgH="4978400" progId="Equation.3">
                  <p:embed/>
                </p:oleObj>
              </mc:Choice>
              <mc:Fallback>
                <p:oleObj name="Equation" r:id="rId5" imgW="23114000" imgH="4978400" progId="Equation.3">
                  <p:embed/>
                  <p:pic>
                    <p:nvPicPr>
                      <p:cNvPr id="97287" name="Object 7">
                        <a:extLst>
                          <a:ext uri="{FF2B5EF4-FFF2-40B4-BE49-F238E27FC236}">
                            <a16:creationId xmlns:a16="http://schemas.microsoft.com/office/drawing/2014/main" xmlns="" id="{20D1A099-3022-7549-A4E6-1F9E7E89FC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10000"/>
                        <a:ext cx="19812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0" name="Object 12">
            <a:extLst>
              <a:ext uri="{FF2B5EF4-FFF2-40B4-BE49-F238E27FC236}">
                <a16:creationId xmlns:a16="http://schemas.microsoft.com/office/drawing/2014/main" xmlns="" id="{98BA97A7-3CF1-EE45-8743-67CFA2D6F548}"/>
              </a:ext>
            </a:extLst>
          </p:cNvPr>
          <p:cNvGraphicFramePr>
            <a:graphicFrameLocks noChangeAspect="1"/>
          </p:cNvGraphicFramePr>
          <p:nvPr/>
        </p:nvGraphicFramePr>
        <p:xfrm>
          <a:off x="5943600" y="2362200"/>
          <a:ext cx="603250" cy="393700"/>
        </p:xfrm>
        <a:graphic>
          <a:graphicData uri="http://schemas.openxmlformats.org/presentationml/2006/ole">
            <mc:AlternateContent xmlns:mc="http://schemas.openxmlformats.org/markup-compatibility/2006">
              <mc:Choice xmlns:v="urn:schemas-microsoft-com:vml" Requires="v">
                <p:oleObj spid="_x0000_s57365" name="Equation" r:id="rId7" imgW="7607300" imgH="4978400" progId="Equation.3">
                  <p:embed/>
                </p:oleObj>
              </mc:Choice>
              <mc:Fallback>
                <p:oleObj name="Equation" r:id="rId7" imgW="7607300" imgH="4978400" progId="Equation.3">
                  <p:embed/>
                  <p:pic>
                    <p:nvPicPr>
                      <p:cNvPr id="97290" name="Object 12">
                        <a:extLst>
                          <a:ext uri="{FF2B5EF4-FFF2-40B4-BE49-F238E27FC236}">
                            <a16:creationId xmlns:a16="http://schemas.microsoft.com/office/drawing/2014/main" xmlns="" id="{98BA97A7-3CF1-EE45-8743-67CFA2D6F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2362200"/>
                        <a:ext cx="6032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1" name="Object 13">
            <a:extLst>
              <a:ext uri="{FF2B5EF4-FFF2-40B4-BE49-F238E27FC236}">
                <a16:creationId xmlns:a16="http://schemas.microsoft.com/office/drawing/2014/main" xmlns="" id="{296A6074-FD41-DE43-BAD2-7D6E09E0035B}"/>
              </a:ext>
            </a:extLst>
          </p:cNvPr>
          <p:cNvGraphicFramePr>
            <a:graphicFrameLocks noChangeAspect="1"/>
          </p:cNvGraphicFramePr>
          <p:nvPr/>
        </p:nvGraphicFramePr>
        <p:xfrm>
          <a:off x="2514601" y="4572000"/>
          <a:ext cx="2659063" cy="450850"/>
        </p:xfrm>
        <a:graphic>
          <a:graphicData uri="http://schemas.openxmlformats.org/presentationml/2006/ole">
            <mc:AlternateContent xmlns:mc="http://schemas.openxmlformats.org/markup-compatibility/2006">
              <mc:Choice xmlns:v="urn:schemas-microsoft-com:vml" Requires="v">
                <p:oleObj spid="_x0000_s57366" name="Equation" r:id="rId9" imgW="31013400" imgH="5270500" progId="Equation.3">
                  <p:embed/>
                </p:oleObj>
              </mc:Choice>
              <mc:Fallback>
                <p:oleObj name="Equation" r:id="rId9" imgW="31013400" imgH="5270500" progId="Equation.3">
                  <p:embed/>
                  <p:pic>
                    <p:nvPicPr>
                      <p:cNvPr id="97291" name="Object 13">
                        <a:extLst>
                          <a:ext uri="{FF2B5EF4-FFF2-40B4-BE49-F238E27FC236}">
                            <a16:creationId xmlns:a16="http://schemas.microsoft.com/office/drawing/2014/main" xmlns="" id="{296A6074-FD41-DE43-BAD2-7D6E09E003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1" y="4572000"/>
                        <a:ext cx="26590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2" name="Object 15">
            <a:extLst>
              <a:ext uri="{FF2B5EF4-FFF2-40B4-BE49-F238E27FC236}">
                <a16:creationId xmlns:a16="http://schemas.microsoft.com/office/drawing/2014/main" xmlns="" id="{E79C95F2-13B2-4F45-88C9-CCEB41AE80F6}"/>
              </a:ext>
            </a:extLst>
          </p:cNvPr>
          <p:cNvGraphicFramePr>
            <a:graphicFrameLocks noChangeAspect="1"/>
          </p:cNvGraphicFramePr>
          <p:nvPr/>
        </p:nvGraphicFramePr>
        <p:xfrm>
          <a:off x="4419601" y="5105400"/>
          <a:ext cx="701675" cy="350838"/>
        </p:xfrm>
        <a:graphic>
          <a:graphicData uri="http://schemas.openxmlformats.org/presentationml/2006/ole">
            <mc:AlternateContent xmlns:mc="http://schemas.openxmlformats.org/markup-compatibility/2006">
              <mc:Choice xmlns:v="urn:schemas-microsoft-com:vml" Requires="v">
                <p:oleObj spid="_x0000_s57367" name="Equation" r:id="rId11" imgW="8191500" imgH="4102100" progId="Equation.3">
                  <p:embed/>
                </p:oleObj>
              </mc:Choice>
              <mc:Fallback>
                <p:oleObj name="Equation" r:id="rId11" imgW="8191500" imgH="4102100" progId="Equation.3">
                  <p:embed/>
                  <p:pic>
                    <p:nvPicPr>
                      <p:cNvPr id="97292" name="Object 15">
                        <a:extLst>
                          <a:ext uri="{FF2B5EF4-FFF2-40B4-BE49-F238E27FC236}">
                            <a16:creationId xmlns:a16="http://schemas.microsoft.com/office/drawing/2014/main" xmlns="" id="{E79C95F2-13B2-4F45-88C9-CCEB41AE80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1" y="5105400"/>
                        <a:ext cx="70167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3" name="Object 16">
            <a:extLst>
              <a:ext uri="{FF2B5EF4-FFF2-40B4-BE49-F238E27FC236}">
                <a16:creationId xmlns:a16="http://schemas.microsoft.com/office/drawing/2014/main" xmlns="" id="{ED3DAC05-42EB-C547-81D1-F32061DCABEB}"/>
              </a:ext>
            </a:extLst>
          </p:cNvPr>
          <p:cNvGraphicFramePr>
            <a:graphicFrameLocks noChangeAspect="1"/>
          </p:cNvGraphicFramePr>
          <p:nvPr/>
        </p:nvGraphicFramePr>
        <p:xfrm>
          <a:off x="3581400" y="5638800"/>
          <a:ext cx="2459038" cy="350838"/>
        </p:xfrm>
        <a:graphic>
          <a:graphicData uri="http://schemas.openxmlformats.org/presentationml/2006/ole">
            <mc:AlternateContent xmlns:mc="http://schemas.openxmlformats.org/markup-compatibility/2006">
              <mc:Choice xmlns:v="urn:schemas-microsoft-com:vml" Requires="v">
                <p:oleObj spid="_x0000_s57368" name="Equation" r:id="rId13" imgW="28676600" imgH="4102100" progId="Equation.3">
                  <p:embed/>
                </p:oleObj>
              </mc:Choice>
              <mc:Fallback>
                <p:oleObj name="Equation" r:id="rId13" imgW="28676600" imgH="4102100" progId="Equation.3">
                  <p:embed/>
                  <p:pic>
                    <p:nvPicPr>
                      <p:cNvPr id="97293" name="Object 16">
                        <a:extLst>
                          <a:ext uri="{FF2B5EF4-FFF2-40B4-BE49-F238E27FC236}">
                            <a16:creationId xmlns:a16="http://schemas.microsoft.com/office/drawing/2014/main" xmlns="" id="{ED3DAC05-42EB-C547-81D1-F32061DCAB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5638800"/>
                        <a:ext cx="2459038"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4" name="TextBox 20">
            <a:extLst>
              <a:ext uri="{FF2B5EF4-FFF2-40B4-BE49-F238E27FC236}">
                <a16:creationId xmlns:a16="http://schemas.microsoft.com/office/drawing/2014/main" xmlns="" id="{76B80CA3-123B-8845-8AB5-C3C3EFE08699}"/>
              </a:ext>
            </a:extLst>
          </p:cNvPr>
          <p:cNvSpPr txBox="1">
            <a:spLocks noChangeArrowheads="1"/>
          </p:cNvSpPr>
          <p:nvPr/>
        </p:nvSpPr>
        <p:spPr bwMode="auto">
          <a:xfrm>
            <a:off x="6172200" y="5638801"/>
            <a:ext cx="4495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b="1"/>
              <a:t>Figure 11 </a:t>
            </a:r>
            <a:r>
              <a:rPr lang="en-US" altLang="en-US" sz="1900"/>
              <a:t>Root jumping from intended 	    location of root for</a:t>
            </a:r>
          </a:p>
          <a:p>
            <a:pPr eaLnBrk="1" hangingPunct="1">
              <a:spcBef>
                <a:spcPct val="0"/>
              </a:spcBef>
              <a:buClrTx/>
              <a:buSzTx/>
              <a:buFontTx/>
              <a:buNone/>
            </a:pPr>
            <a:r>
              <a:rPr lang="en-US" altLang="en-US" sz="1900"/>
              <a:t>			   .</a:t>
            </a:r>
            <a:endParaRPr lang="en-US" altLang="en-US" sz="1900" b="1"/>
          </a:p>
        </p:txBody>
      </p:sp>
      <p:graphicFrame>
        <p:nvGraphicFramePr>
          <p:cNvPr id="97295" name="Object 17">
            <a:extLst>
              <a:ext uri="{FF2B5EF4-FFF2-40B4-BE49-F238E27FC236}">
                <a16:creationId xmlns:a16="http://schemas.microsoft.com/office/drawing/2014/main" xmlns="" id="{FEEF21C2-803C-B249-9209-4F38A3881412}"/>
              </a:ext>
            </a:extLst>
          </p:cNvPr>
          <p:cNvGraphicFramePr>
            <a:graphicFrameLocks noChangeAspect="1"/>
          </p:cNvGraphicFramePr>
          <p:nvPr/>
        </p:nvGraphicFramePr>
        <p:xfrm>
          <a:off x="7467600" y="6248400"/>
          <a:ext cx="1600200" cy="344488"/>
        </p:xfrm>
        <a:graphic>
          <a:graphicData uri="http://schemas.openxmlformats.org/presentationml/2006/ole">
            <mc:AlternateContent xmlns:mc="http://schemas.openxmlformats.org/markup-compatibility/2006">
              <mc:Choice xmlns:v="urn:schemas-microsoft-com:vml" Requires="v">
                <p:oleObj spid="_x0000_s57369" name="Equation" r:id="rId15" imgW="23114000" imgH="4978400" progId="Equation.3">
                  <p:embed/>
                </p:oleObj>
              </mc:Choice>
              <mc:Fallback>
                <p:oleObj name="Equation" r:id="rId15" imgW="23114000" imgH="4978400" progId="Equation.3">
                  <p:embed/>
                  <p:pic>
                    <p:nvPicPr>
                      <p:cNvPr id="97295" name="Object 17">
                        <a:extLst>
                          <a:ext uri="{FF2B5EF4-FFF2-40B4-BE49-F238E27FC236}">
                            <a16:creationId xmlns:a16="http://schemas.microsoft.com/office/drawing/2014/main" xmlns="" id="{FEEF21C2-803C-B249-9209-4F38A38814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6248400"/>
                        <a:ext cx="1600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480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63754069-3D26-BA42-B97B-D118329C9AEF}"/>
              </a:ext>
            </a:extLst>
          </p:cNvPr>
          <p:cNvSpPr>
            <a:spLocks noGrp="1" noChangeArrowheads="1"/>
          </p:cNvSpPr>
          <p:nvPr>
            <p:ph type="title"/>
          </p:nvPr>
        </p:nvSpPr>
        <p:spPr>
          <a:xfrm>
            <a:off x="2514600" y="609600"/>
            <a:ext cx="7793038" cy="1143000"/>
          </a:xfrm>
        </p:spPr>
        <p:txBody>
          <a:bodyPr/>
          <a:lstStyle/>
          <a:p>
            <a:r>
              <a:rPr lang="en-US" altLang="en-US" b="1" dirty="0"/>
              <a:t>Newton-Raphson Method</a:t>
            </a:r>
          </a:p>
        </p:txBody>
      </p:sp>
      <p:sp>
        <p:nvSpPr>
          <p:cNvPr id="44034" name="Rectangle 3">
            <a:extLst>
              <a:ext uri="{FF2B5EF4-FFF2-40B4-BE49-F238E27FC236}">
                <a16:creationId xmlns:a16="http://schemas.microsoft.com/office/drawing/2014/main" xmlns="" id="{5F062BBE-4140-F145-BC49-ED85339E88E2}"/>
              </a:ext>
            </a:extLst>
          </p:cNvPr>
          <p:cNvSpPr>
            <a:spLocks noChangeArrowheads="1"/>
          </p:cNvSpPr>
          <p:nvPr/>
        </p:nvSpPr>
        <p:spPr bwMode="auto">
          <a:xfrm>
            <a:off x="4410075" y="17430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4035" name="Rectangle 4">
            <a:extLst>
              <a:ext uri="{FF2B5EF4-FFF2-40B4-BE49-F238E27FC236}">
                <a16:creationId xmlns:a16="http://schemas.microsoft.com/office/drawing/2014/main" xmlns="" id="{B670D805-83EB-6E4C-B598-6663FB6AA92D}"/>
              </a:ext>
            </a:extLst>
          </p:cNvPr>
          <p:cNvSpPr>
            <a:spLocks noChangeArrowheads="1"/>
          </p:cNvSpPr>
          <p:nvPr/>
        </p:nvSpPr>
        <p:spPr bwMode="auto">
          <a:xfrm>
            <a:off x="5567363" y="3205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44036" name="Object 5">
            <a:extLst>
              <a:ext uri="{FF2B5EF4-FFF2-40B4-BE49-F238E27FC236}">
                <a16:creationId xmlns:a16="http://schemas.microsoft.com/office/drawing/2014/main" xmlns="" id="{7666A428-1E6D-6C41-9CF3-860A8FA89B80}"/>
              </a:ext>
            </a:extLst>
          </p:cNvPr>
          <p:cNvGraphicFramePr>
            <a:graphicFrameLocks noChangeAspect="1"/>
          </p:cNvGraphicFramePr>
          <p:nvPr/>
        </p:nvGraphicFramePr>
        <p:xfrm>
          <a:off x="7772401" y="3124200"/>
          <a:ext cx="2157413" cy="909638"/>
        </p:xfrm>
        <a:graphic>
          <a:graphicData uri="http://schemas.openxmlformats.org/presentationml/2006/ole">
            <mc:AlternateContent xmlns:mc="http://schemas.openxmlformats.org/markup-compatibility/2006">
              <mc:Choice xmlns:v="urn:schemas-microsoft-com:vml" Requires="v">
                <p:oleObj spid="_x0000_s4104" name="Equation" r:id="rId4" imgW="23698200" imgH="9944100" progId="Equation.3">
                  <p:embed/>
                </p:oleObj>
              </mc:Choice>
              <mc:Fallback>
                <p:oleObj name="Equation" r:id="rId4" imgW="23698200" imgH="9944100" progId="Equation.3">
                  <p:embed/>
                  <p:pic>
                    <p:nvPicPr>
                      <p:cNvPr id="44036" name="Object 5">
                        <a:extLst>
                          <a:ext uri="{FF2B5EF4-FFF2-40B4-BE49-F238E27FC236}">
                            <a16:creationId xmlns:a16="http://schemas.microsoft.com/office/drawing/2014/main" xmlns="" id="{7666A428-1E6D-6C41-9CF3-860A8FA89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1" y="3124200"/>
                        <a:ext cx="2157413"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6">
            <a:extLst>
              <a:ext uri="{FF2B5EF4-FFF2-40B4-BE49-F238E27FC236}">
                <a16:creationId xmlns:a16="http://schemas.microsoft.com/office/drawing/2014/main" xmlns="" id="{2DA77321-8298-FD4F-B4AC-8059D505CB43}"/>
              </a:ext>
            </a:extLst>
          </p:cNvPr>
          <p:cNvSpPr>
            <a:spLocks noChangeArrowheads="1"/>
          </p:cNvSpPr>
          <p:nvPr/>
        </p:nvSpPr>
        <p:spPr bwMode="auto">
          <a:xfrm>
            <a:off x="4352925" y="17430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44038" name="Object 7">
            <a:extLst>
              <a:ext uri="{FF2B5EF4-FFF2-40B4-BE49-F238E27FC236}">
                <a16:creationId xmlns:a16="http://schemas.microsoft.com/office/drawing/2014/main" xmlns="" id="{EA9A1F69-11E4-C04E-9098-D3456F9EE2C6}"/>
              </a:ext>
            </a:extLst>
          </p:cNvPr>
          <p:cNvGraphicFramePr>
            <a:graphicFrameLocks noChangeAspect="1"/>
          </p:cNvGraphicFramePr>
          <p:nvPr/>
        </p:nvGraphicFramePr>
        <p:xfrm>
          <a:off x="2286000" y="1600200"/>
          <a:ext cx="5100638" cy="4933950"/>
        </p:xfrm>
        <a:graphic>
          <a:graphicData uri="http://schemas.openxmlformats.org/presentationml/2006/ole">
            <mc:AlternateContent xmlns:mc="http://schemas.openxmlformats.org/markup-compatibility/2006">
              <mc:Choice xmlns:v="urn:schemas-microsoft-com:vml" Requires="v">
                <p:oleObj spid="_x0000_s4105" name="Picture" r:id="rId6" imgW="20916900" imgH="20231100" progId="Word.Picture.8">
                  <p:embed/>
                </p:oleObj>
              </mc:Choice>
              <mc:Fallback>
                <p:oleObj name="Picture" r:id="rId6" imgW="20916900" imgH="20231100" progId="Word.Picture.8">
                  <p:embed/>
                  <p:pic>
                    <p:nvPicPr>
                      <p:cNvPr id="44038" name="Object 7">
                        <a:extLst>
                          <a:ext uri="{FF2B5EF4-FFF2-40B4-BE49-F238E27FC236}">
                            <a16:creationId xmlns:a16="http://schemas.microsoft.com/office/drawing/2014/main" xmlns="" id="{EA9A1F69-11E4-C04E-9098-D3456F9EE2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600200"/>
                        <a:ext cx="5100638"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TextBox 8">
            <a:extLst>
              <a:ext uri="{FF2B5EF4-FFF2-40B4-BE49-F238E27FC236}">
                <a16:creationId xmlns:a16="http://schemas.microsoft.com/office/drawing/2014/main" xmlns="" id="{CC6017F0-ADF5-A745-997A-289CF7847106}"/>
              </a:ext>
            </a:extLst>
          </p:cNvPr>
          <p:cNvSpPr txBox="1">
            <a:spLocks noChangeArrowheads="1"/>
          </p:cNvSpPr>
          <p:nvPr/>
        </p:nvSpPr>
        <p:spPr bwMode="auto">
          <a:xfrm>
            <a:off x="1981200" y="6096001"/>
            <a:ext cx="8382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200" b="1"/>
              <a:t>Figure 1 </a:t>
            </a:r>
            <a:r>
              <a:rPr lang="en-US" altLang="en-US" sz="2200"/>
              <a:t>Geometrical illustration of the Newton-Raphson method.</a:t>
            </a:r>
            <a:endParaRPr lang="en-US" altLang="en-US" sz="2200" b="1"/>
          </a:p>
        </p:txBody>
      </p:sp>
    </p:spTree>
    <p:extLst>
      <p:ext uri="{BB962C8B-B14F-4D97-AF65-F5344CB8AC3E}">
        <p14:creationId xmlns:p14="http://schemas.microsoft.com/office/powerpoint/2010/main" val="413790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55DB301D-BBB0-7F48-9BC4-E728BFC0B2AD}"/>
              </a:ext>
            </a:extLst>
          </p:cNvPr>
          <p:cNvSpPr>
            <a:spLocks noGrp="1" noChangeArrowheads="1"/>
          </p:cNvSpPr>
          <p:nvPr>
            <p:ph type="title"/>
          </p:nvPr>
        </p:nvSpPr>
        <p:spPr>
          <a:xfrm>
            <a:off x="2286000" y="3048000"/>
            <a:ext cx="7793038" cy="1143000"/>
          </a:xfrm>
        </p:spPr>
        <p:txBody>
          <a:bodyPr>
            <a:normAutofit fontScale="90000"/>
          </a:bodyPr>
          <a:lstStyle/>
          <a:p>
            <a:r>
              <a:rPr lang="en-US" altLang="en-US" b="1" dirty="0">
                <a:cs typeface="Times New Roman" panose="02020603050405020304" pitchFamily="18" charset="0"/>
              </a:rPr>
              <a:t>Algorithm for Newton-Raphson Method</a:t>
            </a:r>
          </a:p>
        </p:txBody>
      </p:sp>
    </p:spTree>
    <p:extLst>
      <p:ext uri="{BB962C8B-B14F-4D97-AF65-F5344CB8AC3E}">
        <p14:creationId xmlns:p14="http://schemas.microsoft.com/office/powerpoint/2010/main" val="266348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05C3F317-91CA-2B43-8AC5-3A2F8853F630}"/>
              </a:ext>
            </a:extLst>
          </p:cNvPr>
          <p:cNvSpPr>
            <a:spLocks noGrp="1" noChangeArrowheads="1"/>
          </p:cNvSpPr>
          <p:nvPr>
            <p:ph type="title"/>
          </p:nvPr>
        </p:nvSpPr>
        <p:spPr/>
        <p:txBody>
          <a:bodyPr/>
          <a:lstStyle/>
          <a:p>
            <a:r>
              <a:rPr lang="en-US" altLang="en-US">
                <a:cs typeface="Times New Roman" panose="02020603050405020304" pitchFamily="18" charset="0"/>
              </a:rPr>
              <a:t>Step 1</a:t>
            </a:r>
          </a:p>
        </p:txBody>
      </p:sp>
      <p:graphicFrame>
        <p:nvGraphicFramePr>
          <p:cNvPr id="48130" name="Object 7">
            <a:extLst>
              <a:ext uri="{FF2B5EF4-FFF2-40B4-BE49-F238E27FC236}">
                <a16:creationId xmlns:a16="http://schemas.microsoft.com/office/drawing/2014/main" xmlns="" id="{405E8496-22CC-4E4A-9ED1-8C0EEFFEBEC2}"/>
              </a:ext>
            </a:extLst>
          </p:cNvPr>
          <p:cNvGraphicFramePr>
            <a:graphicFrameLocks noGrp="1" noChangeAspect="1"/>
          </p:cNvGraphicFramePr>
          <p:nvPr>
            <p:ph sz="half" idx="1"/>
          </p:nvPr>
        </p:nvGraphicFramePr>
        <p:xfrm>
          <a:off x="5410200" y="2743200"/>
          <a:ext cx="1049338" cy="579438"/>
        </p:xfrm>
        <a:graphic>
          <a:graphicData uri="http://schemas.openxmlformats.org/presentationml/2006/ole">
            <mc:AlternateContent xmlns:mc="http://schemas.openxmlformats.org/markup-compatibility/2006">
              <mc:Choice xmlns:v="urn:schemas-microsoft-com:vml" Requires="v">
                <p:oleObj spid="_x0000_s8197" name="Equation" r:id="rId4" imgW="8483600" imgH="4686300" progId="Equation.3">
                  <p:embed/>
                </p:oleObj>
              </mc:Choice>
              <mc:Fallback>
                <p:oleObj name="Equation" r:id="rId4" imgW="8483600" imgH="4686300" progId="Equation.3">
                  <p:embed/>
                  <p:pic>
                    <p:nvPicPr>
                      <p:cNvPr id="48130" name="Object 7">
                        <a:extLst>
                          <a:ext uri="{FF2B5EF4-FFF2-40B4-BE49-F238E27FC236}">
                            <a16:creationId xmlns:a16="http://schemas.microsoft.com/office/drawing/2014/main" xmlns="" id="{405E8496-22CC-4E4A-9ED1-8C0EEFFEB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743200"/>
                        <a:ext cx="1049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1" name="Rectangle 3">
            <a:extLst>
              <a:ext uri="{FF2B5EF4-FFF2-40B4-BE49-F238E27FC236}">
                <a16:creationId xmlns:a16="http://schemas.microsoft.com/office/drawing/2014/main" xmlns="" id="{68A7F4F9-BD32-904D-9118-926F68ABC2D7}"/>
              </a:ext>
            </a:extLst>
          </p:cNvPr>
          <p:cNvSpPr>
            <a:spLocks noGrp="1" noChangeArrowheads="1"/>
          </p:cNvSpPr>
          <p:nvPr>
            <p:ph type="body" sz="half" idx="2"/>
          </p:nvPr>
        </p:nvSpPr>
        <p:spPr>
          <a:xfrm>
            <a:off x="3878263" y="2732089"/>
            <a:ext cx="1693862" cy="669925"/>
          </a:xfrm>
        </p:spPr>
        <p:txBody>
          <a:bodyPr/>
          <a:lstStyle/>
          <a:p>
            <a:pPr marL="533400" indent="-533400" algn="just">
              <a:buNone/>
            </a:pPr>
            <a:r>
              <a:rPr lang="en-US" altLang="en-US"/>
              <a:t>Evaluate</a:t>
            </a:r>
          </a:p>
        </p:txBody>
      </p:sp>
      <p:sp>
        <p:nvSpPr>
          <p:cNvPr id="48132" name="Rectangle 6">
            <a:extLst>
              <a:ext uri="{FF2B5EF4-FFF2-40B4-BE49-F238E27FC236}">
                <a16:creationId xmlns:a16="http://schemas.microsoft.com/office/drawing/2014/main" xmlns="" id="{74644896-4E66-A341-9953-CCECA4994215}"/>
              </a:ext>
            </a:extLst>
          </p:cNvPr>
          <p:cNvSpPr>
            <a:spLocks noChangeArrowheads="1"/>
          </p:cNvSpPr>
          <p:nvPr/>
        </p:nvSpPr>
        <p:spPr bwMode="auto">
          <a:xfrm>
            <a:off x="6589713" y="2808288"/>
            <a:ext cx="187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symbolically.</a:t>
            </a:r>
          </a:p>
        </p:txBody>
      </p:sp>
    </p:spTree>
    <p:extLst>
      <p:ext uri="{BB962C8B-B14F-4D97-AF65-F5344CB8AC3E}">
        <p14:creationId xmlns:p14="http://schemas.microsoft.com/office/powerpoint/2010/main" val="349390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C6263573-0B55-0549-BC35-5FBEF02F7C4D}"/>
              </a:ext>
            </a:extLst>
          </p:cNvPr>
          <p:cNvSpPr>
            <a:spLocks noGrp="1" noChangeArrowheads="1"/>
          </p:cNvSpPr>
          <p:nvPr>
            <p:ph type="title"/>
          </p:nvPr>
        </p:nvSpPr>
        <p:spPr/>
        <p:txBody>
          <a:bodyPr/>
          <a:lstStyle/>
          <a:p>
            <a:r>
              <a:rPr lang="en-US" altLang="en-US"/>
              <a:t>Step 2</a:t>
            </a:r>
          </a:p>
        </p:txBody>
      </p:sp>
      <p:sp>
        <p:nvSpPr>
          <p:cNvPr id="50178" name="Rectangle 3">
            <a:extLst>
              <a:ext uri="{FF2B5EF4-FFF2-40B4-BE49-F238E27FC236}">
                <a16:creationId xmlns:a16="http://schemas.microsoft.com/office/drawing/2014/main" xmlns="" id="{44FBD597-F4FC-7242-8E74-DB0047BF1AD0}"/>
              </a:ext>
            </a:extLst>
          </p:cNvPr>
          <p:cNvSpPr>
            <a:spLocks noChangeArrowheads="1"/>
          </p:cNvSpPr>
          <p:nvPr/>
        </p:nvSpPr>
        <p:spPr bwMode="auto">
          <a:xfrm>
            <a:off x="5567363" y="3205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0179" name="Object 4">
            <a:extLst>
              <a:ext uri="{FF2B5EF4-FFF2-40B4-BE49-F238E27FC236}">
                <a16:creationId xmlns:a16="http://schemas.microsoft.com/office/drawing/2014/main" xmlns="" id="{44C8C72D-2381-3840-B6D1-6A7526CED044}"/>
              </a:ext>
            </a:extLst>
          </p:cNvPr>
          <p:cNvGraphicFramePr>
            <a:graphicFrameLocks noChangeAspect="1"/>
          </p:cNvGraphicFramePr>
          <p:nvPr/>
        </p:nvGraphicFramePr>
        <p:xfrm>
          <a:off x="3276600" y="3505200"/>
          <a:ext cx="2209800" cy="908050"/>
        </p:xfrm>
        <a:graphic>
          <a:graphicData uri="http://schemas.openxmlformats.org/presentationml/2006/ole">
            <mc:AlternateContent xmlns:mc="http://schemas.openxmlformats.org/markup-compatibility/2006">
              <mc:Choice xmlns:v="urn:schemas-microsoft-com:vml" Requires="v">
                <p:oleObj spid="_x0000_s10251" name="Equation" r:id="rId4" imgW="24282400" imgH="9944100" progId="Equation.3">
                  <p:embed/>
                </p:oleObj>
              </mc:Choice>
              <mc:Fallback>
                <p:oleObj name="Equation" r:id="rId4" imgW="24282400" imgH="9944100" progId="Equation.3">
                  <p:embed/>
                  <p:pic>
                    <p:nvPicPr>
                      <p:cNvPr id="50179" name="Object 4">
                        <a:extLst>
                          <a:ext uri="{FF2B5EF4-FFF2-40B4-BE49-F238E27FC236}">
                            <a16:creationId xmlns:a16="http://schemas.microsoft.com/office/drawing/2014/main" xmlns="" id="{44C8C72D-2381-3840-B6D1-6A7526CED0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505200"/>
                        <a:ext cx="2209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5">
            <a:extLst>
              <a:ext uri="{FF2B5EF4-FFF2-40B4-BE49-F238E27FC236}">
                <a16:creationId xmlns:a16="http://schemas.microsoft.com/office/drawing/2014/main" xmlns="" id="{A2235CC5-80EA-2049-B7D9-097BE14D20B0}"/>
              </a:ext>
            </a:extLst>
          </p:cNvPr>
          <p:cNvSpPr>
            <a:spLocks noChangeArrowheads="1"/>
          </p:cNvSpPr>
          <p:nvPr/>
        </p:nvSpPr>
        <p:spPr bwMode="auto">
          <a:xfrm>
            <a:off x="5448300" y="31861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50181" name="Text Box 7">
            <a:extLst>
              <a:ext uri="{FF2B5EF4-FFF2-40B4-BE49-F238E27FC236}">
                <a16:creationId xmlns:a16="http://schemas.microsoft.com/office/drawing/2014/main" xmlns="" id="{5DC94E49-F7FC-C340-AAF4-18A3D05F19F3}"/>
              </a:ext>
            </a:extLst>
          </p:cNvPr>
          <p:cNvSpPr txBox="1">
            <a:spLocks noChangeArrowheads="1"/>
          </p:cNvSpPr>
          <p:nvPr/>
        </p:nvSpPr>
        <p:spPr bwMode="auto">
          <a:xfrm>
            <a:off x="2312988" y="2590801"/>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Use an initial guess of the root,    , to estimate the new value of the root,      , as</a:t>
            </a:r>
          </a:p>
        </p:txBody>
      </p:sp>
      <p:graphicFrame>
        <p:nvGraphicFramePr>
          <p:cNvPr id="50182" name="Object 9">
            <a:extLst>
              <a:ext uri="{FF2B5EF4-FFF2-40B4-BE49-F238E27FC236}">
                <a16:creationId xmlns:a16="http://schemas.microsoft.com/office/drawing/2014/main" xmlns="" id="{469B62B8-0ABA-6646-ADC2-F560E18FB1EE}"/>
              </a:ext>
            </a:extLst>
          </p:cNvPr>
          <p:cNvGraphicFramePr>
            <a:graphicFrameLocks noChangeAspect="1"/>
          </p:cNvGraphicFramePr>
          <p:nvPr/>
        </p:nvGraphicFramePr>
        <p:xfrm>
          <a:off x="6656389" y="2590801"/>
          <a:ext cx="320675" cy="481013"/>
        </p:xfrm>
        <a:graphic>
          <a:graphicData uri="http://schemas.openxmlformats.org/presentationml/2006/ole">
            <mc:AlternateContent xmlns:mc="http://schemas.openxmlformats.org/markup-compatibility/2006">
              <mc:Choice xmlns:v="urn:schemas-microsoft-com:vml" Requires="v">
                <p:oleObj spid="_x0000_s10252" name="Equation" r:id="rId6" imgW="3505200" imgH="5270500" progId="Equation.3">
                  <p:embed/>
                </p:oleObj>
              </mc:Choice>
              <mc:Fallback>
                <p:oleObj name="Equation" r:id="rId6" imgW="3505200" imgH="5270500" progId="Equation.3">
                  <p:embed/>
                  <p:pic>
                    <p:nvPicPr>
                      <p:cNvPr id="50182" name="Object 9">
                        <a:extLst>
                          <a:ext uri="{FF2B5EF4-FFF2-40B4-BE49-F238E27FC236}">
                            <a16:creationId xmlns:a16="http://schemas.microsoft.com/office/drawing/2014/main" xmlns="" id="{469B62B8-0ABA-6646-ADC2-F560E18FB1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6389" y="2590801"/>
                        <a:ext cx="3206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10">
            <a:extLst>
              <a:ext uri="{FF2B5EF4-FFF2-40B4-BE49-F238E27FC236}">
                <a16:creationId xmlns:a16="http://schemas.microsoft.com/office/drawing/2014/main" xmlns="" id="{1F37CAE7-011D-5D4B-919B-AEA29B3A5333}"/>
              </a:ext>
            </a:extLst>
          </p:cNvPr>
          <p:cNvGraphicFramePr>
            <a:graphicFrameLocks noChangeAspect="1"/>
          </p:cNvGraphicFramePr>
          <p:nvPr/>
        </p:nvGraphicFramePr>
        <p:xfrm>
          <a:off x="4751389" y="2971801"/>
          <a:ext cx="504825" cy="481013"/>
        </p:xfrm>
        <a:graphic>
          <a:graphicData uri="http://schemas.openxmlformats.org/presentationml/2006/ole">
            <mc:AlternateContent xmlns:mc="http://schemas.openxmlformats.org/markup-compatibility/2006">
              <mc:Choice xmlns:v="urn:schemas-microsoft-com:vml" Requires="v">
                <p:oleObj spid="_x0000_s10253" name="Equation" r:id="rId8" imgW="5562600" imgH="5270500" progId="Equation.3">
                  <p:embed/>
                </p:oleObj>
              </mc:Choice>
              <mc:Fallback>
                <p:oleObj name="Equation" r:id="rId8" imgW="5562600" imgH="5270500" progId="Equation.3">
                  <p:embed/>
                  <p:pic>
                    <p:nvPicPr>
                      <p:cNvPr id="50183" name="Object 10">
                        <a:extLst>
                          <a:ext uri="{FF2B5EF4-FFF2-40B4-BE49-F238E27FC236}">
                            <a16:creationId xmlns:a16="http://schemas.microsoft.com/office/drawing/2014/main" xmlns="" id="{1F37CAE7-011D-5D4B-919B-AEA29B3A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1389" y="2971801"/>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569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xmlns="" id="{8393A7D5-C3E2-394A-B3FC-7D9080405157}"/>
              </a:ext>
            </a:extLst>
          </p:cNvPr>
          <p:cNvSpPr>
            <a:spLocks noGrp="1" noChangeArrowheads="1"/>
          </p:cNvSpPr>
          <p:nvPr>
            <p:ph type="title"/>
          </p:nvPr>
        </p:nvSpPr>
        <p:spPr/>
        <p:txBody>
          <a:bodyPr/>
          <a:lstStyle/>
          <a:p>
            <a:r>
              <a:rPr lang="en-US" altLang="en-US"/>
              <a:t>Step 3</a:t>
            </a:r>
          </a:p>
        </p:txBody>
      </p:sp>
      <p:sp>
        <p:nvSpPr>
          <p:cNvPr id="52226" name="Rectangle 3">
            <a:extLst>
              <a:ext uri="{FF2B5EF4-FFF2-40B4-BE49-F238E27FC236}">
                <a16:creationId xmlns:a16="http://schemas.microsoft.com/office/drawing/2014/main" xmlns="" id="{04B23F34-665B-AF48-879B-C2DEC41627DE}"/>
              </a:ext>
            </a:extLst>
          </p:cNvPr>
          <p:cNvSpPr>
            <a:spLocks noChangeArrowheads="1"/>
          </p:cNvSpPr>
          <p:nvPr/>
        </p:nvSpPr>
        <p:spPr bwMode="auto">
          <a:xfrm>
            <a:off x="5567363" y="3205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52227" name="Rectangle 5">
            <a:extLst>
              <a:ext uri="{FF2B5EF4-FFF2-40B4-BE49-F238E27FC236}">
                <a16:creationId xmlns:a16="http://schemas.microsoft.com/office/drawing/2014/main" xmlns="" id="{3FC1FFCE-AD16-D142-9005-F513E331A861}"/>
              </a:ext>
            </a:extLst>
          </p:cNvPr>
          <p:cNvSpPr>
            <a:spLocks noChangeArrowheads="1"/>
          </p:cNvSpPr>
          <p:nvPr/>
        </p:nvSpPr>
        <p:spPr bwMode="auto">
          <a:xfrm>
            <a:off x="5448300" y="31861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52228" name="Object 3">
            <a:extLst>
              <a:ext uri="{FF2B5EF4-FFF2-40B4-BE49-F238E27FC236}">
                <a16:creationId xmlns:a16="http://schemas.microsoft.com/office/drawing/2014/main" xmlns="" id="{E427B705-64BA-E24C-B705-8D02F525CDE2}"/>
              </a:ext>
            </a:extLst>
          </p:cNvPr>
          <p:cNvGraphicFramePr>
            <a:graphicFrameLocks noChangeAspect="1"/>
          </p:cNvGraphicFramePr>
          <p:nvPr/>
        </p:nvGraphicFramePr>
        <p:xfrm>
          <a:off x="3505200" y="3124200"/>
          <a:ext cx="2954338" cy="1085850"/>
        </p:xfrm>
        <a:graphic>
          <a:graphicData uri="http://schemas.openxmlformats.org/presentationml/2006/ole">
            <mc:AlternateContent xmlns:mc="http://schemas.openxmlformats.org/markup-compatibility/2006">
              <mc:Choice xmlns:v="urn:schemas-microsoft-com:vml" Requires="v">
                <p:oleObj spid="_x0000_s12296" name="Equation" r:id="rId4" imgW="30429200" imgH="11112500" progId="Equation.3">
                  <p:embed/>
                </p:oleObj>
              </mc:Choice>
              <mc:Fallback>
                <p:oleObj name="Equation" r:id="rId4" imgW="30429200" imgH="11112500" progId="Equation.3">
                  <p:embed/>
                  <p:pic>
                    <p:nvPicPr>
                      <p:cNvPr id="52228" name="Object 3">
                        <a:extLst>
                          <a:ext uri="{FF2B5EF4-FFF2-40B4-BE49-F238E27FC236}">
                            <a16:creationId xmlns:a16="http://schemas.microsoft.com/office/drawing/2014/main" xmlns="" id="{E427B705-64BA-E24C-B705-8D02F525CD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124200"/>
                        <a:ext cx="295433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9" name="Text Box 8">
            <a:extLst>
              <a:ext uri="{FF2B5EF4-FFF2-40B4-BE49-F238E27FC236}">
                <a16:creationId xmlns:a16="http://schemas.microsoft.com/office/drawing/2014/main" xmlns="" id="{5E7263F0-0ECD-6048-8590-89323BA883C1}"/>
              </a:ext>
            </a:extLst>
          </p:cNvPr>
          <p:cNvSpPr txBox="1">
            <a:spLocks noChangeArrowheads="1"/>
          </p:cNvSpPr>
          <p:nvPr/>
        </p:nvSpPr>
        <p:spPr bwMode="auto">
          <a:xfrm>
            <a:off x="2362201" y="2438401"/>
            <a:ext cx="7216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Find the absolute relative approximate error        as</a:t>
            </a:r>
          </a:p>
        </p:txBody>
      </p:sp>
      <p:graphicFrame>
        <p:nvGraphicFramePr>
          <p:cNvPr id="52230" name="Object 6">
            <a:extLst>
              <a:ext uri="{FF2B5EF4-FFF2-40B4-BE49-F238E27FC236}">
                <a16:creationId xmlns:a16="http://schemas.microsoft.com/office/drawing/2014/main" xmlns="" id="{06423A6F-A9D0-C142-9E11-842BA89CCA52}"/>
              </a:ext>
            </a:extLst>
          </p:cNvPr>
          <p:cNvGraphicFramePr>
            <a:graphicFrameLocks noChangeAspect="1"/>
          </p:cNvGraphicFramePr>
          <p:nvPr/>
        </p:nvGraphicFramePr>
        <p:xfrm>
          <a:off x="8534400" y="2362200"/>
          <a:ext cx="539750" cy="571500"/>
        </p:xfrm>
        <a:graphic>
          <a:graphicData uri="http://schemas.openxmlformats.org/presentationml/2006/ole">
            <mc:AlternateContent xmlns:mc="http://schemas.openxmlformats.org/markup-compatibility/2006">
              <mc:Choice xmlns:v="urn:schemas-microsoft-com:vml" Requires="v">
                <p:oleObj spid="_x0000_s12297" name="Equation" r:id="rId6" imgW="5562600" imgH="5854700" progId="Equation.3">
                  <p:embed/>
                </p:oleObj>
              </mc:Choice>
              <mc:Fallback>
                <p:oleObj name="Equation" r:id="rId6" imgW="5562600" imgH="5854700" progId="Equation.3">
                  <p:embed/>
                  <p:pic>
                    <p:nvPicPr>
                      <p:cNvPr id="52230" name="Object 6">
                        <a:extLst>
                          <a:ext uri="{FF2B5EF4-FFF2-40B4-BE49-F238E27FC236}">
                            <a16:creationId xmlns:a16="http://schemas.microsoft.com/office/drawing/2014/main" xmlns="" id="{06423A6F-A9D0-C142-9E11-842BA89CCA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4400" y="2362200"/>
                        <a:ext cx="539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2234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BE425315-83C9-374A-987C-AE6C2A710EC9}"/>
              </a:ext>
            </a:extLst>
          </p:cNvPr>
          <p:cNvSpPr>
            <a:spLocks noGrp="1" noChangeArrowheads="1"/>
          </p:cNvSpPr>
          <p:nvPr>
            <p:ph type="title"/>
          </p:nvPr>
        </p:nvSpPr>
        <p:spPr/>
        <p:txBody>
          <a:bodyPr/>
          <a:lstStyle/>
          <a:p>
            <a:r>
              <a:rPr lang="en-US" altLang="en-US"/>
              <a:t>Step 4</a:t>
            </a:r>
          </a:p>
        </p:txBody>
      </p:sp>
      <p:sp>
        <p:nvSpPr>
          <p:cNvPr id="54274" name="Rectangle 3">
            <a:extLst>
              <a:ext uri="{FF2B5EF4-FFF2-40B4-BE49-F238E27FC236}">
                <a16:creationId xmlns:a16="http://schemas.microsoft.com/office/drawing/2014/main" xmlns="" id="{FB8F8656-6502-0C42-9843-3BC2FC6F9099}"/>
              </a:ext>
            </a:extLst>
          </p:cNvPr>
          <p:cNvSpPr>
            <a:spLocks noGrp="1" noChangeArrowheads="1"/>
          </p:cNvSpPr>
          <p:nvPr>
            <p:ph type="body" sz="half" idx="2"/>
          </p:nvPr>
        </p:nvSpPr>
        <p:spPr>
          <a:xfrm>
            <a:off x="1828800" y="1981200"/>
            <a:ext cx="7848600" cy="4114800"/>
          </a:xfrm>
        </p:spPr>
        <p:txBody>
          <a:bodyPr>
            <a:normAutofit lnSpcReduction="10000"/>
          </a:bodyPr>
          <a:lstStyle/>
          <a:p>
            <a:pPr marL="533400" indent="-533400">
              <a:buNone/>
            </a:pPr>
            <a:r>
              <a:rPr lang="en-US" altLang="en-US" sz="2400"/>
              <a:t>	Compare the absolute relative approximate error  with the pre-specified relative error tolerance     .  </a:t>
            </a:r>
          </a:p>
          <a:p>
            <a:pPr marL="533400" indent="-533400"/>
            <a:endParaRPr lang="en-US" altLang="en-US" sz="2400"/>
          </a:p>
          <a:p>
            <a:pPr marL="533400" indent="-533400">
              <a:buNone/>
            </a:pPr>
            <a:endParaRPr lang="en-US" altLang="en-US" sz="2400"/>
          </a:p>
          <a:p>
            <a:pPr marL="533400" indent="-533400"/>
            <a:endParaRPr lang="en-US" altLang="en-US" sz="2400"/>
          </a:p>
          <a:p>
            <a:pPr marL="533400" indent="-533400"/>
            <a:endParaRPr lang="en-US" altLang="en-US" sz="2400"/>
          </a:p>
          <a:p>
            <a:pPr marL="533400" indent="-533400"/>
            <a:endParaRPr lang="en-US" altLang="en-US" sz="2400"/>
          </a:p>
          <a:p>
            <a:pPr marL="533400" indent="-533400">
              <a:buNone/>
            </a:pPr>
            <a:r>
              <a:rPr lang="en-US" altLang="en-US" sz="2400"/>
              <a:t>	Also, check if the number of iterations has exceeded the maximum number of iterations allowed. If so, one needs to terminate the algorithm and notify the user.</a:t>
            </a:r>
          </a:p>
        </p:txBody>
      </p:sp>
      <p:graphicFrame>
        <p:nvGraphicFramePr>
          <p:cNvPr id="54275" name="Object 4">
            <a:extLst>
              <a:ext uri="{FF2B5EF4-FFF2-40B4-BE49-F238E27FC236}">
                <a16:creationId xmlns:a16="http://schemas.microsoft.com/office/drawing/2014/main" xmlns="" id="{A77A0804-7033-8842-AA73-46A6F8CD63A2}"/>
              </a:ext>
            </a:extLst>
          </p:cNvPr>
          <p:cNvGraphicFramePr>
            <a:graphicFrameLocks noChangeAspect="1"/>
          </p:cNvGraphicFramePr>
          <p:nvPr/>
        </p:nvGraphicFramePr>
        <p:xfrm>
          <a:off x="8686801" y="2362200"/>
          <a:ext cx="396875" cy="514350"/>
        </p:xfrm>
        <a:graphic>
          <a:graphicData uri="http://schemas.openxmlformats.org/presentationml/2006/ole">
            <mc:AlternateContent xmlns:mc="http://schemas.openxmlformats.org/markup-compatibility/2006">
              <mc:Choice xmlns:v="urn:schemas-microsoft-com:vml" Requires="v">
                <p:oleObj spid="_x0000_s14344" name="Equation" r:id="rId4" imgW="4102100" imgH="5270500" progId="Equation.3">
                  <p:embed/>
                </p:oleObj>
              </mc:Choice>
              <mc:Fallback>
                <p:oleObj name="Equation" r:id="rId4" imgW="4102100" imgH="5270500" progId="Equation.3">
                  <p:embed/>
                  <p:pic>
                    <p:nvPicPr>
                      <p:cNvPr id="54275" name="Object 4">
                        <a:extLst>
                          <a:ext uri="{FF2B5EF4-FFF2-40B4-BE49-F238E27FC236}">
                            <a16:creationId xmlns:a16="http://schemas.microsoft.com/office/drawing/2014/main" xmlns="" id="{A77A0804-7033-8842-AA73-46A6F8CD63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1" y="2362200"/>
                        <a:ext cx="3968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Text Box 3">
            <a:extLst>
              <a:ext uri="{FF2B5EF4-FFF2-40B4-BE49-F238E27FC236}">
                <a16:creationId xmlns:a16="http://schemas.microsoft.com/office/drawing/2014/main" xmlns="" id="{349B5356-FC8C-364F-80B9-A0281D90E349}"/>
              </a:ext>
            </a:extLst>
          </p:cNvPr>
          <p:cNvSpPr txBox="1">
            <a:spLocks noChangeArrowheads="1"/>
          </p:cNvSpPr>
          <p:nvPr/>
        </p:nvSpPr>
        <p:spPr bwMode="auto">
          <a:xfrm>
            <a:off x="2514600" y="3429000"/>
            <a:ext cx="1524000" cy="63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800"/>
          </a:p>
          <a:p>
            <a:pPr eaLnBrk="1" hangingPunct="1">
              <a:spcBef>
                <a:spcPct val="0"/>
              </a:spcBef>
              <a:buClrTx/>
              <a:buSzTx/>
              <a:buFontTx/>
              <a:buNone/>
            </a:pPr>
            <a:r>
              <a:rPr lang="en-US" altLang="en-US" sz="1900"/>
              <a:t>Is            ?</a:t>
            </a:r>
          </a:p>
          <a:p>
            <a:pPr eaLnBrk="1" hangingPunct="1">
              <a:spcBef>
                <a:spcPct val="0"/>
              </a:spcBef>
              <a:buClrTx/>
              <a:buSzTx/>
              <a:buFontTx/>
              <a:buNone/>
            </a:pPr>
            <a:r>
              <a:rPr lang="en-US" altLang="en-US" sz="800"/>
              <a:t> </a:t>
            </a:r>
          </a:p>
        </p:txBody>
      </p:sp>
      <p:sp>
        <p:nvSpPr>
          <p:cNvPr id="54277" name="Text Box 4">
            <a:extLst>
              <a:ext uri="{FF2B5EF4-FFF2-40B4-BE49-F238E27FC236}">
                <a16:creationId xmlns:a16="http://schemas.microsoft.com/office/drawing/2014/main" xmlns="" id="{424F8474-7877-7747-9DA1-7116267BF29A}"/>
              </a:ext>
            </a:extLst>
          </p:cNvPr>
          <p:cNvSpPr txBox="1">
            <a:spLocks noChangeArrowheads="1"/>
          </p:cNvSpPr>
          <p:nvPr/>
        </p:nvSpPr>
        <p:spPr bwMode="auto">
          <a:xfrm>
            <a:off x="5029200" y="3200401"/>
            <a:ext cx="547688"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Yes</a:t>
            </a:r>
          </a:p>
        </p:txBody>
      </p:sp>
      <p:sp>
        <p:nvSpPr>
          <p:cNvPr id="54278" name="Text Box 5">
            <a:extLst>
              <a:ext uri="{FF2B5EF4-FFF2-40B4-BE49-F238E27FC236}">
                <a16:creationId xmlns:a16="http://schemas.microsoft.com/office/drawing/2014/main" xmlns="" id="{84554289-230F-AA43-9915-8059CF07B597}"/>
              </a:ext>
            </a:extLst>
          </p:cNvPr>
          <p:cNvSpPr txBox="1">
            <a:spLocks noChangeArrowheads="1"/>
          </p:cNvSpPr>
          <p:nvPr/>
        </p:nvSpPr>
        <p:spPr bwMode="auto">
          <a:xfrm>
            <a:off x="5029201" y="4191001"/>
            <a:ext cx="561975"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No</a:t>
            </a:r>
          </a:p>
        </p:txBody>
      </p:sp>
      <p:sp>
        <p:nvSpPr>
          <p:cNvPr id="54279" name="Text Box 6">
            <a:extLst>
              <a:ext uri="{FF2B5EF4-FFF2-40B4-BE49-F238E27FC236}">
                <a16:creationId xmlns:a16="http://schemas.microsoft.com/office/drawing/2014/main" xmlns="" id="{FE0EA0D2-B9D5-5641-B73F-C21163322FD3}"/>
              </a:ext>
            </a:extLst>
          </p:cNvPr>
          <p:cNvSpPr txBox="1">
            <a:spLocks noChangeArrowheads="1"/>
          </p:cNvSpPr>
          <p:nvPr/>
        </p:nvSpPr>
        <p:spPr bwMode="auto">
          <a:xfrm>
            <a:off x="6796088" y="3074988"/>
            <a:ext cx="2743200" cy="677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Go to Step 2 using new estimate of the root.</a:t>
            </a:r>
          </a:p>
        </p:txBody>
      </p:sp>
      <p:sp>
        <p:nvSpPr>
          <p:cNvPr id="54280" name="Text Box 7">
            <a:extLst>
              <a:ext uri="{FF2B5EF4-FFF2-40B4-BE49-F238E27FC236}">
                <a16:creationId xmlns:a16="http://schemas.microsoft.com/office/drawing/2014/main" xmlns="" id="{F4D883CD-26B8-E444-8143-D99C2386F03D}"/>
              </a:ext>
            </a:extLst>
          </p:cNvPr>
          <p:cNvSpPr txBox="1">
            <a:spLocks noChangeArrowheads="1"/>
          </p:cNvSpPr>
          <p:nvPr/>
        </p:nvSpPr>
        <p:spPr bwMode="auto">
          <a:xfrm>
            <a:off x="6872288" y="4191001"/>
            <a:ext cx="2728912" cy="38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900"/>
              <a:t>Stop the algorithm</a:t>
            </a:r>
          </a:p>
        </p:txBody>
      </p:sp>
      <p:graphicFrame>
        <p:nvGraphicFramePr>
          <p:cNvPr id="54281" name="Object 16">
            <a:extLst>
              <a:ext uri="{FF2B5EF4-FFF2-40B4-BE49-F238E27FC236}">
                <a16:creationId xmlns:a16="http://schemas.microsoft.com/office/drawing/2014/main" xmlns="" id="{C866A28A-8D97-674C-AABB-F1D3F10F5F08}"/>
              </a:ext>
            </a:extLst>
          </p:cNvPr>
          <p:cNvGraphicFramePr>
            <a:graphicFrameLocks noChangeAspect="1"/>
          </p:cNvGraphicFramePr>
          <p:nvPr/>
        </p:nvGraphicFramePr>
        <p:xfrm>
          <a:off x="2895601" y="3581400"/>
          <a:ext cx="741363" cy="381000"/>
        </p:xfrm>
        <a:graphic>
          <a:graphicData uri="http://schemas.openxmlformats.org/presentationml/2006/ole">
            <mc:AlternateContent xmlns:mc="http://schemas.openxmlformats.org/markup-compatibility/2006">
              <mc:Choice xmlns:v="urn:schemas-microsoft-com:vml" Requires="v">
                <p:oleObj spid="_x0000_s14345" name="Equation" r:id="rId6" imgW="11404600" imgH="5854700" progId="Equation.3">
                  <p:embed/>
                </p:oleObj>
              </mc:Choice>
              <mc:Fallback>
                <p:oleObj name="Equation" r:id="rId6" imgW="11404600" imgH="5854700" progId="Equation.3">
                  <p:embed/>
                  <p:pic>
                    <p:nvPicPr>
                      <p:cNvPr id="54281" name="Object 16">
                        <a:extLst>
                          <a:ext uri="{FF2B5EF4-FFF2-40B4-BE49-F238E27FC236}">
                            <a16:creationId xmlns:a16="http://schemas.microsoft.com/office/drawing/2014/main" xmlns="" id="{C866A28A-8D97-674C-AABB-F1D3F10F5F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1" y="3581400"/>
                        <a:ext cx="7413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4282" name="Straight Arrow Connector 21">
            <a:extLst>
              <a:ext uri="{FF2B5EF4-FFF2-40B4-BE49-F238E27FC236}">
                <a16:creationId xmlns:a16="http://schemas.microsoft.com/office/drawing/2014/main" xmlns="" id="{98D3F21F-5928-0F4A-B77E-D3F6CEA11D5C}"/>
              </a:ext>
            </a:extLst>
          </p:cNvPr>
          <p:cNvCxnSpPr>
            <a:cxnSpLocks noChangeShapeType="1"/>
            <a:stCxn id="54278" idx="3"/>
            <a:endCxn id="54280" idx="1"/>
          </p:cNvCxnSpPr>
          <p:nvPr/>
        </p:nvCxnSpPr>
        <p:spPr bwMode="auto">
          <a:xfrm>
            <a:off x="5591176" y="4383089"/>
            <a:ext cx="1281113" cy="1587"/>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83" name="Straight Arrow Connector 26">
            <a:extLst>
              <a:ext uri="{FF2B5EF4-FFF2-40B4-BE49-F238E27FC236}">
                <a16:creationId xmlns:a16="http://schemas.microsoft.com/office/drawing/2014/main" xmlns="" id="{3CD5D65A-A731-B449-A991-261F1F24E861}"/>
              </a:ext>
            </a:extLst>
          </p:cNvPr>
          <p:cNvCxnSpPr>
            <a:cxnSpLocks noChangeShapeType="1"/>
            <a:stCxn id="54276" idx="3"/>
            <a:endCxn id="54277" idx="1"/>
          </p:cNvCxnSpPr>
          <p:nvPr/>
        </p:nvCxnSpPr>
        <p:spPr bwMode="auto">
          <a:xfrm flipV="1">
            <a:off x="4038600" y="3392489"/>
            <a:ext cx="990600" cy="350837"/>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84" name="Straight Arrow Connector 28">
            <a:extLst>
              <a:ext uri="{FF2B5EF4-FFF2-40B4-BE49-F238E27FC236}">
                <a16:creationId xmlns:a16="http://schemas.microsoft.com/office/drawing/2014/main" xmlns="" id="{F4388CBF-CB9C-5540-B036-3F6556BBFA87}"/>
              </a:ext>
            </a:extLst>
          </p:cNvPr>
          <p:cNvCxnSpPr>
            <a:cxnSpLocks noChangeShapeType="1"/>
            <a:stCxn id="54276" idx="3"/>
            <a:endCxn id="54278" idx="1"/>
          </p:cNvCxnSpPr>
          <p:nvPr/>
        </p:nvCxnSpPr>
        <p:spPr bwMode="auto">
          <a:xfrm>
            <a:off x="4038600" y="3743326"/>
            <a:ext cx="990600" cy="639763"/>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85" name="Straight Arrow Connector 30">
            <a:extLst>
              <a:ext uri="{FF2B5EF4-FFF2-40B4-BE49-F238E27FC236}">
                <a16:creationId xmlns:a16="http://schemas.microsoft.com/office/drawing/2014/main" xmlns="" id="{8A5F47E8-0748-FE45-A108-8122D0451779}"/>
              </a:ext>
            </a:extLst>
          </p:cNvPr>
          <p:cNvCxnSpPr>
            <a:cxnSpLocks noChangeShapeType="1"/>
            <a:stCxn id="54277" idx="3"/>
            <a:endCxn id="54279" idx="1"/>
          </p:cNvCxnSpPr>
          <p:nvPr/>
        </p:nvCxnSpPr>
        <p:spPr bwMode="auto">
          <a:xfrm>
            <a:off x="5576888" y="3392489"/>
            <a:ext cx="1219200" cy="20637"/>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1711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3.xml><?xml version="1.0" encoding="utf-8"?>
<ds:datastoreItem xmlns:ds="http://schemas.openxmlformats.org/officeDocument/2006/customXml" ds:itemID="{F691BC0F-DBFB-40C0-BF1E-484798BCB6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5819</TotalTime>
  <Words>876</Words>
  <Application>Microsoft Macintosh PowerPoint</Application>
  <PresentationFormat>Widescreen</PresentationFormat>
  <Paragraphs>207</Paragraphs>
  <Slides>30</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30</vt:i4>
      </vt:variant>
    </vt:vector>
  </HeadingPairs>
  <TitlesOfParts>
    <vt:vector size="42" baseType="lpstr">
      <vt:lpstr>Calibri</vt:lpstr>
      <vt:lpstr>Calibri Light</vt:lpstr>
      <vt:lpstr>Tahoma</vt:lpstr>
      <vt:lpstr>Times New Roman</vt:lpstr>
      <vt:lpstr>Wingdings</vt:lpstr>
      <vt:lpstr>Arial</vt:lpstr>
      <vt:lpstr>Office Theme</vt:lpstr>
      <vt:lpstr>Picture</vt:lpstr>
      <vt:lpstr>Equation</vt:lpstr>
      <vt:lpstr>Bitmap Image</vt:lpstr>
      <vt:lpstr>Paint.Picture</vt:lpstr>
      <vt:lpstr>Chart</vt:lpstr>
      <vt:lpstr>Week 8b</vt:lpstr>
      <vt:lpstr>Reference</vt:lpstr>
      <vt:lpstr>Derivation</vt:lpstr>
      <vt:lpstr>Newton-Raphson Method</vt:lpstr>
      <vt:lpstr>Algorithm for Newton-Raphson Method</vt:lpstr>
      <vt:lpstr>Step 1</vt:lpstr>
      <vt:lpstr>Step 2</vt:lpstr>
      <vt:lpstr>Step 3</vt:lpstr>
      <vt:lpstr>Step 4</vt:lpstr>
      <vt:lpstr>Example 1</vt:lpstr>
      <vt:lpstr>Example 1 Cont.</vt:lpstr>
      <vt:lpstr>Example 1 Cont.</vt:lpstr>
      <vt:lpstr>Example 1 Cont.</vt:lpstr>
      <vt:lpstr>Example 1 Cont.</vt:lpstr>
      <vt:lpstr>Example 1 Cont. </vt:lpstr>
      <vt:lpstr>Example 1 Cont.</vt:lpstr>
      <vt:lpstr>Example 1 Cont.</vt:lpstr>
      <vt:lpstr>Example 1 Cont.</vt:lpstr>
      <vt:lpstr>Example 1 Cont.</vt:lpstr>
      <vt:lpstr>Example 1 Cont.</vt:lpstr>
      <vt:lpstr>Example 1 Cont.</vt:lpstr>
      <vt:lpstr>Example 1 Cont.</vt:lpstr>
      <vt:lpstr>Advantages and Drawbacks of Newton Raphson Method</vt:lpstr>
      <vt:lpstr>Advantages</vt:lpstr>
      <vt:lpstr>Drawbacks</vt:lpstr>
      <vt:lpstr>Drawbacks – Inflection Points</vt:lpstr>
      <vt:lpstr>Drawbacks – Division by Zero</vt:lpstr>
      <vt:lpstr>Drawbacks – Oscillations near local maximum and minimum</vt:lpstr>
      <vt:lpstr>Drawbacks – Oscillations near local maximum and minimum</vt:lpstr>
      <vt:lpstr>Drawbacks – Root Jumping</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192</cp:revision>
  <dcterms:created xsi:type="dcterms:W3CDTF">2018-07-13T04:13:16Z</dcterms:created>
  <dcterms:modified xsi:type="dcterms:W3CDTF">2021-02-05T11:11:22Z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