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sldIdLst>
    <p:sldId id="292" r:id="rId2"/>
    <p:sldId id="293" r:id="rId3"/>
    <p:sldId id="288" r:id="rId4"/>
    <p:sldId id="289" r:id="rId5"/>
    <p:sldId id="29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91" r:id="rId22"/>
    <p:sldId id="294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92"/>
          </p14:sldIdLst>
        </p14:section>
        <p14:section name="COURSE CONTENT" id="{F4927CBE-FA17-46D1-BAAE-887D0AF2CCBF}">
          <p14:sldIdLst>
            <p14:sldId id="293"/>
            <p14:sldId id="288"/>
            <p14:sldId id="289"/>
            <p14:sldId id="29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91"/>
          </p14:sldIdLst>
        </p14:section>
        <p14:section name="REFERENCE" id="{82098E28-DACF-4424-86A1-E861B2DCC6FF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D"/>
    <a:srgbClr val="F7F7F7"/>
    <a:srgbClr val="008FD5"/>
    <a:srgbClr val="558FD5"/>
    <a:srgbClr val="0079B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91453-36A3-4AFA-B6BB-C0EA3BA654CE}" type="doc">
      <dgm:prSet loTypeId="urn:microsoft.com/office/officeart/2005/8/layout/radial1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id-ID"/>
        </a:p>
      </dgm:t>
    </dgm:pt>
    <dgm:pt modelId="{D196F648-9E88-4319-A298-98C1B7470E5E}">
      <dgm:prSet phldrT="[Text]" custT="1"/>
      <dgm:spPr/>
      <dgm:t>
        <a:bodyPr/>
        <a:lstStyle/>
        <a:p>
          <a:r>
            <a:rPr lang="id-ID" sz="2000" b="1" dirty="0" smtClean="0">
              <a:solidFill>
                <a:schemeClr val="tx1"/>
              </a:solidFill>
            </a:rPr>
            <a:t>PENULISAN KATA</a:t>
          </a:r>
          <a:endParaRPr lang="id-ID" sz="2000" b="1" dirty="0">
            <a:solidFill>
              <a:schemeClr val="tx1"/>
            </a:solidFill>
          </a:endParaRPr>
        </a:p>
      </dgm:t>
    </dgm:pt>
    <dgm:pt modelId="{9AF2FF51-A5C5-4A62-9499-B4C535F86143}" type="parTrans" cxnId="{8678EBFD-966A-4819-B396-E55F2569A1A0}">
      <dgm:prSet/>
      <dgm:spPr/>
      <dgm:t>
        <a:bodyPr/>
        <a:lstStyle/>
        <a:p>
          <a:endParaRPr lang="id-ID"/>
        </a:p>
      </dgm:t>
    </dgm:pt>
    <dgm:pt modelId="{CF957AD5-119D-4490-A51B-32A153B41691}" type="sibTrans" cxnId="{8678EBFD-966A-4819-B396-E55F2569A1A0}">
      <dgm:prSet/>
      <dgm:spPr/>
      <dgm:t>
        <a:bodyPr/>
        <a:lstStyle/>
        <a:p>
          <a:endParaRPr lang="id-ID"/>
        </a:p>
      </dgm:t>
    </dgm:pt>
    <dgm:pt modelId="{6FDC0E66-E0C3-4DAF-AE18-E46E89EF4093}">
      <dgm:prSet phldrT="[Text]" custT="1"/>
      <dgm:spPr/>
      <dgm:t>
        <a:bodyPr/>
        <a:lstStyle/>
        <a:p>
          <a:r>
            <a:rPr lang="id-ID" sz="1800" dirty="0" smtClean="0"/>
            <a:t>KATA DASAR</a:t>
          </a:r>
          <a:endParaRPr lang="id-ID" sz="1800" dirty="0"/>
        </a:p>
      </dgm:t>
    </dgm:pt>
    <dgm:pt modelId="{A3512AB3-01C7-475F-9294-78F0B1ABCC84}" type="parTrans" cxnId="{903F093A-125A-4C91-9A59-CEE11053923B}">
      <dgm:prSet custT="1"/>
      <dgm:spPr/>
      <dgm:t>
        <a:bodyPr/>
        <a:lstStyle/>
        <a:p>
          <a:endParaRPr lang="id-ID" sz="1800"/>
        </a:p>
      </dgm:t>
    </dgm:pt>
    <dgm:pt modelId="{27E1E6D3-1C63-485B-A8D1-FEF0D93845B4}" type="sibTrans" cxnId="{903F093A-125A-4C91-9A59-CEE11053923B}">
      <dgm:prSet/>
      <dgm:spPr/>
      <dgm:t>
        <a:bodyPr/>
        <a:lstStyle/>
        <a:p>
          <a:endParaRPr lang="id-ID"/>
        </a:p>
      </dgm:t>
    </dgm:pt>
    <dgm:pt modelId="{93741B78-6CFA-497C-A0D0-2ED7E4A392AF}">
      <dgm:prSet phldrT="[Text]" custT="1"/>
      <dgm:spPr/>
      <dgm:t>
        <a:bodyPr/>
        <a:lstStyle/>
        <a:p>
          <a:r>
            <a:rPr lang="id-ID" sz="1800" dirty="0" smtClean="0"/>
            <a:t>KATA BERIMBUHAN</a:t>
          </a:r>
          <a:endParaRPr lang="id-ID" sz="1800" dirty="0"/>
        </a:p>
      </dgm:t>
    </dgm:pt>
    <dgm:pt modelId="{3B7FEA40-AA34-416D-A7D9-51DC6DF50A73}" type="parTrans" cxnId="{74A5E3E6-CFA4-40A0-B378-6495D584C283}">
      <dgm:prSet custT="1"/>
      <dgm:spPr/>
      <dgm:t>
        <a:bodyPr/>
        <a:lstStyle/>
        <a:p>
          <a:endParaRPr lang="id-ID" sz="1800"/>
        </a:p>
      </dgm:t>
    </dgm:pt>
    <dgm:pt modelId="{9295CCC4-F950-45DE-BE1E-B5F45ABFB162}" type="sibTrans" cxnId="{74A5E3E6-CFA4-40A0-B378-6495D584C283}">
      <dgm:prSet/>
      <dgm:spPr/>
      <dgm:t>
        <a:bodyPr/>
        <a:lstStyle/>
        <a:p>
          <a:endParaRPr lang="id-ID"/>
        </a:p>
      </dgm:t>
    </dgm:pt>
    <dgm:pt modelId="{EF1087EF-964C-4D03-9CDB-C54052A9180D}">
      <dgm:prSet phldrT="[Text]" custT="1"/>
      <dgm:spPr/>
      <dgm:t>
        <a:bodyPr/>
        <a:lstStyle/>
        <a:p>
          <a:r>
            <a:rPr lang="id-ID" sz="1800" dirty="0" smtClean="0"/>
            <a:t>ANGKA DAN BILANGAN</a:t>
          </a:r>
          <a:endParaRPr lang="id-ID" sz="1800" dirty="0"/>
        </a:p>
      </dgm:t>
    </dgm:pt>
    <dgm:pt modelId="{8B04CA1D-6024-45BE-B6E1-C35ADB94E425}" type="parTrans" cxnId="{4B650A87-F09D-4175-A5EF-50B5EA8A6A92}">
      <dgm:prSet custT="1"/>
      <dgm:spPr/>
      <dgm:t>
        <a:bodyPr/>
        <a:lstStyle/>
        <a:p>
          <a:endParaRPr lang="id-ID" sz="1800"/>
        </a:p>
      </dgm:t>
    </dgm:pt>
    <dgm:pt modelId="{18B672E4-FC97-4024-B3FC-682A9ABD650D}" type="sibTrans" cxnId="{4B650A87-F09D-4175-A5EF-50B5EA8A6A92}">
      <dgm:prSet/>
      <dgm:spPr/>
      <dgm:t>
        <a:bodyPr/>
        <a:lstStyle/>
        <a:p>
          <a:endParaRPr lang="id-ID"/>
        </a:p>
      </dgm:t>
    </dgm:pt>
    <dgm:pt modelId="{F99CC916-6E86-4BCF-9DA2-748DF9F9CD1D}">
      <dgm:prSet phldrT="[Text]" custT="1"/>
      <dgm:spPr/>
      <dgm:t>
        <a:bodyPr/>
        <a:lstStyle/>
        <a:p>
          <a:r>
            <a:rPr lang="id-ID" sz="1800" dirty="0" smtClean="0"/>
            <a:t>KATA DEPAN</a:t>
          </a:r>
          <a:endParaRPr lang="id-ID" sz="1800" dirty="0"/>
        </a:p>
      </dgm:t>
    </dgm:pt>
    <dgm:pt modelId="{48D4893A-A759-41C8-ADFA-1CCEAD8AC067}" type="parTrans" cxnId="{281C4FD0-0F74-4FEC-B21A-2FDC32482F8D}">
      <dgm:prSet custT="1"/>
      <dgm:spPr/>
      <dgm:t>
        <a:bodyPr/>
        <a:lstStyle/>
        <a:p>
          <a:endParaRPr lang="id-ID" sz="1800"/>
        </a:p>
      </dgm:t>
    </dgm:pt>
    <dgm:pt modelId="{867C6AB8-18DC-45C6-BA6D-49E83469DB1C}" type="sibTrans" cxnId="{281C4FD0-0F74-4FEC-B21A-2FDC32482F8D}">
      <dgm:prSet/>
      <dgm:spPr/>
      <dgm:t>
        <a:bodyPr/>
        <a:lstStyle/>
        <a:p>
          <a:endParaRPr lang="id-ID"/>
        </a:p>
      </dgm:t>
    </dgm:pt>
    <dgm:pt modelId="{3C216DC5-9438-461C-B002-18BAB4CF3D3D}" type="pres">
      <dgm:prSet presAssocID="{A7B91453-36A3-4AFA-B6BB-C0EA3BA654C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B3D9D6-92ED-47DC-A3DA-158E2FB81BB5}" type="pres">
      <dgm:prSet presAssocID="{D196F648-9E88-4319-A298-98C1B7470E5E}" presName="centerShape" presStyleLbl="node0" presStyleIdx="0" presStyleCnt="1" custScaleX="135408" custScaleY="93165"/>
      <dgm:spPr/>
      <dgm:t>
        <a:bodyPr/>
        <a:lstStyle/>
        <a:p>
          <a:endParaRPr lang="en-US"/>
        </a:p>
      </dgm:t>
    </dgm:pt>
    <dgm:pt modelId="{66E7D1C2-DF74-4529-9DBA-CFE0480E0CD5}" type="pres">
      <dgm:prSet presAssocID="{A3512AB3-01C7-475F-9294-78F0B1ABCC84}" presName="Name9" presStyleLbl="parChTrans1D2" presStyleIdx="0" presStyleCnt="4" custScaleX="2000000" custScaleY="93164"/>
      <dgm:spPr/>
      <dgm:t>
        <a:bodyPr/>
        <a:lstStyle/>
        <a:p>
          <a:endParaRPr lang="en-US"/>
        </a:p>
      </dgm:t>
    </dgm:pt>
    <dgm:pt modelId="{868D9BD6-6BDE-48F9-9A1D-C92F656946C2}" type="pres">
      <dgm:prSet presAssocID="{A3512AB3-01C7-475F-9294-78F0B1ABCC84}" presName="connTx" presStyleLbl="parChTrans1D2" presStyleIdx="0" presStyleCnt="4"/>
      <dgm:spPr/>
      <dgm:t>
        <a:bodyPr/>
        <a:lstStyle/>
        <a:p>
          <a:endParaRPr lang="en-US"/>
        </a:p>
      </dgm:t>
    </dgm:pt>
    <dgm:pt modelId="{608805DF-A14D-4C7B-B9CE-92544BB3FE9C}" type="pres">
      <dgm:prSet presAssocID="{6FDC0E66-E0C3-4DAF-AE18-E46E89EF4093}" presName="node" presStyleLbl="node1" presStyleIdx="0" presStyleCnt="4" custScaleX="135408" custScaleY="93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AECE-6CF4-449C-87F6-5AB930AF7E30}" type="pres">
      <dgm:prSet presAssocID="{3B7FEA40-AA34-416D-A7D9-51DC6DF50A73}" presName="Name9" presStyleLbl="parChTrans1D2" presStyleIdx="1" presStyleCnt="4" custScaleX="2000000" custScaleY="93164"/>
      <dgm:spPr/>
      <dgm:t>
        <a:bodyPr/>
        <a:lstStyle/>
        <a:p>
          <a:endParaRPr lang="en-US"/>
        </a:p>
      </dgm:t>
    </dgm:pt>
    <dgm:pt modelId="{FE9ACC39-59DA-4334-85AE-EC07A2CBC494}" type="pres">
      <dgm:prSet presAssocID="{3B7FEA40-AA34-416D-A7D9-51DC6DF50A73}" presName="connTx" presStyleLbl="parChTrans1D2" presStyleIdx="1" presStyleCnt="4"/>
      <dgm:spPr/>
      <dgm:t>
        <a:bodyPr/>
        <a:lstStyle/>
        <a:p>
          <a:endParaRPr lang="en-US"/>
        </a:p>
      </dgm:t>
    </dgm:pt>
    <dgm:pt modelId="{3DDBBE23-5090-4CE7-AA94-C713B13853F4}" type="pres">
      <dgm:prSet presAssocID="{93741B78-6CFA-497C-A0D0-2ED7E4A392AF}" presName="node" presStyleLbl="node1" presStyleIdx="1" presStyleCnt="4" custScaleX="135408" custScaleY="93165" custRadScaleRad="126030" custRadScaleInc="6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73D93-3920-41F2-892A-C4AABFEB7A3C}" type="pres">
      <dgm:prSet presAssocID="{8B04CA1D-6024-45BE-B6E1-C35ADB94E425}" presName="Name9" presStyleLbl="parChTrans1D2" presStyleIdx="2" presStyleCnt="4" custScaleX="2000000" custScaleY="93164"/>
      <dgm:spPr/>
      <dgm:t>
        <a:bodyPr/>
        <a:lstStyle/>
        <a:p>
          <a:endParaRPr lang="en-US"/>
        </a:p>
      </dgm:t>
    </dgm:pt>
    <dgm:pt modelId="{92BDD352-197A-4649-AFF9-99978A254500}" type="pres">
      <dgm:prSet presAssocID="{8B04CA1D-6024-45BE-B6E1-C35ADB94E425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2F5BD91-6893-477A-92D9-F8BE10FF8A36}" type="pres">
      <dgm:prSet presAssocID="{EF1087EF-964C-4D03-9CDB-C54052A9180D}" presName="node" presStyleLbl="node1" presStyleIdx="2" presStyleCnt="4" custScaleX="135408" custScaleY="93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A7700-6451-4AA9-9A98-06888391E54F}" type="pres">
      <dgm:prSet presAssocID="{48D4893A-A759-41C8-ADFA-1CCEAD8AC067}" presName="Name9" presStyleLbl="parChTrans1D2" presStyleIdx="3" presStyleCnt="4" custScaleX="2000000" custScaleY="93164"/>
      <dgm:spPr/>
      <dgm:t>
        <a:bodyPr/>
        <a:lstStyle/>
        <a:p>
          <a:endParaRPr lang="en-US"/>
        </a:p>
      </dgm:t>
    </dgm:pt>
    <dgm:pt modelId="{41DA79F6-5840-4EE6-B088-7841ECE0C249}" type="pres">
      <dgm:prSet presAssocID="{48D4893A-A759-41C8-ADFA-1CCEAD8AC06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EBCBB28E-5970-4689-A2AA-1699E6F270E3}" type="pres">
      <dgm:prSet presAssocID="{F99CC916-6E86-4BCF-9DA2-748DF9F9CD1D}" presName="node" presStyleLbl="node1" presStyleIdx="3" presStyleCnt="4" custScaleX="135408" custScaleY="93165" custRadScaleRad="122153" custRadScaleInc="-6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F093A-125A-4C91-9A59-CEE11053923B}" srcId="{D196F648-9E88-4319-A298-98C1B7470E5E}" destId="{6FDC0E66-E0C3-4DAF-AE18-E46E89EF4093}" srcOrd="0" destOrd="0" parTransId="{A3512AB3-01C7-475F-9294-78F0B1ABCC84}" sibTransId="{27E1E6D3-1C63-485B-A8D1-FEF0D93845B4}"/>
    <dgm:cxn modelId="{4B650A87-F09D-4175-A5EF-50B5EA8A6A92}" srcId="{D196F648-9E88-4319-A298-98C1B7470E5E}" destId="{EF1087EF-964C-4D03-9CDB-C54052A9180D}" srcOrd="2" destOrd="0" parTransId="{8B04CA1D-6024-45BE-B6E1-C35ADB94E425}" sibTransId="{18B672E4-FC97-4024-B3FC-682A9ABD650D}"/>
    <dgm:cxn modelId="{753C9CEF-4B2F-49CB-897C-A26D8A91DBF9}" type="presOf" srcId="{3B7FEA40-AA34-416D-A7D9-51DC6DF50A73}" destId="{6FADAECE-6CF4-449C-87F6-5AB930AF7E30}" srcOrd="0" destOrd="0" presId="urn:microsoft.com/office/officeart/2005/8/layout/radial1"/>
    <dgm:cxn modelId="{BB9E764A-EC33-441C-9F52-D5E89A580279}" type="presOf" srcId="{A3512AB3-01C7-475F-9294-78F0B1ABCC84}" destId="{868D9BD6-6BDE-48F9-9A1D-C92F656946C2}" srcOrd="1" destOrd="0" presId="urn:microsoft.com/office/officeart/2005/8/layout/radial1"/>
    <dgm:cxn modelId="{8678EBFD-966A-4819-B396-E55F2569A1A0}" srcId="{A7B91453-36A3-4AFA-B6BB-C0EA3BA654CE}" destId="{D196F648-9E88-4319-A298-98C1B7470E5E}" srcOrd="0" destOrd="0" parTransId="{9AF2FF51-A5C5-4A62-9499-B4C535F86143}" sibTransId="{CF957AD5-119D-4490-A51B-32A153B41691}"/>
    <dgm:cxn modelId="{0B6B558B-9EE8-47A3-9978-07579F6F9CA7}" type="presOf" srcId="{8B04CA1D-6024-45BE-B6E1-C35ADB94E425}" destId="{92BDD352-197A-4649-AFF9-99978A254500}" srcOrd="1" destOrd="0" presId="urn:microsoft.com/office/officeart/2005/8/layout/radial1"/>
    <dgm:cxn modelId="{F028F1E8-9362-4450-AE0F-7F5A48AA327E}" type="presOf" srcId="{6FDC0E66-E0C3-4DAF-AE18-E46E89EF4093}" destId="{608805DF-A14D-4C7B-B9CE-92544BB3FE9C}" srcOrd="0" destOrd="0" presId="urn:microsoft.com/office/officeart/2005/8/layout/radial1"/>
    <dgm:cxn modelId="{281C4FD0-0F74-4FEC-B21A-2FDC32482F8D}" srcId="{D196F648-9E88-4319-A298-98C1B7470E5E}" destId="{F99CC916-6E86-4BCF-9DA2-748DF9F9CD1D}" srcOrd="3" destOrd="0" parTransId="{48D4893A-A759-41C8-ADFA-1CCEAD8AC067}" sibTransId="{867C6AB8-18DC-45C6-BA6D-49E83469DB1C}"/>
    <dgm:cxn modelId="{2C9F0787-543F-4DA2-8619-9E9C3CE91DAA}" type="presOf" srcId="{F99CC916-6E86-4BCF-9DA2-748DF9F9CD1D}" destId="{EBCBB28E-5970-4689-A2AA-1699E6F270E3}" srcOrd="0" destOrd="0" presId="urn:microsoft.com/office/officeart/2005/8/layout/radial1"/>
    <dgm:cxn modelId="{B783CC4F-AC4C-46D9-B375-26BC2518D89C}" type="presOf" srcId="{48D4893A-A759-41C8-ADFA-1CCEAD8AC067}" destId="{41DA79F6-5840-4EE6-B088-7841ECE0C249}" srcOrd="1" destOrd="0" presId="urn:microsoft.com/office/officeart/2005/8/layout/radial1"/>
    <dgm:cxn modelId="{74A5E3E6-CFA4-40A0-B378-6495D584C283}" srcId="{D196F648-9E88-4319-A298-98C1B7470E5E}" destId="{93741B78-6CFA-497C-A0D0-2ED7E4A392AF}" srcOrd="1" destOrd="0" parTransId="{3B7FEA40-AA34-416D-A7D9-51DC6DF50A73}" sibTransId="{9295CCC4-F950-45DE-BE1E-B5F45ABFB162}"/>
    <dgm:cxn modelId="{063A40E3-B974-4F2B-BE9A-ADEE480EC4CA}" type="presOf" srcId="{48D4893A-A759-41C8-ADFA-1CCEAD8AC067}" destId="{EFDA7700-6451-4AA9-9A98-06888391E54F}" srcOrd="0" destOrd="0" presId="urn:microsoft.com/office/officeart/2005/8/layout/radial1"/>
    <dgm:cxn modelId="{9EF047AD-8DE4-440A-9CC9-77E3DF0C29EB}" type="presOf" srcId="{8B04CA1D-6024-45BE-B6E1-C35ADB94E425}" destId="{8E373D93-3920-41F2-892A-C4AABFEB7A3C}" srcOrd="0" destOrd="0" presId="urn:microsoft.com/office/officeart/2005/8/layout/radial1"/>
    <dgm:cxn modelId="{946DC535-3209-4EF9-85BE-6FF99E4825AD}" type="presOf" srcId="{D196F648-9E88-4319-A298-98C1B7470E5E}" destId="{F3B3D9D6-92ED-47DC-A3DA-158E2FB81BB5}" srcOrd="0" destOrd="0" presId="urn:microsoft.com/office/officeart/2005/8/layout/radial1"/>
    <dgm:cxn modelId="{E812FA4E-423E-4B32-BCA0-84BBA01482E2}" type="presOf" srcId="{3B7FEA40-AA34-416D-A7D9-51DC6DF50A73}" destId="{FE9ACC39-59DA-4334-85AE-EC07A2CBC494}" srcOrd="1" destOrd="0" presId="urn:microsoft.com/office/officeart/2005/8/layout/radial1"/>
    <dgm:cxn modelId="{8D1305E8-FE65-49F0-B2EC-9214E578B205}" type="presOf" srcId="{93741B78-6CFA-497C-A0D0-2ED7E4A392AF}" destId="{3DDBBE23-5090-4CE7-AA94-C713B13853F4}" srcOrd="0" destOrd="0" presId="urn:microsoft.com/office/officeart/2005/8/layout/radial1"/>
    <dgm:cxn modelId="{1A02F5A6-0E52-4DFE-9977-F0FD108FA858}" type="presOf" srcId="{A7B91453-36A3-4AFA-B6BB-C0EA3BA654CE}" destId="{3C216DC5-9438-461C-B002-18BAB4CF3D3D}" srcOrd="0" destOrd="0" presId="urn:microsoft.com/office/officeart/2005/8/layout/radial1"/>
    <dgm:cxn modelId="{535CECF6-447C-43BC-9763-FEB4EB646341}" type="presOf" srcId="{EF1087EF-964C-4D03-9CDB-C54052A9180D}" destId="{52F5BD91-6893-477A-92D9-F8BE10FF8A36}" srcOrd="0" destOrd="0" presId="urn:microsoft.com/office/officeart/2005/8/layout/radial1"/>
    <dgm:cxn modelId="{991866A8-8F12-47BC-BAD2-7CAAE3B5F262}" type="presOf" srcId="{A3512AB3-01C7-475F-9294-78F0B1ABCC84}" destId="{66E7D1C2-DF74-4529-9DBA-CFE0480E0CD5}" srcOrd="0" destOrd="0" presId="urn:microsoft.com/office/officeart/2005/8/layout/radial1"/>
    <dgm:cxn modelId="{DA031E31-5D6D-4083-99D6-D9D35A1A9566}" type="presParOf" srcId="{3C216DC5-9438-461C-B002-18BAB4CF3D3D}" destId="{F3B3D9D6-92ED-47DC-A3DA-158E2FB81BB5}" srcOrd="0" destOrd="0" presId="urn:microsoft.com/office/officeart/2005/8/layout/radial1"/>
    <dgm:cxn modelId="{19E4D2DF-166F-4F14-9FE0-9662F959C548}" type="presParOf" srcId="{3C216DC5-9438-461C-B002-18BAB4CF3D3D}" destId="{66E7D1C2-DF74-4529-9DBA-CFE0480E0CD5}" srcOrd="1" destOrd="0" presId="urn:microsoft.com/office/officeart/2005/8/layout/radial1"/>
    <dgm:cxn modelId="{C74927F2-73D4-4A99-9653-058E35B390F2}" type="presParOf" srcId="{66E7D1C2-DF74-4529-9DBA-CFE0480E0CD5}" destId="{868D9BD6-6BDE-48F9-9A1D-C92F656946C2}" srcOrd="0" destOrd="0" presId="urn:microsoft.com/office/officeart/2005/8/layout/radial1"/>
    <dgm:cxn modelId="{BD1CE9B3-83B6-4631-9D27-FE01860B6436}" type="presParOf" srcId="{3C216DC5-9438-461C-B002-18BAB4CF3D3D}" destId="{608805DF-A14D-4C7B-B9CE-92544BB3FE9C}" srcOrd="2" destOrd="0" presId="urn:microsoft.com/office/officeart/2005/8/layout/radial1"/>
    <dgm:cxn modelId="{D98A4206-D1B3-40DC-80EC-3CAAFA950167}" type="presParOf" srcId="{3C216DC5-9438-461C-B002-18BAB4CF3D3D}" destId="{6FADAECE-6CF4-449C-87F6-5AB930AF7E30}" srcOrd="3" destOrd="0" presId="urn:microsoft.com/office/officeart/2005/8/layout/radial1"/>
    <dgm:cxn modelId="{BE81632C-593A-4430-B989-1A49212DAEB7}" type="presParOf" srcId="{6FADAECE-6CF4-449C-87F6-5AB930AF7E30}" destId="{FE9ACC39-59DA-4334-85AE-EC07A2CBC494}" srcOrd="0" destOrd="0" presId="urn:microsoft.com/office/officeart/2005/8/layout/radial1"/>
    <dgm:cxn modelId="{AF5731A4-D4E4-493C-AAC2-D00804270FB3}" type="presParOf" srcId="{3C216DC5-9438-461C-B002-18BAB4CF3D3D}" destId="{3DDBBE23-5090-4CE7-AA94-C713B13853F4}" srcOrd="4" destOrd="0" presId="urn:microsoft.com/office/officeart/2005/8/layout/radial1"/>
    <dgm:cxn modelId="{30114191-E02A-4E26-A448-1D4C2122E267}" type="presParOf" srcId="{3C216DC5-9438-461C-B002-18BAB4CF3D3D}" destId="{8E373D93-3920-41F2-892A-C4AABFEB7A3C}" srcOrd="5" destOrd="0" presId="urn:microsoft.com/office/officeart/2005/8/layout/radial1"/>
    <dgm:cxn modelId="{F189D679-0EE5-4084-8E57-B70FF6172012}" type="presParOf" srcId="{8E373D93-3920-41F2-892A-C4AABFEB7A3C}" destId="{92BDD352-197A-4649-AFF9-99978A254500}" srcOrd="0" destOrd="0" presId="urn:microsoft.com/office/officeart/2005/8/layout/radial1"/>
    <dgm:cxn modelId="{F324D2DE-D895-475B-917F-2D9807A56E35}" type="presParOf" srcId="{3C216DC5-9438-461C-B002-18BAB4CF3D3D}" destId="{52F5BD91-6893-477A-92D9-F8BE10FF8A36}" srcOrd="6" destOrd="0" presId="urn:microsoft.com/office/officeart/2005/8/layout/radial1"/>
    <dgm:cxn modelId="{D8860583-E926-4AFA-A1EC-70E8EF202996}" type="presParOf" srcId="{3C216DC5-9438-461C-B002-18BAB4CF3D3D}" destId="{EFDA7700-6451-4AA9-9A98-06888391E54F}" srcOrd="7" destOrd="0" presId="urn:microsoft.com/office/officeart/2005/8/layout/radial1"/>
    <dgm:cxn modelId="{811FC99D-0FCB-4C6A-998F-3579CDC1F470}" type="presParOf" srcId="{EFDA7700-6451-4AA9-9A98-06888391E54F}" destId="{41DA79F6-5840-4EE6-B088-7841ECE0C249}" srcOrd="0" destOrd="0" presId="urn:microsoft.com/office/officeart/2005/8/layout/radial1"/>
    <dgm:cxn modelId="{6B5A4127-0CAB-41E3-A81D-A9FDD3C44CA9}" type="presParOf" srcId="{3C216DC5-9438-461C-B002-18BAB4CF3D3D}" destId="{EBCBB28E-5970-4689-A2AA-1699E6F270E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3D9D6-92ED-47DC-A3DA-158E2FB81BB5}">
      <dsp:nvSpPr>
        <dsp:cNvPr id="0" name=""/>
        <dsp:cNvSpPr/>
      </dsp:nvSpPr>
      <dsp:spPr>
        <a:xfrm>
          <a:off x="3444643" y="2228845"/>
          <a:ext cx="2235819" cy="1538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chemeClr val="tx1"/>
              </a:solidFill>
            </a:rPr>
            <a:t>PENULISAN KATA</a:t>
          </a:r>
          <a:endParaRPr lang="id-ID" sz="2000" b="1" kern="1200" dirty="0">
            <a:solidFill>
              <a:schemeClr val="tx1"/>
            </a:solidFill>
          </a:endParaRPr>
        </a:p>
      </dsp:txBody>
      <dsp:txXfrm>
        <a:off x="3772071" y="2454126"/>
        <a:ext cx="1580963" cy="1087752"/>
      </dsp:txXfrm>
    </dsp:sp>
    <dsp:sp modelId="{66E7D1C2-DF74-4529-9DBA-CFE0480E0CD5}">
      <dsp:nvSpPr>
        <dsp:cNvPr id="0" name=""/>
        <dsp:cNvSpPr/>
      </dsp:nvSpPr>
      <dsp:spPr>
        <a:xfrm rot="16200000">
          <a:off x="4257087" y="1905899"/>
          <a:ext cx="610932" cy="34960"/>
        </a:xfrm>
        <a:custGeom>
          <a:avLst/>
          <a:gdLst/>
          <a:ahLst/>
          <a:cxnLst/>
          <a:rect l="0" t="0" r="0" b="0"/>
          <a:pathLst>
            <a:path>
              <a:moveTo>
                <a:pt x="0" y="17480"/>
              </a:moveTo>
              <a:lnTo>
                <a:pt x="610932" y="174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/>
        </a:p>
      </dsp:txBody>
      <dsp:txXfrm>
        <a:off x="4257087" y="1909150"/>
        <a:ext cx="610932" cy="28458"/>
      </dsp:txXfrm>
    </dsp:sp>
    <dsp:sp modelId="{608805DF-A14D-4C7B-B9CE-92544BB3FE9C}">
      <dsp:nvSpPr>
        <dsp:cNvPr id="0" name=""/>
        <dsp:cNvSpPr/>
      </dsp:nvSpPr>
      <dsp:spPr>
        <a:xfrm>
          <a:off x="3444643" y="79599"/>
          <a:ext cx="2235819" cy="15383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KATA DASAR</a:t>
          </a:r>
          <a:endParaRPr lang="id-ID" sz="1800" kern="1200" dirty="0"/>
        </a:p>
      </dsp:txBody>
      <dsp:txXfrm>
        <a:off x="3772071" y="304880"/>
        <a:ext cx="1580963" cy="1087752"/>
      </dsp:txXfrm>
    </dsp:sp>
    <dsp:sp modelId="{6FADAECE-6CF4-449C-87F6-5AB930AF7E30}">
      <dsp:nvSpPr>
        <dsp:cNvPr id="0" name=""/>
        <dsp:cNvSpPr/>
      </dsp:nvSpPr>
      <dsp:spPr>
        <a:xfrm rot="18171">
          <a:off x="5680426" y="2987681"/>
          <a:ext cx="472910" cy="34960"/>
        </a:xfrm>
        <a:custGeom>
          <a:avLst/>
          <a:gdLst/>
          <a:ahLst/>
          <a:cxnLst/>
          <a:rect l="0" t="0" r="0" b="0"/>
          <a:pathLst>
            <a:path>
              <a:moveTo>
                <a:pt x="0" y="17480"/>
              </a:moveTo>
              <a:lnTo>
                <a:pt x="472910" y="174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/>
        </a:p>
      </dsp:txBody>
      <dsp:txXfrm>
        <a:off x="5680426" y="2994147"/>
        <a:ext cx="472910" cy="22029"/>
      </dsp:txXfrm>
    </dsp:sp>
    <dsp:sp modelId="{3DDBBE23-5090-4CE7-AA94-C713B13853F4}">
      <dsp:nvSpPr>
        <dsp:cNvPr id="0" name=""/>
        <dsp:cNvSpPr/>
      </dsp:nvSpPr>
      <dsp:spPr>
        <a:xfrm>
          <a:off x="6153301" y="2243163"/>
          <a:ext cx="2235819" cy="15383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KATA BERIMBUHAN</a:t>
          </a:r>
          <a:endParaRPr lang="id-ID" sz="1800" kern="1200" dirty="0"/>
        </a:p>
      </dsp:txBody>
      <dsp:txXfrm>
        <a:off x="6480729" y="2468444"/>
        <a:ext cx="1580963" cy="1087752"/>
      </dsp:txXfrm>
    </dsp:sp>
    <dsp:sp modelId="{8E373D93-3920-41F2-892A-C4AABFEB7A3C}">
      <dsp:nvSpPr>
        <dsp:cNvPr id="0" name=""/>
        <dsp:cNvSpPr/>
      </dsp:nvSpPr>
      <dsp:spPr>
        <a:xfrm rot="5400000">
          <a:off x="4257087" y="4055146"/>
          <a:ext cx="610932" cy="34960"/>
        </a:xfrm>
        <a:custGeom>
          <a:avLst/>
          <a:gdLst/>
          <a:ahLst/>
          <a:cxnLst/>
          <a:rect l="0" t="0" r="0" b="0"/>
          <a:pathLst>
            <a:path>
              <a:moveTo>
                <a:pt x="0" y="17480"/>
              </a:moveTo>
              <a:lnTo>
                <a:pt x="610932" y="174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/>
        </a:p>
      </dsp:txBody>
      <dsp:txXfrm>
        <a:off x="4257087" y="4058397"/>
        <a:ext cx="610932" cy="28458"/>
      </dsp:txXfrm>
    </dsp:sp>
    <dsp:sp modelId="{52F5BD91-6893-477A-92D9-F8BE10FF8A36}">
      <dsp:nvSpPr>
        <dsp:cNvPr id="0" name=""/>
        <dsp:cNvSpPr/>
      </dsp:nvSpPr>
      <dsp:spPr>
        <a:xfrm>
          <a:off x="3444643" y="4378092"/>
          <a:ext cx="2235819" cy="15383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ANGKA DAN BILANGAN</a:t>
          </a:r>
          <a:endParaRPr lang="id-ID" sz="1800" kern="1200" dirty="0"/>
        </a:p>
      </dsp:txBody>
      <dsp:txXfrm>
        <a:off x="3772071" y="4603373"/>
        <a:ext cx="1580963" cy="1087752"/>
      </dsp:txXfrm>
    </dsp:sp>
    <dsp:sp modelId="{EFDA7700-6451-4AA9-9A98-06888391E54F}">
      <dsp:nvSpPr>
        <dsp:cNvPr id="0" name=""/>
        <dsp:cNvSpPr/>
      </dsp:nvSpPr>
      <dsp:spPr>
        <a:xfrm rot="10781262">
          <a:off x="3055094" y="2987677"/>
          <a:ext cx="389586" cy="34960"/>
        </a:xfrm>
        <a:custGeom>
          <a:avLst/>
          <a:gdLst/>
          <a:ahLst/>
          <a:cxnLst/>
          <a:rect l="0" t="0" r="0" b="0"/>
          <a:pathLst>
            <a:path>
              <a:moveTo>
                <a:pt x="0" y="17480"/>
              </a:moveTo>
              <a:lnTo>
                <a:pt x="389586" y="174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800" kern="1200"/>
        </a:p>
      </dsp:txBody>
      <dsp:txXfrm rot="10800000">
        <a:off x="3055094" y="2996084"/>
        <a:ext cx="389586" cy="18147"/>
      </dsp:txXfrm>
    </dsp:sp>
    <dsp:sp modelId="{EBCBB28E-5970-4689-A2AA-1699E6F270E3}">
      <dsp:nvSpPr>
        <dsp:cNvPr id="0" name=""/>
        <dsp:cNvSpPr/>
      </dsp:nvSpPr>
      <dsp:spPr>
        <a:xfrm>
          <a:off x="819313" y="2243155"/>
          <a:ext cx="2235819" cy="15383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KATA DEPAN</a:t>
          </a:r>
          <a:endParaRPr lang="id-ID" sz="1800" kern="1200" dirty="0"/>
        </a:p>
      </dsp:txBody>
      <dsp:txXfrm>
        <a:off x="1146741" y="2468436"/>
        <a:ext cx="1580963" cy="1087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76774-26BE-4575-8E5D-52B7DDF83BD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9FE03-FCA4-40D1-8B15-078B8AC6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96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200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000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0" y="365126"/>
            <a:ext cx="72009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2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365126"/>
            <a:ext cx="704969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53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225" y="427832"/>
            <a:ext cx="65532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16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13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938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58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8382" y="365126"/>
            <a:ext cx="71369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588641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53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adanbahasa.kemdikbud.go.id/lamanbahasa/sites/default/files/PUEBI.pdf?opwvc=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nus.ac.id/bits/learning-object/Ejaan-Bahasa-Indonesia-2681/index.html#/page-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1828800"/>
            <a:ext cx="8610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INDONESIAN</a:t>
            </a:r>
          </a:p>
          <a:p>
            <a:pPr algn="ctr">
              <a:buNone/>
            </a:pPr>
            <a:endParaRPr lang="en-US" sz="3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PEDOMAN UMUM EJAAN BAHASA 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INDONESIA</a:t>
            </a:r>
          </a:p>
          <a:p>
            <a:pPr algn="ctr">
              <a:buNone/>
            </a:pPr>
            <a:endParaRPr lang="en-US" sz="2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8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  <a:p>
            <a:pPr algn="ctr">
              <a:buNone/>
            </a:pPr>
            <a:endParaRPr lang="en-US" sz="3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Rahmi Yulia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Ningsih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S.Pd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M.Pd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ahmi.ningsih@binus.edu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05400" y="353202"/>
            <a:ext cx="3886200" cy="471599"/>
          </a:xfrm>
        </p:spPr>
        <p:txBody>
          <a:bodyPr>
            <a:noAutofit/>
          </a:bodyPr>
          <a:lstStyle/>
          <a:p>
            <a:r>
              <a:rPr lang="id-ID" sz="2400" b="1" dirty="0" smtClean="0"/>
              <a:t/>
            </a:r>
            <a:br>
              <a:rPr lang="id-ID" sz="2400" b="1" dirty="0" smtClean="0"/>
            </a:br>
            <a:r>
              <a:rPr lang="id-ID" sz="2400" b="1" dirty="0" smtClean="0"/>
              <a:t>Penulisan </a:t>
            </a:r>
            <a:r>
              <a:rPr lang="en-US" sz="2400" b="1" dirty="0" smtClean="0"/>
              <a:t>Kata</a:t>
            </a:r>
            <a:r>
              <a:rPr lang="id-ID" sz="2400" b="1" dirty="0" smtClean="0"/>
              <a:t/>
            </a:r>
            <a:br>
              <a:rPr lang="id-ID" sz="2400" b="1" dirty="0" smtClean="0"/>
            </a:br>
            <a:endParaRPr lang="en-US" sz="2400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90600" y="1676400"/>
            <a:ext cx="8077200" cy="475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463" algn="just">
              <a:buNone/>
            </a:pPr>
            <a:r>
              <a:rPr lang="sv-SE" b="1" dirty="0" smtClean="0">
                <a:solidFill>
                  <a:srgbClr val="0070C0"/>
                </a:solidFill>
              </a:rPr>
              <a:t>Bentuk </a:t>
            </a:r>
            <a:r>
              <a:rPr lang="sv-SE" b="1" dirty="0">
                <a:solidFill>
                  <a:srgbClr val="0070C0"/>
                </a:solidFill>
              </a:rPr>
              <a:t>terikat ditulis serangkai dengan kata yang mengikutinya</a:t>
            </a:r>
            <a:r>
              <a:rPr lang="sv-SE" dirty="0" smtClean="0">
                <a:solidFill>
                  <a:srgbClr val="0070C0"/>
                </a:solidFill>
              </a:rPr>
              <a:t>.</a:t>
            </a:r>
            <a:endParaRPr lang="sv-SE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id-ID" sz="2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Contoh :</a:t>
            </a:r>
          </a:p>
          <a:p>
            <a:pPr algn="just"/>
            <a:r>
              <a:rPr lang="id-ID" sz="2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adi</a:t>
            </a:r>
            <a:r>
              <a:rPr lang="id-ID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busana     	</a:t>
            </a:r>
            <a:r>
              <a:rPr lang="id-ID" sz="2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dwi</a:t>
            </a:r>
            <a:r>
              <a:rPr lang="id-ID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warna </a:t>
            </a:r>
          </a:p>
          <a:p>
            <a:pPr algn="just"/>
            <a:r>
              <a:rPr lang="id-ID" sz="2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Infra</a:t>
            </a:r>
            <a:r>
              <a:rPr lang="id-ID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struktur	</a:t>
            </a:r>
            <a:r>
              <a:rPr lang="id-ID" sz="2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</a:t>
            </a:r>
            <a:r>
              <a:rPr lang="id-ID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tunggal</a:t>
            </a:r>
          </a:p>
          <a:p>
            <a:pPr algn="just">
              <a:buNone/>
            </a:pPr>
            <a:endParaRPr lang="id-ID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id-ID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Catatan :</a:t>
            </a:r>
            <a:endParaRPr lang="id-ID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id-ID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Bentuk 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terikat yang diikuti oleh kata yang berhuruf awal kapital atau singkatan yang berupa huruf ka-pital dirangkaikan dengan tanda hubung </a:t>
            </a:r>
            <a:r>
              <a:rPr lang="id-ID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(-). </a:t>
            </a:r>
          </a:p>
          <a:p>
            <a:pPr marL="0" indent="0" algn="just">
              <a:buNone/>
            </a:pPr>
            <a:r>
              <a:rPr lang="id-ID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Misalnya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lvl="1" algn="just"/>
            <a:r>
              <a:rPr lang="id-ID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</a:t>
            </a:r>
            <a:r>
              <a:rPr lang="id-ID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Indonesia </a:t>
            </a:r>
          </a:p>
          <a:p>
            <a:pPr lvl="1" algn="just"/>
            <a:r>
              <a:rPr lang="id-ID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</a:t>
            </a:r>
            <a:r>
              <a:rPr lang="id-ID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-Barat</a:t>
            </a:r>
            <a:endParaRPr lang="id-ID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05400" y="353202"/>
            <a:ext cx="3886200" cy="471599"/>
          </a:xfrm>
        </p:spPr>
        <p:txBody>
          <a:bodyPr>
            <a:noAutofit/>
          </a:bodyPr>
          <a:lstStyle/>
          <a:p>
            <a:r>
              <a:rPr lang="id-ID" sz="2400" b="1" dirty="0" smtClean="0"/>
              <a:t/>
            </a:r>
            <a:br>
              <a:rPr lang="id-ID" sz="2400" b="1" dirty="0" smtClean="0"/>
            </a:br>
            <a:r>
              <a:rPr lang="id-ID" sz="2400" b="1" dirty="0" smtClean="0"/>
              <a:t>Penulisan </a:t>
            </a:r>
            <a:r>
              <a:rPr lang="en-US" sz="2400" b="1" dirty="0" smtClean="0"/>
              <a:t>Kata</a:t>
            </a:r>
            <a:r>
              <a:rPr lang="id-ID" sz="2400" b="1" dirty="0" smtClean="0"/>
              <a:t/>
            </a:r>
            <a:br>
              <a:rPr lang="id-ID" sz="2400" b="1" dirty="0" smtClean="0"/>
            </a:br>
            <a:endParaRPr lang="en-US" sz="2400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90600" y="1828800"/>
            <a:ext cx="8001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id-ID" b="1" dirty="0" smtClean="0">
                <a:solidFill>
                  <a:srgbClr val="0070C0"/>
                </a:solidFill>
              </a:rPr>
              <a:t>Bentuk </a:t>
            </a:r>
            <a:r>
              <a:rPr lang="id-ID" b="1" i="1" dirty="0">
                <a:solidFill>
                  <a:srgbClr val="0070C0"/>
                </a:solidFill>
              </a:rPr>
              <a:t>maha </a:t>
            </a:r>
            <a:r>
              <a:rPr lang="id-ID" b="1" dirty="0">
                <a:solidFill>
                  <a:srgbClr val="0070C0"/>
                </a:solidFill>
              </a:rPr>
              <a:t>yang diikuti kata turunan yang meng-acu pada nama atau sifat Tuhan ditulis terpisah dengan huruf awal </a:t>
            </a:r>
            <a:r>
              <a:rPr lang="id-ID" b="1" dirty="0" smtClean="0">
                <a:solidFill>
                  <a:srgbClr val="0070C0"/>
                </a:solidFill>
              </a:rPr>
              <a:t>kapital</a:t>
            </a:r>
            <a:r>
              <a:rPr lang="id-ID" dirty="0" smtClean="0">
                <a:solidFill>
                  <a:srgbClr val="0070C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d-ID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Misalnya:</a:t>
            </a:r>
          </a:p>
          <a:p>
            <a:pPr marL="0" indent="0" algn="just">
              <a:buNone/>
            </a:pPr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Marilah </a:t>
            </a: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kita bersyukur kepada Tuhan Yang </a:t>
            </a:r>
            <a:r>
              <a:rPr lang="id-ID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aha Pengasih. </a:t>
            </a:r>
            <a:r>
              <a:rPr lang="fi-FI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Kita </a:t>
            </a:r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berdoa kepada Tuhan Yang </a:t>
            </a:r>
            <a:r>
              <a:rPr lang="fi-FI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aha Pengampun</a:t>
            </a:r>
            <a:r>
              <a:rPr lang="fi-FI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id-ID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endParaRPr lang="id-ID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id-ID" b="1" dirty="0" smtClean="0">
                <a:solidFill>
                  <a:srgbClr val="0070C0"/>
                </a:solidFill>
              </a:rPr>
              <a:t>Bentuk </a:t>
            </a:r>
            <a:r>
              <a:rPr lang="id-ID" b="1" i="1" dirty="0">
                <a:solidFill>
                  <a:srgbClr val="0070C0"/>
                </a:solidFill>
              </a:rPr>
              <a:t>maha </a:t>
            </a:r>
            <a:r>
              <a:rPr lang="id-ID" b="1" dirty="0">
                <a:solidFill>
                  <a:srgbClr val="0070C0"/>
                </a:solidFill>
              </a:rPr>
              <a:t>yang diikuti kata dasar yang mengacu kepada nama atau sifat Tuhan, kecuali kata </a:t>
            </a:r>
            <a:r>
              <a:rPr lang="id-ID" b="1" i="1" dirty="0">
                <a:solidFill>
                  <a:srgbClr val="0070C0"/>
                </a:solidFill>
              </a:rPr>
              <a:t>esa</a:t>
            </a:r>
            <a:r>
              <a:rPr lang="id-ID" b="1" dirty="0">
                <a:solidFill>
                  <a:srgbClr val="0070C0"/>
                </a:solidFill>
              </a:rPr>
              <a:t>, ditulis </a:t>
            </a:r>
            <a:r>
              <a:rPr lang="id-ID" b="1" dirty="0" smtClean="0">
                <a:solidFill>
                  <a:srgbClr val="0070C0"/>
                </a:solidFill>
              </a:rPr>
              <a:t>serangkai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d-ID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Misalnya</a:t>
            </a:r>
            <a:r>
              <a:rPr lang="id-ID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endParaRPr lang="id-ID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fi-FI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Tuhan </a:t>
            </a:r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Yang </a:t>
            </a:r>
            <a:r>
              <a:rPr lang="fi-FI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Mahakuasa </a:t>
            </a:r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menentukan arah hidup kita.</a:t>
            </a:r>
          </a:p>
          <a:p>
            <a:pPr algn="just">
              <a:buNone/>
            </a:pPr>
            <a:r>
              <a:rPr lang="fi-FI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Mudah-mudahan Tuhan Yang </a:t>
            </a:r>
            <a:r>
              <a:rPr lang="fi-FI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Maha Esa </a:t>
            </a:r>
            <a:r>
              <a:rPr lang="fi-FI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melin-</a:t>
            </a:r>
            <a:r>
              <a:rPr lang="id-ID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dungi </a:t>
            </a:r>
            <a:r>
              <a:rPr lang="id-ID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kita.</a:t>
            </a:r>
            <a:endParaRPr lang="id-ID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234" y="500042"/>
            <a:ext cx="5157766" cy="642958"/>
          </a:xfrm>
        </p:spPr>
        <p:txBody>
          <a:bodyPr>
            <a:noAutofit/>
          </a:bodyPr>
          <a:lstStyle/>
          <a:p>
            <a:r>
              <a:rPr lang="id-ID" sz="2400" b="1" dirty="0" smtClean="0"/>
              <a:t>PENULISAN</a:t>
            </a:r>
            <a:r>
              <a:rPr lang="en-US" sz="2400" b="1" dirty="0" smtClean="0"/>
              <a:t> </a:t>
            </a:r>
            <a:r>
              <a:rPr lang="id-ID" sz="2400" b="1" dirty="0" smtClean="0"/>
              <a:t>KATA DEPAN</a:t>
            </a:r>
            <a:endParaRPr lang="id-ID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857388"/>
            <a:ext cx="7715304" cy="521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>
                <a:solidFill>
                  <a:srgbClr val="0070C0"/>
                </a:solidFill>
              </a:rPr>
              <a:t>Kata </a:t>
            </a:r>
            <a:r>
              <a:rPr lang="id-ID" b="1" dirty="0">
                <a:solidFill>
                  <a:srgbClr val="0070C0"/>
                </a:solidFill>
              </a:rPr>
              <a:t>depan, seperti </a:t>
            </a:r>
            <a:r>
              <a:rPr lang="id-ID" b="1" i="1" dirty="0">
                <a:solidFill>
                  <a:srgbClr val="0070C0"/>
                </a:solidFill>
              </a:rPr>
              <a:t>di, ke, </a:t>
            </a:r>
            <a:r>
              <a:rPr lang="id-ID" b="1" dirty="0">
                <a:solidFill>
                  <a:srgbClr val="0070C0"/>
                </a:solidFill>
              </a:rPr>
              <a:t>dan </a:t>
            </a:r>
            <a:r>
              <a:rPr lang="id-ID" b="1" i="1" dirty="0">
                <a:solidFill>
                  <a:srgbClr val="0070C0"/>
                </a:solidFill>
              </a:rPr>
              <a:t>dari</a:t>
            </a:r>
            <a:r>
              <a:rPr lang="id-ID" b="1" dirty="0">
                <a:solidFill>
                  <a:srgbClr val="0070C0"/>
                </a:solidFill>
              </a:rPr>
              <a:t>, ditulis terpisah dari kata yang mengikutinya. </a:t>
            </a:r>
          </a:p>
          <a:p>
            <a:endParaRPr lang="id-ID" sz="2400" dirty="0"/>
          </a:p>
          <a:p>
            <a:pPr marL="0" indent="0">
              <a:buNone/>
            </a:pPr>
            <a:r>
              <a:rPr lang="id-ID" sz="2400" dirty="0"/>
              <a:t>Misalnya: </a:t>
            </a:r>
          </a:p>
          <a:p>
            <a:pPr marL="0" indent="0">
              <a:buNone/>
            </a:pPr>
            <a:r>
              <a:rPr lang="id-ID" sz="2400" i="1" dirty="0" smtClean="0"/>
              <a:t>	Di </a:t>
            </a:r>
            <a:r>
              <a:rPr lang="id-ID" sz="2400" dirty="0"/>
              <a:t>mana dia sekarang? </a:t>
            </a:r>
          </a:p>
          <a:p>
            <a:pPr marL="0" indent="0">
              <a:buNone/>
            </a:pPr>
            <a:r>
              <a:rPr lang="id-ID" sz="2400" dirty="0" smtClean="0"/>
              <a:t>	Kain </a:t>
            </a:r>
            <a:r>
              <a:rPr lang="id-ID" sz="2400" dirty="0"/>
              <a:t>itu disimpan </a:t>
            </a:r>
            <a:r>
              <a:rPr lang="id-ID" sz="2400" i="1" dirty="0"/>
              <a:t>di </a:t>
            </a:r>
            <a:r>
              <a:rPr lang="id-ID" sz="2400" dirty="0"/>
              <a:t>dalam lemari. </a:t>
            </a:r>
          </a:p>
          <a:p>
            <a:pPr marL="0" indent="0">
              <a:buNone/>
            </a:pPr>
            <a:r>
              <a:rPr lang="id-ID" sz="2400" dirty="0" smtClean="0"/>
              <a:t>	Dia </a:t>
            </a:r>
            <a:r>
              <a:rPr lang="id-ID" sz="2400" dirty="0"/>
              <a:t>ikut terjun </a:t>
            </a:r>
            <a:r>
              <a:rPr lang="id-ID" sz="2400" i="1" dirty="0"/>
              <a:t>ke </a:t>
            </a:r>
            <a:r>
              <a:rPr lang="id-ID" sz="2400" dirty="0"/>
              <a:t>tengah kancah perjuangan. </a:t>
            </a:r>
          </a:p>
          <a:p>
            <a:pPr marL="0" indent="0">
              <a:buNone/>
            </a:pPr>
            <a:r>
              <a:rPr lang="id-ID" sz="2400" dirty="0" smtClean="0"/>
              <a:t>	</a:t>
            </a:r>
            <a:r>
              <a:rPr lang="fi-FI" sz="2400" dirty="0" smtClean="0"/>
              <a:t>Mari </a:t>
            </a:r>
            <a:r>
              <a:rPr lang="fi-FI" sz="2400" dirty="0"/>
              <a:t>kita berangkat </a:t>
            </a:r>
            <a:r>
              <a:rPr lang="fi-FI" sz="2400" i="1" dirty="0"/>
              <a:t>ke </a:t>
            </a:r>
            <a:r>
              <a:rPr lang="fi-FI" sz="2400" dirty="0"/>
              <a:t>kantor. </a:t>
            </a:r>
          </a:p>
          <a:p>
            <a:pPr marL="0" indent="0">
              <a:buNone/>
            </a:pPr>
            <a:r>
              <a:rPr lang="id-ID" sz="2400" dirty="0" smtClean="0"/>
              <a:t>	Saya </a:t>
            </a:r>
            <a:r>
              <a:rPr lang="id-ID" sz="2400" dirty="0"/>
              <a:t>pergi </a:t>
            </a:r>
            <a:r>
              <a:rPr lang="id-ID" sz="2400" i="1" dirty="0"/>
              <a:t>ke </a:t>
            </a:r>
            <a:r>
              <a:rPr lang="id-ID" sz="2400" dirty="0"/>
              <a:t>sana mencarinya. </a:t>
            </a:r>
          </a:p>
          <a:p>
            <a:pPr marL="0" indent="0">
              <a:buNone/>
            </a:pPr>
            <a:r>
              <a:rPr lang="id-ID" sz="2400" dirty="0" smtClean="0"/>
              <a:t>	</a:t>
            </a:r>
            <a:r>
              <a:rPr lang="pt-BR" sz="2400" dirty="0" smtClean="0"/>
              <a:t>Ia </a:t>
            </a:r>
            <a:r>
              <a:rPr lang="pt-BR" sz="2400" dirty="0"/>
              <a:t>berasal </a:t>
            </a:r>
            <a:r>
              <a:rPr lang="pt-BR" sz="2400" i="1" dirty="0"/>
              <a:t>dari </a:t>
            </a:r>
            <a:r>
              <a:rPr lang="pt-BR" sz="2400" dirty="0"/>
              <a:t>Pulau Penyengat. </a:t>
            </a:r>
          </a:p>
          <a:p>
            <a:pPr marL="0" indent="0">
              <a:buNone/>
            </a:pPr>
            <a:r>
              <a:rPr lang="id-ID" sz="2400" dirty="0" smtClean="0"/>
              <a:t>	Cincin </a:t>
            </a:r>
            <a:r>
              <a:rPr lang="id-ID" sz="2400" dirty="0"/>
              <a:t>itu terbuat </a:t>
            </a:r>
            <a:r>
              <a:rPr lang="id-ID" sz="2400" i="1" dirty="0"/>
              <a:t>dari </a:t>
            </a:r>
            <a:r>
              <a:rPr lang="id-ID" sz="2400" dirty="0"/>
              <a:t>emas.</a:t>
            </a:r>
          </a:p>
        </p:txBody>
      </p:sp>
    </p:spTree>
    <p:extLst>
      <p:ext uri="{BB962C8B-B14F-4D97-AF65-F5344CB8AC3E}">
        <p14:creationId xmlns:p14="http://schemas.microsoft.com/office/powerpoint/2010/main" val="124785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471477"/>
            <a:ext cx="4829180" cy="639762"/>
          </a:xfrm>
        </p:spPr>
        <p:txBody>
          <a:bodyPr>
            <a:normAutofit/>
          </a:bodyPr>
          <a:lstStyle/>
          <a:p>
            <a:r>
              <a:rPr lang="id-ID" sz="2400" b="1" dirty="0" smtClean="0"/>
              <a:t>ANGKA DAN BILANGAN</a:t>
            </a:r>
            <a:endParaRPr lang="id-ID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534400" cy="4268799"/>
          </a:xfrm>
        </p:spPr>
        <p:txBody>
          <a:bodyPr>
            <a:normAutofit/>
          </a:bodyPr>
          <a:lstStyle/>
          <a:p>
            <a:pPr marL="514350" lvl="0" indent="-514350" algn="just">
              <a:buNone/>
            </a:pPr>
            <a:r>
              <a:rPr lang="id-ID" dirty="0" smtClean="0"/>
              <a:t>	</a:t>
            </a:r>
            <a:r>
              <a:rPr lang="id-ID" b="1" dirty="0" smtClean="0">
                <a:solidFill>
                  <a:srgbClr val="0070C0"/>
                </a:solidFill>
              </a:rPr>
              <a:t>Bilangan </a:t>
            </a:r>
            <a:r>
              <a:rPr lang="id-ID" b="1" dirty="0">
                <a:solidFill>
                  <a:srgbClr val="0070C0"/>
                </a:solidFill>
              </a:rPr>
              <a:t>dalam teks yang dapat dinyatakan dengan satu atau dua kata ditulis dengan huruf, kecuali jika dipakai </a:t>
            </a:r>
            <a:r>
              <a:rPr lang="id-ID" b="1" dirty="0" smtClean="0">
                <a:solidFill>
                  <a:srgbClr val="0070C0"/>
                </a:solidFill>
              </a:rPr>
              <a:t>secara </a:t>
            </a:r>
            <a:r>
              <a:rPr lang="id-ID" b="1" dirty="0">
                <a:solidFill>
                  <a:srgbClr val="0070C0"/>
                </a:solidFill>
              </a:rPr>
              <a:t>berurutan seperti dalam perincian</a:t>
            </a:r>
            <a:r>
              <a:rPr lang="id-ID" dirty="0">
                <a:solidFill>
                  <a:srgbClr val="0070C0"/>
                </a:solidFill>
              </a:rPr>
              <a:t>.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d-ID" dirty="0"/>
              <a:t>Misalnya: </a:t>
            </a:r>
            <a:endParaRPr lang="en-US" dirty="0"/>
          </a:p>
          <a:p>
            <a:r>
              <a:rPr lang="id-ID" dirty="0"/>
              <a:t>Mereka menonton drama itu sampai </a:t>
            </a:r>
            <a:r>
              <a:rPr lang="id-ID" i="1" dirty="0"/>
              <a:t>tiga </a:t>
            </a:r>
            <a:r>
              <a:rPr lang="id-ID" dirty="0"/>
              <a:t>kali. </a:t>
            </a:r>
            <a:endParaRPr lang="en-US" dirty="0"/>
          </a:p>
          <a:p>
            <a:r>
              <a:rPr lang="id-ID" dirty="0"/>
              <a:t>Koleksi perpustakaan itu lebih dari </a:t>
            </a:r>
            <a:r>
              <a:rPr lang="id-ID" i="1" dirty="0"/>
              <a:t>satu juta </a:t>
            </a:r>
            <a:r>
              <a:rPr lang="id-ID" dirty="0"/>
              <a:t>buku. </a:t>
            </a:r>
            <a:endParaRPr lang="en-US" dirty="0"/>
          </a:p>
          <a:p>
            <a:r>
              <a:rPr lang="id-ID" dirty="0"/>
              <a:t>Di antara </a:t>
            </a:r>
            <a:r>
              <a:rPr lang="id-ID" i="1" dirty="0"/>
              <a:t>72 </a:t>
            </a:r>
            <a:r>
              <a:rPr lang="id-ID" dirty="0"/>
              <a:t>anggota yang hadir, </a:t>
            </a:r>
            <a:r>
              <a:rPr lang="id-ID" i="1" dirty="0"/>
              <a:t>52 </a:t>
            </a:r>
            <a:r>
              <a:rPr lang="id-ID" dirty="0"/>
              <a:t>orang setuju, </a:t>
            </a:r>
            <a:r>
              <a:rPr lang="id-ID" i="1" dirty="0"/>
              <a:t>15 </a:t>
            </a:r>
            <a:r>
              <a:rPr lang="id-ID" dirty="0"/>
              <a:t>orang tidak setuju, dan </a:t>
            </a:r>
            <a:r>
              <a:rPr lang="id-ID" i="1" dirty="0"/>
              <a:t>5 </a:t>
            </a:r>
            <a:r>
              <a:rPr lang="id-ID" dirty="0"/>
              <a:t>orang abstain. </a:t>
            </a:r>
            <a:endParaRPr lang="en-US" dirty="0"/>
          </a:p>
          <a:p>
            <a:r>
              <a:rPr lang="id-ID" dirty="0"/>
              <a:t>Kendaraan yang dipesan untuk angkutan umum terdiri atas </a:t>
            </a:r>
            <a:r>
              <a:rPr lang="id-ID" i="1" dirty="0"/>
              <a:t>50 </a:t>
            </a:r>
            <a:r>
              <a:rPr lang="id-ID" dirty="0"/>
              <a:t>bus, </a:t>
            </a:r>
            <a:r>
              <a:rPr lang="id-ID" i="1" dirty="0"/>
              <a:t>100 </a:t>
            </a:r>
            <a:r>
              <a:rPr lang="id-ID" dirty="0"/>
              <a:t>minibus, dan </a:t>
            </a:r>
            <a:r>
              <a:rPr lang="id-ID" i="1" dirty="0"/>
              <a:t>250 </a:t>
            </a:r>
            <a:r>
              <a:rPr lang="id-ID" dirty="0"/>
              <a:t>sedan.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60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14800" y="471477"/>
            <a:ext cx="4829180" cy="639762"/>
          </a:xfrm>
        </p:spPr>
        <p:txBody>
          <a:bodyPr>
            <a:normAutofit/>
          </a:bodyPr>
          <a:lstStyle/>
          <a:p>
            <a:r>
              <a:rPr lang="id-ID" sz="2400" b="1" dirty="0" smtClean="0"/>
              <a:t>ANGKA DAN BILANGAN</a:t>
            </a:r>
            <a:endParaRPr lang="id-ID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id-ID" sz="2400" b="1" dirty="0" smtClean="0">
                <a:solidFill>
                  <a:srgbClr val="0070C0"/>
                </a:solidFill>
              </a:rPr>
              <a:t>Bilangan </a:t>
            </a:r>
            <a:r>
              <a:rPr lang="id-ID" sz="2400" b="1" dirty="0">
                <a:solidFill>
                  <a:srgbClr val="0070C0"/>
                </a:solidFill>
              </a:rPr>
              <a:t>pada awal kalimat ditulis dengan huruf.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id-ID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r>
              <a:rPr lang="id-ID" sz="2400" dirty="0" smtClean="0"/>
              <a:t>Misalnya</a:t>
            </a:r>
            <a:r>
              <a:rPr lang="id-ID" sz="2400" dirty="0"/>
              <a:t>: </a:t>
            </a:r>
            <a:endParaRPr lang="en-US" sz="2400" dirty="0"/>
          </a:p>
          <a:p>
            <a:r>
              <a:rPr lang="id-ID" sz="2400" i="1" dirty="0"/>
              <a:t>Lima puluh </a:t>
            </a:r>
            <a:r>
              <a:rPr lang="id-ID" sz="2400" dirty="0"/>
              <a:t>siswa teladan mendapat beasiswa dari pemerintah daerah. </a:t>
            </a:r>
            <a:endParaRPr lang="en-US" sz="2400" dirty="0"/>
          </a:p>
          <a:p>
            <a:r>
              <a:rPr lang="id-ID" sz="2400" i="1" dirty="0"/>
              <a:t>Tiga </a:t>
            </a:r>
            <a:r>
              <a:rPr lang="id-ID" sz="2400" dirty="0"/>
              <a:t>pemenang sayembara itu diundang ke Jakarta.</a:t>
            </a:r>
            <a:endParaRPr lang="en-US" sz="2400" dirty="0"/>
          </a:p>
          <a:p>
            <a:pPr marL="0" indent="0">
              <a:buNone/>
            </a:pPr>
            <a:r>
              <a:rPr lang="id-ID" sz="2400" dirty="0" smtClean="0"/>
              <a:t>Catatan</a:t>
            </a:r>
            <a:r>
              <a:rPr lang="id-ID" sz="2400" dirty="0"/>
              <a:t>:</a:t>
            </a:r>
            <a:endParaRPr lang="en-US" sz="2400" dirty="0"/>
          </a:p>
          <a:p>
            <a:pPr marL="457200" lvl="1" indent="0">
              <a:buNone/>
            </a:pPr>
            <a:r>
              <a:rPr lang="id-ID" sz="2400" dirty="0"/>
              <a:t>Penulisan berikut dihindari.</a:t>
            </a:r>
            <a:endParaRPr lang="en-US" sz="2400" dirty="0"/>
          </a:p>
          <a:p>
            <a:pPr lvl="1"/>
            <a:r>
              <a:rPr lang="id-ID" sz="2400" i="1" dirty="0"/>
              <a:t>50 </a:t>
            </a:r>
            <a:r>
              <a:rPr lang="id-ID" sz="2400" dirty="0"/>
              <a:t>siswa teladan mendapat beasiswa dari </a:t>
            </a:r>
            <a:r>
              <a:rPr lang="id-ID" sz="2400" dirty="0" smtClean="0"/>
              <a:t>pemerintah </a:t>
            </a:r>
            <a:r>
              <a:rPr lang="id-ID" sz="2400" dirty="0"/>
              <a:t>daerah.</a:t>
            </a:r>
            <a:endParaRPr lang="en-US" sz="2400" dirty="0"/>
          </a:p>
          <a:p>
            <a:pPr lvl="1"/>
            <a:r>
              <a:rPr lang="id-ID" sz="2400" i="1" dirty="0"/>
              <a:t>3 </a:t>
            </a:r>
            <a:r>
              <a:rPr lang="id-ID" sz="2400" dirty="0"/>
              <a:t>pemenang sayembara itu diundang ke Jakarta</a:t>
            </a:r>
            <a:r>
              <a:rPr lang="id-ID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01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630226"/>
            <a:ext cx="4757742" cy="571520"/>
          </a:xfrm>
        </p:spPr>
        <p:txBody>
          <a:bodyPr>
            <a:noAutofit/>
          </a:bodyPr>
          <a:lstStyle/>
          <a:p>
            <a:r>
              <a:rPr lang="id-ID" sz="2400" b="1" dirty="0" smtClean="0"/>
              <a:t>PENULISAN UNSUR SERAPAN</a:t>
            </a:r>
            <a:endParaRPr lang="id-ID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831995"/>
            <a:ext cx="7400948" cy="4525963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000" b="1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UNSUR SERAPAN :</a:t>
            </a:r>
          </a:p>
          <a:p>
            <a:pPr marL="0" lvl="0" indent="0" algn="just">
              <a:buNone/>
            </a:pPr>
            <a:r>
              <a:rPr lang="en-US" sz="2000" i="1" dirty="0">
                <a:latin typeface="Arial" pitchFamily="34" charset="0"/>
                <a:ea typeface="Calibri"/>
                <a:cs typeface="Arial" pitchFamily="34" charset="0"/>
              </a:rPr>
              <a:t>Non, anti, </a:t>
            </a:r>
            <a:r>
              <a:rPr lang="en-US" sz="2000" i="1" dirty="0" err="1">
                <a:latin typeface="Arial" pitchFamily="34" charset="0"/>
                <a:ea typeface="Calibri"/>
                <a:cs typeface="Arial" pitchFamily="34" charset="0"/>
              </a:rPr>
              <a:t>pasca</a:t>
            </a:r>
            <a:r>
              <a:rPr lang="en-US" sz="2000" i="1" dirty="0">
                <a:latin typeface="Arial" pitchFamily="34" charset="0"/>
                <a:ea typeface="Calibri"/>
                <a:cs typeface="Arial" pitchFamily="34" charset="0"/>
              </a:rPr>
              <a:t>, tuna, </a:t>
            </a:r>
            <a:r>
              <a:rPr lang="en-US" sz="2000" i="1" dirty="0" err="1">
                <a:latin typeface="Arial" pitchFamily="34" charset="0"/>
                <a:ea typeface="Calibri"/>
                <a:cs typeface="Arial" pitchFamily="34" charset="0"/>
              </a:rPr>
              <a:t>swa</a:t>
            </a:r>
            <a:r>
              <a:rPr lang="en-US" sz="2000" i="1" dirty="0"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000" i="1" dirty="0" err="1">
                <a:latin typeface="Arial" pitchFamily="34" charset="0"/>
                <a:ea typeface="Calibri"/>
                <a:cs typeface="Arial" pitchFamily="34" charset="0"/>
              </a:rPr>
              <a:t>pra</a:t>
            </a:r>
            <a:r>
              <a:rPr lang="en-US" sz="2000" i="1" dirty="0">
                <a:latin typeface="Arial" pitchFamily="34" charset="0"/>
                <a:ea typeface="Calibri"/>
                <a:cs typeface="Arial" pitchFamily="34" charset="0"/>
              </a:rPr>
              <a:t>, inter, </a:t>
            </a:r>
            <a:r>
              <a:rPr lang="en-US" sz="2000" i="1" dirty="0" err="1">
                <a:latin typeface="Arial" pitchFamily="34" charset="0"/>
                <a:ea typeface="Calibri"/>
                <a:cs typeface="Arial" pitchFamily="34" charset="0"/>
              </a:rPr>
              <a:t>antar</a:t>
            </a:r>
            <a:r>
              <a:rPr lang="en-US" sz="2000" i="1" dirty="0">
                <a:latin typeface="Arial" pitchFamily="34" charset="0"/>
                <a:ea typeface="Calibri"/>
                <a:cs typeface="Arial" pitchFamily="34" charset="0"/>
              </a:rPr>
              <a:t>, multi, </a:t>
            </a:r>
            <a:r>
              <a:rPr lang="en-US" sz="2000" i="1" dirty="0" err="1">
                <a:latin typeface="Arial" pitchFamily="34" charset="0"/>
                <a:ea typeface="Calibri"/>
                <a:cs typeface="Arial" pitchFamily="34" charset="0"/>
              </a:rPr>
              <a:t>dsb</a:t>
            </a:r>
            <a:r>
              <a:rPr lang="en-US" sz="2000" i="1" dirty="0">
                <a:latin typeface="Arial" pitchFamily="34" charset="0"/>
                <a:ea typeface="Calibri"/>
                <a:cs typeface="Arial" pitchFamily="34" charset="0"/>
              </a:rPr>
              <a:t>. </a:t>
            </a:r>
            <a:endParaRPr lang="id-ID" sz="2000" i="1" dirty="0" smtClean="0">
              <a:latin typeface="Arial" pitchFamily="34" charset="0"/>
              <a:ea typeface="Calibri"/>
              <a:cs typeface="Arial" pitchFamily="34" charset="0"/>
            </a:endParaRPr>
          </a:p>
          <a:p>
            <a:pPr marL="0" lvl="0" indent="0" algn="just">
              <a:buNone/>
            </a:pPr>
            <a:r>
              <a:rPr lang="en-US" sz="2000" b="1" i="1" dirty="0" smtClean="0">
                <a:latin typeface="Arial" pitchFamily="34" charset="0"/>
                <a:ea typeface="Calibri"/>
                <a:cs typeface="Arial" pitchFamily="34" charset="0"/>
              </a:rPr>
              <a:t>(</a:t>
            </a:r>
            <a:r>
              <a:rPr lang="en-US" sz="2000" b="1" i="1" dirty="0" err="1">
                <a:latin typeface="Arial" pitchFamily="34" charset="0"/>
                <a:ea typeface="Calibri"/>
                <a:cs typeface="Arial" pitchFamily="34" charset="0"/>
              </a:rPr>
              <a:t>ditulis</a:t>
            </a:r>
            <a:r>
              <a:rPr lang="en-US" sz="2000" b="1" i="1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i="1" dirty="0" err="1">
                <a:latin typeface="Arial" pitchFamily="34" charset="0"/>
                <a:ea typeface="Calibri"/>
                <a:cs typeface="Arial" pitchFamily="34" charset="0"/>
              </a:rPr>
              <a:t>serangkai</a:t>
            </a:r>
            <a:r>
              <a:rPr lang="en-US" sz="2000" b="1" i="1" dirty="0">
                <a:latin typeface="Arial" pitchFamily="34" charset="0"/>
                <a:ea typeface="Calibri"/>
                <a:cs typeface="Arial" pitchFamily="34" charset="0"/>
              </a:rPr>
              <a:t>) </a:t>
            </a:r>
            <a:endParaRPr lang="id-ID" sz="2000" b="1" i="1" dirty="0" smtClean="0">
              <a:latin typeface="Arial" pitchFamily="34" charset="0"/>
              <a:ea typeface="Calibri"/>
              <a:cs typeface="Arial" pitchFamily="34" charset="0"/>
            </a:endParaRPr>
          </a:p>
          <a:p>
            <a:pPr marL="0" lvl="0" indent="0" algn="just">
              <a:buNone/>
            </a:pPr>
            <a:endParaRPr lang="en-US" sz="2000" b="1" i="1" dirty="0">
              <a:latin typeface="Arial" pitchFamily="34" charset="0"/>
              <a:ea typeface="Calibri"/>
              <a:cs typeface="Arial" pitchFamily="34" charset="0"/>
            </a:endParaRPr>
          </a:p>
          <a:p>
            <a:pPr marL="0" lvl="0" indent="0" algn="just">
              <a:buNone/>
            </a:pPr>
            <a:r>
              <a:rPr lang="en-US" sz="2000" b="1" i="1" dirty="0" err="1" smtClean="0"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sz="2000" b="1" i="1" dirty="0">
                <a:latin typeface="Arial" pitchFamily="34" charset="0"/>
                <a:ea typeface="Calibri"/>
                <a:cs typeface="Arial" pitchFamily="34" charset="0"/>
              </a:rPr>
              <a:t>:</a:t>
            </a:r>
          </a:p>
          <a:p>
            <a:pPr lvl="0" algn="just">
              <a:buAutoNum type="arabicPeriod"/>
            </a:pPr>
            <a:r>
              <a:rPr lang="en-US" sz="2000" dirty="0" err="1">
                <a:latin typeface="Arial" pitchFamily="34" charset="0"/>
                <a:ea typeface="Calibri"/>
                <a:cs typeface="Arial" pitchFamily="34" charset="0"/>
              </a:rPr>
              <a:t>antikorupsi</a:t>
            </a:r>
            <a:endParaRPr lang="en-US" sz="2000" dirty="0">
              <a:latin typeface="Arial" pitchFamily="34" charset="0"/>
              <a:ea typeface="Calibri"/>
              <a:cs typeface="Arial" pitchFamily="34" charset="0"/>
            </a:endParaRPr>
          </a:p>
          <a:p>
            <a:pPr lvl="0" algn="just">
              <a:buAutoNum type="arabicPeriod"/>
            </a:pPr>
            <a:r>
              <a:rPr lang="en-US" sz="2000" dirty="0" err="1">
                <a:latin typeface="Arial" pitchFamily="34" charset="0"/>
                <a:ea typeface="Calibri"/>
                <a:cs typeface="Arial" pitchFamily="34" charset="0"/>
              </a:rPr>
              <a:t>pascagempa</a:t>
            </a:r>
            <a:endParaRPr lang="en-US" sz="2000" dirty="0">
              <a:latin typeface="Arial" pitchFamily="34" charset="0"/>
              <a:ea typeface="Calibri"/>
              <a:cs typeface="Arial" pitchFamily="34" charset="0"/>
            </a:endParaRPr>
          </a:p>
          <a:p>
            <a:pPr lvl="0" algn="just">
              <a:buAutoNum type="arabicPeriod"/>
            </a:pPr>
            <a:r>
              <a:rPr lang="en-US" sz="2000" dirty="0" err="1">
                <a:latin typeface="Arial" pitchFamily="34" charset="0"/>
                <a:ea typeface="Calibri"/>
                <a:cs typeface="Arial" pitchFamily="34" charset="0"/>
              </a:rPr>
              <a:t>multiguna</a:t>
            </a:r>
            <a:endParaRPr lang="en-US" sz="20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000" b="1" dirty="0">
                <a:latin typeface="Arial" pitchFamily="34" charset="0"/>
                <a:ea typeface="Calibri"/>
                <a:cs typeface="Arial" pitchFamily="34" charset="0"/>
              </a:rPr>
              <a:t>	</a:t>
            </a:r>
          </a:p>
          <a:p>
            <a:pPr marL="0" lvl="0" indent="0">
              <a:buNone/>
            </a:pPr>
            <a:r>
              <a:rPr lang="en-US" sz="2000" b="1" dirty="0" err="1" smtClean="0">
                <a:latin typeface="Arial" pitchFamily="34" charset="0"/>
                <a:ea typeface="Calibri"/>
                <a:cs typeface="Arial" pitchFamily="34" charset="0"/>
              </a:rPr>
              <a:t>Kecuali</a:t>
            </a:r>
            <a:r>
              <a:rPr lang="en-US" sz="2000" b="1" dirty="0">
                <a:latin typeface="Arial" pitchFamily="34" charset="0"/>
                <a:ea typeface="Calibri"/>
                <a:cs typeface="Arial" pitchFamily="34" charset="0"/>
              </a:rPr>
              <a:t>: </a:t>
            </a:r>
          </a:p>
          <a:p>
            <a:pPr lvl="0"/>
            <a:r>
              <a:rPr lang="en-US" sz="2000" dirty="0" smtClean="0">
                <a:latin typeface="Arial" pitchFamily="34" charset="0"/>
                <a:ea typeface="Calibri"/>
                <a:cs typeface="Arial" pitchFamily="34" charset="0"/>
              </a:rPr>
              <a:t>Anti-</a:t>
            </a:r>
            <a:r>
              <a:rPr lang="en-US" sz="2000" dirty="0" err="1" smtClean="0">
                <a:latin typeface="Arial" pitchFamily="34" charset="0"/>
                <a:ea typeface="Calibri"/>
                <a:cs typeface="Arial" pitchFamily="34" charset="0"/>
              </a:rPr>
              <a:t>Amer</a:t>
            </a:r>
            <a:r>
              <a:rPr lang="id-ID" sz="2000" dirty="0" smtClean="0">
                <a:latin typeface="Arial" pitchFamily="34" charset="0"/>
                <a:ea typeface="Calibri"/>
                <a:cs typeface="Arial" pitchFamily="34" charset="0"/>
              </a:rPr>
              <a:t>i</a:t>
            </a:r>
            <a:r>
              <a:rPr lang="en-US" sz="2000" dirty="0" smtClean="0">
                <a:latin typeface="Arial" pitchFamily="34" charset="0"/>
                <a:ea typeface="Calibri"/>
                <a:cs typeface="Arial" pitchFamily="34" charset="0"/>
              </a:rPr>
              <a:t>ka</a:t>
            </a:r>
            <a:endParaRPr lang="en-US" sz="2000" b="1" i="1" dirty="0">
              <a:latin typeface="Arial" pitchFamily="34" charset="0"/>
              <a:ea typeface="Calibri"/>
              <a:cs typeface="Arial" pitchFamily="34" charset="0"/>
            </a:endParaRPr>
          </a:p>
          <a:p>
            <a:pPr lvl="0"/>
            <a:r>
              <a:rPr lang="en-US" sz="2000" dirty="0">
                <a:latin typeface="Arial" pitchFamily="34" charset="0"/>
                <a:ea typeface="Calibri"/>
                <a:cs typeface="Arial" pitchFamily="34" charset="0"/>
              </a:rPr>
              <a:t>Non-Islam</a:t>
            </a:r>
            <a:endParaRPr lang="en-US" sz="2000" b="1" i="1" dirty="0">
              <a:latin typeface="Arial" pitchFamily="34" charset="0"/>
              <a:ea typeface="Calibri"/>
              <a:cs typeface="Arial" pitchFamily="34" charset="0"/>
            </a:endParaRP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3305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28800"/>
            <a:ext cx="818217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9113" lvl="0" indent="-342900" algn="just">
              <a:spcAft>
                <a:spcPts val="1200"/>
              </a:spcAft>
              <a:buNone/>
              <a:tabLst>
                <a:tab pos="0" algn="l"/>
              </a:tabLst>
            </a:pPr>
            <a:r>
              <a:rPr lang="id-ID" sz="2000" dirty="0" smtClean="0">
                <a:latin typeface="+mj-lt"/>
                <a:ea typeface="Calibri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Penulisan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singkatan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nama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dengan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huruf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kapital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tidak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disertai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titik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.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Sebaliknya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,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singkatan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gelar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akademik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dan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singkatan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nama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orang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harus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menggunakan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titik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.</a:t>
            </a:r>
          </a:p>
          <a:p>
            <a:pPr marL="520700" lvl="0" indent="0">
              <a:spcAft>
                <a:spcPts val="0"/>
              </a:spcAft>
              <a:buNone/>
            </a:pPr>
            <a:r>
              <a:rPr lang="id-ID" sz="2000" dirty="0">
                <a:solidFill>
                  <a:srgbClr val="219CD9"/>
                </a:solidFill>
                <a:ea typeface="Calibri"/>
                <a:cs typeface="Arial" pitchFamily="34" charset="0"/>
              </a:rPr>
              <a:t>	</a:t>
            </a:r>
            <a:r>
              <a:rPr lang="en-US" sz="2000" u="sng" dirty="0" err="1" smtClean="0">
                <a:solidFill>
                  <a:srgbClr val="219CD9"/>
                </a:solidFill>
                <a:ea typeface="Calibri"/>
                <a:cs typeface="Arial" pitchFamily="34" charset="0"/>
              </a:rPr>
              <a:t>Benar</a:t>
            </a:r>
            <a:r>
              <a:rPr lang="en-US" sz="2000" dirty="0">
                <a:ea typeface="Calibri"/>
                <a:cs typeface="Arial" pitchFamily="34" charset="0"/>
              </a:rPr>
              <a:t>			</a:t>
            </a:r>
            <a:r>
              <a:rPr lang="id-ID" sz="2000" dirty="0" smtClean="0">
                <a:ea typeface="Calibri"/>
                <a:cs typeface="Arial" pitchFamily="34" charset="0"/>
              </a:rPr>
              <a:t>	</a:t>
            </a:r>
            <a:r>
              <a:rPr lang="en-US" sz="2000" u="sng" dirty="0" smtClean="0">
                <a:solidFill>
                  <a:srgbClr val="FF0000"/>
                </a:solidFill>
                <a:ea typeface="Calibri"/>
                <a:cs typeface="Arial" pitchFamily="34" charset="0"/>
              </a:rPr>
              <a:t>Salah</a:t>
            </a:r>
            <a:endParaRPr lang="en-US" sz="2000" u="sng" dirty="0">
              <a:solidFill>
                <a:srgbClr val="FF0000"/>
              </a:solidFill>
              <a:ea typeface="Calibri"/>
              <a:cs typeface="Arial" pitchFamily="34" charset="0"/>
            </a:endParaRPr>
          </a:p>
          <a:p>
            <a:pPr marL="176212" lvl="0" indent="0">
              <a:spcAft>
                <a:spcPts val="0"/>
              </a:spcAft>
              <a:buNone/>
            </a:pPr>
            <a:r>
              <a:rPr lang="id-ID" sz="2000" dirty="0" smtClean="0">
                <a:ea typeface="Calibri"/>
                <a:cs typeface="Arial" pitchFamily="34" charset="0"/>
              </a:rPr>
              <a:t>	</a:t>
            </a:r>
            <a:r>
              <a:rPr lang="en-US" sz="2000" dirty="0" smtClean="0">
                <a:ea typeface="Calibri"/>
                <a:cs typeface="Arial" pitchFamily="34" charset="0"/>
              </a:rPr>
              <a:t>DKI</a:t>
            </a:r>
            <a:r>
              <a:rPr lang="en-US" sz="2000" dirty="0">
                <a:ea typeface="Calibri"/>
                <a:cs typeface="Arial" pitchFamily="34" charset="0"/>
              </a:rPr>
              <a:t>	</a:t>
            </a:r>
            <a:r>
              <a:rPr lang="en-US" sz="2000" dirty="0" smtClean="0">
                <a:ea typeface="Calibri"/>
                <a:cs typeface="Arial" pitchFamily="34" charset="0"/>
              </a:rPr>
              <a:t>		</a:t>
            </a:r>
            <a:r>
              <a:rPr lang="en-US" sz="2000" dirty="0">
                <a:ea typeface="Calibri"/>
                <a:cs typeface="Arial" pitchFamily="34" charset="0"/>
              </a:rPr>
              <a:t>	</a:t>
            </a:r>
            <a:r>
              <a:rPr lang="en-US" sz="2000" dirty="0" smtClean="0">
                <a:ea typeface="Calibri"/>
                <a:cs typeface="Arial" pitchFamily="34" charset="0"/>
              </a:rPr>
              <a:t>D.K.I</a:t>
            </a:r>
            <a:endParaRPr lang="en-US" sz="2000" dirty="0">
              <a:ea typeface="Calibri"/>
              <a:cs typeface="Arial" pitchFamily="34" charset="0"/>
            </a:endParaRPr>
          </a:p>
          <a:p>
            <a:pPr marL="176212" lvl="0" indent="0">
              <a:spcAft>
                <a:spcPts val="0"/>
              </a:spcAft>
              <a:buNone/>
            </a:pPr>
            <a:r>
              <a:rPr lang="id-ID" sz="2000" dirty="0" smtClean="0">
                <a:ea typeface="Calibri"/>
                <a:cs typeface="Arial" pitchFamily="34" charset="0"/>
              </a:rPr>
              <a:t>	</a:t>
            </a:r>
            <a:r>
              <a:rPr lang="en-US" sz="2000" dirty="0" smtClean="0">
                <a:ea typeface="Calibri"/>
                <a:cs typeface="Arial" pitchFamily="34" charset="0"/>
              </a:rPr>
              <a:t>DPR</a:t>
            </a:r>
            <a:r>
              <a:rPr lang="en-US" sz="2000" dirty="0">
                <a:ea typeface="Calibri"/>
                <a:cs typeface="Arial" pitchFamily="34" charset="0"/>
              </a:rPr>
              <a:t>		</a:t>
            </a:r>
            <a:r>
              <a:rPr lang="en-US" sz="2000" dirty="0" smtClean="0">
                <a:ea typeface="Calibri"/>
                <a:cs typeface="Arial" pitchFamily="34" charset="0"/>
              </a:rPr>
              <a:t>	           </a:t>
            </a:r>
            <a:r>
              <a:rPr lang="id-ID" sz="2000" dirty="0" smtClean="0">
                <a:ea typeface="Calibri"/>
                <a:cs typeface="Arial" pitchFamily="34" charset="0"/>
              </a:rPr>
              <a:t>	</a:t>
            </a:r>
            <a:r>
              <a:rPr lang="en-US" sz="2000" dirty="0" smtClean="0">
                <a:ea typeface="Calibri"/>
                <a:cs typeface="Arial" pitchFamily="34" charset="0"/>
              </a:rPr>
              <a:t> D.P.R</a:t>
            </a:r>
            <a:endParaRPr lang="id-ID" sz="2000" dirty="0">
              <a:ea typeface="Calibri"/>
              <a:cs typeface="Arial" pitchFamily="34" charset="0"/>
            </a:endParaRPr>
          </a:p>
          <a:p>
            <a:pPr marL="176212" lvl="0" indent="0">
              <a:spcAft>
                <a:spcPts val="0"/>
              </a:spcAft>
              <a:buNone/>
            </a:pPr>
            <a:endParaRPr lang="id-ID" sz="2000" dirty="0">
              <a:effectLst/>
              <a:latin typeface="+mj-lt"/>
              <a:ea typeface="Calibri"/>
              <a:cs typeface="Arial" pitchFamily="34" charset="0"/>
            </a:endParaRPr>
          </a:p>
          <a:p>
            <a:pPr marL="534988" lvl="0" indent="0">
              <a:spcAft>
                <a:spcPts val="0"/>
              </a:spcAft>
              <a:buNone/>
            </a:pP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Singkatan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terdiri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dari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dua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huruf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menggunakan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titik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pada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setiap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akhir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huruf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.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Sedangkan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singkatan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terdiri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dari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tiga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huruf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atau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lebih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di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beri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satu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titik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pada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akhir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singkatan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.</a:t>
            </a:r>
          </a:p>
          <a:p>
            <a:pPr marL="176212" lvl="0" indent="0">
              <a:spcAft>
                <a:spcPts val="0"/>
              </a:spcAft>
              <a:buNone/>
            </a:pPr>
            <a:r>
              <a:rPr lang="id-ID" sz="2000" dirty="0">
                <a:latin typeface="+mj-lt"/>
                <a:ea typeface="Calibri"/>
                <a:cs typeface="Arial" pitchFamily="34" charset="0"/>
              </a:rPr>
              <a:t>	</a:t>
            </a:r>
            <a:r>
              <a:rPr lang="en-US" sz="2000" u="sng" dirty="0" err="1" smtClean="0">
                <a:solidFill>
                  <a:srgbClr val="3399FF"/>
                </a:solidFill>
                <a:latin typeface="+mj-lt"/>
                <a:ea typeface="Calibri"/>
                <a:cs typeface="Arial" pitchFamily="34" charset="0"/>
              </a:rPr>
              <a:t>Benar</a:t>
            </a:r>
            <a:r>
              <a:rPr lang="en-US" sz="2000" dirty="0" smtClean="0">
                <a:latin typeface="+mj-lt"/>
                <a:ea typeface="Calibri"/>
                <a:cs typeface="Arial" pitchFamily="34" charset="0"/>
              </a:rPr>
              <a:t>			</a:t>
            </a:r>
            <a:r>
              <a:rPr lang="id-ID" sz="2000" dirty="0" smtClean="0">
                <a:latin typeface="+mj-lt"/>
                <a:ea typeface="Calibri"/>
                <a:cs typeface="Arial" pitchFamily="34" charset="0"/>
              </a:rPr>
              <a:t>	</a:t>
            </a:r>
            <a:r>
              <a:rPr lang="en-US" sz="2000" u="sng" dirty="0" smtClean="0">
                <a:solidFill>
                  <a:srgbClr val="FF0000"/>
                </a:solidFill>
                <a:latin typeface="+mj-lt"/>
                <a:ea typeface="Calibri"/>
                <a:cs typeface="Arial" pitchFamily="34" charset="0"/>
              </a:rPr>
              <a:t>Salah</a:t>
            </a:r>
          </a:p>
          <a:p>
            <a:pPr marL="176212" lvl="0" indent="0">
              <a:spcAft>
                <a:spcPts val="0"/>
              </a:spcAft>
              <a:buNone/>
            </a:pPr>
            <a:r>
              <a:rPr lang="id-ID" sz="2000" dirty="0">
                <a:latin typeface="+mj-lt"/>
                <a:ea typeface="Calibri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a.n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. </a:t>
            </a:r>
            <a:r>
              <a:rPr lang="en-US" sz="2000" dirty="0" smtClean="0">
                <a:latin typeface="+mj-lt"/>
                <a:ea typeface="Calibri"/>
                <a:cs typeface="Arial" pitchFamily="34" charset="0"/>
              </a:rPr>
              <a:t>(</a:t>
            </a:r>
            <a:r>
              <a:rPr lang="en-US" sz="2000" dirty="0" err="1" smtClean="0">
                <a:latin typeface="+mj-lt"/>
                <a:ea typeface="Calibri"/>
                <a:cs typeface="Arial" pitchFamily="34" charset="0"/>
              </a:rPr>
              <a:t>atas</a:t>
            </a:r>
            <a:r>
              <a:rPr lang="en-US" sz="2000" dirty="0" smtClean="0">
                <a:latin typeface="+mj-lt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latin typeface="+mj-lt"/>
                <a:ea typeface="Calibri"/>
                <a:cs typeface="Arial" pitchFamily="34" charset="0"/>
              </a:rPr>
              <a:t>nama</a:t>
            </a:r>
            <a:r>
              <a:rPr lang="en-US" sz="2000" dirty="0" smtClean="0">
                <a:latin typeface="+mj-lt"/>
                <a:ea typeface="Calibri"/>
                <a:cs typeface="Arial" pitchFamily="34" charset="0"/>
              </a:rPr>
              <a:t>)		</a:t>
            </a:r>
            <a:r>
              <a:rPr lang="id-ID" sz="2000" dirty="0" smtClean="0">
                <a:latin typeface="+mj-lt"/>
                <a:ea typeface="Calibri"/>
                <a:cs typeface="Arial" pitchFamily="34" charset="0"/>
              </a:rPr>
              <a:t>	</a:t>
            </a:r>
            <a:r>
              <a:rPr lang="en-US" sz="2000" dirty="0" smtClean="0">
                <a:latin typeface="+mj-lt"/>
                <a:ea typeface="Calibri"/>
                <a:cs typeface="Arial" pitchFamily="34" charset="0"/>
              </a:rPr>
              <a:t>a/n, an.</a:t>
            </a:r>
          </a:p>
          <a:p>
            <a:pPr marL="176212" lvl="0" indent="0">
              <a:spcAft>
                <a:spcPts val="0"/>
              </a:spcAft>
              <a:buNone/>
            </a:pPr>
            <a:r>
              <a:rPr lang="id-ID" sz="2000" dirty="0">
                <a:latin typeface="+mj-lt"/>
                <a:ea typeface="Calibri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hlm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. (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halaman</a:t>
            </a:r>
            <a:r>
              <a:rPr lang="en-US" sz="2000" dirty="0" smtClean="0">
                <a:effectLst/>
                <a:latin typeface="+mj-lt"/>
                <a:ea typeface="Calibri"/>
                <a:cs typeface="Arial" pitchFamily="34" charset="0"/>
              </a:rPr>
              <a:t>)		</a:t>
            </a:r>
            <a:r>
              <a:rPr lang="id-ID" sz="2000" dirty="0" smtClean="0">
                <a:effectLst/>
                <a:latin typeface="+mj-lt"/>
                <a:ea typeface="Calibri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+mj-lt"/>
                <a:ea typeface="Calibri"/>
                <a:cs typeface="Arial" pitchFamily="34" charset="0"/>
              </a:rPr>
              <a:t>h.l.m</a:t>
            </a:r>
            <a:endParaRPr lang="en-US" sz="2000" dirty="0">
              <a:latin typeface="+mj-lt"/>
              <a:ea typeface="Calibri"/>
              <a:cs typeface="Arial" pitchFamily="34" charset="0"/>
            </a:endParaRPr>
          </a:p>
          <a:p>
            <a:pPr marL="530225" lvl="0" indent="-354013">
              <a:spcAft>
                <a:spcPts val="0"/>
              </a:spcAft>
            </a:pPr>
            <a:endParaRPr lang="en-US" sz="2000" dirty="0" smtClean="0">
              <a:effectLst/>
              <a:latin typeface="+mj-lt"/>
              <a:ea typeface="Calibri"/>
              <a:cs typeface="Arial" pitchFamily="34" charset="0"/>
            </a:endParaRPr>
          </a:p>
          <a:p>
            <a:pPr marL="530225" lvl="0" indent="-354013">
              <a:spcAft>
                <a:spcPts val="0"/>
              </a:spcAft>
            </a:pPr>
            <a:endParaRPr lang="en-US" sz="2000" dirty="0" smtClean="0">
              <a:effectLst/>
              <a:latin typeface="+mj-lt"/>
              <a:ea typeface="Calibri"/>
              <a:cs typeface="Arial" pitchFamily="34" charset="0"/>
            </a:endParaRPr>
          </a:p>
          <a:p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9393" y="496286"/>
            <a:ext cx="3935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Pemakaian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id-ID" sz="2800" b="1" dirty="0" smtClean="0">
                <a:solidFill>
                  <a:srgbClr val="0070C0"/>
                </a:solidFill>
              </a:rPr>
              <a:t>Tanda </a:t>
            </a:r>
            <a:r>
              <a:rPr lang="id-ID" sz="2800" b="1" dirty="0">
                <a:solidFill>
                  <a:srgbClr val="0070C0"/>
                </a:solidFill>
              </a:rPr>
              <a:t>Titik (.)</a:t>
            </a:r>
          </a:p>
        </p:txBody>
      </p:sp>
    </p:spTree>
    <p:extLst>
      <p:ext uri="{BB962C8B-B14F-4D97-AF65-F5344CB8AC3E}">
        <p14:creationId xmlns:p14="http://schemas.microsoft.com/office/powerpoint/2010/main" val="13029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6429396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sz="2000" dirty="0" err="1" smtClean="0">
                <a:ea typeface="Calibri"/>
                <a:cs typeface="Times New Roman"/>
              </a:rPr>
              <a:t>Tanda</a:t>
            </a:r>
            <a:r>
              <a:rPr lang="en-US" sz="2000" dirty="0" smtClean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titik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digunakan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pada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angka</a:t>
            </a:r>
            <a:r>
              <a:rPr lang="en-US" sz="2000" dirty="0">
                <a:ea typeface="Calibri"/>
                <a:cs typeface="Times New Roman"/>
              </a:rPr>
              <a:t> yang </a:t>
            </a:r>
            <a:r>
              <a:rPr lang="en-US" sz="2000" dirty="0" err="1">
                <a:ea typeface="Calibri"/>
                <a:cs typeface="Times New Roman"/>
              </a:rPr>
              <a:t>menyatakan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jumlah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untuk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menyatakan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ribuan</a:t>
            </a:r>
            <a:r>
              <a:rPr lang="en-US" sz="2000" dirty="0">
                <a:ea typeface="Calibri"/>
                <a:cs typeface="Times New Roman"/>
              </a:rPr>
              <a:t>, </a:t>
            </a:r>
            <a:r>
              <a:rPr lang="en-US" sz="2000" dirty="0" err="1">
                <a:ea typeface="Calibri"/>
                <a:cs typeface="Times New Roman"/>
              </a:rPr>
              <a:t>jutaan</a:t>
            </a:r>
            <a:r>
              <a:rPr lang="en-US" sz="2000" dirty="0">
                <a:ea typeface="Calibri"/>
                <a:cs typeface="Times New Roman"/>
              </a:rPr>
              <a:t>, </a:t>
            </a:r>
            <a:r>
              <a:rPr lang="en-US" sz="2000" dirty="0" err="1">
                <a:ea typeface="Calibri"/>
                <a:cs typeface="Times New Roman"/>
              </a:rPr>
              <a:t>dan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seterusnya</a:t>
            </a:r>
            <a:r>
              <a:rPr lang="en-US" sz="2000" dirty="0">
                <a:ea typeface="Calibri"/>
                <a:cs typeface="Times New Roman"/>
              </a:rPr>
              <a:t>. </a:t>
            </a:r>
            <a:r>
              <a:rPr lang="en-US" sz="2000" dirty="0" err="1">
                <a:ea typeface="Calibri"/>
                <a:cs typeface="Times New Roman"/>
              </a:rPr>
              <a:t>Sedangkan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angka</a:t>
            </a:r>
            <a:r>
              <a:rPr lang="en-US" sz="2000" dirty="0">
                <a:ea typeface="Calibri"/>
                <a:cs typeface="Times New Roman"/>
              </a:rPr>
              <a:t> yang </a:t>
            </a:r>
            <a:r>
              <a:rPr lang="en-US" sz="2000" dirty="0" err="1">
                <a:ea typeface="Calibri"/>
                <a:cs typeface="Times New Roman"/>
              </a:rPr>
              <a:t>tidak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menyatakan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jumlah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tidak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menggunakan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tanda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titik</a:t>
            </a:r>
            <a:r>
              <a:rPr lang="en-US" sz="2000" dirty="0">
                <a:ea typeface="Calibri"/>
                <a:cs typeface="Times New Roman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id-ID" sz="2000" dirty="0" smtClean="0">
                <a:ea typeface="Calibri"/>
                <a:cs typeface="Times New Roman"/>
              </a:rPr>
              <a:t>	</a:t>
            </a:r>
            <a:r>
              <a:rPr lang="en-US" sz="2000" u="sng" dirty="0" err="1" smtClean="0">
                <a:solidFill>
                  <a:srgbClr val="3399FF"/>
                </a:solidFill>
                <a:ea typeface="Calibri"/>
                <a:cs typeface="Times New Roman"/>
              </a:rPr>
              <a:t>Benar</a:t>
            </a:r>
            <a:r>
              <a:rPr lang="en-US" sz="2000" dirty="0">
                <a:ea typeface="Calibri"/>
                <a:cs typeface="Times New Roman"/>
              </a:rPr>
              <a:t>				</a:t>
            </a:r>
            <a:r>
              <a:rPr lang="en-US" sz="2000" u="sng" dirty="0">
                <a:solidFill>
                  <a:srgbClr val="FF0000"/>
                </a:solidFill>
                <a:ea typeface="Calibri"/>
                <a:cs typeface="Times New Roman"/>
              </a:rPr>
              <a:t>Salah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id-ID" sz="2000" dirty="0" smtClean="0">
                <a:ea typeface="Calibri"/>
                <a:cs typeface="Times New Roman"/>
              </a:rPr>
              <a:t>	</a:t>
            </a:r>
            <a:r>
              <a:rPr lang="en-US" sz="2000" dirty="0" smtClean="0">
                <a:ea typeface="Calibri"/>
                <a:cs typeface="Times New Roman"/>
              </a:rPr>
              <a:t>1.500 </a:t>
            </a:r>
            <a:r>
              <a:rPr lang="en-US" sz="2000" dirty="0">
                <a:ea typeface="Calibri"/>
                <a:cs typeface="Times New Roman"/>
              </a:rPr>
              <a:t>orang </a:t>
            </a:r>
            <a:r>
              <a:rPr lang="en-US" sz="2000" dirty="0" err="1">
                <a:ea typeface="Calibri"/>
                <a:cs typeface="Times New Roman"/>
              </a:rPr>
              <a:t>kepala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keluarga</a:t>
            </a:r>
            <a:r>
              <a:rPr lang="en-US" sz="2000" dirty="0">
                <a:ea typeface="Calibri"/>
                <a:cs typeface="Times New Roman"/>
              </a:rPr>
              <a:t>	1500 orang </a:t>
            </a:r>
            <a:r>
              <a:rPr lang="en-US" sz="2000" dirty="0" err="1">
                <a:ea typeface="Calibri"/>
                <a:cs typeface="Times New Roman"/>
              </a:rPr>
              <a:t>kepala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keluarga</a:t>
            </a:r>
            <a:endParaRPr lang="en-US" sz="2000" dirty="0">
              <a:ea typeface="Calibri"/>
              <a:cs typeface="Times New Roman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id-ID" sz="2000" dirty="0" smtClean="0">
                <a:ea typeface="Calibri"/>
                <a:cs typeface="Times New Roman"/>
              </a:rPr>
              <a:t>	</a:t>
            </a:r>
            <a:r>
              <a:rPr lang="en-US" sz="2000" dirty="0" err="1" smtClean="0">
                <a:ea typeface="Calibri"/>
                <a:cs typeface="Times New Roman"/>
              </a:rPr>
              <a:t>Nomer</a:t>
            </a:r>
            <a:r>
              <a:rPr lang="en-US" sz="2000" dirty="0" smtClean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telepon</a:t>
            </a:r>
            <a:r>
              <a:rPr lang="en-US" sz="2000" dirty="0">
                <a:ea typeface="Calibri"/>
                <a:cs typeface="Times New Roman"/>
              </a:rPr>
              <a:t> 9292		</a:t>
            </a:r>
            <a:r>
              <a:rPr lang="en-US" sz="2000" dirty="0" err="1">
                <a:ea typeface="Calibri"/>
                <a:cs typeface="Times New Roman"/>
              </a:rPr>
              <a:t>Nomer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telepon</a:t>
            </a:r>
            <a:r>
              <a:rPr lang="en-US" sz="2000" dirty="0">
                <a:ea typeface="Calibri"/>
                <a:cs typeface="Times New Roman"/>
              </a:rPr>
              <a:t> 9.292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 marL="0" lvl="0" indent="0">
              <a:lnSpc>
                <a:spcPct val="107000"/>
              </a:lnSpc>
              <a:spcAft>
                <a:spcPts val="1200"/>
              </a:spcAft>
              <a:buNone/>
            </a:pPr>
            <a:r>
              <a:rPr lang="id-ID" sz="2000" dirty="0" smtClean="0">
                <a:ea typeface="Calibri"/>
                <a:cs typeface="Times New Roman"/>
              </a:rPr>
              <a:t>T</a:t>
            </a:r>
            <a:r>
              <a:rPr lang="en-US" sz="2000" dirty="0" err="1" smtClean="0">
                <a:ea typeface="Calibri"/>
                <a:cs typeface="Times New Roman"/>
              </a:rPr>
              <a:t>anda</a:t>
            </a:r>
            <a:r>
              <a:rPr lang="en-US" sz="2000" dirty="0" smtClean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titik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tidak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digunakan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dibelakang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singkatan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lambang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kimia</a:t>
            </a:r>
            <a:r>
              <a:rPr lang="en-US" sz="2000" dirty="0">
                <a:ea typeface="Calibri"/>
                <a:cs typeface="Times New Roman"/>
              </a:rPr>
              <a:t>, </a:t>
            </a:r>
            <a:r>
              <a:rPr lang="en-US" sz="2000" dirty="0" err="1">
                <a:ea typeface="Calibri"/>
                <a:cs typeface="Times New Roman"/>
              </a:rPr>
              <a:t>satuan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ukuran</a:t>
            </a:r>
            <a:r>
              <a:rPr lang="en-US" sz="2000" dirty="0">
                <a:ea typeface="Calibri"/>
                <a:cs typeface="Times New Roman"/>
              </a:rPr>
              <a:t>, </a:t>
            </a:r>
            <a:r>
              <a:rPr lang="en-US" sz="2000" dirty="0" err="1">
                <a:ea typeface="Calibri"/>
                <a:cs typeface="Times New Roman"/>
              </a:rPr>
              <a:t>takaran</a:t>
            </a:r>
            <a:r>
              <a:rPr lang="en-US" sz="2000" dirty="0">
                <a:ea typeface="Calibri"/>
                <a:cs typeface="Times New Roman"/>
              </a:rPr>
              <a:t>, </a:t>
            </a:r>
            <a:r>
              <a:rPr lang="en-US" sz="2000" dirty="0" err="1">
                <a:ea typeface="Calibri"/>
                <a:cs typeface="Times New Roman"/>
              </a:rPr>
              <a:t>timbangan</a:t>
            </a:r>
            <a:r>
              <a:rPr lang="en-US" sz="2000" dirty="0">
                <a:ea typeface="Calibri"/>
                <a:cs typeface="Times New Roman"/>
              </a:rPr>
              <a:t>, </a:t>
            </a:r>
            <a:r>
              <a:rPr lang="en-US" sz="2000" dirty="0" err="1">
                <a:ea typeface="Calibri"/>
                <a:cs typeface="Times New Roman"/>
              </a:rPr>
              <a:t>dan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mata</a:t>
            </a:r>
            <a:r>
              <a:rPr lang="en-US" sz="2000" dirty="0">
                <a:ea typeface="Calibri"/>
                <a:cs typeface="Times New Roman"/>
              </a:rPr>
              <a:t> </a:t>
            </a:r>
            <a:r>
              <a:rPr lang="en-US" sz="2000" dirty="0" err="1">
                <a:ea typeface="Calibri"/>
                <a:cs typeface="Times New Roman"/>
              </a:rPr>
              <a:t>uang</a:t>
            </a:r>
            <a:r>
              <a:rPr lang="en-US" sz="2000" dirty="0">
                <a:ea typeface="Calibri"/>
                <a:cs typeface="Times New Roman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id-ID" sz="2000" dirty="0" smtClean="0">
                <a:ea typeface="Calibri"/>
                <a:cs typeface="Times New Roman"/>
              </a:rPr>
              <a:t>	</a:t>
            </a:r>
            <a:r>
              <a:rPr lang="en-US" sz="2000" u="sng" dirty="0" err="1" smtClean="0">
                <a:solidFill>
                  <a:srgbClr val="3399FF"/>
                </a:solidFill>
                <a:ea typeface="Calibri"/>
                <a:cs typeface="Times New Roman" pitchFamily="18" charset="0"/>
              </a:rPr>
              <a:t>Benar</a:t>
            </a:r>
            <a:r>
              <a:rPr lang="en-US" sz="2000" dirty="0">
                <a:ea typeface="Calibri"/>
                <a:cs typeface="Times New Roman" pitchFamily="18" charset="0"/>
              </a:rPr>
              <a:t>			</a:t>
            </a:r>
            <a:r>
              <a:rPr lang="id-ID" sz="2000" dirty="0" smtClean="0">
                <a:ea typeface="Calibri"/>
                <a:cs typeface="Times New Roman" pitchFamily="18" charset="0"/>
              </a:rPr>
              <a:t>	</a:t>
            </a:r>
            <a:r>
              <a:rPr lang="en-US" sz="2000" u="sng" dirty="0" smtClean="0">
                <a:solidFill>
                  <a:srgbClr val="FF0000"/>
                </a:solidFill>
                <a:ea typeface="Calibri"/>
                <a:cs typeface="Times New Roman" pitchFamily="18" charset="0"/>
              </a:rPr>
              <a:t>Salah</a:t>
            </a:r>
            <a:endParaRPr lang="en-US" sz="2000" u="sng" dirty="0">
              <a:solidFill>
                <a:srgbClr val="FF0000"/>
              </a:solidFill>
              <a:ea typeface="Calibri"/>
              <a:cs typeface="Times New Roman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id-ID" sz="2000" dirty="0" smtClean="0">
                <a:ea typeface="Calibri"/>
                <a:cs typeface="Times New Roman" pitchFamily="18" charset="0"/>
              </a:rPr>
              <a:t>	</a:t>
            </a:r>
            <a:r>
              <a:rPr lang="en-US" sz="2000" dirty="0" smtClean="0">
                <a:ea typeface="Calibri"/>
                <a:cs typeface="Times New Roman" pitchFamily="18" charset="0"/>
              </a:rPr>
              <a:t>Cm </a:t>
            </a:r>
            <a:r>
              <a:rPr lang="en-US" sz="2000" dirty="0">
                <a:ea typeface="Calibri"/>
                <a:cs typeface="Times New Roman" pitchFamily="18" charset="0"/>
              </a:rPr>
              <a:t>(</a:t>
            </a:r>
            <a:r>
              <a:rPr lang="en-US" sz="2000" dirty="0" err="1">
                <a:ea typeface="Calibri"/>
                <a:cs typeface="Times New Roman" pitchFamily="18" charset="0"/>
              </a:rPr>
              <a:t>sentimeter</a:t>
            </a:r>
            <a:r>
              <a:rPr lang="en-US" sz="2000" dirty="0">
                <a:ea typeface="Calibri"/>
                <a:cs typeface="Times New Roman" pitchFamily="18" charset="0"/>
              </a:rPr>
              <a:t>)		</a:t>
            </a:r>
            <a:r>
              <a:rPr lang="en-US" sz="2000" dirty="0" smtClean="0">
                <a:ea typeface="Calibri"/>
                <a:cs typeface="Times New Roman" pitchFamily="18" charset="0"/>
              </a:rPr>
              <a:t>	cm</a:t>
            </a:r>
            <a:r>
              <a:rPr lang="en-US" sz="2000" dirty="0">
                <a:ea typeface="Calibri"/>
                <a:cs typeface="Times New Roman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id-ID" sz="2000" dirty="0" smtClean="0">
                <a:ea typeface="Calibri"/>
                <a:cs typeface="Times New Roman" pitchFamily="18" charset="0"/>
              </a:rPr>
              <a:t>	</a:t>
            </a:r>
            <a:r>
              <a:rPr lang="en-US" sz="2000" dirty="0" smtClean="0">
                <a:ea typeface="Calibri"/>
                <a:cs typeface="Times New Roman" pitchFamily="18" charset="0"/>
              </a:rPr>
              <a:t>Kg </a:t>
            </a:r>
            <a:r>
              <a:rPr lang="en-US" sz="2000" dirty="0">
                <a:ea typeface="Calibri"/>
                <a:cs typeface="Times New Roman" pitchFamily="18" charset="0"/>
              </a:rPr>
              <a:t>(kilogram)		</a:t>
            </a:r>
            <a:r>
              <a:rPr lang="id-ID" sz="2000" dirty="0" smtClean="0">
                <a:ea typeface="Calibri"/>
                <a:cs typeface="Times New Roman" pitchFamily="18" charset="0"/>
              </a:rPr>
              <a:t>	</a:t>
            </a:r>
            <a:r>
              <a:rPr lang="en-US" sz="2000" dirty="0" smtClean="0">
                <a:ea typeface="Calibri"/>
                <a:cs typeface="Times New Roman" pitchFamily="18" charset="0"/>
              </a:rPr>
              <a:t>kg</a:t>
            </a:r>
            <a:r>
              <a:rPr lang="en-US" sz="2000" dirty="0">
                <a:ea typeface="Calibri"/>
                <a:cs typeface="Times New Roman" pitchFamily="18" charset="0"/>
              </a:rPr>
              <a:t>.</a:t>
            </a:r>
          </a:p>
          <a:p>
            <a:endParaRPr 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5179393" y="496286"/>
            <a:ext cx="3935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Pemakaian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id-ID" sz="2800" b="1" dirty="0" smtClean="0">
                <a:solidFill>
                  <a:srgbClr val="0070C0"/>
                </a:solidFill>
              </a:rPr>
              <a:t>Tanda </a:t>
            </a:r>
            <a:r>
              <a:rPr lang="id-ID" sz="2800" b="1" dirty="0">
                <a:solidFill>
                  <a:srgbClr val="0070C0"/>
                </a:solidFill>
              </a:rPr>
              <a:t>Titik (.)</a:t>
            </a:r>
          </a:p>
        </p:txBody>
      </p:sp>
    </p:spTree>
    <p:extLst>
      <p:ext uri="{BB962C8B-B14F-4D97-AF65-F5344CB8AC3E}">
        <p14:creationId xmlns:p14="http://schemas.microsoft.com/office/powerpoint/2010/main" val="2273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1782"/>
            <a:ext cx="8373888" cy="5109393"/>
          </a:xfrm>
        </p:spPr>
        <p:txBody>
          <a:bodyPr>
            <a:noAutofit/>
          </a:bodyPr>
          <a:lstStyle/>
          <a:p>
            <a:pPr marL="265113" indent="-36513" algn="just">
              <a:spcAft>
                <a:spcPts val="800"/>
              </a:spcAft>
              <a:buNone/>
            </a:pPr>
            <a:r>
              <a:rPr lang="id-ID" sz="2000" dirty="0" smtClean="0">
                <a:solidFill>
                  <a:srgbClr val="0070C0"/>
                </a:solidFill>
                <a:ea typeface="Calibri"/>
                <a:cs typeface="Times New Roman"/>
              </a:rPr>
              <a:t>Tanda </a:t>
            </a:r>
            <a:r>
              <a:rPr lang="id-ID" sz="2000" dirty="0">
                <a:solidFill>
                  <a:srgbClr val="0070C0"/>
                </a:solidFill>
                <a:ea typeface="Calibri"/>
                <a:cs typeface="Times New Roman"/>
              </a:rPr>
              <a:t>koma wajib di gunakan di antara unsur-unsur dalam suatu pemerincian atau </a:t>
            </a:r>
            <a:r>
              <a:rPr lang="id-ID" sz="2000" dirty="0" smtClean="0">
                <a:solidFill>
                  <a:srgbClr val="0070C0"/>
                </a:solidFill>
                <a:ea typeface="Calibri"/>
                <a:cs typeface="Times New Roman"/>
              </a:rPr>
              <a:t>pembilangan</a:t>
            </a:r>
          </a:p>
          <a:p>
            <a:pPr indent="0" algn="just">
              <a:spcAft>
                <a:spcPts val="800"/>
              </a:spcAft>
              <a:buNone/>
            </a:pPr>
            <a:r>
              <a:rPr lang="id-ID" sz="2000" i="1" dirty="0" smtClean="0">
                <a:ea typeface="Calibri"/>
                <a:cs typeface="Times New Roman"/>
              </a:rPr>
              <a:t>Misalnya :</a:t>
            </a:r>
          </a:p>
          <a:p>
            <a:pPr indent="0" algn="just">
              <a:spcAft>
                <a:spcPts val="800"/>
              </a:spcAft>
              <a:buNone/>
            </a:pPr>
            <a:r>
              <a:rPr lang="id-ID" sz="2000" dirty="0" smtClean="0">
                <a:ea typeface="Calibri"/>
                <a:cs typeface="Times New Roman"/>
              </a:rPr>
              <a:t>Air </a:t>
            </a:r>
            <a:r>
              <a:rPr lang="id-ID" sz="2000" dirty="0">
                <a:ea typeface="Calibri"/>
                <a:cs typeface="Times New Roman"/>
              </a:rPr>
              <a:t>kelapa diberi bumbu lengkuas, daun salam, bawang putih, dan garam</a:t>
            </a:r>
            <a:r>
              <a:rPr lang="en-US" sz="2000" dirty="0" smtClean="0">
                <a:ea typeface="Calibri"/>
                <a:cs typeface="Times New Roman"/>
              </a:rPr>
              <a:t>.</a:t>
            </a:r>
            <a:endParaRPr lang="id-ID" sz="2000" dirty="0" smtClean="0">
              <a:ea typeface="Calibri"/>
              <a:cs typeface="Times New Roman"/>
            </a:endParaRPr>
          </a:p>
          <a:p>
            <a:pPr indent="0" algn="just">
              <a:spcAft>
                <a:spcPts val="800"/>
              </a:spcAft>
              <a:buNone/>
            </a:pPr>
            <a:endParaRPr lang="id-ID" sz="2000" dirty="0" smtClean="0">
              <a:ea typeface="Calibri"/>
              <a:cs typeface="Times New Roman"/>
            </a:endParaRPr>
          </a:p>
          <a:p>
            <a:pPr indent="0" algn="just">
              <a:spcAft>
                <a:spcPts val="800"/>
              </a:spcAft>
              <a:buNone/>
            </a:pPr>
            <a:r>
              <a:rPr lang="id-ID" sz="2000" dirty="0" smtClean="0">
                <a:solidFill>
                  <a:srgbClr val="0070C0"/>
                </a:solidFill>
                <a:ea typeface="Calibri"/>
                <a:cs typeface="Times New Roman"/>
              </a:rPr>
              <a:t>Tanda </a:t>
            </a:r>
            <a:r>
              <a:rPr lang="id-ID" sz="2000" dirty="0">
                <a:solidFill>
                  <a:srgbClr val="0070C0"/>
                </a:solidFill>
                <a:ea typeface="Calibri"/>
                <a:cs typeface="Times New Roman"/>
              </a:rPr>
              <a:t>koma harus digunakan untuk memisahkan kalimat setara yang satu </a:t>
            </a:r>
            <a:r>
              <a:rPr lang="id-ID" sz="2000" dirty="0" smtClean="0">
                <a:solidFill>
                  <a:srgbClr val="0070C0"/>
                </a:solidFill>
                <a:ea typeface="Calibri"/>
                <a:cs typeface="Times New Roman"/>
              </a:rPr>
              <a:t>	dari</a:t>
            </a:r>
            <a:r>
              <a:rPr lang="en-US" sz="2000" dirty="0" smtClean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id-ID" sz="2000" dirty="0">
                <a:solidFill>
                  <a:srgbClr val="0070C0"/>
                </a:solidFill>
                <a:ea typeface="Calibri"/>
                <a:cs typeface="Times New Roman"/>
              </a:rPr>
              <a:t>kalimat setara berikutnya yang didahului oleh kata </a:t>
            </a:r>
            <a:r>
              <a:rPr lang="id-ID" sz="2000" i="1" dirty="0">
                <a:solidFill>
                  <a:srgbClr val="0070C0"/>
                </a:solidFill>
                <a:ea typeface="Calibri"/>
                <a:cs typeface="Times New Roman"/>
              </a:rPr>
              <a:t>tetapi, melainkan</a:t>
            </a:r>
            <a:r>
              <a:rPr lang="id-ID" sz="2000" dirty="0">
                <a:solidFill>
                  <a:srgbClr val="0070C0"/>
                </a:solidFill>
                <a:ea typeface="Calibri"/>
                <a:cs typeface="Times New Roman"/>
              </a:rPr>
              <a:t>, </a:t>
            </a:r>
            <a:r>
              <a:rPr lang="id-ID" sz="2000" dirty="0" smtClean="0">
                <a:solidFill>
                  <a:srgbClr val="0070C0"/>
                </a:solidFill>
                <a:ea typeface="Calibri"/>
                <a:cs typeface="Times New Roman"/>
              </a:rPr>
              <a:t>dan </a:t>
            </a:r>
            <a:r>
              <a:rPr lang="id-ID" sz="2000" i="1" dirty="0">
                <a:solidFill>
                  <a:srgbClr val="0070C0"/>
                </a:solidFill>
                <a:ea typeface="Calibri"/>
                <a:cs typeface="Times New Roman"/>
              </a:rPr>
              <a:t>sedangkan</a:t>
            </a:r>
            <a:r>
              <a:rPr lang="id-ID" sz="2000" dirty="0">
                <a:solidFill>
                  <a:srgbClr val="0070C0"/>
                </a:solidFill>
                <a:ea typeface="Calibri"/>
                <a:cs typeface="Times New Roman"/>
              </a:rPr>
              <a:t>.</a:t>
            </a:r>
            <a:endParaRPr lang="en-US" sz="2000" dirty="0">
              <a:solidFill>
                <a:srgbClr val="0070C0"/>
              </a:solidFill>
              <a:ea typeface="Calibri"/>
              <a:cs typeface="Times New Roman"/>
            </a:endParaRPr>
          </a:p>
          <a:p>
            <a:pPr marL="269875" indent="0" algn="just">
              <a:buNone/>
            </a:pPr>
            <a:r>
              <a:rPr lang="id-ID" sz="2000" i="1" dirty="0" smtClean="0">
                <a:ea typeface="Calibri"/>
                <a:cs typeface="Times New Roman"/>
              </a:rPr>
              <a:t>Misalnya : </a:t>
            </a:r>
          </a:p>
          <a:p>
            <a:pPr marL="266700" indent="0" algn="just">
              <a:spcAft>
                <a:spcPts val="0"/>
              </a:spcAft>
              <a:buNone/>
            </a:pPr>
            <a:r>
              <a:rPr lang="id-ID" sz="2000" dirty="0" smtClean="0">
                <a:ea typeface="Calibri"/>
                <a:cs typeface="Times New Roman"/>
              </a:rPr>
              <a:t>Dia </a:t>
            </a:r>
            <a:r>
              <a:rPr lang="id-ID" sz="2000" dirty="0">
                <a:ea typeface="Calibri"/>
                <a:cs typeface="Times New Roman"/>
              </a:rPr>
              <a:t>bukan mahasiswa Jayabaya, </a:t>
            </a:r>
            <a:r>
              <a:rPr lang="id-ID" sz="2000" i="1" dirty="0">
                <a:ea typeface="Calibri"/>
                <a:cs typeface="Times New Roman"/>
              </a:rPr>
              <a:t>melainkan</a:t>
            </a:r>
            <a:r>
              <a:rPr lang="id-ID" sz="2000" dirty="0">
                <a:ea typeface="Calibri"/>
                <a:cs typeface="Times New Roman"/>
              </a:rPr>
              <a:t> mahasiswa Atmajaya</a:t>
            </a:r>
            <a:r>
              <a:rPr lang="en-US" sz="2000" dirty="0">
                <a:ea typeface="Calibri"/>
                <a:cs typeface="Times New Roman"/>
              </a:rPr>
              <a:t>.</a:t>
            </a:r>
          </a:p>
          <a:p>
            <a:pPr marL="0" indent="0" algn="just">
              <a:buNone/>
            </a:pPr>
            <a:endParaRPr lang="id-ID" sz="2400" dirty="0"/>
          </a:p>
        </p:txBody>
      </p:sp>
      <p:sp>
        <p:nvSpPr>
          <p:cNvPr id="2" name="Rectangle 1"/>
          <p:cNvSpPr/>
          <p:nvPr/>
        </p:nvSpPr>
        <p:spPr>
          <a:xfrm>
            <a:off x="4801306" y="533400"/>
            <a:ext cx="4133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Pemakaian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id-ID" sz="2800" b="1" dirty="0" smtClean="0">
                <a:solidFill>
                  <a:srgbClr val="0070C0"/>
                </a:solidFill>
              </a:rPr>
              <a:t>Tanda </a:t>
            </a:r>
            <a:r>
              <a:rPr lang="id-ID" sz="2800" b="1" dirty="0">
                <a:solidFill>
                  <a:srgbClr val="0070C0"/>
                </a:solidFill>
              </a:rPr>
              <a:t>Koma (,)</a:t>
            </a:r>
          </a:p>
        </p:txBody>
      </p:sp>
    </p:spTree>
    <p:extLst>
      <p:ext uri="{BB962C8B-B14F-4D97-AF65-F5344CB8AC3E}">
        <p14:creationId xmlns:p14="http://schemas.microsoft.com/office/powerpoint/2010/main" val="26258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220816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2000" dirty="0" smtClean="0">
                <a:solidFill>
                  <a:srgbClr val="0070C0"/>
                </a:solidFill>
                <a:ea typeface="Calibri"/>
                <a:cs typeface="Times New Roman" pitchFamily="18" charset="0"/>
              </a:rPr>
              <a:t>Tanda </a:t>
            </a:r>
            <a:r>
              <a:rPr lang="id-ID" sz="2000" dirty="0">
                <a:solidFill>
                  <a:srgbClr val="0070C0"/>
                </a:solidFill>
                <a:ea typeface="Calibri"/>
                <a:cs typeface="Times New Roman" pitchFamily="18" charset="0"/>
              </a:rPr>
              <a:t>koma harus digunakan untuk memisahkan anak kalimat dari induk </a:t>
            </a:r>
            <a:r>
              <a:rPr lang="id-ID" sz="2000" dirty="0" smtClean="0">
                <a:solidFill>
                  <a:srgbClr val="0070C0"/>
                </a:solidFill>
                <a:ea typeface="Calibri"/>
                <a:cs typeface="Times New Roman" pitchFamily="18" charset="0"/>
              </a:rPr>
              <a:t>kalimat </a:t>
            </a:r>
            <a:r>
              <a:rPr lang="id-ID" sz="2000" dirty="0">
                <a:solidFill>
                  <a:srgbClr val="0070C0"/>
                </a:solidFill>
                <a:ea typeface="Calibri"/>
                <a:cs typeface="Times New Roman" pitchFamily="18" charset="0"/>
              </a:rPr>
              <a:t>apabila anak kalimat tersebut mendahului induk kalimatnya. </a:t>
            </a:r>
            <a:endParaRPr lang="id-ID" sz="2000" dirty="0" smtClean="0">
              <a:solidFill>
                <a:srgbClr val="0070C0"/>
              </a:solidFill>
              <a:ea typeface="Calibri"/>
              <a:cs typeface="Times New Roman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2000" dirty="0" smtClean="0">
                <a:ea typeface="Calibri"/>
                <a:cs typeface="Times New Roman" pitchFamily="18" charset="0"/>
              </a:rPr>
              <a:t>Misalnya </a:t>
            </a:r>
            <a:r>
              <a:rPr lang="id-ID" sz="2000" dirty="0">
                <a:ea typeface="Calibri"/>
                <a:cs typeface="Times New Roman" pitchFamily="18" charset="0"/>
              </a:rPr>
              <a:t>:</a:t>
            </a:r>
            <a:endParaRPr lang="en-US" sz="2000" dirty="0">
              <a:ea typeface="Calibri"/>
              <a:cs typeface="Times New Roman" pitchFamily="18" charset="0"/>
            </a:endParaRPr>
          </a:p>
          <a:p>
            <a:pPr marL="631825" indent="-285750" algn="just">
              <a:lnSpc>
                <a:spcPct val="107000"/>
              </a:lnSpc>
            </a:pPr>
            <a:r>
              <a:rPr lang="en-US" sz="2000" i="1" dirty="0">
                <a:ea typeface="Calibri"/>
                <a:cs typeface="Times New Roman" pitchFamily="18" charset="0"/>
              </a:rPr>
              <a:t>A</a:t>
            </a:r>
            <a:r>
              <a:rPr lang="id-ID" sz="2000" i="1" dirty="0">
                <a:ea typeface="Calibri"/>
                <a:cs typeface="Times New Roman" pitchFamily="18" charset="0"/>
              </a:rPr>
              <a:t>pabila</a:t>
            </a:r>
            <a:r>
              <a:rPr lang="id-ID" sz="2000" dirty="0">
                <a:ea typeface="Calibri"/>
                <a:cs typeface="Times New Roman" pitchFamily="18" charset="0"/>
              </a:rPr>
              <a:t> belajar sungguh-sungguh, Saudara akan berhasil dalam ujian.</a:t>
            </a:r>
            <a:endParaRPr lang="en-US" sz="2000" dirty="0">
              <a:ea typeface="Calibri"/>
              <a:cs typeface="Times New Roman" pitchFamily="18" charset="0"/>
            </a:endParaRPr>
          </a:p>
          <a:p>
            <a:pPr marL="631825" indent="-285750" algn="just">
              <a:lnSpc>
                <a:spcPct val="107000"/>
              </a:lnSpc>
            </a:pPr>
            <a:r>
              <a:rPr lang="id-ID" sz="2000" i="1" dirty="0">
                <a:ea typeface="Calibri"/>
                <a:cs typeface="Times New Roman" pitchFamily="18" charset="0"/>
              </a:rPr>
              <a:t>Karena</a:t>
            </a:r>
            <a:r>
              <a:rPr lang="id-ID" sz="2000" dirty="0">
                <a:ea typeface="Calibri"/>
                <a:cs typeface="Times New Roman" pitchFamily="18" charset="0"/>
              </a:rPr>
              <a:t> harus ditandatangani oleh Gubernur, surat itu ditulis di atas kertas berkepala surat resmi.</a:t>
            </a:r>
            <a:endParaRPr lang="en-US" sz="2000" dirty="0">
              <a:ea typeface="Calibri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a typeface="Calibri"/>
                <a:cs typeface="Times New Roman" pitchFamily="18" charset="0"/>
              </a:rPr>
              <a:t> 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2000" dirty="0" smtClean="0">
                <a:solidFill>
                  <a:srgbClr val="0070C0"/>
                </a:solidFill>
                <a:ea typeface="Calibri"/>
                <a:cs typeface="Times New Roman" pitchFamily="18" charset="0"/>
              </a:rPr>
              <a:t>Tanda </a:t>
            </a:r>
            <a:r>
              <a:rPr lang="id-ID" sz="2000" dirty="0">
                <a:solidFill>
                  <a:srgbClr val="0070C0"/>
                </a:solidFill>
                <a:ea typeface="Calibri"/>
                <a:cs typeface="Times New Roman" pitchFamily="18" charset="0"/>
              </a:rPr>
              <a:t>koma harus digunakan di belakang kata atau ungkapan penghubung antar</a:t>
            </a:r>
            <a:r>
              <a:rPr lang="en-US" sz="2000" dirty="0">
                <a:solidFill>
                  <a:srgbClr val="0070C0"/>
                </a:solidFill>
                <a:ea typeface="Calibri"/>
                <a:cs typeface="Times New Roman" pitchFamily="18" charset="0"/>
              </a:rPr>
              <a:t> </a:t>
            </a:r>
            <a:r>
              <a:rPr lang="id-ID" sz="2000" dirty="0">
                <a:solidFill>
                  <a:srgbClr val="0070C0"/>
                </a:solidFill>
                <a:ea typeface="Calibri"/>
                <a:cs typeface="Times New Roman" pitchFamily="18" charset="0"/>
              </a:rPr>
              <a:t>kalimat yang terdapat pada awal </a:t>
            </a:r>
            <a:r>
              <a:rPr lang="id-ID" sz="2000" dirty="0" smtClean="0">
                <a:solidFill>
                  <a:srgbClr val="0070C0"/>
                </a:solidFill>
                <a:ea typeface="Calibri"/>
                <a:cs typeface="Times New Roman" pitchFamily="18" charset="0"/>
              </a:rPr>
              <a:t>kalimat.</a:t>
            </a:r>
            <a:endParaRPr lang="id-ID" sz="2000" dirty="0">
              <a:solidFill>
                <a:srgbClr val="0070C0"/>
              </a:solidFill>
              <a:ea typeface="Calibri"/>
              <a:cs typeface="Times New Roman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d-ID" sz="2000" dirty="0" smtClean="0">
                <a:ea typeface="Calibri"/>
                <a:cs typeface="Times New Roman" pitchFamily="18" charset="0"/>
              </a:rPr>
              <a:t>Misalnya :</a:t>
            </a:r>
          </a:p>
          <a:p>
            <a:pPr indent="0" algn="just">
              <a:lnSpc>
                <a:spcPct val="107000"/>
              </a:lnSpc>
              <a:buNone/>
            </a:pPr>
            <a:r>
              <a:rPr lang="id-ID" sz="2000" i="1" dirty="0" smtClean="0">
                <a:ea typeface="Calibri"/>
                <a:cs typeface="Times New Roman" pitchFamily="18" charset="0"/>
              </a:rPr>
              <a:t>Oleh </a:t>
            </a:r>
            <a:r>
              <a:rPr lang="id-ID" sz="2000" i="1" dirty="0">
                <a:ea typeface="Calibri"/>
                <a:cs typeface="Times New Roman" pitchFamily="18" charset="0"/>
              </a:rPr>
              <a:t>karena itu</a:t>
            </a:r>
            <a:r>
              <a:rPr lang="id-ID" sz="2000" dirty="0">
                <a:ea typeface="Calibri"/>
                <a:cs typeface="Times New Roman" pitchFamily="18" charset="0"/>
              </a:rPr>
              <a:t>, kita harus menghormati pendapatnya.</a:t>
            </a:r>
            <a:endParaRPr lang="id-ID" sz="2000" dirty="0"/>
          </a:p>
        </p:txBody>
      </p:sp>
      <p:sp>
        <p:nvSpPr>
          <p:cNvPr id="5" name="Rectangle 4"/>
          <p:cNvSpPr/>
          <p:nvPr/>
        </p:nvSpPr>
        <p:spPr>
          <a:xfrm>
            <a:off x="5032258" y="487132"/>
            <a:ext cx="4133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Pemakaian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id-ID" sz="2800" b="1" dirty="0" smtClean="0">
                <a:solidFill>
                  <a:srgbClr val="0070C0"/>
                </a:solidFill>
              </a:rPr>
              <a:t>Tanda </a:t>
            </a:r>
            <a:r>
              <a:rPr lang="id-ID" sz="2800" b="1" dirty="0">
                <a:solidFill>
                  <a:srgbClr val="0070C0"/>
                </a:solidFill>
              </a:rPr>
              <a:t>Koma (,)</a:t>
            </a:r>
          </a:p>
        </p:txBody>
      </p:sp>
    </p:spTree>
    <p:extLst>
      <p:ext uri="{BB962C8B-B14F-4D97-AF65-F5344CB8AC3E}">
        <p14:creationId xmlns:p14="http://schemas.microsoft.com/office/powerpoint/2010/main" val="2699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00600" y="674866"/>
            <a:ext cx="425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800" b="1" dirty="0"/>
              <a:t>Session Learning Outcomes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9050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latin typeface="Arial" panose="020B0604020202020204" pitchFamily="34" charset="0"/>
                <a:cs typeface="Arial" panose="020B0604020202020204" pitchFamily="34" charset="0"/>
              </a:rPr>
              <a:t>Upon completion of this session, students are expected to be able </a:t>
            </a: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 1 : Identify spelling errors in sentences and paragraphs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 2 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Compose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academic paragraph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 3 : Create Scientific Writing</a:t>
            </a:r>
          </a:p>
          <a:p>
            <a:pPr>
              <a:lnSpc>
                <a:spcPct val="150000"/>
              </a:lnSpc>
            </a:pP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29662" cy="5334000"/>
          </a:xfrm>
        </p:spPr>
        <p:txBody>
          <a:bodyPr>
            <a:noAutofit/>
          </a:bodyPr>
          <a:lstStyle/>
          <a:p>
            <a:pPr lvl="0" indent="-77788">
              <a:lnSpc>
                <a:spcPct val="107000"/>
              </a:lnSpc>
              <a:spcAft>
                <a:spcPts val="800"/>
              </a:spcAft>
              <a:buNone/>
            </a:pPr>
            <a:endParaRPr lang="id-ID" dirty="0" smtClean="0">
              <a:ea typeface="Calibri"/>
              <a:cs typeface="Arial" pitchFamily="34" charset="0"/>
            </a:endParaRPr>
          </a:p>
          <a:p>
            <a:pPr marL="28575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 smtClean="0">
                <a:solidFill>
                  <a:srgbClr val="0070C0"/>
                </a:solidFill>
                <a:ea typeface="Calibri"/>
                <a:cs typeface="Times New Roman"/>
              </a:rPr>
              <a:t>Tanda</a:t>
            </a:r>
            <a:r>
              <a:rPr lang="en-US" dirty="0" smtClean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titik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dua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(:)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dipakai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pada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akhir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suatu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pernyataan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lengkap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yang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diikuti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oleh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ea typeface="Calibri"/>
                <a:cs typeface="Times New Roman"/>
              </a:rPr>
              <a:t>rangkaian</a:t>
            </a:r>
            <a:r>
              <a:rPr lang="en-US" dirty="0" smtClean="0">
                <a:solidFill>
                  <a:srgbClr val="0070C0"/>
                </a:solidFill>
                <a:ea typeface="Calibri"/>
                <a:cs typeface="Times New Roman"/>
              </a:rPr>
              <a:t>.</a:t>
            </a:r>
            <a:endParaRPr lang="id-ID" dirty="0" smtClean="0">
              <a:solidFill>
                <a:srgbClr val="0070C0"/>
              </a:solidFill>
              <a:ea typeface="Calibri"/>
              <a:cs typeface="Times New Roman"/>
            </a:endParaRPr>
          </a:p>
          <a:p>
            <a:pPr marL="28575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 err="1" smtClean="0">
                <a:ea typeface="Calibri"/>
                <a:cs typeface="Times New Roman"/>
              </a:rPr>
              <a:t>Misalnya</a:t>
            </a:r>
            <a:r>
              <a:rPr lang="en-US" i="1" dirty="0" smtClean="0">
                <a:ea typeface="Calibri"/>
                <a:cs typeface="Times New Roman"/>
              </a:rPr>
              <a:t> </a:t>
            </a:r>
            <a:r>
              <a:rPr lang="en-US" i="1" dirty="0">
                <a:ea typeface="Calibri"/>
                <a:cs typeface="Times New Roman"/>
              </a:rPr>
              <a:t>: </a:t>
            </a:r>
          </a:p>
          <a:p>
            <a:pPr marL="28575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 err="1" smtClean="0">
                <a:ea typeface="Calibri"/>
                <a:cs typeface="Times New Roman"/>
              </a:rPr>
              <a:t>Perguruan</a:t>
            </a:r>
            <a:r>
              <a:rPr lang="en-US" i="1" dirty="0" smtClean="0">
                <a:ea typeface="Calibri"/>
                <a:cs typeface="Times New Roman"/>
              </a:rPr>
              <a:t> </a:t>
            </a:r>
            <a:r>
              <a:rPr lang="en-US" i="1" dirty="0" err="1">
                <a:ea typeface="Calibri"/>
                <a:cs typeface="Times New Roman"/>
              </a:rPr>
              <a:t>Tinggi</a:t>
            </a:r>
            <a:r>
              <a:rPr lang="en-US" i="1" dirty="0">
                <a:ea typeface="Calibri"/>
                <a:cs typeface="Times New Roman"/>
              </a:rPr>
              <a:t> Nusantara </a:t>
            </a:r>
            <a:r>
              <a:rPr lang="en-US" i="1" dirty="0" err="1">
                <a:ea typeface="Calibri"/>
                <a:cs typeface="Times New Roman"/>
              </a:rPr>
              <a:t>mempunyai</a:t>
            </a:r>
            <a:r>
              <a:rPr lang="en-US" i="1" dirty="0">
                <a:ea typeface="Calibri"/>
                <a:cs typeface="Times New Roman"/>
              </a:rPr>
              <a:t> </a:t>
            </a:r>
            <a:r>
              <a:rPr lang="en-US" i="1" dirty="0" err="1">
                <a:ea typeface="Calibri"/>
                <a:cs typeface="Times New Roman"/>
              </a:rPr>
              <a:t>tiga</a:t>
            </a:r>
            <a:r>
              <a:rPr lang="en-US" i="1" dirty="0">
                <a:ea typeface="Calibri"/>
                <a:cs typeface="Times New Roman"/>
              </a:rPr>
              <a:t> </a:t>
            </a:r>
            <a:r>
              <a:rPr lang="en-US" i="1" dirty="0" err="1">
                <a:ea typeface="Calibri"/>
                <a:cs typeface="Times New Roman"/>
              </a:rPr>
              <a:t>jurusan</a:t>
            </a:r>
            <a:r>
              <a:rPr lang="en-US" i="1" dirty="0">
                <a:ea typeface="Calibri"/>
                <a:cs typeface="Times New Roman"/>
              </a:rPr>
              <a:t>: </a:t>
            </a:r>
            <a:r>
              <a:rPr lang="en-US" i="1" dirty="0" err="1">
                <a:ea typeface="Calibri"/>
                <a:cs typeface="Times New Roman"/>
              </a:rPr>
              <a:t>Sekolah</a:t>
            </a:r>
            <a:r>
              <a:rPr lang="en-US" i="1" dirty="0">
                <a:ea typeface="Calibri"/>
                <a:cs typeface="Times New Roman"/>
              </a:rPr>
              <a:t> </a:t>
            </a:r>
            <a:r>
              <a:rPr lang="en-US" i="1" dirty="0" err="1">
                <a:ea typeface="Calibri"/>
                <a:cs typeface="Times New Roman"/>
              </a:rPr>
              <a:t>Tinggi</a:t>
            </a:r>
            <a:r>
              <a:rPr lang="en-US" i="1" dirty="0">
                <a:ea typeface="Calibri"/>
                <a:cs typeface="Times New Roman"/>
              </a:rPr>
              <a:t> </a:t>
            </a:r>
            <a:r>
              <a:rPr lang="en-US" i="1" dirty="0" err="1" smtClean="0">
                <a:ea typeface="Calibri"/>
                <a:cs typeface="Times New Roman"/>
              </a:rPr>
              <a:t>Teknik</a:t>
            </a:r>
            <a:r>
              <a:rPr lang="en-US" i="1" dirty="0">
                <a:ea typeface="Calibri"/>
                <a:cs typeface="Times New Roman"/>
              </a:rPr>
              <a:t>, </a:t>
            </a:r>
            <a:r>
              <a:rPr lang="id-ID" i="1" dirty="0" smtClean="0">
                <a:ea typeface="Calibri"/>
                <a:cs typeface="Times New Roman"/>
              </a:rPr>
              <a:t> </a:t>
            </a:r>
            <a:r>
              <a:rPr lang="en-US" i="1" dirty="0" err="1" smtClean="0">
                <a:ea typeface="Calibri"/>
                <a:cs typeface="Times New Roman"/>
              </a:rPr>
              <a:t>Sekolah</a:t>
            </a:r>
            <a:r>
              <a:rPr lang="en-US" i="1" dirty="0" smtClean="0">
                <a:ea typeface="Calibri"/>
                <a:cs typeface="Times New Roman"/>
              </a:rPr>
              <a:t> </a:t>
            </a:r>
            <a:r>
              <a:rPr lang="en-US" i="1" dirty="0" err="1">
                <a:ea typeface="Calibri"/>
                <a:cs typeface="Times New Roman"/>
              </a:rPr>
              <a:t>Tinggi</a:t>
            </a:r>
            <a:r>
              <a:rPr lang="en-US" i="1" dirty="0">
                <a:ea typeface="Calibri"/>
                <a:cs typeface="Times New Roman"/>
              </a:rPr>
              <a:t> </a:t>
            </a:r>
            <a:r>
              <a:rPr lang="en-US" i="1" dirty="0" err="1">
                <a:ea typeface="Calibri"/>
                <a:cs typeface="Times New Roman"/>
              </a:rPr>
              <a:t>Ekonomi</a:t>
            </a:r>
            <a:r>
              <a:rPr lang="en-US" i="1" dirty="0">
                <a:ea typeface="Calibri"/>
                <a:cs typeface="Times New Roman"/>
              </a:rPr>
              <a:t>, </a:t>
            </a:r>
            <a:r>
              <a:rPr lang="id-ID" i="1" dirty="0" smtClean="0">
                <a:ea typeface="Calibri"/>
                <a:cs typeface="Times New Roman"/>
              </a:rPr>
              <a:t> </a:t>
            </a:r>
            <a:r>
              <a:rPr lang="en-US" i="1" dirty="0" err="1" smtClean="0">
                <a:ea typeface="Calibri"/>
                <a:cs typeface="Times New Roman"/>
              </a:rPr>
              <a:t>dan</a:t>
            </a:r>
            <a:r>
              <a:rPr lang="en-US" i="1" dirty="0" smtClean="0">
                <a:ea typeface="Calibri"/>
                <a:cs typeface="Times New Roman"/>
              </a:rPr>
              <a:t> </a:t>
            </a:r>
            <a:r>
              <a:rPr lang="en-US" i="1" dirty="0" err="1">
                <a:ea typeface="Calibri"/>
                <a:cs typeface="Times New Roman"/>
              </a:rPr>
              <a:t>Sekolah</a:t>
            </a:r>
            <a:r>
              <a:rPr lang="en-US" i="1" dirty="0">
                <a:ea typeface="Calibri"/>
                <a:cs typeface="Times New Roman"/>
              </a:rPr>
              <a:t> </a:t>
            </a:r>
            <a:r>
              <a:rPr lang="en-US" i="1" dirty="0" err="1" smtClean="0">
                <a:ea typeface="Calibri"/>
                <a:cs typeface="Times New Roman"/>
              </a:rPr>
              <a:t>Tinggi</a:t>
            </a:r>
            <a:r>
              <a:rPr lang="id-ID" i="1" dirty="0" smtClean="0">
                <a:ea typeface="Calibri"/>
                <a:cs typeface="Times New Roman"/>
              </a:rPr>
              <a:t> </a:t>
            </a:r>
            <a:r>
              <a:rPr lang="en-US" i="1" dirty="0" err="1" smtClean="0">
                <a:ea typeface="Calibri"/>
                <a:cs typeface="Times New Roman"/>
              </a:rPr>
              <a:t>Hukum</a:t>
            </a:r>
            <a:r>
              <a:rPr lang="en-US" i="1" dirty="0">
                <a:ea typeface="Calibri"/>
                <a:cs typeface="Times New Roman"/>
              </a:rPr>
              <a:t>.</a:t>
            </a:r>
          </a:p>
          <a:p>
            <a:pPr marL="28575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id-ID" dirty="0" smtClean="0">
              <a:ea typeface="Calibri"/>
              <a:cs typeface="Times New Roman"/>
            </a:endParaRPr>
          </a:p>
          <a:p>
            <a:pPr marL="28575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 smtClean="0">
                <a:solidFill>
                  <a:srgbClr val="0070C0"/>
                </a:solidFill>
                <a:ea typeface="Calibri"/>
                <a:cs typeface="Times New Roman"/>
              </a:rPr>
              <a:t>Tanda</a:t>
            </a:r>
            <a:r>
              <a:rPr lang="en-US" dirty="0" smtClean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titik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dua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(:)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tidak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di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pakai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kalau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rangkaian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atau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pemerian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itu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merupakan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pelengkapan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yang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mengakhiri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70C0"/>
                </a:solidFill>
                <a:ea typeface="Calibri"/>
                <a:cs typeface="Times New Roman"/>
              </a:rPr>
              <a:t>pernyataan</a:t>
            </a:r>
            <a:r>
              <a:rPr lang="en-US" dirty="0">
                <a:solidFill>
                  <a:srgbClr val="0070C0"/>
                </a:solidFill>
                <a:ea typeface="Calibri"/>
                <a:cs typeface="Times New Roman"/>
              </a:rPr>
              <a:t>. </a:t>
            </a:r>
          </a:p>
          <a:p>
            <a:pPr marL="285750" indent="0" algn="just">
              <a:lnSpc>
                <a:spcPct val="107000"/>
              </a:lnSpc>
              <a:buNone/>
            </a:pPr>
            <a:r>
              <a:rPr lang="en-US" i="1" dirty="0" err="1" smtClean="0">
                <a:ea typeface="Calibri"/>
                <a:cs typeface="Times New Roman"/>
              </a:rPr>
              <a:t>Misalnya</a:t>
            </a:r>
            <a:r>
              <a:rPr lang="en-US" i="1" dirty="0" smtClean="0">
                <a:ea typeface="Calibri"/>
                <a:cs typeface="Times New Roman"/>
              </a:rPr>
              <a:t> </a:t>
            </a:r>
            <a:r>
              <a:rPr lang="en-US" i="1" dirty="0">
                <a:ea typeface="Calibri"/>
                <a:cs typeface="Times New Roman"/>
              </a:rPr>
              <a:t>:</a:t>
            </a:r>
          </a:p>
          <a:p>
            <a:pPr marL="28575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 smtClean="0">
                <a:ea typeface="Calibri"/>
                <a:cs typeface="Times New Roman"/>
              </a:rPr>
              <a:t>Perguruan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Tinggi</a:t>
            </a:r>
            <a:r>
              <a:rPr lang="en-US" dirty="0">
                <a:ea typeface="Calibri"/>
                <a:cs typeface="Times New Roman"/>
              </a:rPr>
              <a:t> Nusantara </a:t>
            </a:r>
            <a:r>
              <a:rPr lang="en-US" dirty="0" err="1">
                <a:ea typeface="Calibri"/>
                <a:cs typeface="Times New Roman"/>
              </a:rPr>
              <a:t>mempunyai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Sekolah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Tinggi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Teknik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err="1" smtClean="0">
                <a:ea typeface="Calibri"/>
                <a:cs typeface="Times New Roman"/>
              </a:rPr>
              <a:t>Sekolah</a:t>
            </a:r>
            <a:r>
              <a:rPr lang="id-ID" dirty="0" smtClean="0">
                <a:ea typeface="Calibri"/>
                <a:cs typeface="Times New Roman"/>
              </a:rPr>
              <a:t> </a:t>
            </a:r>
            <a:r>
              <a:rPr lang="en-US" dirty="0" err="1" smtClean="0">
                <a:ea typeface="Calibri"/>
                <a:cs typeface="Times New Roman"/>
              </a:rPr>
              <a:t>Tinggi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Ekonomi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err="1">
                <a:ea typeface="Calibri"/>
                <a:cs typeface="Times New Roman"/>
              </a:rPr>
              <a:t>dan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Sekolah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Tinggi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Hukum</a:t>
            </a:r>
            <a:r>
              <a:rPr lang="en-US" dirty="0">
                <a:ea typeface="Calibri"/>
                <a:cs typeface="Times New Roman"/>
              </a:rPr>
              <a:t>.</a:t>
            </a:r>
          </a:p>
          <a:p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4419600" y="381000"/>
            <a:ext cx="4616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</a:rPr>
              <a:t>Pemakaian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id-ID" sz="2800" b="1" dirty="0" smtClean="0">
                <a:solidFill>
                  <a:srgbClr val="0070C0"/>
                </a:solidFill>
              </a:rPr>
              <a:t>Tanda </a:t>
            </a:r>
            <a:r>
              <a:rPr lang="id-ID" sz="2800" b="1" dirty="0">
                <a:solidFill>
                  <a:srgbClr val="0070C0"/>
                </a:solidFill>
              </a:rPr>
              <a:t>Titik Dua (:)</a:t>
            </a:r>
          </a:p>
        </p:txBody>
      </p:sp>
    </p:spTree>
    <p:extLst>
      <p:ext uri="{BB962C8B-B14F-4D97-AF65-F5344CB8AC3E}">
        <p14:creationId xmlns:p14="http://schemas.microsoft.com/office/powerpoint/2010/main" val="151257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3886200" cy="762000"/>
          </a:xfrm>
        </p:spPr>
        <p:txBody>
          <a:bodyPr>
            <a:noAutofit/>
          </a:bodyPr>
          <a:lstStyle/>
          <a:p>
            <a:pPr lvl="0" indent="-77788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smtClean="0"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a typeface="Calibri"/>
                <a:cs typeface="Arial" pitchFamily="34" charset="0"/>
              </a:rPr>
              <a:t>Masih</a:t>
            </a:r>
            <a:r>
              <a:rPr lang="en-US" dirty="0" smtClean="0"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a typeface="Calibri"/>
                <a:cs typeface="Arial" pitchFamily="34" charset="0"/>
              </a:rPr>
              <a:t>banyak</a:t>
            </a:r>
            <a:r>
              <a:rPr lang="en-US" dirty="0" smtClean="0"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a typeface="Calibri"/>
                <a:cs typeface="Arial" pitchFamily="34" charset="0"/>
              </a:rPr>
              <a:t>aturan</a:t>
            </a:r>
            <a:r>
              <a:rPr lang="en-US" dirty="0" smtClean="0"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a typeface="Calibri"/>
                <a:cs typeface="Arial" pitchFamily="34" charset="0"/>
              </a:rPr>
              <a:t>lainnya</a:t>
            </a:r>
            <a:r>
              <a:rPr lang="en-US" dirty="0" smtClean="0"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a typeface="Calibri"/>
                <a:cs typeface="Arial" pitchFamily="34" charset="0"/>
              </a:rPr>
              <a:t>seputar</a:t>
            </a:r>
            <a:r>
              <a:rPr lang="en-US" dirty="0" smtClean="0"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a typeface="Calibri"/>
                <a:cs typeface="Arial" pitchFamily="34" charset="0"/>
              </a:rPr>
              <a:t>pemakaian</a:t>
            </a:r>
            <a:r>
              <a:rPr lang="en-US" dirty="0" smtClean="0"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a typeface="Calibri"/>
                <a:cs typeface="Arial" pitchFamily="34" charset="0"/>
              </a:rPr>
              <a:t>tanda</a:t>
            </a:r>
            <a:r>
              <a:rPr lang="en-US" dirty="0" smtClean="0"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a typeface="Calibri"/>
                <a:cs typeface="Arial" pitchFamily="34" charset="0"/>
              </a:rPr>
              <a:t>baca</a:t>
            </a:r>
            <a:r>
              <a:rPr lang="en-US" dirty="0" smtClean="0">
                <a:ea typeface="Calibri"/>
                <a:cs typeface="Arial" pitchFamily="34" charset="0"/>
              </a:rPr>
              <a:t>, </a:t>
            </a:r>
            <a:r>
              <a:rPr lang="en-US" dirty="0" err="1" smtClean="0">
                <a:ea typeface="Calibri"/>
                <a:cs typeface="Arial" pitchFamily="34" charset="0"/>
              </a:rPr>
              <a:t>seperti</a:t>
            </a:r>
            <a:r>
              <a:rPr lang="en-US" dirty="0" smtClean="0"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a typeface="Calibri"/>
                <a:cs typeface="Arial" pitchFamily="34" charset="0"/>
              </a:rPr>
              <a:t>berikut</a:t>
            </a:r>
            <a:r>
              <a:rPr lang="en-US" dirty="0">
                <a:ea typeface="Calibri"/>
                <a:cs typeface="Arial" pitchFamily="34" charset="0"/>
              </a:rPr>
              <a:t>.</a:t>
            </a:r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5050631" y="381000"/>
            <a:ext cx="3586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solidFill>
                  <a:srgbClr val="0070C0"/>
                </a:solidFill>
              </a:rPr>
              <a:t>Pemakaian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id-ID" sz="2800" b="1" dirty="0" smtClean="0">
                <a:solidFill>
                  <a:srgbClr val="0070C0"/>
                </a:solidFill>
              </a:rPr>
              <a:t>Tanda </a:t>
            </a:r>
            <a:r>
              <a:rPr lang="en-US" sz="2800" b="1" dirty="0" smtClean="0">
                <a:solidFill>
                  <a:srgbClr val="0070C0"/>
                </a:solidFill>
              </a:rPr>
              <a:t>Baca</a:t>
            </a:r>
            <a:endParaRPr lang="id-ID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90800"/>
            <a:ext cx="2257303" cy="412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2743200"/>
            <a:ext cx="4953000" cy="14096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77788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 err="1" smtClean="0">
                <a:ea typeface="Calibri"/>
                <a:cs typeface="Arial" pitchFamily="34" charset="0"/>
              </a:rPr>
              <a:t>Mahasiswa</a:t>
            </a:r>
            <a:r>
              <a:rPr lang="en-US" sz="2000" dirty="0" smtClean="0"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a typeface="Calibri"/>
                <a:cs typeface="Arial" pitchFamily="34" charset="0"/>
              </a:rPr>
              <a:t>dapat</a:t>
            </a:r>
            <a:r>
              <a:rPr lang="en-US" sz="2000" dirty="0" smtClean="0"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a typeface="Calibri"/>
                <a:cs typeface="Arial" pitchFamily="34" charset="0"/>
              </a:rPr>
              <a:t>mempelajari</a:t>
            </a:r>
            <a:r>
              <a:rPr lang="en-US" sz="2000" dirty="0" smtClean="0"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a typeface="Calibri"/>
                <a:cs typeface="Arial" pitchFamily="34" charset="0"/>
              </a:rPr>
              <a:t>seputar</a:t>
            </a:r>
            <a:r>
              <a:rPr lang="en-US" sz="2000" dirty="0" smtClean="0"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a typeface="Calibri"/>
                <a:cs typeface="Arial" pitchFamily="34" charset="0"/>
              </a:rPr>
              <a:t>tanda</a:t>
            </a:r>
            <a:r>
              <a:rPr lang="en-US" sz="2000" dirty="0" smtClean="0"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a typeface="Calibri"/>
                <a:cs typeface="Arial" pitchFamily="34" charset="0"/>
              </a:rPr>
              <a:t>baca</a:t>
            </a:r>
            <a:r>
              <a:rPr lang="en-US" sz="2000" dirty="0" smtClean="0"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a typeface="Calibri"/>
                <a:cs typeface="Arial" pitchFamily="34" charset="0"/>
              </a:rPr>
              <a:t>melalui</a:t>
            </a:r>
            <a:r>
              <a:rPr lang="en-US" sz="2000" dirty="0" smtClean="0">
                <a:ea typeface="Calibri"/>
                <a:cs typeface="Arial" pitchFamily="34" charset="0"/>
              </a:rPr>
              <a:t>: </a:t>
            </a:r>
            <a:r>
              <a:rPr lang="en-US" sz="2000" dirty="0">
                <a:hlinkClick r:id="rId3"/>
              </a:rPr>
              <a:t>http://badanbahasa.kemdikbud.go.id/lamanbahasa/sites/default/files/PUEBI.pdf?opwvc=1</a:t>
            </a:r>
            <a:endParaRPr lang="id-ID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62" y="4324267"/>
            <a:ext cx="1590675" cy="22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5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2133600" cy="1397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609600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/>
              <a:t>References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6800" y="1792424"/>
            <a:ext cx="6837114" cy="722176"/>
          </a:xfrm>
        </p:spPr>
        <p:txBody>
          <a:bodyPr>
            <a:no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en-US" sz="2400" i="1" dirty="0" smtClean="0">
                <a:solidFill>
                  <a:srgbClr val="0081BD"/>
                </a:solidFill>
              </a:rPr>
              <a:t>Main Material :</a:t>
            </a:r>
            <a:br>
              <a:rPr lang="en-US" sz="2400" i="1" dirty="0" smtClean="0">
                <a:solidFill>
                  <a:srgbClr val="0081BD"/>
                </a:solidFill>
              </a:rPr>
            </a:b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</a:rPr>
              <a:t>LEC 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– </a:t>
            </a:r>
            <a:r>
              <a:rPr lang="en-US" sz="18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Pedoman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Umum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Ejaan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1800" b="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Bahasa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 Indonesia</a:t>
            </a:r>
            <a: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sz="1800" b="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id-ID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2511" y="3134793"/>
            <a:ext cx="7820025" cy="722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z="2000" i="1" dirty="0" smtClean="0"/>
              <a:t>Textbook: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marL="342900" indent="-342900" eaLnBrk="0" fontAlgn="base" hangingPunct="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800" b="0" dirty="0" err="1" smtClean="0">
                <a:solidFill>
                  <a:schemeClr val="tx1"/>
                </a:solidFill>
              </a:rPr>
              <a:t>Badan</a:t>
            </a:r>
            <a:r>
              <a:rPr lang="en-US" sz="1800" b="0" dirty="0" smtClean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Pengembangan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Pembinaan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Bahasa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Kemendikbud</a:t>
            </a:r>
            <a:r>
              <a:rPr lang="en-US" sz="1800" b="0" dirty="0">
                <a:solidFill>
                  <a:schemeClr val="tx1"/>
                </a:solidFill>
              </a:rPr>
              <a:t>. (2016). </a:t>
            </a:r>
            <a:r>
              <a:rPr lang="en-US" sz="1800" b="0" dirty="0" err="1">
                <a:solidFill>
                  <a:schemeClr val="tx1"/>
                </a:solidFill>
              </a:rPr>
              <a:t>Pedoman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Umum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Ejaan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Bahasa</a:t>
            </a:r>
            <a:r>
              <a:rPr lang="en-US" sz="1800" b="0" dirty="0">
                <a:solidFill>
                  <a:schemeClr val="tx1"/>
                </a:solidFill>
              </a:rPr>
              <a:t> Indonesia. </a:t>
            </a:r>
            <a:r>
              <a:rPr lang="en-US" sz="1800" b="0" dirty="0" err="1">
                <a:solidFill>
                  <a:schemeClr val="tx1"/>
                </a:solidFill>
              </a:rPr>
              <a:t>Badan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Pengembangan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dan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Pembinaan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Bahasa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1800" b="0" dirty="0" err="1">
                <a:solidFill>
                  <a:schemeClr val="tx1"/>
                </a:solidFill>
              </a:rPr>
              <a:t>Kemendikbud</a:t>
            </a:r>
            <a:r>
              <a:rPr lang="en-US" sz="1800" b="0" dirty="0">
                <a:solidFill>
                  <a:schemeClr val="tx1"/>
                </a:solidFill>
              </a:rPr>
              <a:t>. Jakarta. ISBN: </a:t>
            </a:r>
            <a:r>
              <a:rPr lang="en-US" sz="1800" b="0" dirty="0" smtClean="0">
                <a:solidFill>
                  <a:schemeClr val="tx1"/>
                </a:solidFill>
              </a:rPr>
              <a:t>978-979-069-26</a:t>
            </a:r>
          </a:p>
          <a:p>
            <a:pPr marL="342900" indent="-342900" eaLnBrk="0" fontAlgn="base" hangingPunct="0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id-ID" sz="18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52511" y="5199338"/>
            <a:ext cx="7820025" cy="722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r>
              <a:rPr lang="en-US" sz="2000" i="1" dirty="0" smtClean="0"/>
              <a:t>Supporting Material: </a:t>
            </a:r>
            <a:endParaRPr lang="en-US" sz="2000" dirty="0"/>
          </a:p>
          <a:p>
            <a:pPr marL="342900" indent="-342900" eaLnBrk="0" fontAlgn="base" hangingPunct="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://binus.ac.id/bits/learning-object/Ejaan-Bahasa-Indonesia-2681/index.html#/</a:t>
            </a:r>
            <a:r>
              <a:rPr lang="en-US" sz="1800" dirty="0" smtClean="0">
                <a:solidFill>
                  <a:schemeClr val="tx1"/>
                </a:solidFill>
                <a:hlinkClick r:id="rId3"/>
              </a:rPr>
              <a:t>page-3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eaLnBrk="0" fontAlgn="base" hangingPunct="0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800" b="0" dirty="0" smtClean="0">
                <a:solidFill>
                  <a:schemeClr val="tx1"/>
                </a:solidFill>
              </a:rPr>
              <a:t>Prof</a:t>
            </a:r>
            <a:r>
              <a:rPr lang="en-US" sz="1800" b="0" dirty="0">
                <a:solidFill>
                  <a:schemeClr val="tx1"/>
                </a:solidFill>
              </a:rPr>
              <a:t>. Dr. </a:t>
            </a:r>
            <a:r>
              <a:rPr lang="en-US" sz="1800" b="0" dirty="0" err="1">
                <a:solidFill>
                  <a:schemeClr val="tx1"/>
                </a:solidFill>
              </a:rPr>
              <a:t>Achmad</a:t>
            </a:r>
            <a:r>
              <a:rPr lang="en-US" sz="1800" b="0" dirty="0">
                <a:solidFill>
                  <a:schemeClr val="tx1"/>
                </a:solidFill>
              </a:rPr>
              <a:t> HP </a:t>
            </a:r>
            <a:r>
              <a:rPr lang="en-US" sz="1800" b="0" dirty="0" err="1">
                <a:solidFill>
                  <a:schemeClr val="tx1"/>
                </a:solidFill>
              </a:rPr>
              <a:t>dan</a:t>
            </a:r>
            <a:r>
              <a:rPr lang="en-US" sz="1800" b="0" dirty="0">
                <a:solidFill>
                  <a:schemeClr val="tx1"/>
                </a:solidFill>
              </a:rPr>
              <a:t> Dr. Alex, </a:t>
            </a:r>
            <a:r>
              <a:rPr lang="en-US" sz="1800" b="0" dirty="0" err="1">
                <a:solidFill>
                  <a:schemeClr val="tx1"/>
                </a:solidFill>
              </a:rPr>
              <a:t>M.Pd</a:t>
            </a:r>
            <a:r>
              <a:rPr lang="en-US" sz="1800" b="0" dirty="0">
                <a:solidFill>
                  <a:schemeClr val="tx1"/>
                </a:solidFill>
              </a:rPr>
              <a:t>.. (2016). </a:t>
            </a:r>
            <a:r>
              <a:rPr lang="en-US" sz="1800" b="0" dirty="0" err="1">
                <a:solidFill>
                  <a:schemeClr val="tx1"/>
                </a:solidFill>
              </a:rPr>
              <a:t>Bahasa</a:t>
            </a:r>
            <a:r>
              <a:rPr lang="en-US" sz="1800" b="0" dirty="0">
                <a:solidFill>
                  <a:schemeClr val="tx1"/>
                </a:solidFill>
              </a:rPr>
              <a:t> Indonesia </a:t>
            </a:r>
            <a:r>
              <a:rPr lang="en-US" sz="1800" b="0" dirty="0" err="1">
                <a:solidFill>
                  <a:schemeClr val="tx1"/>
                </a:solidFill>
              </a:rPr>
              <a:t>untuk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Perguruan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Tinggi</a:t>
            </a:r>
            <a:r>
              <a:rPr lang="en-US" sz="2000" b="0" dirty="0">
                <a:solidFill>
                  <a:schemeClr val="tx1"/>
                </a:solidFill>
              </a:rPr>
              <a:t>. </a:t>
            </a:r>
            <a:r>
              <a:rPr lang="en-US" sz="2000" b="0" dirty="0" err="1">
                <a:solidFill>
                  <a:schemeClr val="tx1"/>
                </a:solidFill>
              </a:rPr>
              <a:t>Erlangga</a:t>
            </a:r>
            <a:r>
              <a:rPr lang="en-US" sz="2000" b="0" dirty="0">
                <a:solidFill>
                  <a:schemeClr val="tx1"/>
                </a:solidFill>
              </a:rPr>
              <a:t>. Jakarta. ISBN: 9786022986683</a:t>
            </a:r>
          </a:p>
          <a:p>
            <a:pPr eaLnBrk="0" fontAlgn="base" hangingPunct="0">
              <a:spcAft>
                <a:spcPct val="0"/>
              </a:spcAft>
            </a:pPr>
            <a:endParaRPr lang="id-ID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643050"/>
            <a:ext cx="7660731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just">
              <a:spcAft>
                <a:spcPts val="1000"/>
              </a:spcAft>
            </a:pP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kapital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atau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besar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digunakan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pada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</a:t>
            </a:r>
          </a:p>
          <a:p>
            <a:pPr marL="457200" algn="just">
              <a:spcAft>
                <a:spcPts val="1000"/>
              </a:spcAft>
            </a:pPr>
            <a:endParaRPr lang="en-US" sz="2000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arenBoth"/>
            </a:pP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pada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awal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kalimat</a:t>
            </a:r>
            <a:endParaRPr lang="en-US" sz="2000" b="1" dirty="0" smtClean="0">
              <a:solidFill>
                <a:srgbClr val="0070C0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1371600">
              <a:spcAft>
                <a:spcPts val="0"/>
              </a:spcAft>
            </a:pP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 </a:t>
            </a:r>
          </a:p>
          <a:p>
            <a:pPr marL="1371600">
              <a:spcAft>
                <a:spcPts val="0"/>
              </a:spcAft>
            </a:pPr>
            <a:r>
              <a:rPr lang="en-US" sz="2000" u="sng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Mari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kita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pikirkan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lima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tahun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ke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depan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kita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siapkan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sekarang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</a:p>
          <a:p>
            <a:pPr marL="1371600">
              <a:spcAft>
                <a:spcPts val="800"/>
              </a:spcAft>
            </a:pPr>
            <a:r>
              <a:rPr lang="en-US" sz="2000" u="sng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Apa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yang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kita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perlukan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lima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tahun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kedepan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?</a:t>
            </a:r>
          </a:p>
          <a:p>
            <a:pPr marL="1371600">
              <a:spcAft>
                <a:spcPts val="800"/>
              </a:spcAft>
            </a:pPr>
            <a:endParaRPr lang="en-US" sz="2000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265113" lvl="0" indent="-265113">
              <a:spcAft>
                <a:spcPts val="0"/>
              </a:spcAft>
            </a:pP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(2)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kata yang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berkenaan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dengan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agama,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kitab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suci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dan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Tuhan</a:t>
            </a:r>
            <a:r>
              <a:rPr lang="en-US" sz="2000" b="1" dirty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termasuk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kata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gantinya</a:t>
            </a:r>
            <a:endParaRPr lang="en-US" sz="2000" b="1" dirty="0" smtClean="0">
              <a:solidFill>
                <a:srgbClr val="0070C0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1371600">
              <a:spcAft>
                <a:spcPts val="0"/>
              </a:spcAft>
            </a:pP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</a:t>
            </a:r>
          </a:p>
          <a:p>
            <a:pPr marL="1371600">
              <a:spcAft>
                <a:spcPts val="800"/>
              </a:spcAft>
            </a:pP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Allah, Al-Qur’an,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Budha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Injil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Kristen,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sebagainya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4381" y="428604"/>
            <a:ext cx="3926709" cy="1011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PENULISAN HURUF KAPITAL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1428736"/>
            <a:ext cx="76060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(3)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petikan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kutipan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)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langsung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</a:p>
          <a:p>
            <a:pPr marL="434975">
              <a:spcAft>
                <a:spcPts val="0"/>
              </a:spcAft>
            </a:pP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</a:t>
            </a:r>
          </a:p>
          <a:p>
            <a:pPr marL="434975">
              <a:spcAft>
                <a:spcPts val="0"/>
              </a:spcAft>
            </a:pP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Mahasiswa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bertanya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“</a:t>
            </a:r>
            <a:r>
              <a:rPr lang="en-US" u="sng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Mengapa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harus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berubah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?”</a:t>
            </a:r>
          </a:p>
          <a:p>
            <a:pPr marL="434975">
              <a:spcAft>
                <a:spcPts val="800"/>
              </a:spcAft>
            </a:pP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Kata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dosen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“</a:t>
            </a:r>
            <a:r>
              <a:rPr lang="en-US" u="sng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Dulu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yang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mempunyai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sumber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ilmiah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hanyalah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dosen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.”</a:t>
            </a:r>
          </a:p>
          <a:p>
            <a:pPr marL="354013" lvl="0" indent="-354013">
              <a:spcAft>
                <a:spcPts val="1000"/>
              </a:spcAft>
            </a:pPr>
            <a:endParaRPr lang="en-US" b="1" dirty="0">
              <a:latin typeface="Arial" pitchFamily="34" charset="0"/>
              <a:ea typeface="Calibri"/>
              <a:cs typeface="Arial" pitchFamily="34" charset="0"/>
            </a:endParaRPr>
          </a:p>
          <a:p>
            <a:pPr marL="354013" lvl="0" indent="-354013"/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(4)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kata yang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menyatakan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gelar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kehormatan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gelar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keagamaan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gelar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keturunan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yang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diikuti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dengan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orang</a:t>
            </a:r>
            <a:r>
              <a:rPr lang="en-US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  <a:endParaRPr lang="id-ID" dirty="0" smtClean="0">
              <a:solidFill>
                <a:srgbClr val="0070C0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354013" lvl="0" indent="-354013"/>
            <a:r>
              <a:rPr lang="id-ID" dirty="0" smtClean="0"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</a:t>
            </a:r>
          </a:p>
          <a:p>
            <a:pPr marL="446088"/>
            <a:r>
              <a:rPr lang="en-US" u="sng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Nabi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Muhammad, </a:t>
            </a:r>
            <a:r>
              <a:rPr lang="en-US" u="sng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Mahaputra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Mohammad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Yamin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u="sng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Sultan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Hamengkubuwono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X,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dan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sebagainya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</a:p>
          <a:p>
            <a:pPr marL="1371600">
              <a:spcAft>
                <a:spcPts val="800"/>
              </a:spcAft>
            </a:pPr>
            <a:endParaRPr lang="en-US" b="1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265113" lvl="0" indent="-265113">
              <a:spcAft>
                <a:spcPts val="1000"/>
              </a:spcAft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ea typeface="Calibri"/>
                <a:cs typeface="Arial" pitchFamily="34" charset="0"/>
              </a:rPr>
              <a:t>(5)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jabatan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atau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pangkat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diikuti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orang.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Namun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jika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tidak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diikuti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orang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besar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tidak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dipakai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</a:p>
          <a:p>
            <a:pPr marL="341313">
              <a:spcAft>
                <a:spcPts val="0"/>
              </a:spcAft>
            </a:pP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 </a:t>
            </a:r>
          </a:p>
          <a:p>
            <a:pPr marL="341313">
              <a:spcAft>
                <a:spcPts val="0"/>
              </a:spcAft>
            </a:pP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Dokter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Nugroho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Iman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Santosa</a:t>
            </a:r>
            <a:endParaRPr lang="en-US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341313">
              <a:spcAft>
                <a:spcPts val="0"/>
              </a:spcAft>
            </a:pP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Gubernur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Sutyoso</a:t>
            </a:r>
            <a:endParaRPr lang="en-US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4381" y="428604"/>
            <a:ext cx="3926709" cy="1011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PENULISAN HURUF KAPITAL</a:t>
            </a:r>
          </a:p>
        </p:txBody>
      </p:sp>
    </p:spTree>
    <p:extLst>
      <p:ext uri="{BB962C8B-B14F-4D97-AF65-F5344CB8AC3E}">
        <p14:creationId xmlns:p14="http://schemas.microsoft.com/office/powerpoint/2010/main" val="25741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581150"/>
            <a:ext cx="76438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lvl="0" indent="-622300"/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(6)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unsur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orang.</a:t>
            </a:r>
          </a:p>
          <a:p>
            <a:pPr marL="622300" indent="-622300"/>
            <a:r>
              <a:rPr lang="id-ID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</a:t>
            </a:r>
            <a:r>
              <a:rPr lang="id-ID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Andi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Malarangeng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Megawati Sukarno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Putri</a:t>
            </a:r>
            <a:endParaRPr lang="en-US" sz="2000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622300" indent="-622300"/>
            <a:endParaRPr lang="en-US" sz="20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622300" lvl="0" indent="-622300"/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(7)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kata yang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menyatakan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bangsa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suku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atau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bahasa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.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Namun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kapital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tidak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dipakai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jika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tidak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menunjukkan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</a:p>
          <a:p>
            <a:pPr marL="622300" indent="-622300"/>
            <a:r>
              <a:rPr lang="id-ID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</a:t>
            </a:r>
            <a:r>
              <a:rPr lang="id-ID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Calibri"/>
                <a:cs typeface="Arial" pitchFamily="34" charset="0"/>
              </a:rPr>
              <a:t>b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ahasa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Arab,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bangsa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Indonesia,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suku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Jawa</a:t>
            </a:r>
            <a:endParaRPr lang="en-US" sz="2000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622300" indent="-622300"/>
            <a:endParaRPr lang="en-US" sz="20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622300" lvl="0" indent="-622300"/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(8)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tahun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bulan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hari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raya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dan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peristiwa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sejarah</a:t>
            </a:r>
            <a:r>
              <a:rPr lang="en-US" sz="2000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</a:p>
          <a:p>
            <a:pPr marL="622300" indent="-622300"/>
            <a:r>
              <a:rPr lang="id-ID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</a:t>
            </a:r>
            <a:r>
              <a:rPr lang="id-ID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Calibri"/>
                <a:cs typeface="Arial" pitchFamily="34" charset="0"/>
              </a:rPr>
              <a:t>t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ahun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Masehi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bulan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Oktober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hari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raya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Idul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Fitri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</a:p>
          <a:p>
            <a:pPr marL="622300" indent="-622300"/>
            <a:endParaRPr lang="en-US" sz="20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352425" lvl="0" indent="-352425"/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(9)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kata yang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menyatakan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dalam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geografi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.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Namun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</a:t>
            </a:r>
            <a:r>
              <a:rPr lang="id-ID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kapital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tidak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dipakai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jika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tidak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diikuti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</a:p>
          <a:p>
            <a:pPr marL="622300" indent="-622300"/>
            <a:r>
              <a:rPr lang="id-ID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</a:t>
            </a:r>
            <a:r>
              <a:rPr lang="id-ID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Danau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Batur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Jalan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Jenderal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Sudirman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0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Terusan</a:t>
            </a:r>
            <a:r>
              <a:rPr lang="en-US" sz="20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Suez,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43400" y="589002"/>
            <a:ext cx="4157690" cy="1011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PENULISAN HURUF KAPITAL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600200"/>
            <a:ext cx="7820372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lvl="0" indent="-442913"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(10)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kata yang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menyatakan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lembaga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atau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badan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pemerintah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ketatanegaraan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dokumen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resmi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termasuk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juga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singkatannya</a:t>
            </a:r>
            <a:endParaRPr lang="id-ID" b="1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442913" lvl="0" indent="-442913">
              <a:spcAft>
                <a:spcPts val="600"/>
              </a:spcAft>
            </a:pPr>
            <a:r>
              <a:rPr lang="id-ID" dirty="0" smtClean="0"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id-ID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 D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ewan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Perwakilan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Rakyat (DPR),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Angkatan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Bersenjata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Republik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Indonesia (ABRI)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dan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sebagainya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</a:p>
          <a:p>
            <a:pPr marL="1371600">
              <a:spcAft>
                <a:spcPts val="600"/>
              </a:spcAft>
            </a:pPr>
            <a:endParaRPr lang="en-US" dirty="0">
              <a:latin typeface="Arial" pitchFamily="34" charset="0"/>
              <a:ea typeface="Calibri"/>
              <a:cs typeface="Arial" pitchFamily="34" charset="0"/>
            </a:endParaRPr>
          </a:p>
          <a:p>
            <a:pPr marL="354013" lvl="0" indent="-354013"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(11)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buku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majalah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surat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kabar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judul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karangan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kecuali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partikel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seperti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di,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ke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dari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) yang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tidak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terletak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di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posisi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awal</a:t>
            </a:r>
            <a:endParaRPr lang="id-ID" b="1" dirty="0" smtClean="0">
              <a:solidFill>
                <a:srgbClr val="0070C0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354013" lvl="0" indent="-354013">
              <a:spcAft>
                <a:spcPts val="600"/>
              </a:spcAft>
            </a:pPr>
            <a:r>
              <a:rPr lang="id-ID" dirty="0" smtClean="0"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id-ID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ea typeface="Calibri"/>
                <a:cs typeface="Arial" pitchFamily="34" charset="0"/>
              </a:rPr>
              <a:t>h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arian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Kompas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majalah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Gatra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dan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sebagainya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</a:p>
          <a:p>
            <a:pPr marL="1371600">
              <a:spcAft>
                <a:spcPts val="600"/>
              </a:spcAft>
            </a:pPr>
            <a:endParaRPr lang="en-US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354013" lvl="0" indent="-354013"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(12)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pertama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istilah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kekerabatan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seperti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bapak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ibu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adik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saudara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) yang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dipakai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sebagai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kata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ganti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atau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kata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sapaan</a:t>
            </a:r>
            <a:r>
              <a:rPr lang="en-US" b="1" dirty="0" smtClean="0">
                <a:solidFill>
                  <a:srgbClr val="0070C0"/>
                </a:solidFill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  <a:endParaRPr lang="id-ID" b="1" dirty="0" smtClean="0">
              <a:solidFill>
                <a:srgbClr val="0070C0"/>
              </a:solidFill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marL="354013" lvl="0" indent="-354013">
              <a:spcAft>
                <a:spcPts val="600"/>
              </a:spcAft>
            </a:pPr>
            <a:r>
              <a:rPr lang="id-ID" dirty="0" smtClean="0">
                <a:latin typeface="Arial" pitchFamily="34" charset="0"/>
                <a:ea typeface="Calibri"/>
                <a:cs typeface="Arial" pitchFamily="34" charset="0"/>
              </a:rPr>
              <a:t>	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</a:t>
            </a:r>
            <a:r>
              <a:rPr lang="id-ID" dirty="0" smtClean="0">
                <a:latin typeface="Arial" pitchFamily="34" charset="0"/>
                <a:ea typeface="Calibri"/>
                <a:cs typeface="Arial" pitchFamily="34" charset="0"/>
              </a:rPr>
              <a:t> T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anya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saya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kepada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ayah, “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Apakah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u="sng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Ayah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akan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membelikan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saya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komputer</a:t>
            </a:r>
            <a:r>
              <a:rPr lang="en-US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?”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43400" y="589002"/>
            <a:ext cx="4157690" cy="1011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PENULISAN HURUF KAPITAL</a:t>
            </a:r>
          </a:p>
        </p:txBody>
      </p:sp>
    </p:spTree>
    <p:extLst>
      <p:ext uri="{BB962C8B-B14F-4D97-AF65-F5344CB8AC3E}">
        <p14:creationId xmlns:p14="http://schemas.microsoft.com/office/powerpoint/2010/main" val="16903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-24"/>
            <a:ext cx="9139237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71600" y="1697772"/>
            <a:ext cx="79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400" dirty="0" smtClean="0">
                <a:latin typeface="Arial" pitchFamily="34" charset="0"/>
                <a:ea typeface="Calibri"/>
                <a:cs typeface="Arial" pitchFamily="34" charset="0"/>
              </a:rPr>
              <a:t>P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enulisan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kecil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dalam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posisi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ini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bukan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pada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awal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kalimat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bukan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orang,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atau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penggunaan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lain yang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tidak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dipersyaratkan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pada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penggunaan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kapital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. Akan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tetapi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perlu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diperhatikan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adanya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penggunaan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huruf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kecil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yang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perlu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ditekankan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,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misalnya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penulisan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i="1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nama</a:t>
            </a:r>
            <a:r>
              <a:rPr lang="en-US" sz="2400" i="1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i="1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jenis</a:t>
            </a:r>
            <a:r>
              <a:rPr lang="en-US" sz="2400" i="1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.</a:t>
            </a:r>
            <a:endParaRPr lang="id-ID" sz="2400" i="1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lvl="0" algn="just"/>
            <a:endParaRPr lang="id-ID" sz="2400" i="1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  <a:p>
            <a:pPr lvl="0" algn="just"/>
            <a:r>
              <a:rPr lang="en-US" sz="2400" b="1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Contoh</a:t>
            </a:r>
            <a:r>
              <a:rPr lang="en-US" sz="2400" b="1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:</a:t>
            </a:r>
            <a:r>
              <a:rPr lang="id-ID" sz="2400" b="1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ea typeface="Calibri"/>
                <a:cs typeface="Arial" pitchFamily="34" charset="0"/>
              </a:rPr>
              <a:t>k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unci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inggris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(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bukan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kunci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Inggris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ea typeface="Calibri"/>
              <a:cs typeface="Arial" pitchFamily="34" charset="0"/>
            </a:endParaRPr>
          </a:p>
          <a:p>
            <a:pPr marL="457200" indent="457200"/>
            <a:r>
              <a:rPr lang="id-ID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pisang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ambon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(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bukan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en-US" sz="2400" dirty="0" err="1" smtClean="0">
                <a:effectLst/>
                <a:latin typeface="Arial" pitchFamily="34" charset="0"/>
                <a:ea typeface="Calibri"/>
                <a:cs typeface="Arial" pitchFamily="34" charset="0"/>
              </a:rPr>
              <a:t>pisang</a:t>
            </a:r>
            <a:r>
              <a:rPr lang="en-US" sz="2400" dirty="0" smtClean="0">
                <a:effectLst/>
                <a:latin typeface="Arial" pitchFamily="34" charset="0"/>
                <a:ea typeface="Calibri"/>
                <a:cs typeface="Arial" pitchFamily="34" charset="0"/>
              </a:rPr>
              <a:t> Ambon)</a:t>
            </a:r>
          </a:p>
          <a:p>
            <a:pPr marL="457200" indent="457200"/>
            <a:endParaRPr lang="en-US" sz="2400" dirty="0" smtClean="0">
              <a:effectLst/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0" y="428604"/>
            <a:ext cx="5105400" cy="1011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PENULISAN</a:t>
            </a:r>
            <a:r>
              <a:rPr kumimoji="0" lang="id-ID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HURUF KECIL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353202"/>
            <a:ext cx="3886200" cy="471599"/>
          </a:xfrm>
        </p:spPr>
        <p:txBody>
          <a:bodyPr>
            <a:noAutofit/>
          </a:bodyPr>
          <a:lstStyle/>
          <a:p>
            <a:r>
              <a:rPr lang="id-ID" sz="2400" b="1" dirty="0" smtClean="0"/>
              <a:t/>
            </a:r>
            <a:br>
              <a:rPr lang="id-ID" sz="2400" b="1" dirty="0" smtClean="0"/>
            </a:br>
            <a:r>
              <a:rPr lang="id-ID" sz="2400" b="1" dirty="0" smtClean="0"/>
              <a:t>Penulisan Huruf Miring</a:t>
            </a:r>
            <a:br>
              <a:rPr lang="id-ID" sz="2400" b="1" dirty="0" smtClean="0"/>
            </a:b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596748"/>
            <a:ext cx="7315200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/>
              <a:t>Huruf miring dipakai untuk menuliskan judul buku, nama majalah, atau nama surat kabar yang dikutip dalam tulisan, termasuk dalam daftar pustaka. </a:t>
            </a:r>
            <a:endParaRPr lang="en-US" dirty="0" smtClean="0"/>
          </a:p>
          <a:p>
            <a:r>
              <a:rPr lang="id-ID" dirty="0" smtClean="0"/>
              <a:t>Misalnya</a:t>
            </a:r>
            <a:r>
              <a:rPr lang="id-ID" dirty="0"/>
              <a:t>: </a:t>
            </a:r>
            <a:r>
              <a:rPr lang="id-ID" dirty="0" smtClean="0"/>
              <a:t>Saya </a:t>
            </a:r>
            <a:r>
              <a:rPr lang="id-ID" dirty="0"/>
              <a:t>sudah membaca buku </a:t>
            </a:r>
            <a:r>
              <a:rPr lang="id-ID" i="1" dirty="0"/>
              <a:t>Salah Asuhan </a:t>
            </a:r>
            <a:r>
              <a:rPr lang="id-ID" dirty="0"/>
              <a:t>karangan Abdoel Moeis. </a:t>
            </a:r>
          </a:p>
          <a:p>
            <a:r>
              <a:rPr lang="id-ID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3211712"/>
            <a:ext cx="7315200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d-ID" dirty="0" smtClean="0"/>
              <a:t>Huruf </a:t>
            </a:r>
            <a:r>
              <a:rPr lang="id-ID" dirty="0"/>
              <a:t>miring dipakai untuk menegaskan atau mengkhususkan huruf, bagian kata, kata, atau kelompok kata dalam kalimat. </a:t>
            </a:r>
          </a:p>
          <a:p>
            <a:r>
              <a:rPr lang="id-ID" dirty="0" smtClean="0"/>
              <a:t>	Misalnya</a:t>
            </a:r>
            <a:r>
              <a:rPr lang="id-ID" dirty="0"/>
              <a:t>: </a:t>
            </a:r>
          </a:p>
          <a:p>
            <a:r>
              <a:rPr lang="id-ID" dirty="0" smtClean="0"/>
              <a:t>	Huruf </a:t>
            </a:r>
            <a:r>
              <a:rPr lang="id-ID" dirty="0"/>
              <a:t>terakhir kata </a:t>
            </a:r>
            <a:r>
              <a:rPr lang="id-ID" i="1" dirty="0"/>
              <a:t>abad </a:t>
            </a:r>
            <a:r>
              <a:rPr lang="id-ID" dirty="0"/>
              <a:t>adalah </a:t>
            </a:r>
            <a:r>
              <a:rPr lang="id-ID" i="1" dirty="0"/>
              <a:t>d. </a:t>
            </a:r>
            <a:endParaRPr lang="id-ID" dirty="0"/>
          </a:p>
          <a:p>
            <a:r>
              <a:rPr lang="id-ID" dirty="0" smtClean="0"/>
              <a:t>	Dia </a:t>
            </a:r>
            <a:r>
              <a:rPr lang="id-ID" dirty="0"/>
              <a:t>tidak </a:t>
            </a:r>
            <a:r>
              <a:rPr lang="id-ID" i="1" dirty="0"/>
              <a:t>di</a:t>
            </a:r>
            <a:r>
              <a:rPr lang="id-ID" dirty="0"/>
              <a:t>antar, tetapi </a:t>
            </a:r>
            <a:r>
              <a:rPr lang="id-ID" i="1" dirty="0"/>
              <a:t>meng</a:t>
            </a:r>
            <a:r>
              <a:rPr lang="id-ID" dirty="0"/>
              <a:t>antar.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826675"/>
            <a:ext cx="7315200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d-ID" dirty="0" smtClean="0"/>
              <a:t>Huruf </a:t>
            </a:r>
            <a:r>
              <a:rPr lang="id-ID" dirty="0"/>
              <a:t>miring dipakai untuk menuliskan kata atau ungkapan dalam bahasa daerah atau bahasa asing. </a:t>
            </a:r>
          </a:p>
          <a:p>
            <a:r>
              <a:rPr lang="id-ID" dirty="0" smtClean="0"/>
              <a:t>	Misalnya</a:t>
            </a:r>
            <a:r>
              <a:rPr lang="id-ID" dirty="0"/>
              <a:t>:</a:t>
            </a:r>
          </a:p>
          <a:p>
            <a:r>
              <a:rPr lang="id-ID" dirty="0" smtClean="0"/>
              <a:t>	Upacara </a:t>
            </a:r>
            <a:r>
              <a:rPr lang="id-ID" i="1" dirty="0"/>
              <a:t>peusijuek </a:t>
            </a:r>
            <a:r>
              <a:rPr lang="id-ID" dirty="0"/>
              <a:t>(tepung tawar) menarik perhatian wisatawan asing </a:t>
            </a:r>
            <a:r>
              <a:rPr lang="id-ID" dirty="0" smtClean="0"/>
              <a:t>	Nama </a:t>
            </a:r>
            <a:r>
              <a:rPr lang="id-ID" dirty="0"/>
              <a:t>ilmiah buah manggis ialah </a:t>
            </a:r>
            <a:r>
              <a:rPr lang="id-ID" i="1" dirty="0"/>
              <a:t>Garcinia mangostana. </a:t>
            </a:r>
            <a:endParaRPr lang="id-ID" dirty="0"/>
          </a:p>
          <a:p>
            <a:r>
              <a:rPr lang="id-ID" i="1" dirty="0" smtClean="0"/>
              <a:t>	Weltanschauung </a:t>
            </a:r>
            <a:r>
              <a:rPr lang="id-ID" dirty="0"/>
              <a:t>bermakna ‘pandangan dunia’. </a:t>
            </a:r>
          </a:p>
        </p:txBody>
      </p:sp>
    </p:spTree>
    <p:extLst>
      <p:ext uri="{BB962C8B-B14F-4D97-AF65-F5344CB8AC3E}">
        <p14:creationId xmlns:p14="http://schemas.microsoft.com/office/powerpoint/2010/main" val="21538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03595320"/>
              </p:ext>
            </p:extLst>
          </p:nvPr>
        </p:nvGraphicFramePr>
        <p:xfrm>
          <a:off x="228600" y="533400"/>
          <a:ext cx="9125107" cy="5996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353202"/>
            <a:ext cx="3886200" cy="471599"/>
          </a:xfrm>
        </p:spPr>
        <p:txBody>
          <a:bodyPr>
            <a:noAutofit/>
          </a:bodyPr>
          <a:lstStyle/>
          <a:p>
            <a:r>
              <a:rPr lang="id-ID" sz="2400" b="1" dirty="0" smtClean="0"/>
              <a:t/>
            </a:r>
            <a:br>
              <a:rPr lang="id-ID" sz="2400" b="1" dirty="0" smtClean="0"/>
            </a:br>
            <a:r>
              <a:rPr lang="id-ID" sz="2400" b="1" dirty="0" smtClean="0"/>
              <a:t>Penulisan </a:t>
            </a:r>
            <a:r>
              <a:rPr lang="en-US" sz="2400" b="1" dirty="0" smtClean="0"/>
              <a:t>Kata</a:t>
            </a:r>
            <a:r>
              <a:rPr lang="id-ID" sz="2400" b="1" dirty="0" smtClean="0"/>
              <a:t/>
            </a:r>
            <a:br>
              <a:rPr lang="id-ID" sz="2400" b="1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27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88789BF-891A-4EE5-9EFB-93953D40423D}" vid="{803591B1-0788-48A8-8210-8A6F797ECE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122</TotalTime>
  <Words>849</Words>
  <Application>Microsoft Office PowerPoint</Application>
  <PresentationFormat>On-screen Show (4:3)</PresentationFormat>
  <Paragraphs>203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Times New Roman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Penulisan Huruf Miring </vt:lpstr>
      <vt:lpstr> Penulisan Kata </vt:lpstr>
      <vt:lpstr> Penulisan Kata </vt:lpstr>
      <vt:lpstr> Penulisan Kata </vt:lpstr>
      <vt:lpstr>PENULISAN KATA DEPAN</vt:lpstr>
      <vt:lpstr>ANGKA DAN BILANGAN</vt:lpstr>
      <vt:lpstr>ANGKA DAN BILANGAN</vt:lpstr>
      <vt:lpstr>PENULISAN UNSUR SERAPAN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Material : LEC – Pedoman Umum Ejaan Bahasa Indonesia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Rahmi</cp:lastModifiedBy>
  <cp:revision>20</cp:revision>
  <dcterms:created xsi:type="dcterms:W3CDTF">2015-05-04T03:33:03Z</dcterms:created>
  <dcterms:modified xsi:type="dcterms:W3CDTF">2020-07-23T08:15:25Z</dcterms:modified>
</cp:coreProperties>
</file>