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23"/>
  </p:notesMasterIdLst>
  <p:sldIdLst>
    <p:sldId id="288" r:id="rId2"/>
    <p:sldId id="289" r:id="rId3"/>
    <p:sldId id="270" r:id="rId4"/>
    <p:sldId id="271" r:id="rId5"/>
    <p:sldId id="272" r:id="rId6"/>
    <p:sldId id="273" r:id="rId7"/>
    <p:sldId id="274" r:id="rId8"/>
    <p:sldId id="275" r:id="rId9"/>
    <p:sldId id="276" r:id="rId10"/>
    <p:sldId id="277" r:id="rId11"/>
    <p:sldId id="278" r:id="rId12"/>
    <p:sldId id="285" r:id="rId13"/>
    <p:sldId id="279" r:id="rId14"/>
    <p:sldId id="286" r:id="rId15"/>
    <p:sldId id="287" r:id="rId16"/>
    <p:sldId id="280" r:id="rId17"/>
    <p:sldId id="281" r:id="rId18"/>
    <p:sldId id="282" r:id="rId19"/>
    <p:sldId id="283" r:id="rId20"/>
    <p:sldId id="284" r:id="rId21"/>
    <p:sldId id="262" r:id="rId2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88"/>
          </p14:sldIdLst>
        </p14:section>
        <p14:section name="COURSE CONTENT" id="{F4927CBE-FA17-46D1-BAAE-887D0AF2CCBF}">
          <p14:sldIdLst>
            <p14:sldId id="289"/>
            <p14:sldId id="270"/>
            <p14:sldId id="271"/>
            <p14:sldId id="272"/>
            <p14:sldId id="273"/>
            <p14:sldId id="274"/>
            <p14:sldId id="275"/>
            <p14:sldId id="276"/>
            <p14:sldId id="277"/>
            <p14:sldId id="278"/>
            <p14:sldId id="285"/>
            <p14:sldId id="279"/>
            <p14:sldId id="286"/>
            <p14:sldId id="287"/>
            <p14:sldId id="280"/>
            <p14:sldId id="281"/>
            <p14:sldId id="282"/>
            <p14:sldId id="283"/>
            <p14:sldId id="284"/>
          </p14:sldIdLst>
        </p14:section>
        <p14:section name="REFERENCE" id="{82098E28-DACF-4424-86A1-E861B2DCC6FF}">
          <p14:sldIdLst>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7B149E-DB3E-4769-A717-D3677B9FF09D}" type="doc">
      <dgm:prSet loTypeId="urn:microsoft.com/office/officeart/2011/layout/TabList" loCatId="list" qsTypeId="urn:microsoft.com/office/officeart/2005/8/quickstyle/simple1" qsCatId="simple" csTypeId="urn:microsoft.com/office/officeart/2005/8/colors/colorful1" csCatId="colorful" phldr="1"/>
      <dgm:spPr/>
      <dgm:t>
        <a:bodyPr/>
        <a:lstStyle/>
        <a:p>
          <a:endParaRPr lang="en-US"/>
        </a:p>
      </dgm:t>
    </dgm:pt>
    <dgm:pt modelId="{4FDB87DC-ED5E-4D4D-B9F3-ECBF412AEF8A}">
      <dgm:prSet phldrT="[Text]"/>
      <dgm:spPr/>
      <dgm:t>
        <a:bodyPr/>
        <a:lstStyle/>
        <a:p>
          <a:r>
            <a:rPr lang="fi-FI" b="0" i="0" dirty="0" smtClean="0">
              <a:latin typeface="Arial" panose="020B0604020202020204" pitchFamily="34" charset="0"/>
              <a:cs typeface="Arial" panose="020B0604020202020204" pitchFamily="34" charset="0"/>
            </a:rPr>
            <a:t>Konsep Ilmu Pengetahuan dan Peristilahannya </a:t>
          </a:r>
          <a:endParaRPr lang="en-US" dirty="0">
            <a:latin typeface="Arial" panose="020B0604020202020204" pitchFamily="34" charset="0"/>
            <a:cs typeface="Arial" panose="020B0604020202020204" pitchFamily="34" charset="0"/>
          </a:endParaRPr>
        </a:p>
      </dgm:t>
    </dgm:pt>
    <dgm:pt modelId="{01617960-756E-4B4C-B19B-406309BBB41D}" type="parTrans" cxnId="{8ECD46B0-DEF9-425E-8D28-D6D638EF2A60}">
      <dgm:prSet/>
      <dgm:spPr/>
      <dgm:t>
        <a:bodyPr/>
        <a:lstStyle/>
        <a:p>
          <a:endParaRPr lang="en-US"/>
        </a:p>
      </dgm:t>
    </dgm:pt>
    <dgm:pt modelId="{C210EA14-7EA7-4640-8EE9-A955B8432088}" type="sibTrans" cxnId="{8ECD46B0-DEF9-425E-8D28-D6D638EF2A60}">
      <dgm:prSet/>
      <dgm:spPr/>
      <dgm:t>
        <a:bodyPr/>
        <a:lstStyle/>
        <a:p>
          <a:endParaRPr lang="en-US"/>
        </a:p>
      </dgm:t>
    </dgm:pt>
    <dgm:pt modelId="{569417BE-9A43-447C-81A9-B68F0377A930}">
      <dgm:prSet phldrT="[Text]"/>
      <dgm:spPr/>
      <dgm:t>
        <a:bodyPr/>
        <a:lstStyle/>
        <a:p>
          <a:r>
            <a:rPr lang="en-US" b="0" i="0" dirty="0" err="1" smtClean="0">
              <a:latin typeface="Arial" panose="020B0604020202020204" pitchFamily="34" charset="0"/>
              <a:cs typeface="Arial" panose="020B0604020202020204" pitchFamily="34" charset="0"/>
            </a:rPr>
            <a:t>Bahan</a:t>
          </a:r>
          <a:r>
            <a:rPr lang="en-US" b="0" i="0" dirty="0" smtClean="0">
              <a:latin typeface="Arial" panose="020B0604020202020204" pitchFamily="34" charset="0"/>
              <a:cs typeface="Arial" panose="020B0604020202020204" pitchFamily="34" charset="0"/>
            </a:rPr>
            <a:t> Baku </a:t>
          </a:r>
          <a:r>
            <a:rPr lang="en-US" b="0" i="0" dirty="0" err="1" smtClean="0">
              <a:latin typeface="Arial" panose="020B0604020202020204" pitchFamily="34" charset="0"/>
              <a:cs typeface="Arial" panose="020B0604020202020204" pitchFamily="34" charset="0"/>
            </a:rPr>
            <a:t>Istilah</a:t>
          </a:r>
          <a:r>
            <a:rPr lang="en-US" b="0" i="0" dirty="0" smtClean="0">
              <a:latin typeface="Arial" panose="020B0604020202020204" pitchFamily="34" charset="0"/>
              <a:cs typeface="Arial" panose="020B0604020202020204" pitchFamily="34" charset="0"/>
            </a:rPr>
            <a:t> Indonesia</a:t>
          </a:r>
          <a:endParaRPr lang="en-US" b="0" dirty="0">
            <a:latin typeface="Arial" panose="020B0604020202020204" pitchFamily="34" charset="0"/>
            <a:cs typeface="Arial" panose="020B0604020202020204" pitchFamily="34" charset="0"/>
          </a:endParaRPr>
        </a:p>
      </dgm:t>
    </dgm:pt>
    <dgm:pt modelId="{13613461-7740-497B-9292-FED7DAF78CF0}" type="parTrans" cxnId="{434BAAB6-A21B-45F9-BCFD-19224A27EC29}">
      <dgm:prSet/>
      <dgm:spPr/>
      <dgm:t>
        <a:bodyPr/>
        <a:lstStyle/>
        <a:p>
          <a:endParaRPr lang="en-US"/>
        </a:p>
      </dgm:t>
    </dgm:pt>
    <dgm:pt modelId="{D6E4A489-F653-4475-A8E0-E8D23446D313}" type="sibTrans" cxnId="{434BAAB6-A21B-45F9-BCFD-19224A27EC29}">
      <dgm:prSet/>
      <dgm:spPr/>
      <dgm:t>
        <a:bodyPr/>
        <a:lstStyle/>
        <a:p>
          <a:endParaRPr lang="en-US"/>
        </a:p>
      </dgm:t>
    </dgm:pt>
    <dgm:pt modelId="{A052F76D-0495-4318-80B0-774246662929}">
      <dgm:prSet phldrT="[Text]"/>
      <dgm:spPr/>
      <dgm:t>
        <a:bodyPr/>
        <a:lstStyle/>
        <a:p>
          <a:r>
            <a:rPr lang="en-US" b="0" i="0" dirty="0" err="1" smtClean="0">
              <a:latin typeface="Arial" panose="020B0604020202020204" pitchFamily="34" charset="0"/>
              <a:cs typeface="Arial" panose="020B0604020202020204" pitchFamily="34" charset="0"/>
            </a:rPr>
            <a:t>Pemantapan</a:t>
          </a:r>
          <a:r>
            <a:rPr lang="en-US" b="0" i="0" dirty="0" smtClean="0">
              <a:latin typeface="Arial" panose="020B0604020202020204" pitchFamily="34" charset="0"/>
              <a:cs typeface="Arial" panose="020B0604020202020204" pitchFamily="34" charset="0"/>
            </a:rPr>
            <a:t> </a:t>
          </a:r>
          <a:r>
            <a:rPr lang="en-US" b="0" i="0" dirty="0" err="1" smtClean="0">
              <a:latin typeface="Arial" panose="020B0604020202020204" pitchFamily="34" charset="0"/>
              <a:cs typeface="Arial" panose="020B0604020202020204" pitchFamily="34" charset="0"/>
            </a:rPr>
            <a:t>Istilah</a:t>
          </a:r>
          <a:r>
            <a:rPr lang="en-US" b="0" i="0" dirty="0" smtClean="0">
              <a:latin typeface="Arial" panose="020B0604020202020204" pitchFamily="34" charset="0"/>
              <a:cs typeface="Arial" panose="020B0604020202020204" pitchFamily="34" charset="0"/>
            </a:rPr>
            <a:t> Nusantara</a:t>
          </a:r>
          <a:endParaRPr lang="en-US" b="0" dirty="0">
            <a:latin typeface="Arial" panose="020B0604020202020204" pitchFamily="34" charset="0"/>
            <a:cs typeface="Arial" panose="020B0604020202020204" pitchFamily="34" charset="0"/>
          </a:endParaRPr>
        </a:p>
      </dgm:t>
    </dgm:pt>
    <dgm:pt modelId="{941C68DC-8783-4B71-BC94-EA04243F3BD5}" type="parTrans" cxnId="{46AE227F-48D8-42B9-A616-403C61214B1C}">
      <dgm:prSet/>
      <dgm:spPr/>
      <dgm:t>
        <a:bodyPr/>
        <a:lstStyle/>
        <a:p>
          <a:endParaRPr lang="en-US"/>
        </a:p>
      </dgm:t>
    </dgm:pt>
    <dgm:pt modelId="{50FF262E-320B-46B4-99E4-A3A17475C0DA}" type="sibTrans" cxnId="{46AE227F-48D8-42B9-A616-403C61214B1C}">
      <dgm:prSet/>
      <dgm:spPr/>
      <dgm:t>
        <a:bodyPr/>
        <a:lstStyle/>
        <a:p>
          <a:endParaRPr lang="en-US"/>
        </a:p>
      </dgm:t>
    </dgm:pt>
    <dgm:pt modelId="{2E7AD35D-53DB-4B66-BC98-89097869A206}">
      <dgm:prSet phldrT="[Text]"/>
      <dgm:spPr/>
      <dgm:t>
        <a:bodyPr/>
        <a:lstStyle/>
        <a:p>
          <a:r>
            <a:rPr lang="en-US" b="0" i="0" dirty="0" err="1" smtClean="0">
              <a:latin typeface="Arial" panose="020B0604020202020204" pitchFamily="34" charset="0"/>
              <a:cs typeface="Arial" panose="020B0604020202020204" pitchFamily="34" charset="0"/>
            </a:rPr>
            <a:t>Pemadanan</a:t>
          </a:r>
          <a:r>
            <a:rPr lang="en-US" b="0" i="0" dirty="0" smtClean="0">
              <a:latin typeface="Arial" panose="020B0604020202020204" pitchFamily="34" charset="0"/>
              <a:cs typeface="Arial" panose="020B0604020202020204" pitchFamily="34" charset="0"/>
            </a:rPr>
            <a:t> </a:t>
          </a:r>
          <a:r>
            <a:rPr lang="en-US" b="0" i="0" dirty="0" err="1" smtClean="0">
              <a:latin typeface="Arial" panose="020B0604020202020204" pitchFamily="34" charset="0"/>
              <a:cs typeface="Arial" panose="020B0604020202020204" pitchFamily="34" charset="0"/>
            </a:rPr>
            <a:t>Istilah</a:t>
          </a:r>
          <a:endParaRPr lang="en-US" dirty="0">
            <a:latin typeface="Arial" panose="020B0604020202020204" pitchFamily="34" charset="0"/>
            <a:cs typeface="Arial" panose="020B0604020202020204" pitchFamily="34" charset="0"/>
          </a:endParaRPr>
        </a:p>
      </dgm:t>
    </dgm:pt>
    <dgm:pt modelId="{6C1132DE-7AA3-4505-B476-E8227656D00B}" type="parTrans" cxnId="{1CB00673-907C-4698-9504-94E923274373}">
      <dgm:prSet/>
      <dgm:spPr/>
      <dgm:t>
        <a:bodyPr/>
        <a:lstStyle/>
        <a:p>
          <a:endParaRPr lang="en-US"/>
        </a:p>
      </dgm:t>
    </dgm:pt>
    <dgm:pt modelId="{FCEA774E-02FF-4DDE-9464-3E9EA781FF06}" type="sibTrans" cxnId="{1CB00673-907C-4698-9504-94E923274373}">
      <dgm:prSet/>
      <dgm:spPr/>
      <dgm:t>
        <a:bodyPr/>
        <a:lstStyle/>
        <a:p>
          <a:endParaRPr lang="en-US"/>
        </a:p>
      </dgm:t>
    </dgm:pt>
    <dgm:pt modelId="{EED567B5-DB9C-456E-8578-A139ADC47212}">
      <dgm:prSet phldrT="[Text]"/>
      <dgm:spPr/>
      <dgm:t>
        <a:bodyPr/>
        <a:lstStyle/>
        <a:p>
          <a:r>
            <a:rPr lang="en-US" dirty="0" err="1" smtClean="0">
              <a:latin typeface="Arial" panose="020B0604020202020204" pitchFamily="34" charset="0"/>
              <a:cs typeface="Arial" panose="020B0604020202020204" pitchFamily="34" charset="0"/>
            </a:rPr>
            <a:t>Penerjemahan</a:t>
          </a:r>
          <a:endParaRPr lang="en-US" dirty="0">
            <a:latin typeface="Arial" panose="020B0604020202020204" pitchFamily="34" charset="0"/>
            <a:cs typeface="Arial" panose="020B0604020202020204" pitchFamily="34" charset="0"/>
          </a:endParaRPr>
        </a:p>
      </dgm:t>
    </dgm:pt>
    <dgm:pt modelId="{9F9010A2-0F5F-489C-8F45-FD7C77B52F7D}" type="parTrans" cxnId="{B1A851F6-48EC-49FA-A17F-23199885EEC1}">
      <dgm:prSet/>
      <dgm:spPr/>
      <dgm:t>
        <a:bodyPr/>
        <a:lstStyle/>
        <a:p>
          <a:endParaRPr lang="en-US"/>
        </a:p>
      </dgm:t>
    </dgm:pt>
    <dgm:pt modelId="{B715D364-69F7-483F-8C8A-E3B65F0C565B}" type="sibTrans" cxnId="{B1A851F6-48EC-49FA-A17F-23199885EEC1}">
      <dgm:prSet/>
      <dgm:spPr/>
      <dgm:t>
        <a:bodyPr/>
        <a:lstStyle/>
        <a:p>
          <a:endParaRPr lang="en-US"/>
        </a:p>
      </dgm:t>
    </dgm:pt>
    <dgm:pt modelId="{F012F949-553F-4717-99E7-22BA8A3AC427}" type="pres">
      <dgm:prSet presAssocID="{227B149E-DB3E-4769-A717-D3677B9FF09D}" presName="Name0" presStyleCnt="0">
        <dgm:presLayoutVars>
          <dgm:chMax/>
          <dgm:chPref val="3"/>
          <dgm:dir/>
          <dgm:animOne val="branch"/>
          <dgm:animLvl val="lvl"/>
        </dgm:presLayoutVars>
      </dgm:prSet>
      <dgm:spPr/>
      <dgm:t>
        <a:bodyPr/>
        <a:lstStyle/>
        <a:p>
          <a:endParaRPr lang="en-US"/>
        </a:p>
      </dgm:t>
    </dgm:pt>
    <dgm:pt modelId="{5F33EEED-15D6-4FC5-A1B8-EBD39C1CC6E8}" type="pres">
      <dgm:prSet presAssocID="{4FDB87DC-ED5E-4D4D-B9F3-ECBF412AEF8A}" presName="composite" presStyleCnt="0"/>
      <dgm:spPr/>
    </dgm:pt>
    <dgm:pt modelId="{E4220F0B-A26C-416E-B1E1-5B4C15D872ED}" type="pres">
      <dgm:prSet presAssocID="{4FDB87DC-ED5E-4D4D-B9F3-ECBF412AEF8A}" presName="FirstChild" presStyleLbl="revTx" presStyleIdx="0" presStyleCnt="5">
        <dgm:presLayoutVars>
          <dgm:chMax val="0"/>
          <dgm:chPref val="0"/>
          <dgm:bulletEnabled val="1"/>
        </dgm:presLayoutVars>
      </dgm:prSet>
      <dgm:spPr/>
    </dgm:pt>
    <dgm:pt modelId="{C57E189C-972C-483B-BD72-18EE348AE9D1}" type="pres">
      <dgm:prSet presAssocID="{4FDB87DC-ED5E-4D4D-B9F3-ECBF412AEF8A}" presName="Parent" presStyleLbl="alignNode1" presStyleIdx="0" presStyleCnt="5">
        <dgm:presLayoutVars>
          <dgm:chMax val="3"/>
          <dgm:chPref val="3"/>
          <dgm:bulletEnabled val="1"/>
        </dgm:presLayoutVars>
      </dgm:prSet>
      <dgm:spPr/>
      <dgm:t>
        <a:bodyPr/>
        <a:lstStyle/>
        <a:p>
          <a:endParaRPr lang="en-US"/>
        </a:p>
      </dgm:t>
    </dgm:pt>
    <dgm:pt modelId="{ED0C128C-615C-4223-987E-667E272AE14D}" type="pres">
      <dgm:prSet presAssocID="{4FDB87DC-ED5E-4D4D-B9F3-ECBF412AEF8A}" presName="Accent" presStyleLbl="parChTrans1D1" presStyleIdx="0" presStyleCnt="5"/>
      <dgm:spPr/>
    </dgm:pt>
    <dgm:pt modelId="{7616EB58-7ACE-4CE5-A8F2-B19489A6B68F}" type="pres">
      <dgm:prSet presAssocID="{C210EA14-7EA7-4640-8EE9-A955B8432088}" presName="sibTrans" presStyleCnt="0"/>
      <dgm:spPr/>
    </dgm:pt>
    <dgm:pt modelId="{FD07C5D3-1215-423E-ADB4-41A43373988E}" type="pres">
      <dgm:prSet presAssocID="{569417BE-9A43-447C-81A9-B68F0377A930}" presName="composite" presStyleCnt="0"/>
      <dgm:spPr/>
    </dgm:pt>
    <dgm:pt modelId="{69B2B182-EEE3-47D7-B3D7-36DE907F7DFD}" type="pres">
      <dgm:prSet presAssocID="{569417BE-9A43-447C-81A9-B68F0377A930}" presName="FirstChild" presStyleLbl="revTx" presStyleIdx="1" presStyleCnt="5">
        <dgm:presLayoutVars>
          <dgm:chMax val="0"/>
          <dgm:chPref val="0"/>
          <dgm:bulletEnabled val="1"/>
        </dgm:presLayoutVars>
      </dgm:prSet>
      <dgm:spPr/>
    </dgm:pt>
    <dgm:pt modelId="{AA3A0FC4-5664-4C19-BABF-07A14E6DB259}" type="pres">
      <dgm:prSet presAssocID="{569417BE-9A43-447C-81A9-B68F0377A930}" presName="Parent" presStyleLbl="alignNode1" presStyleIdx="1" presStyleCnt="5">
        <dgm:presLayoutVars>
          <dgm:chMax val="3"/>
          <dgm:chPref val="3"/>
          <dgm:bulletEnabled val="1"/>
        </dgm:presLayoutVars>
      </dgm:prSet>
      <dgm:spPr/>
      <dgm:t>
        <a:bodyPr/>
        <a:lstStyle/>
        <a:p>
          <a:endParaRPr lang="en-US"/>
        </a:p>
      </dgm:t>
    </dgm:pt>
    <dgm:pt modelId="{D5B73782-402C-44CB-B4FB-FF40F595214D}" type="pres">
      <dgm:prSet presAssocID="{569417BE-9A43-447C-81A9-B68F0377A930}" presName="Accent" presStyleLbl="parChTrans1D1" presStyleIdx="1" presStyleCnt="5"/>
      <dgm:spPr/>
    </dgm:pt>
    <dgm:pt modelId="{C7E42DA4-A7CF-4E17-984F-7642DD36AECE}" type="pres">
      <dgm:prSet presAssocID="{D6E4A489-F653-4475-A8E0-E8D23446D313}" presName="sibTrans" presStyleCnt="0"/>
      <dgm:spPr/>
    </dgm:pt>
    <dgm:pt modelId="{DD4552FF-F513-4638-94DE-C2A2EA672090}" type="pres">
      <dgm:prSet presAssocID="{A052F76D-0495-4318-80B0-774246662929}" presName="composite" presStyleCnt="0"/>
      <dgm:spPr/>
    </dgm:pt>
    <dgm:pt modelId="{486D5345-62C8-4450-B63C-3853DCB31075}" type="pres">
      <dgm:prSet presAssocID="{A052F76D-0495-4318-80B0-774246662929}" presName="FirstChild" presStyleLbl="revTx" presStyleIdx="2" presStyleCnt="5">
        <dgm:presLayoutVars>
          <dgm:chMax val="0"/>
          <dgm:chPref val="0"/>
          <dgm:bulletEnabled val="1"/>
        </dgm:presLayoutVars>
      </dgm:prSet>
      <dgm:spPr/>
    </dgm:pt>
    <dgm:pt modelId="{925C65D4-6DD4-4C9D-A942-00FCAAEE3C97}" type="pres">
      <dgm:prSet presAssocID="{A052F76D-0495-4318-80B0-774246662929}" presName="Parent" presStyleLbl="alignNode1" presStyleIdx="2" presStyleCnt="5">
        <dgm:presLayoutVars>
          <dgm:chMax val="3"/>
          <dgm:chPref val="3"/>
          <dgm:bulletEnabled val="1"/>
        </dgm:presLayoutVars>
      </dgm:prSet>
      <dgm:spPr/>
      <dgm:t>
        <a:bodyPr/>
        <a:lstStyle/>
        <a:p>
          <a:endParaRPr lang="en-US"/>
        </a:p>
      </dgm:t>
    </dgm:pt>
    <dgm:pt modelId="{8AD8286F-2CDB-408E-BF80-E10CC8753693}" type="pres">
      <dgm:prSet presAssocID="{A052F76D-0495-4318-80B0-774246662929}" presName="Accent" presStyleLbl="parChTrans1D1" presStyleIdx="2" presStyleCnt="5"/>
      <dgm:spPr/>
    </dgm:pt>
    <dgm:pt modelId="{6948FE8A-8306-4F47-BBD0-6B866B78C40E}" type="pres">
      <dgm:prSet presAssocID="{50FF262E-320B-46B4-99E4-A3A17475C0DA}" presName="sibTrans" presStyleCnt="0"/>
      <dgm:spPr/>
    </dgm:pt>
    <dgm:pt modelId="{2F5E0DA8-8044-4B45-93CB-5E86F1C5B010}" type="pres">
      <dgm:prSet presAssocID="{2E7AD35D-53DB-4B66-BC98-89097869A206}" presName="composite" presStyleCnt="0"/>
      <dgm:spPr/>
    </dgm:pt>
    <dgm:pt modelId="{491E5822-E151-4930-AAEE-4CB1691EA574}" type="pres">
      <dgm:prSet presAssocID="{2E7AD35D-53DB-4B66-BC98-89097869A206}" presName="FirstChild" presStyleLbl="revTx" presStyleIdx="3" presStyleCnt="5">
        <dgm:presLayoutVars>
          <dgm:chMax val="0"/>
          <dgm:chPref val="0"/>
          <dgm:bulletEnabled val="1"/>
        </dgm:presLayoutVars>
      </dgm:prSet>
      <dgm:spPr/>
    </dgm:pt>
    <dgm:pt modelId="{571FD7B7-4E06-46CF-9FFB-B201878B2A23}" type="pres">
      <dgm:prSet presAssocID="{2E7AD35D-53DB-4B66-BC98-89097869A206}" presName="Parent" presStyleLbl="alignNode1" presStyleIdx="3" presStyleCnt="5">
        <dgm:presLayoutVars>
          <dgm:chMax val="3"/>
          <dgm:chPref val="3"/>
          <dgm:bulletEnabled val="1"/>
        </dgm:presLayoutVars>
      </dgm:prSet>
      <dgm:spPr/>
      <dgm:t>
        <a:bodyPr/>
        <a:lstStyle/>
        <a:p>
          <a:endParaRPr lang="en-US"/>
        </a:p>
      </dgm:t>
    </dgm:pt>
    <dgm:pt modelId="{068D4E2E-CA96-4FF2-8D84-EE6EA90CFC1D}" type="pres">
      <dgm:prSet presAssocID="{2E7AD35D-53DB-4B66-BC98-89097869A206}" presName="Accent" presStyleLbl="parChTrans1D1" presStyleIdx="3" presStyleCnt="5"/>
      <dgm:spPr/>
    </dgm:pt>
    <dgm:pt modelId="{48412D18-281D-463E-B150-331A8810BAAF}" type="pres">
      <dgm:prSet presAssocID="{FCEA774E-02FF-4DDE-9464-3E9EA781FF06}" presName="sibTrans" presStyleCnt="0"/>
      <dgm:spPr/>
    </dgm:pt>
    <dgm:pt modelId="{456998E9-AE5B-4DA2-872F-9683DD224890}" type="pres">
      <dgm:prSet presAssocID="{EED567B5-DB9C-456E-8578-A139ADC47212}" presName="composite" presStyleCnt="0"/>
      <dgm:spPr/>
    </dgm:pt>
    <dgm:pt modelId="{6AA57913-2EF0-474F-88C0-04190A2A027C}" type="pres">
      <dgm:prSet presAssocID="{EED567B5-DB9C-456E-8578-A139ADC47212}" presName="FirstChild" presStyleLbl="revTx" presStyleIdx="4" presStyleCnt="5">
        <dgm:presLayoutVars>
          <dgm:chMax val="0"/>
          <dgm:chPref val="0"/>
          <dgm:bulletEnabled val="1"/>
        </dgm:presLayoutVars>
      </dgm:prSet>
      <dgm:spPr/>
    </dgm:pt>
    <dgm:pt modelId="{528D501D-6BF9-42B4-833A-313297C69BBC}" type="pres">
      <dgm:prSet presAssocID="{EED567B5-DB9C-456E-8578-A139ADC47212}" presName="Parent" presStyleLbl="alignNode1" presStyleIdx="4" presStyleCnt="5">
        <dgm:presLayoutVars>
          <dgm:chMax val="3"/>
          <dgm:chPref val="3"/>
          <dgm:bulletEnabled val="1"/>
        </dgm:presLayoutVars>
      </dgm:prSet>
      <dgm:spPr/>
      <dgm:t>
        <a:bodyPr/>
        <a:lstStyle/>
        <a:p>
          <a:endParaRPr lang="en-US"/>
        </a:p>
      </dgm:t>
    </dgm:pt>
    <dgm:pt modelId="{0FAF894E-5294-4CCD-9A15-F3CE464EE318}" type="pres">
      <dgm:prSet presAssocID="{EED567B5-DB9C-456E-8578-A139ADC47212}" presName="Accent" presStyleLbl="parChTrans1D1" presStyleIdx="4" presStyleCnt="5"/>
      <dgm:spPr/>
    </dgm:pt>
  </dgm:ptLst>
  <dgm:cxnLst>
    <dgm:cxn modelId="{3131F705-E1E8-4503-946A-5B33EF1EB7BC}" type="presOf" srcId="{569417BE-9A43-447C-81A9-B68F0377A930}" destId="{AA3A0FC4-5664-4C19-BABF-07A14E6DB259}" srcOrd="0" destOrd="0" presId="urn:microsoft.com/office/officeart/2011/layout/TabList"/>
    <dgm:cxn modelId="{5AA346D5-2839-4B34-846A-120F74EF9E17}" type="presOf" srcId="{A052F76D-0495-4318-80B0-774246662929}" destId="{925C65D4-6DD4-4C9D-A942-00FCAAEE3C97}" srcOrd="0" destOrd="0" presId="urn:microsoft.com/office/officeart/2011/layout/TabList"/>
    <dgm:cxn modelId="{07A7B76D-BD76-4939-8BD9-83CD323124BB}" type="presOf" srcId="{4FDB87DC-ED5E-4D4D-B9F3-ECBF412AEF8A}" destId="{C57E189C-972C-483B-BD72-18EE348AE9D1}" srcOrd="0" destOrd="0" presId="urn:microsoft.com/office/officeart/2011/layout/TabList"/>
    <dgm:cxn modelId="{8ECD46B0-DEF9-425E-8D28-D6D638EF2A60}" srcId="{227B149E-DB3E-4769-A717-D3677B9FF09D}" destId="{4FDB87DC-ED5E-4D4D-B9F3-ECBF412AEF8A}" srcOrd="0" destOrd="0" parTransId="{01617960-756E-4B4C-B19B-406309BBB41D}" sibTransId="{C210EA14-7EA7-4640-8EE9-A955B8432088}"/>
    <dgm:cxn modelId="{46AE227F-48D8-42B9-A616-403C61214B1C}" srcId="{227B149E-DB3E-4769-A717-D3677B9FF09D}" destId="{A052F76D-0495-4318-80B0-774246662929}" srcOrd="2" destOrd="0" parTransId="{941C68DC-8783-4B71-BC94-EA04243F3BD5}" sibTransId="{50FF262E-320B-46B4-99E4-A3A17475C0DA}"/>
    <dgm:cxn modelId="{493B1CAA-FD9D-426D-90C8-F962EECF5DBC}" type="presOf" srcId="{227B149E-DB3E-4769-A717-D3677B9FF09D}" destId="{F012F949-553F-4717-99E7-22BA8A3AC427}" srcOrd="0" destOrd="0" presId="urn:microsoft.com/office/officeart/2011/layout/TabList"/>
    <dgm:cxn modelId="{1CB00673-907C-4698-9504-94E923274373}" srcId="{227B149E-DB3E-4769-A717-D3677B9FF09D}" destId="{2E7AD35D-53DB-4B66-BC98-89097869A206}" srcOrd="3" destOrd="0" parTransId="{6C1132DE-7AA3-4505-B476-E8227656D00B}" sibTransId="{FCEA774E-02FF-4DDE-9464-3E9EA781FF06}"/>
    <dgm:cxn modelId="{8729EBFA-F004-4E2E-80A5-DF42D18555A3}" type="presOf" srcId="{EED567B5-DB9C-456E-8578-A139ADC47212}" destId="{528D501D-6BF9-42B4-833A-313297C69BBC}" srcOrd="0" destOrd="0" presId="urn:microsoft.com/office/officeart/2011/layout/TabList"/>
    <dgm:cxn modelId="{B1A851F6-48EC-49FA-A17F-23199885EEC1}" srcId="{227B149E-DB3E-4769-A717-D3677B9FF09D}" destId="{EED567B5-DB9C-456E-8578-A139ADC47212}" srcOrd="4" destOrd="0" parTransId="{9F9010A2-0F5F-489C-8F45-FD7C77B52F7D}" sibTransId="{B715D364-69F7-483F-8C8A-E3B65F0C565B}"/>
    <dgm:cxn modelId="{434BAAB6-A21B-45F9-BCFD-19224A27EC29}" srcId="{227B149E-DB3E-4769-A717-D3677B9FF09D}" destId="{569417BE-9A43-447C-81A9-B68F0377A930}" srcOrd="1" destOrd="0" parTransId="{13613461-7740-497B-9292-FED7DAF78CF0}" sibTransId="{D6E4A489-F653-4475-A8E0-E8D23446D313}"/>
    <dgm:cxn modelId="{5AADB98A-184D-49FD-9B49-D0E4786105C3}" type="presOf" srcId="{2E7AD35D-53DB-4B66-BC98-89097869A206}" destId="{571FD7B7-4E06-46CF-9FFB-B201878B2A23}" srcOrd="0" destOrd="0" presId="urn:microsoft.com/office/officeart/2011/layout/TabList"/>
    <dgm:cxn modelId="{CD64BDD3-6674-486D-B465-456A5BACA3C1}" type="presParOf" srcId="{F012F949-553F-4717-99E7-22BA8A3AC427}" destId="{5F33EEED-15D6-4FC5-A1B8-EBD39C1CC6E8}" srcOrd="0" destOrd="0" presId="urn:microsoft.com/office/officeart/2011/layout/TabList"/>
    <dgm:cxn modelId="{E946A757-A2A9-40BF-806C-DEBC17286EC8}" type="presParOf" srcId="{5F33EEED-15D6-4FC5-A1B8-EBD39C1CC6E8}" destId="{E4220F0B-A26C-416E-B1E1-5B4C15D872ED}" srcOrd="0" destOrd="0" presId="urn:microsoft.com/office/officeart/2011/layout/TabList"/>
    <dgm:cxn modelId="{D4AF6698-0CAB-4856-8C07-A3CD225CD7B2}" type="presParOf" srcId="{5F33EEED-15D6-4FC5-A1B8-EBD39C1CC6E8}" destId="{C57E189C-972C-483B-BD72-18EE348AE9D1}" srcOrd="1" destOrd="0" presId="urn:microsoft.com/office/officeart/2011/layout/TabList"/>
    <dgm:cxn modelId="{88A4503F-2A4C-4636-9852-6D56CF94AA23}" type="presParOf" srcId="{5F33EEED-15D6-4FC5-A1B8-EBD39C1CC6E8}" destId="{ED0C128C-615C-4223-987E-667E272AE14D}" srcOrd="2" destOrd="0" presId="urn:microsoft.com/office/officeart/2011/layout/TabList"/>
    <dgm:cxn modelId="{6BDDAA4B-9CCC-4BA7-8770-731912BECA3F}" type="presParOf" srcId="{F012F949-553F-4717-99E7-22BA8A3AC427}" destId="{7616EB58-7ACE-4CE5-A8F2-B19489A6B68F}" srcOrd="1" destOrd="0" presId="urn:microsoft.com/office/officeart/2011/layout/TabList"/>
    <dgm:cxn modelId="{69BD6894-3FA6-46B3-A7A0-8959F8D86B5D}" type="presParOf" srcId="{F012F949-553F-4717-99E7-22BA8A3AC427}" destId="{FD07C5D3-1215-423E-ADB4-41A43373988E}" srcOrd="2" destOrd="0" presId="urn:microsoft.com/office/officeart/2011/layout/TabList"/>
    <dgm:cxn modelId="{4EC1D00C-A454-4386-8772-7D00489B1ACC}" type="presParOf" srcId="{FD07C5D3-1215-423E-ADB4-41A43373988E}" destId="{69B2B182-EEE3-47D7-B3D7-36DE907F7DFD}" srcOrd="0" destOrd="0" presId="urn:microsoft.com/office/officeart/2011/layout/TabList"/>
    <dgm:cxn modelId="{BF3F91BD-F14E-436E-997F-E23D7D001AB3}" type="presParOf" srcId="{FD07C5D3-1215-423E-ADB4-41A43373988E}" destId="{AA3A0FC4-5664-4C19-BABF-07A14E6DB259}" srcOrd="1" destOrd="0" presId="urn:microsoft.com/office/officeart/2011/layout/TabList"/>
    <dgm:cxn modelId="{01F52944-6215-4EC2-B8B8-C8AAAA95AFB5}" type="presParOf" srcId="{FD07C5D3-1215-423E-ADB4-41A43373988E}" destId="{D5B73782-402C-44CB-B4FB-FF40F595214D}" srcOrd="2" destOrd="0" presId="urn:microsoft.com/office/officeart/2011/layout/TabList"/>
    <dgm:cxn modelId="{712F0776-D816-4429-96D0-1AA48896DC61}" type="presParOf" srcId="{F012F949-553F-4717-99E7-22BA8A3AC427}" destId="{C7E42DA4-A7CF-4E17-984F-7642DD36AECE}" srcOrd="3" destOrd="0" presId="urn:microsoft.com/office/officeart/2011/layout/TabList"/>
    <dgm:cxn modelId="{E03C8673-84F9-43F5-BFD0-DEA12787A405}" type="presParOf" srcId="{F012F949-553F-4717-99E7-22BA8A3AC427}" destId="{DD4552FF-F513-4638-94DE-C2A2EA672090}" srcOrd="4" destOrd="0" presId="urn:microsoft.com/office/officeart/2011/layout/TabList"/>
    <dgm:cxn modelId="{A4941ECC-EF7F-4066-A413-1670C89484AC}" type="presParOf" srcId="{DD4552FF-F513-4638-94DE-C2A2EA672090}" destId="{486D5345-62C8-4450-B63C-3853DCB31075}" srcOrd="0" destOrd="0" presId="urn:microsoft.com/office/officeart/2011/layout/TabList"/>
    <dgm:cxn modelId="{63810037-9F62-4A57-90C5-15E3EFC7EAA3}" type="presParOf" srcId="{DD4552FF-F513-4638-94DE-C2A2EA672090}" destId="{925C65D4-6DD4-4C9D-A942-00FCAAEE3C97}" srcOrd="1" destOrd="0" presId="urn:microsoft.com/office/officeart/2011/layout/TabList"/>
    <dgm:cxn modelId="{4EB7FF36-17A8-43D6-9F73-C78BA843603A}" type="presParOf" srcId="{DD4552FF-F513-4638-94DE-C2A2EA672090}" destId="{8AD8286F-2CDB-408E-BF80-E10CC8753693}" srcOrd="2" destOrd="0" presId="urn:microsoft.com/office/officeart/2011/layout/TabList"/>
    <dgm:cxn modelId="{71F903CB-BF00-4581-9A4E-50D455BB7BC4}" type="presParOf" srcId="{F012F949-553F-4717-99E7-22BA8A3AC427}" destId="{6948FE8A-8306-4F47-BBD0-6B866B78C40E}" srcOrd="5" destOrd="0" presId="urn:microsoft.com/office/officeart/2011/layout/TabList"/>
    <dgm:cxn modelId="{059CBF34-9265-4AF6-9EE5-B0515346500D}" type="presParOf" srcId="{F012F949-553F-4717-99E7-22BA8A3AC427}" destId="{2F5E0DA8-8044-4B45-93CB-5E86F1C5B010}" srcOrd="6" destOrd="0" presId="urn:microsoft.com/office/officeart/2011/layout/TabList"/>
    <dgm:cxn modelId="{B9089064-36E0-4A97-B40B-FB9D8D594C99}" type="presParOf" srcId="{2F5E0DA8-8044-4B45-93CB-5E86F1C5B010}" destId="{491E5822-E151-4930-AAEE-4CB1691EA574}" srcOrd="0" destOrd="0" presId="urn:microsoft.com/office/officeart/2011/layout/TabList"/>
    <dgm:cxn modelId="{7BCAB690-F096-4AE9-96F9-E105F8226198}" type="presParOf" srcId="{2F5E0DA8-8044-4B45-93CB-5E86F1C5B010}" destId="{571FD7B7-4E06-46CF-9FFB-B201878B2A23}" srcOrd="1" destOrd="0" presId="urn:microsoft.com/office/officeart/2011/layout/TabList"/>
    <dgm:cxn modelId="{1098542C-4F77-4DB6-AB5E-611E521AA444}" type="presParOf" srcId="{2F5E0DA8-8044-4B45-93CB-5E86F1C5B010}" destId="{068D4E2E-CA96-4FF2-8D84-EE6EA90CFC1D}" srcOrd="2" destOrd="0" presId="urn:microsoft.com/office/officeart/2011/layout/TabList"/>
    <dgm:cxn modelId="{A49234F7-1753-46D6-BEB8-BED8F66B3E46}" type="presParOf" srcId="{F012F949-553F-4717-99E7-22BA8A3AC427}" destId="{48412D18-281D-463E-B150-331A8810BAAF}" srcOrd="7" destOrd="0" presId="urn:microsoft.com/office/officeart/2011/layout/TabList"/>
    <dgm:cxn modelId="{56A44F0D-D9FB-4A08-9FC2-6209E42B8B8B}" type="presParOf" srcId="{F012F949-553F-4717-99E7-22BA8A3AC427}" destId="{456998E9-AE5B-4DA2-872F-9683DD224890}" srcOrd="8" destOrd="0" presId="urn:microsoft.com/office/officeart/2011/layout/TabList"/>
    <dgm:cxn modelId="{98163AE0-D89A-4A9F-953C-703F0B5C9C90}" type="presParOf" srcId="{456998E9-AE5B-4DA2-872F-9683DD224890}" destId="{6AA57913-2EF0-474F-88C0-04190A2A027C}" srcOrd="0" destOrd="0" presId="urn:microsoft.com/office/officeart/2011/layout/TabList"/>
    <dgm:cxn modelId="{B93A5077-1F37-491D-B838-3CB5DC8D64F7}" type="presParOf" srcId="{456998E9-AE5B-4DA2-872F-9683DD224890}" destId="{528D501D-6BF9-42B4-833A-313297C69BBC}" srcOrd="1" destOrd="0" presId="urn:microsoft.com/office/officeart/2011/layout/TabList"/>
    <dgm:cxn modelId="{52EB5D44-3661-4374-B901-F5681F68A404}" type="presParOf" srcId="{456998E9-AE5B-4DA2-872F-9683DD224890}" destId="{0FAF894E-5294-4CCD-9A15-F3CE464EE318}"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F894E-5294-4CCD-9A15-F3CE464EE318}">
      <dsp:nvSpPr>
        <dsp:cNvPr id="0" name=""/>
        <dsp:cNvSpPr/>
      </dsp:nvSpPr>
      <dsp:spPr>
        <a:xfrm>
          <a:off x="0" y="4061151"/>
          <a:ext cx="7543800"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8D4E2E-CA96-4FF2-8D84-EE6EA90CFC1D}">
      <dsp:nvSpPr>
        <dsp:cNvPr id="0" name=""/>
        <dsp:cNvSpPr/>
      </dsp:nvSpPr>
      <dsp:spPr>
        <a:xfrm>
          <a:off x="0" y="3241686"/>
          <a:ext cx="7543800"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D8286F-2CDB-408E-BF80-E10CC8753693}">
      <dsp:nvSpPr>
        <dsp:cNvPr id="0" name=""/>
        <dsp:cNvSpPr/>
      </dsp:nvSpPr>
      <dsp:spPr>
        <a:xfrm>
          <a:off x="0" y="2422221"/>
          <a:ext cx="7543800"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B73782-402C-44CB-B4FB-FF40F595214D}">
      <dsp:nvSpPr>
        <dsp:cNvPr id="0" name=""/>
        <dsp:cNvSpPr/>
      </dsp:nvSpPr>
      <dsp:spPr>
        <a:xfrm>
          <a:off x="0" y="1602756"/>
          <a:ext cx="7543800"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0C128C-615C-4223-987E-667E272AE14D}">
      <dsp:nvSpPr>
        <dsp:cNvPr id="0" name=""/>
        <dsp:cNvSpPr/>
      </dsp:nvSpPr>
      <dsp:spPr>
        <a:xfrm>
          <a:off x="0" y="783291"/>
          <a:ext cx="7543800"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220F0B-A26C-416E-B1E1-5B4C15D872ED}">
      <dsp:nvSpPr>
        <dsp:cNvPr id="0" name=""/>
        <dsp:cNvSpPr/>
      </dsp:nvSpPr>
      <dsp:spPr>
        <a:xfrm>
          <a:off x="1961387" y="2848"/>
          <a:ext cx="5582412" cy="780442"/>
        </a:xfrm>
        <a:prstGeom prst="rect">
          <a:avLst/>
        </a:prstGeom>
        <a:noFill/>
        <a:ln>
          <a:noFill/>
        </a:ln>
        <a:effectLst/>
      </dsp:spPr>
      <dsp:style>
        <a:lnRef idx="0">
          <a:scrgbClr r="0" g="0" b="0"/>
        </a:lnRef>
        <a:fillRef idx="0">
          <a:scrgbClr r="0" g="0" b="0"/>
        </a:fillRef>
        <a:effectRef idx="0">
          <a:scrgbClr r="0" g="0" b="0"/>
        </a:effectRef>
        <a:fontRef idx="minor"/>
      </dsp:style>
    </dsp:sp>
    <dsp:sp modelId="{C57E189C-972C-483B-BD72-18EE348AE9D1}">
      <dsp:nvSpPr>
        <dsp:cNvPr id="0" name=""/>
        <dsp:cNvSpPr/>
      </dsp:nvSpPr>
      <dsp:spPr>
        <a:xfrm>
          <a:off x="0" y="2848"/>
          <a:ext cx="1961388" cy="780442"/>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fi-FI" sz="1700" b="0" i="0" kern="1200" dirty="0" smtClean="0">
              <a:latin typeface="Arial" panose="020B0604020202020204" pitchFamily="34" charset="0"/>
              <a:cs typeface="Arial" panose="020B0604020202020204" pitchFamily="34" charset="0"/>
            </a:rPr>
            <a:t>Konsep Ilmu Pengetahuan dan Peristilahannya </a:t>
          </a:r>
          <a:endParaRPr lang="en-US" sz="1700" kern="1200" dirty="0">
            <a:latin typeface="Arial" panose="020B0604020202020204" pitchFamily="34" charset="0"/>
            <a:cs typeface="Arial" panose="020B0604020202020204" pitchFamily="34" charset="0"/>
          </a:endParaRPr>
        </a:p>
      </dsp:txBody>
      <dsp:txXfrm>
        <a:off x="38105" y="40953"/>
        <a:ext cx="1885178" cy="742337"/>
      </dsp:txXfrm>
    </dsp:sp>
    <dsp:sp modelId="{69B2B182-EEE3-47D7-B3D7-36DE907F7DFD}">
      <dsp:nvSpPr>
        <dsp:cNvPr id="0" name=""/>
        <dsp:cNvSpPr/>
      </dsp:nvSpPr>
      <dsp:spPr>
        <a:xfrm>
          <a:off x="1961387" y="822313"/>
          <a:ext cx="5582412" cy="780442"/>
        </a:xfrm>
        <a:prstGeom prst="rect">
          <a:avLst/>
        </a:prstGeom>
        <a:noFill/>
        <a:ln>
          <a:noFill/>
        </a:ln>
        <a:effectLst/>
      </dsp:spPr>
      <dsp:style>
        <a:lnRef idx="0">
          <a:scrgbClr r="0" g="0" b="0"/>
        </a:lnRef>
        <a:fillRef idx="0">
          <a:scrgbClr r="0" g="0" b="0"/>
        </a:fillRef>
        <a:effectRef idx="0">
          <a:scrgbClr r="0" g="0" b="0"/>
        </a:effectRef>
        <a:fontRef idx="minor"/>
      </dsp:style>
    </dsp:sp>
    <dsp:sp modelId="{AA3A0FC4-5664-4C19-BABF-07A14E6DB259}">
      <dsp:nvSpPr>
        <dsp:cNvPr id="0" name=""/>
        <dsp:cNvSpPr/>
      </dsp:nvSpPr>
      <dsp:spPr>
        <a:xfrm>
          <a:off x="0" y="822313"/>
          <a:ext cx="1961388" cy="780442"/>
        </a:xfrm>
        <a:prstGeom prst="round2SameRect">
          <a:avLst>
            <a:gd name="adj1" fmla="val 16670"/>
            <a:gd name="adj2" fmla="val 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n-US" sz="1700" b="0" i="0" kern="1200" dirty="0" err="1" smtClean="0">
              <a:latin typeface="Arial" panose="020B0604020202020204" pitchFamily="34" charset="0"/>
              <a:cs typeface="Arial" panose="020B0604020202020204" pitchFamily="34" charset="0"/>
            </a:rPr>
            <a:t>Bahan</a:t>
          </a:r>
          <a:r>
            <a:rPr lang="en-US" sz="1700" b="0" i="0" kern="1200" dirty="0" smtClean="0">
              <a:latin typeface="Arial" panose="020B0604020202020204" pitchFamily="34" charset="0"/>
              <a:cs typeface="Arial" panose="020B0604020202020204" pitchFamily="34" charset="0"/>
            </a:rPr>
            <a:t> Baku </a:t>
          </a:r>
          <a:r>
            <a:rPr lang="en-US" sz="1700" b="0" i="0" kern="1200" dirty="0" err="1" smtClean="0">
              <a:latin typeface="Arial" panose="020B0604020202020204" pitchFamily="34" charset="0"/>
              <a:cs typeface="Arial" panose="020B0604020202020204" pitchFamily="34" charset="0"/>
            </a:rPr>
            <a:t>Istilah</a:t>
          </a:r>
          <a:r>
            <a:rPr lang="en-US" sz="1700" b="0" i="0" kern="1200" dirty="0" smtClean="0">
              <a:latin typeface="Arial" panose="020B0604020202020204" pitchFamily="34" charset="0"/>
              <a:cs typeface="Arial" panose="020B0604020202020204" pitchFamily="34" charset="0"/>
            </a:rPr>
            <a:t> Indonesia</a:t>
          </a:r>
          <a:endParaRPr lang="en-US" sz="1700" b="0" kern="1200" dirty="0">
            <a:latin typeface="Arial" panose="020B0604020202020204" pitchFamily="34" charset="0"/>
            <a:cs typeface="Arial" panose="020B0604020202020204" pitchFamily="34" charset="0"/>
          </a:endParaRPr>
        </a:p>
      </dsp:txBody>
      <dsp:txXfrm>
        <a:off x="38105" y="860418"/>
        <a:ext cx="1885178" cy="742337"/>
      </dsp:txXfrm>
    </dsp:sp>
    <dsp:sp modelId="{486D5345-62C8-4450-B63C-3853DCB31075}">
      <dsp:nvSpPr>
        <dsp:cNvPr id="0" name=""/>
        <dsp:cNvSpPr/>
      </dsp:nvSpPr>
      <dsp:spPr>
        <a:xfrm>
          <a:off x="1961387" y="1641778"/>
          <a:ext cx="5582412" cy="780442"/>
        </a:xfrm>
        <a:prstGeom prst="rect">
          <a:avLst/>
        </a:prstGeom>
        <a:noFill/>
        <a:ln>
          <a:noFill/>
        </a:ln>
        <a:effectLst/>
      </dsp:spPr>
      <dsp:style>
        <a:lnRef idx="0">
          <a:scrgbClr r="0" g="0" b="0"/>
        </a:lnRef>
        <a:fillRef idx="0">
          <a:scrgbClr r="0" g="0" b="0"/>
        </a:fillRef>
        <a:effectRef idx="0">
          <a:scrgbClr r="0" g="0" b="0"/>
        </a:effectRef>
        <a:fontRef idx="minor"/>
      </dsp:style>
    </dsp:sp>
    <dsp:sp modelId="{925C65D4-6DD4-4C9D-A942-00FCAAEE3C97}">
      <dsp:nvSpPr>
        <dsp:cNvPr id="0" name=""/>
        <dsp:cNvSpPr/>
      </dsp:nvSpPr>
      <dsp:spPr>
        <a:xfrm>
          <a:off x="0" y="1641778"/>
          <a:ext cx="1961388" cy="780442"/>
        </a:xfrm>
        <a:prstGeom prst="round2SameRect">
          <a:avLst>
            <a:gd name="adj1" fmla="val 16670"/>
            <a:gd name="adj2" fmla="val 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n-US" sz="1700" b="0" i="0" kern="1200" dirty="0" err="1" smtClean="0">
              <a:latin typeface="Arial" panose="020B0604020202020204" pitchFamily="34" charset="0"/>
              <a:cs typeface="Arial" panose="020B0604020202020204" pitchFamily="34" charset="0"/>
            </a:rPr>
            <a:t>Pemantapan</a:t>
          </a:r>
          <a:r>
            <a:rPr lang="en-US" sz="1700" b="0" i="0" kern="1200" dirty="0" smtClean="0">
              <a:latin typeface="Arial" panose="020B0604020202020204" pitchFamily="34" charset="0"/>
              <a:cs typeface="Arial" panose="020B0604020202020204" pitchFamily="34" charset="0"/>
            </a:rPr>
            <a:t> </a:t>
          </a:r>
          <a:r>
            <a:rPr lang="en-US" sz="1700" b="0" i="0" kern="1200" dirty="0" err="1" smtClean="0">
              <a:latin typeface="Arial" panose="020B0604020202020204" pitchFamily="34" charset="0"/>
              <a:cs typeface="Arial" panose="020B0604020202020204" pitchFamily="34" charset="0"/>
            </a:rPr>
            <a:t>Istilah</a:t>
          </a:r>
          <a:r>
            <a:rPr lang="en-US" sz="1700" b="0" i="0" kern="1200" dirty="0" smtClean="0">
              <a:latin typeface="Arial" panose="020B0604020202020204" pitchFamily="34" charset="0"/>
              <a:cs typeface="Arial" panose="020B0604020202020204" pitchFamily="34" charset="0"/>
            </a:rPr>
            <a:t> Nusantara</a:t>
          </a:r>
          <a:endParaRPr lang="en-US" sz="1700" b="0" kern="1200" dirty="0">
            <a:latin typeface="Arial" panose="020B0604020202020204" pitchFamily="34" charset="0"/>
            <a:cs typeface="Arial" panose="020B0604020202020204" pitchFamily="34" charset="0"/>
          </a:endParaRPr>
        </a:p>
      </dsp:txBody>
      <dsp:txXfrm>
        <a:off x="38105" y="1679883"/>
        <a:ext cx="1885178" cy="742337"/>
      </dsp:txXfrm>
    </dsp:sp>
    <dsp:sp modelId="{491E5822-E151-4930-AAEE-4CB1691EA574}">
      <dsp:nvSpPr>
        <dsp:cNvPr id="0" name=""/>
        <dsp:cNvSpPr/>
      </dsp:nvSpPr>
      <dsp:spPr>
        <a:xfrm>
          <a:off x="1961387" y="2461243"/>
          <a:ext cx="5582412" cy="780442"/>
        </a:xfrm>
        <a:prstGeom prst="rect">
          <a:avLst/>
        </a:prstGeom>
        <a:noFill/>
        <a:ln>
          <a:noFill/>
        </a:ln>
        <a:effectLst/>
      </dsp:spPr>
      <dsp:style>
        <a:lnRef idx="0">
          <a:scrgbClr r="0" g="0" b="0"/>
        </a:lnRef>
        <a:fillRef idx="0">
          <a:scrgbClr r="0" g="0" b="0"/>
        </a:fillRef>
        <a:effectRef idx="0">
          <a:scrgbClr r="0" g="0" b="0"/>
        </a:effectRef>
        <a:fontRef idx="minor"/>
      </dsp:style>
    </dsp:sp>
    <dsp:sp modelId="{571FD7B7-4E06-46CF-9FFB-B201878B2A23}">
      <dsp:nvSpPr>
        <dsp:cNvPr id="0" name=""/>
        <dsp:cNvSpPr/>
      </dsp:nvSpPr>
      <dsp:spPr>
        <a:xfrm>
          <a:off x="0" y="2461243"/>
          <a:ext cx="1961388" cy="780442"/>
        </a:xfrm>
        <a:prstGeom prst="round2SameRect">
          <a:avLst>
            <a:gd name="adj1" fmla="val 16670"/>
            <a:gd name="adj2" fmla="val 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n-US" sz="1700" b="0" i="0" kern="1200" dirty="0" err="1" smtClean="0">
              <a:latin typeface="Arial" panose="020B0604020202020204" pitchFamily="34" charset="0"/>
              <a:cs typeface="Arial" panose="020B0604020202020204" pitchFamily="34" charset="0"/>
            </a:rPr>
            <a:t>Pemadanan</a:t>
          </a:r>
          <a:r>
            <a:rPr lang="en-US" sz="1700" b="0" i="0" kern="1200" dirty="0" smtClean="0">
              <a:latin typeface="Arial" panose="020B0604020202020204" pitchFamily="34" charset="0"/>
              <a:cs typeface="Arial" panose="020B0604020202020204" pitchFamily="34" charset="0"/>
            </a:rPr>
            <a:t> </a:t>
          </a:r>
          <a:r>
            <a:rPr lang="en-US" sz="1700" b="0" i="0" kern="1200" dirty="0" err="1" smtClean="0">
              <a:latin typeface="Arial" panose="020B0604020202020204" pitchFamily="34" charset="0"/>
              <a:cs typeface="Arial" panose="020B0604020202020204" pitchFamily="34" charset="0"/>
            </a:rPr>
            <a:t>Istilah</a:t>
          </a:r>
          <a:endParaRPr lang="en-US" sz="1700" kern="1200" dirty="0">
            <a:latin typeface="Arial" panose="020B0604020202020204" pitchFamily="34" charset="0"/>
            <a:cs typeface="Arial" panose="020B0604020202020204" pitchFamily="34" charset="0"/>
          </a:endParaRPr>
        </a:p>
      </dsp:txBody>
      <dsp:txXfrm>
        <a:off x="38105" y="2499348"/>
        <a:ext cx="1885178" cy="742337"/>
      </dsp:txXfrm>
    </dsp:sp>
    <dsp:sp modelId="{6AA57913-2EF0-474F-88C0-04190A2A027C}">
      <dsp:nvSpPr>
        <dsp:cNvPr id="0" name=""/>
        <dsp:cNvSpPr/>
      </dsp:nvSpPr>
      <dsp:spPr>
        <a:xfrm>
          <a:off x="1961387" y="3280708"/>
          <a:ext cx="5582412" cy="780442"/>
        </a:xfrm>
        <a:prstGeom prst="rect">
          <a:avLst/>
        </a:prstGeom>
        <a:noFill/>
        <a:ln>
          <a:noFill/>
        </a:ln>
        <a:effectLst/>
      </dsp:spPr>
      <dsp:style>
        <a:lnRef idx="0">
          <a:scrgbClr r="0" g="0" b="0"/>
        </a:lnRef>
        <a:fillRef idx="0">
          <a:scrgbClr r="0" g="0" b="0"/>
        </a:fillRef>
        <a:effectRef idx="0">
          <a:scrgbClr r="0" g="0" b="0"/>
        </a:effectRef>
        <a:fontRef idx="minor"/>
      </dsp:style>
    </dsp:sp>
    <dsp:sp modelId="{528D501D-6BF9-42B4-833A-313297C69BBC}">
      <dsp:nvSpPr>
        <dsp:cNvPr id="0" name=""/>
        <dsp:cNvSpPr/>
      </dsp:nvSpPr>
      <dsp:spPr>
        <a:xfrm>
          <a:off x="0" y="3280708"/>
          <a:ext cx="1961388" cy="780442"/>
        </a:xfrm>
        <a:prstGeom prst="round2SameRect">
          <a:avLst>
            <a:gd name="adj1" fmla="val 16670"/>
            <a:gd name="adj2" fmla="val 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n-US" sz="1700" kern="1200" dirty="0" err="1" smtClean="0">
              <a:latin typeface="Arial" panose="020B0604020202020204" pitchFamily="34" charset="0"/>
              <a:cs typeface="Arial" panose="020B0604020202020204" pitchFamily="34" charset="0"/>
            </a:rPr>
            <a:t>Penerjemahan</a:t>
          </a:r>
          <a:endParaRPr lang="en-US" sz="1700" kern="1200" dirty="0">
            <a:latin typeface="Arial" panose="020B0604020202020204" pitchFamily="34" charset="0"/>
            <a:cs typeface="Arial" panose="020B0604020202020204" pitchFamily="34" charset="0"/>
          </a:endParaRPr>
        </a:p>
      </dsp:txBody>
      <dsp:txXfrm>
        <a:off x="38105" y="3318813"/>
        <a:ext cx="1885178" cy="742337"/>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2CE76-16B3-40C8-BD68-9E52BB6C71C4}" type="datetimeFigureOut">
              <a:rPr lang="en-US" smtClean="0"/>
              <a:t>7/23/2020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F49483-12D9-4E7E-AF40-5C3FEB55DCFF}" type="slidenum">
              <a:rPr lang="en-US" smtClean="0"/>
              <a:t>‹#›</a:t>
            </a:fld>
            <a:endParaRPr lang="en-US"/>
          </a:p>
        </p:txBody>
      </p:sp>
    </p:spTree>
    <p:extLst>
      <p:ext uri="{BB962C8B-B14F-4D97-AF65-F5344CB8AC3E}">
        <p14:creationId xmlns:p14="http://schemas.microsoft.com/office/powerpoint/2010/main" val="1092446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id-ID"/>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816267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13938"/>
            <a:ext cx="9143999" cy="6464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2"/>
            <a:ext cx="6837114" cy="3040423"/>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222694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23/07/2020</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1942218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smtClean="0"/>
              <a:t>Click to edit Master title style</a:t>
            </a:r>
            <a:endParaRPr lang="id-ID"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618403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id-ID"/>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87594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14450" y="365126"/>
            <a:ext cx="7200900" cy="1325563"/>
          </a:xfrm>
        </p:spPr>
        <p:txBody>
          <a:bodyPr/>
          <a:lstStyle/>
          <a:p>
            <a:r>
              <a:rPr lang="en-US" smtClean="0"/>
              <a:t>Click to edit Master title style</a:t>
            </a:r>
            <a:endParaRPr lang="id-ID"/>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14050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6850" y="365126"/>
            <a:ext cx="7049691" cy="1325563"/>
          </a:xfrm>
        </p:spPr>
        <p:txBody>
          <a:bodyPr/>
          <a:lstStyle/>
          <a:p>
            <a:r>
              <a:rPr lang="en-US" smtClean="0"/>
              <a:t>Click to edit Master title style</a:t>
            </a:r>
            <a:endParaRPr lang="id-ID"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724402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19225" y="427832"/>
            <a:ext cx="6553200" cy="1325563"/>
          </a:xfrm>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6460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776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id-ID"/>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47049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id-ID"/>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23/07/2020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697979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8382" y="365126"/>
            <a:ext cx="7136968" cy="1325563"/>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EF9B71C-2D91-4D15-BAB7-ADA66F828B46}" type="datetimeFigureOut">
              <a:rPr lang="id-ID" smtClean="0"/>
              <a:pPr/>
              <a:t>23/07/2020</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73735F-2667-4028-B606-D96AABD86FDB}" type="slidenum">
              <a:rPr lang="id-ID" smtClean="0"/>
              <a:pPr/>
              <a:t>‹#›</a:t>
            </a:fld>
            <a:endParaRPr lang="id-ID"/>
          </a:p>
        </p:txBody>
      </p:sp>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1"/>
            <a:ext cx="1588641" cy="1639887"/>
          </a:xfrm>
          <a:prstGeom prst="rect">
            <a:avLst/>
          </a:prstGeom>
        </p:spPr>
      </p:pic>
    </p:spTree>
    <p:extLst>
      <p:ext uri="{BB962C8B-B14F-4D97-AF65-F5344CB8AC3E}">
        <p14:creationId xmlns:p14="http://schemas.microsoft.com/office/powerpoint/2010/main" val="370297116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65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d-ID"/>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badanbahasa.kemdikbud.go.id/lamanbahasa/sites/default/files/Pedoman_Umum%20Pembentukan_Istilah_PBN_0.pdf" TargetMode="External"/><Relationship Id="rId2" Type="http://schemas.openxmlformats.org/officeDocument/2006/relationships/hyperlink" Target="https://binus.ac.id/bits/learning-object/Diksi-902/index.html" TargetMode="Externa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85800" y="1425933"/>
            <a:ext cx="7926637" cy="5139869"/>
          </a:xfrm>
          <a:prstGeom prst="rect">
            <a:avLst/>
          </a:prstGeom>
        </p:spPr>
        <p:txBody>
          <a:bodyPr wrap="square">
            <a:spAutoFit/>
          </a:bodyPr>
          <a:lstStyle/>
          <a:p>
            <a:pPr algn="ctr">
              <a:buNone/>
            </a:pPr>
            <a:r>
              <a:rPr lang="en-US" sz="3200" b="1" dirty="0" smtClean="0">
                <a:solidFill>
                  <a:srgbClr val="0070C0"/>
                </a:solidFill>
                <a:latin typeface="Arial" pitchFamily="34" charset="0"/>
                <a:cs typeface="Arial" pitchFamily="34" charset="0"/>
              </a:rPr>
              <a:t>INDONESIAN</a:t>
            </a:r>
          </a:p>
          <a:p>
            <a:pPr algn="ctr">
              <a:buNone/>
            </a:pPr>
            <a:endParaRPr lang="en-US" sz="3200" b="1" dirty="0" smtClean="0">
              <a:solidFill>
                <a:srgbClr val="0070C0"/>
              </a:solidFill>
              <a:latin typeface="Arial" pitchFamily="34" charset="0"/>
              <a:cs typeface="Arial" pitchFamily="34" charset="0"/>
            </a:endParaRPr>
          </a:p>
          <a:p>
            <a:pPr algn="ctr">
              <a:buNone/>
            </a:pPr>
            <a:endParaRPr lang="en-US" sz="3200" b="1" dirty="0">
              <a:solidFill>
                <a:srgbClr val="0070C0"/>
              </a:solidFill>
              <a:latin typeface="Arial" pitchFamily="34" charset="0"/>
              <a:cs typeface="Arial" pitchFamily="34" charset="0"/>
            </a:endParaRPr>
          </a:p>
          <a:p>
            <a:pPr algn="ctr">
              <a:buNone/>
            </a:pPr>
            <a:r>
              <a:rPr lang="en-US" sz="3200" b="1" dirty="0" smtClean="0">
                <a:solidFill>
                  <a:srgbClr val="0070C0"/>
                </a:solidFill>
                <a:latin typeface="Arial" pitchFamily="34" charset="0"/>
                <a:cs typeface="Arial" pitchFamily="34" charset="0"/>
              </a:rPr>
              <a:t>DIKSI, PEMBENTUKAN ISTILAH, </a:t>
            </a:r>
          </a:p>
          <a:p>
            <a:pPr algn="ctr">
              <a:buNone/>
            </a:pPr>
            <a:r>
              <a:rPr lang="en-US" sz="3200" b="1" dirty="0" smtClean="0">
                <a:solidFill>
                  <a:srgbClr val="0070C0"/>
                </a:solidFill>
                <a:latin typeface="Arial" pitchFamily="34" charset="0"/>
                <a:cs typeface="Arial" pitchFamily="34" charset="0"/>
              </a:rPr>
              <a:t>DAN DEFINISI</a:t>
            </a:r>
          </a:p>
          <a:p>
            <a:pPr algn="ctr">
              <a:buNone/>
            </a:pPr>
            <a:endParaRPr lang="en-US" sz="3200" b="1" dirty="0" smtClean="0">
              <a:solidFill>
                <a:srgbClr val="0070C0"/>
              </a:solidFill>
              <a:latin typeface="Arial" pitchFamily="34" charset="0"/>
              <a:cs typeface="Arial" pitchFamily="34" charset="0"/>
            </a:endParaRPr>
          </a:p>
          <a:p>
            <a:pPr algn="ctr">
              <a:buNone/>
            </a:pPr>
            <a:r>
              <a:rPr lang="en-US" sz="3200" b="1" i="1" dirty="0" smtClean="0">
                <a:solidFill>
                  <a:srgbClr val="0070C0"/>
                </a:solidFill>
                <a:latin typeface="Arial" pitchFamily="34" charset="0"/>
                <a:cs typeface="Arial" pitchFamily="34" charset="0"/>
              </a:rPr>
              <a:t>SESSION </a:t>
            </a:r>
            <a:r>
              <a:rPr lang="en-US" sz="3200" b="1" i="1" dirty="0">
                <a:solidFill>
                  <a:srgbClr val="0070C0"/>
                </a:solidFill>
                <a:latin typeface="Arial" pitchFamily="34" charset="0"/>
                <a:cs typeface="Arial" pitchFamily="34" charset="0"/>
              </a:rPr>
              <a:t>4</a:t>
            </a:r>
            <a:endParaRPr lang="en-US" sz="3200" b="1" i="1" dirty="0" smtClean="0">
              <a:solidFill>
                <a:srgbClr val="0070C0"/>
              </a:solidFill>
              <a:latin typeface="Arial" pitchFamily="34" charset="0"/>
              <a:cs typeface="Arial" pitchFamily="34" charset="0"/>
            </a:endParaRPr>
          </a:p>
          <a:p>
            <a:pPr algn="ctr">
              <a:buNone/>
            </a:pPr>
            <a:endParaRPr lang="en-US" sz="3200" b="1" dirty="0" smtClean="0">
              <a:solidFill>
                <a:srgbClr val="0070C0"/>
              </a:solidFill>
              <a:latin typeface="Arial" pitchFamily="34" charset="0"/>
              <a:cs typeface="Arial" pitchFamily="34" charset="0"/>
            </a:endParaRPr>
          </a:p>
          <a:p>
            <a:pPr algn="ctr">
              <a:buNone/>
            </a:pPr>
            <a:endParaRPr lang="en-US" sz="3200" b="1" dirty="0">
              <a:solidFill>
                <a:srgbClr val="0070C0"/>
              </a:solidFill>
              <a:latin typeface="Arial" pitchFamily="34" charset="0"/>
              <a:cs typeface="Arial" pitchFamily="34" charset="0"/>
            </a:endParaRPr>
          </a:p>
          <a:p>
            <a:pPr algn="ctr">
              <a:buNone/>
            </a:pPr>
            <a:r>
              <a:rPr lang="en-US" sz="2000" dirty="0" smtClean="0">
                <a:latin typeface="Arial" pitchFamily="34" charset="0"/>
                <a:cs typeface="Arial" pitchFamily="34" charset="0"/>
              </a:rPr>
              <a:t>Rahmi Yulia </a:t>
            </a:r>
            <a:r>
              <a:rPr lang="en-US" sz="2000" dirty="0" err="1" smtClean="0">
                <a:latin typeface="Arial" pitchFamily="34" charset="0"/>
                <a:cs typeface="Arial" pitchFamily="34" charset="0"/>
              </a:rPr>
              <a:t>Ningsih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S.Pd</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M.Pd</a:t>
            </a:r>
            <a:r>
              <a:rPr lang="en-US" sz="2000" dirty="0" smtClean="0">
                <a:latin typeface="Arial" pitchFamily="34" charset="0"/>
                <a:cs typeface="Arial" pitchFamily="34" charset="0"/>
              </a:rPr>
              <a:t>.</a:t>
            </a:r>
          </a:p>
          <a:p>
            <a:pPr algn="ctr">
              <a:buNone/>
            </a:pPr>
            <a:r>
              <a:rPr lang="en-US" sz="2000" dirty="0">
                <a:latin typeface="Arial" pitchFamily="34" charset="0"/>
                <a:cs typeface="Arial" pitchFamily="34" charset="0"/>
              </a:rPr>
              <a:t>r</a:t>
            </a:r>
            <a:r>
              <a:rPr lang="en-US" sz="2000" dirty="0" smtClean="0">
                <a:latin typeface="Arial" pitchFamily="34" charset="0"/>
                <a:cs typeface="Arial" pitchFamily="34" charset="0"/>
              </a:rPr>
              <a:t>ahmi.ningsih@binus.edu</a:t>
            </a:r>
          </a:p>
        </p:txBody>
      </p:sp>
      <p:pic>
        <p:nvPicPr>
          <p:cNvPr id="2" name="Picture 1"/>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1592200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3986212" y="609600"/>
            <a:ext cx="4876800" cy="594066"/>
          </a:xfrm>
        </p:spPr>
        <p:txBody>
          <a:bodyPr>
            <a:noAutofit/>
          </a:bodyPr>
          <a:lstStyle/>
          <a:p>
            <a:pPr algn="ctr"/>
            <a:r>
              <a:rPr lang="id-ID" sz="2400" dirty="0"/>
              <a:t>KESESUAIAN KATA </a:t>
            </a:r>
            <a:br>
              <a:rPr lang="id-ID" sz="2400" dirty="0"/>
            </a:br>
            <a:r>
              <a:rPr lang="id-ID" sz="2400" dirty="0"/>
              <a:t>(DIKSI)</a:t>
            </a:r>
          </a:p>
        </p:txBody>
      </p:sp>
      <p:sp>
        <p:nvSpPr>
          <p:cNvPr id="4" name="Rectangle 3"/>
          <p:cNvSpPr/>
          <p:nvPr/>
        </p:nvSpPr>
        <p:spPr>
          <a:xfrm>
            <a:off x="914400" y="2197895"/>
            <a:ext cx="7924800" cy="3062377"/>
          </a:xfrm>
          <a:prstGeom prst="rect">
            <a:avLst/>
          </a:prstGeom>
        </p:spPr>
        <p:txBody>
          <a:bodyPr wrap="square">
            <a:spAutoFit/>
          </a:bodyPr>
          <a:lstStyle/>
          <a:p>
            <a:pPr algn="ctr">
              <a:lnSpc>
                <a:spcPct val="150000"/>
              </a:lnSpc>
              <a:spcAft>
                <a:spcPts val="1200"/>
              </a:spcAft>
            </a:pPr>
            <a:r>
              <a:rPr lang="en-US" sz="2400" b="1" dirty="0">
                <a:solidFill>
                  <a:schemeClr val="tx1">
                    <a:lumMod val="85000"/>
                    <a:lumOff val="15000"/>
                  </a:schemeClr>
                </a:solidFill>
                <a:latin typeface="Century Gothic" panose="020B0502020202020204" pitchFamily="34" charset="0"/>
                <a:cs typeface="Arial" panose="020B0604020202020204" pitchFamily="34" charset="0"/>
              </a:rPr>
              <a:t>KESESUAIAN KATA</a:t>
            </a:r>
          </a:p>
          <a:p>
            <a:pPr algn="ctr">
              <a:lnSpc>
                <a:spcPct val="150000"/>
              </a:lnSpc>
            </a:pPr>
            <a:r>
              <a:rPr lang="en-US" sz="2000" dirty="0" err="1">
                <a:solidFill>
                  <a:schemeClr val="tx1">
                    <a:lumMod val="85000"/>
                    <a:lumOff val="15000"/>
                  </a:schemeClr>
                </a:solidFill>
                <a:latin typeface="Century Gothic" panose="020B0502020202020204" pitchFamily="34" charset="0"/>
                <a:cs typeface="Arial" panose="020B0604020202020204" pitchFamily="34" charset="0"/>
              </a:rPr>
              <a:t>Selain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ketepatan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pilihan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kata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pengguna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bahasa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harus</a:t>
            </a:r>
            <a:r>
              <a:rPr lang="en-US" sz="2000" dirty="0">
                <a:solidFill>
                  <a:schemeClr val="tx1">
                    <a:lumMod val="85000"/>
                    <a:lumOff val="15000"/>
                  </a:schemeClr>
                </a:solidFill>
                <a:latin typeface="Century Gothic" panose="020B0502020202020204" pitchFamily="34" charset="0"/>
                <a:cs typeface="Arial" panose="020B0604020202020204" pitchFamily="34" charset="0"/>
              </a:rPr>
              <a:t> pula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memperhatikan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kesesuaian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kata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agar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tidak</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merusak</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makna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suasana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situasi</a:t>
            </a:r>
            <a:r>
              <a:rPr lang="en-US" sz="2000" dirty="0">
                <a:solidFill>
                  <a:schemeClr val="tx1">
                    <a:lumMod val="85000"/>
                    <a:lumOff val="15000"/>
                  </a:schemeClr>
                </a:solidFill>
                <a:latin typeface="Century Gothic" panose="020B0502020202020204" pitchFamily="34" charset="0"/>
                <a:cs typeface="Arial" panose="020B0604020202020204" pitchFamily="34" charset="0"/>
              </a:rPr>
              <a:t> yang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hendak</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ditimbulkan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atau</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suasana</a:t>
            </a:r>
            <a:r>
              <a:rPr lang="en-US" sz="2000" dirty="0">
                <a:solidFill>
                  <a:schemeClr val="tx1">
                    <a:lumMod val="85000"/>
                    <a:lumOff val="15000"/>
                  </a:schemeClr>
                </a:solidFill>
                <a:latin typeface="Century Gothic" panose="020B0502020202020204" pitchFamily="34" charset="0"/>
                <a:cs typeface="Arial" panose="020B0604020202020204" pitchFamily="34" charset="0"/>
              </a:rPr>
              <a:t> yang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sedang</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berlangsung</a:t>
            </a:r>
            <a:r>
              <a:rPr lang="en-US" sz="2000" dirty="0">
                <a:solidFill>
                  <a:schemeClr val="tx1">
                    <a:lumMod val="85000"/>
                    <a:lumOff val="15000"/>
                  </a:schemeClr>
                </a:solidFill>
                <a:latin typeface="Century Gothic" panose="020B0502020202020204" pitchFamily="34" charset="0"/>
                <a:cs typeface="Arial" panose="020B0604020202020204" pitchFamily="34" charset="0"/>
              </a:rPr>
              <a:t>.</a:t>
            </a:r>
          </a:p>
          <a:p>
            <a:pPr algn="ctr">
              <a:lnSpc>
                <a:spcPct val="150000"/>
              </a:lnSpc>
            </a:pPr>
            <a:endParaRPr lang="en-US" dirty="0">
              <a:solidFill>
                <a:schemeClr val="tx1">
                  <a:lumMod val="85000"/>
                  <a:lumOff val="15000"/>
                </a:schemeClr>
              </a:solidFill>
              <a:latin typeface="Century Gothic" panose="020B0502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3887900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3962400" y="304800"/>
            <a:ext cx="4876800" cy="594066"/>
          </a:xfrm>
        </p:spPr>
        <p:txBody>
          <a:bodyPr>
            <a:noAutofit/>
          </a:bodyPr>
          <a:lstStyle/>
          <a:p>
            <a:pPr algn="ctr"/>
            <a:r>
              <a:rPr lang="id-ID" sz="2400" dirty="0"/>
              <a:t>SYARAT KESESUAIAN KATA </a:t>
            </a:r>
            <a:br>
              <a:rPr lang="id-ID" sz="2400" dirty="0"/>
            </a:br>
            <a:r>
              <a:rPr lang="id-ID" sz="2400" dirty="0"/>
              <a:t>(DIKSI)</a:t>
            </a:r>
          </a:p>
        </p:txBody>
      </p:sp>
      <p:sp>
        <p:nvSpPr>
          <p:cNvPr id="5" name="Rectangle 4"/>
          <p:cNvSpPr/>
          <p:nvPr/>
        </p:nvSpPr>
        <p:spPr>
          <a:xfrm>
            <a:off x="914400" y="2057402"/>
            <a:ext cx="8229600" cy="4401205"/>
          </a:xfrm>
          <a:prstGeom prst="rect">
            <a:avLst/>
          </a:prstGeom>
        </p:spPr>
        <p:txBody>
          <a:bodyPr wrap="square">
            <a:spAutoFit/>
          </a:bodyPr>
          <a:lstStyle/>
          <a:p>
            <a:pPr algn="just"/>
            <a:r>
              <a:rPr lang="en-US" sz="2000" b="1" dirty="0" err="1">
                <a:solidFill>
                  <a:srgbClr val="0070C0"/>
                </a:solidFill>
                <a:latin typeface="Century Gothic" panose="020B0502020202020204" pitchFamily="34" charset="0"/>
                <a:cs typeface="Arial" panose="020B0604020202020204" pitchFamily="34" charset="0"/>
              </a:rPr>
              <a:t>Menggunakan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ragam</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baku</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dengan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cermat</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tidak</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mencampuradukkan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penggunaanya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dengan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dengan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kata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tidak</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baku</a:t>
            </a:r>
            <a:r>
              <a:rPr lang="en-US" sz="2000" b="1" dirty="0">
                <a:solidFill>
                  <a:srgbClr val="0070C0"/>
                </a:solidFill>
                <a:latin typeface="Century Gothic" panose="020B0502020202020204" pitchFamily="34" charset="0"/>
                <a:cs typeface="Arial" panose="020B0604020202020204" pitchFamily="34" charset="0"/>
              </a:rPr>
              <a:t> yang </a:t>
            </a:r>
            <a:r>
              <a:rPr lang="en-US" sz="2000" b="1" dirty="0" err="1">
                <a:solidFill>
                  <a:srgbClr val="0070C0"/>
                </a:solidFill>
                <a:latin typeface="Century Gothic" panose="020B0502020202020204" pitchFamily="34" charset="0"/>
                <a:cs typeface="Arial" panose="020B0604020202020204" pitchFamily="34" charset="0"/>
              </a:rPr>
              <a:t>hanya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digunakan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dalam</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pergaulan</a:t>
            </a:r>
            <a:r>
              <a:rPr lang="en-US" sz="2000" b="1" dirty="0">
                <a:solidFill>
                  <a:srgbClr val="0070C0"/>
                </a:solidFill>
                <a:latin typeface="Century Gothic" panose="020B0502020202020204" pitchFamily="34" charset="0"/>
                <a:cs typeface="Arial" panose="020B0604020202020204" pitchFamily="34" charset="0"/>
              </a:rPr>
              <a:t>.</a:t>
            </a:r>
          </a:p>
          <a:p>
            <a:pPr algn="just">
              <a:spcAft>
                <a:spcPts val="1200"/>
              </a:spcAft>
            </a:pP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Misalnya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hakikat</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baku</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hakekat</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tidak</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baku</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a:t>
            </a:r>
          </a:p>
          <a:p>
            <a:pPr algn="just">
              <a:spcAft>
                <a:spcPts val="1200"/>
              </a:spcAft>
            </a:pPr>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algn="just"/>
            <a:r>
              <a:rPr lang="en-US" sz="2000" b="1" dirty="0" err="1">
                <a:solidFill>
                  <a:srgbClr val="0070C0"/>
                </a:solidFill>
                <a:latin typeface="Century Gothic" panose="020B0502020202020204" pitchFamily="34" charset="0"/>
                <a:cs typeface="Arial" panose="020B0604020202020204" pitchFamily="34" charset="0"/>
              </a:rPr>
              <a:t>Menggunakan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kata</a:t>
            </a:r>
            <a:r>
              <a:rPr lang="en-US" sz="2000" b="1" dirty="0">
                <a:solidFill>
                  <a:srgbClr val="0070C0"/>
                </a:solidFill>
                <a:latin typeface="Century Gothic" panose="020B0502020202020204" pitchFamily="34" charset="0"/>
                <a:cs typeface="Arial" panose="020B0604020202020204" pitchFamily="34" charset="0"/>
              </a:rPr>
              <a:t> yang </a:t>
            </a:r>
            <a:r>
              <a:rPr lang="en-US" sz="2000" b="1" dirty="0" err="1">
                <a:solidFill>
                  <a:srgbClr val="0070C0"/>
                </a:solidFill>
                <a:latin typeface="Century Gothic" panose="020B0502020202020204" pitchFamily="34" charset="0"/>
                <a:cs typeface="Arial" panose="020B0604020202020204" pitchFamily="34" charset="0"/>
              </a:rPr>
              <a:t>berhubungan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dengan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nilai</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sosial</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dengan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cermat</a:t>
            </a:r>
            <a:r>
              <a:rPr lang="en-US" sz="2000" b="1" dirty="0">
                <a:solidFill>
                  <a:srgbClr val="0070C0"/>
                </a:solidFill>
                <a:latin typeface="Century Gothic" panose="020B0502020202020204" pitchFamily="34" charset="0"/>
                <a:cs typeface="Arial" panose="020B0604020202020204" pitchFamily="34" charset="0"/>
              </a:rPr>
              <a:t>.</a:t>
            </a:r>
          </a:p>
          <a:p>
            <a:pPr algn="just">
              <a:buNone/>
            </a:pPr>
            <a:r>
              <a:rPr lang="en-US" sz="2000" dirty="0" err="1">
                <a:solidFill>
                  <a:schemeClr val="tx1">
                    <a:lumMod val="85000"/>
                    <a:lumOff val="15000"/>
                  </a:schemeClr>
                </a:solidFill>
                <a:latin typeface="Century Gothic" panose="020B0502020202020204" pitchFamily="34" charset="0"/>
                <a:cs typeface="Arial" panose="020B0604020202020204" pitchFamily="34" charset="0"/>
              </a:rPr>
              <a:t>Misalnya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kencing</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kurang</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sopan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buang</a:t>
            </a:r>
            <a:r>
              <a:rPr lang="en-US" sz="2000" dirty="0">
                <a:solidFill>
                  <a:schemeClr val="tx1">
                    <a:lumMod val="85000"/>
                    <a:lumOff val="15000"/>
                  </a:schemeClr>
                </a:solidFill>
                <a:latin typeface="Century Gothic" panose="020B0502020202020204" pitchFamily="34" charset="0"/>
                <a:cs typeface="Arial" panose="020B0604020202020204" pitchFamily="34" charset="0"/>
              </a:rPr>
              <a:t> air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kecil</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lebih</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sopan</a:t>
            </a:r>
            <a:r>
              <a:rPr lang="en-US" sz="2000" dirty="0">
                <a:solidFill>
                  <a:schemeClr val="tx1">
                    <a:lumMod val="85000"/>
                    <a:lumOff val="15000"/>
                  </a:schemeClr>
                </a:solidFill>
                <a:latin typeface="Century Gothic" panose="020B0502020202020204" pitchFamily="34" charset="0"/>
                <a:cs typeface="Arial" panose="020B0604020202020204" pitchFamily="34" charset="0"/>
              </a:rPr>
              <a:t>)</a:t>
            </a:r>
            <a:endParaRPr lang="id-ID" sz="2000" dirty="0">
              <a:solidFill>
                <a:schemeClr val="tx1">
                  <a:lumMod val="85000"/>
                  <a:lumOff val="15000"/>
                </a:schemeClr>
              </a:solidFill>
              <a:latin typeface="Century Gothic" panose="020B0502020202020204" pitchFamily="34" charset="0"/>
              <a:cs typeface="Arial" panose="020B0604020202020204" pitchFamily="34" charset="0"/>
            </a:endParaRPr>
          </a:p>
          <a:p>
            <a:pPr algn="just">
              <a:spcAft>
                <a:spcPts val="1200"/>
              </a:spcAft>
            </a:pPr>
            <a:endParaRPr lang="id-ID" sz="2000" dirty="0">
              <a:solidFill>
                <a:schemeClr val="tx1">
                  <a:lumMod val="85000"/>
                  <a:lumOff val="15000"/>
                </a:schemeClr>
              </a:solidFill>
              <a:latin typeface="Century Gothic" panose="020B0502020202020204" pitchFamily="34" charset="0"/>
              <a:cs typeface="Arial" panose="020B0604020202020204" pitchFamily="34" charset="0"/>
            </a:endParaRPr>
          </a:p>
          <a:p>
            <a:pPr marL="457200" algn="just"/>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marL="457200" algn="just">
              <a:spcAft>
                <a:spcPts val="1200"/>
              </a:spcAft>
            </a:pPr>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algn="just"/>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2208337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4038600" y="304800"/>
            <a:ext cx="4876800" cy="594066"/>
          </a:xfrm>
        </p:spPr>
        <p:txBody>
          <a:bodyPr>
            <a:noAutofit/>
          </a:bodyPr>
          <a:lstStyle/>
          <a:p>
            <a:pPr algn="ctr"/>
            <a:r>
              <a:rPr lang="id-ID" sz="2400" dirty="0"/>
              <a:t>SYARAT KESESUAIAN KATA </a:t>
            </a:r>
            <a:br>
              <a:rPr lang="id-ID" sz="2400" dirty="0"/>
            </a:br>
            <a:r>
              <a:rPr lang="id-ID" sz="2400" dirty="0"/>
              <a:t>(DIKSI)</a:t>
            </a:r>
          </a:p>
        </p:txBody>
      </p:sp>
      <p:sp>
        <p:nvSpPr>
          <p:cNvPr id="5" name="Rectangle 4"/>
          <p:cNvSpPr/>
          <p:nvPr/>
        </p:nvSpPr>
        <p:spPr>
          <a:xfrm>
            <a:off x="914400" y="2057401"/>
            <a:ext cx="8229600" cy="6647974"/>
          </a:xfrm>
          <a:prstGeom prst="rect">
            <a:avLst/>
          </a:prstGeom>
        </p:spPr>
        <p:txBody>
          <a:bodyPr wrap="square">
            <a:spAutoFit/>
          </a:bodyPr>
          <a:lstStyle/>
          <a:p>
            <a:pPr algn="just"/>
            <a:r>
              <a:rPr lang="en-US" sz="2000" b="1" dirty="0" err="1">
                <a:solidFill>
                  <a:srgbClr val="0070C0"/>
                </a:solidFill>
                <a:latin typeface="Century Gothic" panose="020B0502020202020204" pitchFamily="34" charset="0"/>
                <a:cs typeface="Arial" panose="020B0604020202020204" pitchFamily="34" charset="0"/>
              </a:rPr>
              <a:t>Menggunakan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kata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dengan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nuansa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tertentu</a:t>
            </a:r>
            <a:r>
              <a:rPr lang="en-US" sz="2000" b="1" dirty="0">
                <a:solidFill>
                  <a:srgbClr val="0070C0"/>
                </a:solidFill>
                <a:latin typeface="Century Gothic" panose="020B0502020202020204" pitchFamily="34" charset="0"/>
                <a:cs typeface="Arial" panose="020B0604020202020204" pitchFamily="34" charset="0"/>
              </a:rPr>
              <a:t>. </a:t>
            </a:r>
          </a:p>
          <a:p>
            <a:pPr algn="just">
              <a:spcAft>
                <a:spcPts val="1200"/>
              </a:spcAft>
            </a:pPr>
            <a:r>
              <a:rPr lang="en-US" sz="2000" dirty="0" err="1">
                <a:solidFill>
                  <a:schemeClr val="tx1">
                    <a:lumMod val="85000"/>
                    <a:lumOff val="15000"/>
                  </a:schemeClr>
                </a:solidFill>
                <a:latin typeface="Century Gothic" panose="020B0502020202020204" pitchFamily="34" charset="0"/>
                <a:cs typeface="Arial" panose="020B0604020202020204" pitchFamily="34" charset="0"/>
              </a:rPr>
              <a:t>Misalnya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berjalan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pelan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mengesot</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merangkak</a:t>
            </a:r>
            <a:endParaRPr lang="id-ID" sz="2000" dirty="0">
              <a:solidFill>
                <a:schemeClr val="tx1">
                  <a:lumMod val="85000"/>
                  <a:lumOff val="15000"/>
                </a:schemeClr>
              </a:solidFill>
              <a:latin typeface="Century Gothic" panose="020B0502020202020204" pitchFamily="34" charset="0"/>
              <a:cs typeface="Arial" panose="020B0604020202020204" pitchFamily="34" charset="0"/>
            </a:endParaRPr>
          </a:p>
          <a:p>
            <a:pPr algn="just"/>
            <a:r>
              <a:rPr lang="en-US" sz="2000" b="1" dirty="0" err="1">
                <a:solidFill>
                  <a:srgbClr val="0070C0"/>
                </a:solidFill>
                <a:latin typeface="Century Gothic" panose="020B0502020202020204" pitchFamily="34" charset="0"/>
                <a:cs typeface="Arial" panose="020B0604020202020204" pitchFamily="34" charset="0"/>
              </a:rPr>
              <a:t>Menggunakan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kata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ilmiah</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untuk</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penulisan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karangan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ilmiah</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komunikasi</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nonilmiah</a:t>
            </a:r>
            <a:r>
              <a:rPr lang="en-US" sz="2000" b="1" dirty="0">
                <a:solidFill>
                  <a:srgbClr val="0070C0"/>
                </a:solidFill>
                <a:latin typeface="Century Gothic" panose="020B0502020202020204" pitchFamily="34" charset="0"/>
                <a:cs typeface="Arial" panose="020B0604020202020204" pitchFamily="34" charset="0"/>
              </a:rPr>
              <a:t> </a:t>
            </a:r>
          </a:p>
          <a:p>
            <a:pPr algn="just">
              <a:spcAft>
                <a:spcPts val="1200"/>
              </a:spcAft>
            </a:pPr>
            <a:r>
              <a:rPr lang="en-US" sz="2000" dirty="0" err="1">
                <a:solidFill>
                  <a:schemeClr val="tx1">
                    <a:lumMod val="85000"/>
                    <a:lumOff val="15000"/>
                  </a:schemeClr>
                </a:solidFill>
                <a:latin typeface="Century Gothic" panose="020B0502020202020204" pitchFamily="34" charset="0"/>
                <a:cs typeface="Arial" panose="020B0604020202020204" pitchFamily="34" charset="0"/>
              </a:rPr>
              <a:t>Misalnya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argumentasi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ilmiah</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pembuktian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populer</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psikologi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imiah</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ilmu</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jiwa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populer</a:t>
            </a:r>
            <a:r>
              <a:rPr lang="en-US" sz="2000" dirty="0">
                <a:solidFill>
                  <a:schemeClr val="tx1">
                    <a:lumMod val="85000"/>
                    <a:lumOff val="15000"/>
                  </a:schemeClr>
                </a:solidFill>
                <a:latin typeface="Century Gothic" panose="020B0502020202020204" pitchFamily="34" charset="0"/>
                <a:cs typeface="Arial" panose="020B0604020202020204" pitchFamily="34" charset="0"/>
              </a:rPr>
              <a:t>)</a:t>
            </a:r>
          </a:p>
          <a:p>
            <a:pPr algn="just"/>
            <a:r>
              <a:rPr lang="en-US" sz="2000" b="1" dirty="0" err="1">
                <a:solidFill>
                  <a:srgbClr val="0070C0"/>
                </a:solidFill>
                <a:latin typeface="Century Gothic" panose="020B0502020202020204" pitchFamily="34" charset="0"/>
                <a:cs typeface="Arial" panose="020B0604020202020204" pitchFamily="34" charset="0"/>
              </a:rPr>
              <a:t>Menghindarkan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penggunaan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ragam</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lisan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pergaulan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dalam</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bahasa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tulis</a:t>
            </a:r>
            <a:endParaRPr lang="en-US" sz="2000" b="1" dirty="0">
              <a:solidFill>
                <a:srgbClr val="0070C0"/>
              </a:solidFill>
              <a:latin typeface="Century Gothic" panose="020B0502020202020204" pitchFamily="34" charset="0"/>
              <a:cs typeface="Arial" panose="020B0604020202020204" pitchFamily="34" charset="0"/>
            </a:endParaRPr>
          </a:p>
          <a:p>
            <a:pPr algn="just">
              <a:spcAft>
                <a:spcPts val="1200"/>
              </a:spcAft>
            </a:pPr>
            <a:r>
              <a:rPr lang="en-US" sz="2000" dirty="0" err="1">
                <a:solidFill>
                  <a:schemeClr val="tx1">
                    <a:lumMod val="85000"/>
                    <a:lumOff val="15000"/>
                  </a:schemeClr>
                </a:solidFill>
                <a:latin typeface="Century Gothic" panose="020B0502020202020204" pitchFamily="34" charset="0"/>
                <a:cs typeface="Arial" panose="020B0604020202020204" pitchFamily="34" charset="0"/>
              </a:rPr>
              <a:t>Misalnya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tulis</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baca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kerja</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bahasa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lisan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menulis</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membaca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membacakan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bekerja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mengerjakan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bahasa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tulis</a:t>
            </a:r>
            <a:r>
              <a:rPr lang="en-US" sz="2000" dirty="0">
                <a:solidFill>
                  <a:schemeClr val="tx1">
                    <a:lumMod val="85000"/>
                    <a:lumOff val="15000"/>
                  </a:schemeClr>
                </a:solidFill>
                <a:latin typeface="Century Gothic" panose="020B0502020202020204" pitchFamily="34" charset="0"/>
                <a:cs typeface="Arial" panose="020B0604020202020204" pitchFamily="34" charset="0"/>
              </a:rPr>
              <a:t>)</a:t>
            </a:r>
          </a:p>
          <a:p>
            <a:pPr marL="457200" algn="just">
              <a:spcAft>
                <a:spcPts val="1200"/>
              </a:spcAft>
            </a:pPr>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algn="just"/>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algn="just">
              <a:spcAft>
                <a:spcPts val="1200"/>
              </a:spcAft>
            </a:pPr>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marL="457200" algn="just">
              <a:spcAft>
                <a:spcPts val="1200"/>
              </a:spcAft>
            </a:pPr>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algn="just"/>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marL="457200" algn="just"/>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marL="457200" algn="just">
              <a:spcAft>
                <a:spcPts val="1200"/>
              </a:spcAft>
            </a:pPr>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algn="just"/>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4230671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4114800" y="457200"/>
            <a:ext cx="4876800" cy="594066"/>
          </a:xfrm>
        </p:spPr>
        <p:txBody>
          <a:bodyPr>
            <a:noAutofit/>
          </a:bodyPr>
          <a:lstStyle/>
          <a:p>
            <a:pPr algn="ctr"/>
            <a:r>
              <a:rPr lang="en-US" sz="2000" dirty="0" smtClean="0"/>
              <a:t>PEDOMAN PEMBENTUKAN ISTILAH</a:t>
            </a:r>
            <a:endParaRPr lang="id-ID" sz="2000" dirty="0"/>
          </a:p>
        </p:txBody>
      </p:sp>
      <p:sp>
        <p:nvSpPr>
          <p:cNvPr id="5" name="Rectangle 4"/>
          <p:cNvSpPr/>
          <p:nvPr/>
        </p:nvSpPr>
        <p:spPr>
          <a:xfrm>
            <a:off x="914400" y="1524000"/>
            <a:ext cx="8229600" cy="2862322"/>
          </a:xfrm>
          <a:prstGeom prst="rect">
            <a:avLst/>
          </a:prstGeom>
        </p:spPr>
        <p:txBody>
          <a:bodyPr wrap="square">
            <a:spAutoFit/>
          </a:bodyPr>
          <a:lstStyle/>
          <a:p>
            <a:pPr algn="ctr"/>
            <a:r>
              <a:rPr lang="en-US" sz="2000" b="1" dirty="0" smtClean="0">
                <a:solidFill>
                  <a:srgbClr val="0070C0"/>
                </a:solidFill>
                <a:latin typeface="Open Sans"/>
                <a:cs typeface="Arial" panose="020B0604020202020204" pitchFamily="34" charset="0"/>
              </a:rPr>
              <a:t>PENGERTIAN</a:t>
            </a:r>
          </a:p>
          <a:p>
            <a:pPr algn="just"/>
            <a:endParaRPr lang="en-US" sz="2000" b="1" dirty="0">
              <a:solidFill>
                <a:srgbClr val="0070C0"/>
              </a:solidFill>
              <a:latin typeface="Open Sans"/>
              <a:cs typeface="Arial" panose="020B0604020202020204" pitchFamily="34" charset="0"/>
            </a:endParaRPr>
          </a:p>
          <a:p>
            <a:pPr algn="just"/>
            <a:r>
              <a:rPr lang="en-US" sz="2000" b="1" dirty="0" err="1" smtClean="0">
                <a:solidFill>
                  <a:srgbClr val="0070C0"/>
                </a:solidFill>
                <a:latin typeface="Open Sans"/>
                <a:cs typeface="Arial" panose="020B0604020202020204" pitchFamily="34" charset="0"/>
              </a:rPr>
              <a:t>Istilah</a:t>
            </a:r>
            <a:r>
              <a:rPr lang="en-US" sz="2000" dirty="0" smtClean="0">
                <a:latin typeface="Open Sans"/>
                <a:cs typeface="Arial" panose="020B0604020202020204" pitchFamily="34" charset="0"/>
              </a:rPr>
              <a:t> </a:t>
            </a:r>
            <a:r>
              <a:rPr lang="en-US" sz="2000" dirty="0" err="1">
                <a:latin typeface="Open Sans"/>
                <a:cs typeface="Arial" panose="020B0604020202020204" pitchFamily="34" charset="0"/>
              </a:rPr>
              <a:t>adalah</a:t>
            </a:r>
            <a:r>
              <a:rPr lang="en-US" sz="2000" dirty="0">
                <a:latin typeface="Open Sans"/>
                <a:cs typeface="Arial" panose="020B0604020202020204" pitchFamily="34" charset="0"/>
              </a:rPr>
              <a:t> kata </a:t>
            </a:r>
            <a:r>
              <a:rPr lang="en-US" sz="2000" dirty="0" err="1">
                <a:latin typeface="Open Sans"/>
                <a:cs typeface="Arial" panose="020B0604020202020204" pitchFamily="34" charset="0"/>
              </a:rPr>
              <a:t>atau</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frasa</a:t>
            </a:r>
            <a:r>
              <a:rPr lang="en-US" sz="2000" dirty="0">
                <a:latin typeface="Open Sans"/>
                <a:cs typeface="Arial" panose="020B0604020202020204" pitchFamily="34" charset="0"/>
              </a:rPr>
              <a:t> yang </a:t>
            </a:r>
            <a:r>
              <a:rPr lang="en-US" sz="2000" dirty="0" err="1">
                <a:latin typeface="Open Sans"/>
                <a:cs typeface="Arial" panose="020B0604020202020204" pitchFamily="34" charset="0"/>
              </a:rPr>
              <a:t>dipakai</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sebagai</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nama</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atau</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lambang</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dan</a:t>
            </a:r>
            <a:r>
              <a:rPr lang="en-US" sz="2000" dirty="0">
                <a:latin typeface="Open Sans"/>
                <a:cs typeface="Arial" panose="020B0604020202020204" pitchFamily="34" charset="0"/>
              </a:rPr>
              <a:t> yang </a:t>
            </a:r>
            <a:r>
              <a:rPr lang="en-US" sz="2000" dirty="0" err="1">
                <a:latin typeface="Open Sans"/>
                <a:cs typeface="Arial" panose="020B0604020202020204" pitchFamily="34" charset="0"/>
              </a:rPr>
              <a:t>dengan</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cermat</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mengungkapkan</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makna</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konsep</a:t>
            </a:r>
            <a:r>
              <a:rPr lang="en-US" sz="2000" dirty="0">
                <a:latin typeface="Open Sans"/>
                <a:cs typeface="Arial" panose="020B0604020202020204" pitchFamily="34" charset="0"/>
              </a:rPr>
              <a:t>, proses, </a:t>
            </a:r>
            <a:r>
              <a:rPr lang="en-US" sz="2000" dirty="0" err="1">
                <a:latin typeface="Open Sans"/>
                <a:cs typeface="Arial" panose="020B0604020202020204" pitchFamily="34" charset="0"/>
              </a:rPr>
              <a:t>keadaan</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atau</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sifat</a:t>
            </a:r>
            <a:r>
              <a:rPr lang="en-US" sz="2000" dirty="0">
                <a:latin typeface="Open Sans"/>
                <a:cs typeface="Arial" panose="020B0604020202020204" pitchFamily="34" charset="0"/>
              </a:rPr>
              <a:t> yang </a:t>
            </a:r>
            <a:r>
              <a:rPr lang="en-US" sz="2000" dirty="0" err="1">
                <a:latin typeface="Open Sans"/>
                <a:cs typeface="Arial" panose="020B0604020202020204" pitchFamily="34" charset="0"/>
              </a:rPr>
              <a:t>khas</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dalam</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bidang</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ilmu</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pengetahuan</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teknologi</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dan</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seni</a:t>
            </a:r>
            <a:r>
              <a:rPr lang="en-US" sz="2000" dirty="0" smtClean="0">
                <a:latin typeface="Open Sans"/>
                <a:cs typeface="Arial" panose="020B0604020202020204" pitchFamily="34" charset="0"/>
              </a:rPr>
              <a:t>.</a:t>
            </a:r>
          </a:p>
          <a:p>
            <a:pPr algn="just"/>
            <a:endParaRPr lang="en-US" sz="2000" dirty="0">
              <a:latin typeface="Open Sans"/>
              <a:cs typeface="Arial" panose="020B0604020202020204" pitchFamily="34" charset="0"/>
            </a:endParaRPr>
          </a:p>
          <a:p>
            <a:pPr algn="just"/>
            <a:r>
              <a:rPr lang="en-US" sz="2000" b="1" dirty="0" smtClean="0">
                <a:solidFill>
                  <a:srgbClr val="0070C0"/>
                </a:solidFill>
                <a:latin typeface="Open Sans"/>
                <a:cs typeface="Arial" panose="020B0604020202020204" pitchFamily="34" charset="0"/>
              </a:rPr>
              <a:t>Tata </a:t>
            </a:r>
            <a:r>
              <a:rPr lang="en-US" sz="2000" b="1" dirty="0" err="1">
                <a:solidFill>
                  <a:srgbClr val="0070C0"/>
                </a:solidFill>
                <a:latin typeface="Open Sans"/>
                <a:cs typeface="Arial" panose="020B0604020202020204" pitchFamily="34" charset="0"/>
              </a:rPr>
              <a:t>istilah</a:t>
            </a:r>
            <a:r>
              <a:rPr lang="en-US" sz="2000" b="1" dirty="0">
                <a:solidFill>
                  <a:srgbClr val="0070C0"/>
                </a:solidFill>
                <a:latin typeface="Open Sans"/>
                <a:cs typeface="Arial" panose="020B0604020202020204" pitchFamily="34" charset="0"/>
              </a:rPr>
              <a:t> (</a:t>
            </a:r>
            <a:r>
              <a:rPr lang="en-US" sz="2000" b="1" dirty="0" err="1">
                <a:solidFill>
                  <a:srgbClr val="0070C0"/>
                </a:solidFill>
                <a:latin typeface="Open Sans"/>
                <a:cs typeface="Arial" panose="020B0604020202020204" pitchFamily="34" charset="0"/>
              </a:rPr>
              <a:t>terminologi</a:t>
            </a:r>
            <a:r>
              <a:rPr lang="en-US" sz="2000" b="1" dirty="0">
                <a:solidFill>
                  <a:srgbClr val="0070C0"/>
                </a:solidFill>
                <a:latin typeface="Open Sans"/>
                <a:cs typeface="Arial" panose="020B0604020202020204" pitchFamily="34" charset="0"/>
              </a:rPr>
              <a:t>) </a:t>
            </a:r>
            <a:r>
              <a:rPr lang="en-US" sz="2000" dirty="0" err="1">
                <a:latin typeface="Open Sans"/>
                <a:cs typeface="Arial" panose="020B0604020202020204" pitchFamily="34" charset="0"/>
              </a:rPr>
              <a:t>adalah</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perangkat</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asas</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dan</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ketentuan</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pembentukan</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istilah</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serta</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kumpulan</a:t>
            </a:r>
            <a:r>
              <a:rPr lang="en-US" sz="2000" dirty="0">
                <a:latin typeface="Open Sans"/>
                <a:cs typeface="Arial" panose="020B0604020202020204" pitchFamily="34" charset="0"/>
              </a:rPr>
              <a:t> </a:t>
            </a:r>
            <a:r>
              <a:rPr lang="en-US" sz="2000" dirty="0" err="1">
                <a:latin typeface="Open Sans"/>
                <a:cs typeface="Arial" panose="020B0604020202020204" pitchFamily="34" charset="0"/>
              </a:rPr>
              <a:t>istilah</a:t>
            </a:r>
            <a:r>
              <a:rPr lang="en-US" sz="2000" dirty="0">
                <a:latin typeface="Open Sans"/>
                <a:cs typeface="Arial" panose="020B0604020202020204" pitchFamily="34" charset="0"/>
              </a:rPr>
              <a:t> yang </a:t>
            </a:r>
            <a:r>
              <a:rPr lang="en-US" sz="2000" dirty="0" err="1">
                <a:latin typeface="Open Sans"/>
                <a:cs typeface="Arial" panose="020B0604020202020204" pitchFamily="34" charset="0"/>
              </a:rPr>
              <a:t>dihasilkannya</a:t>
            </a:r>
            <a:r>
              <a:rPr lang="en-US" sz="2000" dirty="0">
                <a:latin typeface="Open Sans"/>
                <a:cs typeface="Arial" panose="020B0604020202020204" pitchFamily="34" charset="0"/>
              </a:rPr>
              <a:t>.</a:t>
            </a:r>
            <a:endParaRPr lang="en-US" sz="2000" dirty="0">
              <a:solidFill>
                <a:schemeClr val="tx1">
                  <a:lumMod val="85000"/>
                  <a:lumOff val="15000"/>
                </a:schemeClr>
              </a:solidFill>
              <a:latin typeface="Open Sans"/>
              <a:cs typeface="Arial" panose="020B0604020202020204" pitchFamily="34" charset="0"/>
            </a:endParaRPr>
          </a:p>
        </p:txBody>
      </p:sp>
      <p:sp>
        <p:nvSpPr>
          <p:cNvPr id="2" name="Rectangle 1"/>
          <p:cNvSpPr/>
          <p:nvPr/>
        </p:nvSpPr>
        <p:spPr>
          <a:xfrm>
            <a:off x="928687" y="4477985"/>
            <a:ext cx="4572000" cy="1200329"/>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just"/>
            <a:r>
              <a:rPr lang="en-US" b="1" dirty="0" err="1">
                <a:solidFill>
                  <a:srgbClr val="00B050"/>
                </a:solidFill>
                <a:latin typeface="Arial" panose="020B0604020202020204" pitchFamily="34" charset="0"/>
                <a:cs typeface="Arial" panose="020B0604020202020204" pitchFamily="34" charset="0"/>
              </a:rPr>
              <a:t>Istilah</a:t>
            </a:r>
            <a:r>
              <a:rPr lang="en-US" b="1" dirty="0">
                <a:solidFill>
                  <a:srgbClr val="00B050"/>
                </a:solidFill>
                <a:latin typeface="Arial" panose="020B0604020202020204" pitchFamily="34" charset="0"/>
                <a:cs typeface="Arial" panose="020B0604020202020204" pitchFamily="34" charset="0"/>
              </a:rPr>
              <a:t> </a:t>
            </a:r>
            <a:r>
              <a:rPr lang="en-US" b="1" dirty="0" err="1">
                <a:solidFill>
                  <a:srgbClr val="00B050"/>
                </a:solidFill>
                <a:latin typeface="Arial" panose="020B0604020202020204" pitchFamily="34" charset="0"/>
                <a:cs typeface="Arial" panose="020B0604020202020204" pitchFamily="34" charset="0"/>
              </a:rPr>
              <a:t>umum</a:t>
            </a:r>
            <a:r>
              <a:rPr lang="en-US" b="1" dirty="0">
                <a:solidFill>
                  <a:srgbClr val="00B050"/>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adalah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istilah</a:t>
            </a:r>
            <a:r>
              <a:rPr lang="en-US" dirty="0">
                <a:latin typeface="Arial" panose="020B0604020202020204" pitchFamily="34" charset="0"/>
                <a:cs typeface="Arial" panose="020B0604020202020204" pitchFamily="34" charset="0"/>
              </a:rPr>
              <a:t> yang </a:t>
            </a:r>
            <a:r>
              <a:rPr lang="en-US" dirty="0" err="1">
                <a:latin typeface="Arial" panose="020B0604020202020204" pitchFamily="34" charset="0"/>
                <a:cs typeface="Arial" panose="020B0604020202020204" pitchFamily="34" charset="0"/>
              </a:rPr>
              <a:t>berasal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dari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bidang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tertentu</a:t>
            </a:r>
            <a:r>
              <a:rPr lang="en-US" dirty="0">
                <a:latin typeface="Arial" panose="020B0604020202020204" pitchFamily="34" charset="0"/>
                <a:cs typeface="Arial" panose="020B0604020202020204" pitchFamily="34" charset="0"/>
              </a:rPr>
              <a:t>, yang </a:t>
            </a:r>
            <a:r>
              <a:rPr lang="en-US" dirty="0" err="1">
                <a:latin typeface="Arial" panose="020B0604020202020204" pitchFamily="34" charset="0"/>
                <a:cs typeface="Arial" panose="020B0604020202020204" pitchFamily="34" charset="0"/>
              </a:rPr>
              <a:t>karena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dipakai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secara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luas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menjadi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unsur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kosakata</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umum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Misalnya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anggaran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belanja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nikah</a:t>
            </a:r>
            <a:endParaRPr lang="en-US"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Rectangle 2"/>
          <p:cNvSpPr/>
          <p:nvPr/>
        </p:nvSpPr>
        <p:spPr>
          <a:xfrm>
            <a:off x="4519612" y="5769977"/>
            <a:ext cx="4572000" cy="92333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just"/>
            <a:r>
              <a:rPr lang="en-US" b="1" dirty="0" err="1" smtClean="0">
                <a:solidFill>
                  <a:srgbClr val="0070C0"/>
                </a:solidFill>
                <a:latin typeface="Arial" panose="020B0604020202020204" pitchFamily="34" charset="0"/>
                <a:cs typeface="Arial" panose="020B0604020202020204" pitchFamily="34" charset="0"/>
              </a:rPr>
              <a:t>Istilah</a:t>
            </a:r>
            <a:r>
              <a:rPr lang="en-US" b="1" dirty="0" smtClean="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khusus</a:t>
            </a:r>
            <a:r>
              <a:rPr lang="en-US" b="1" dirty="0">
                <a:solidFill>
                  <a:srgbClr val="0070C0"/>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adalah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istilah</a:t>
            </a:r>
            <a:r>
              <a:rPr lang="en-US" dirty="0">
                <a:latin typeface="Arial" panose="020B0604020202020204" pitchFamily="34" charset="0"/>
                <a:cs typeface="Arial" panose="020B0604020202020204" pitchFamily="34" charset="0"/>
              </a:rPr>
              <a:t> yang </a:t>
            </a:r>
            <a:r>
              <a:rPr lang="en-US" dirty="0" err="1">
                <a:latin typeface="Arial" panose="020B0604020202020204" pitchFamily="34" charset="0"/>
                <a:cs typeface="Arial" panose="020B0604020202020204" pitchFamily="34" charset="0"/>
              </a:rPr>
              <a:t>maknanya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terbatas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pada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bidang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tertentu</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saja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Misal</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Apendektomi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Bipatride</a:t>
            </a:r>
            <a:endParaRPr lang="en-US"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3747564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4114800" y="457200"/>
            <a:ext cx="4876800" cy="594066"/>
          </a:xfrm>
        </p:spPr>
        <p:txBody>
          <a:bodyPr>
            <a:noAutofit/>
          </a:bodyPr>
          <a:lstStyle/>
          <a:p>
            <a:pPr algn="ctr"/>
            <a:r>
              <a:rPr lang="en-US" sz="2000" dirty="0" smtClean="0"/>
              <a:t>PEDOMAN PEMBENTUKAN ISTILAH</a:t>
            </a:r>
            <a:endParaRPr lang="id-ID" sz="2000" dirty="0"/>
          </a:p>
        </p:txBody>
      </p:sp>
      <p:sp>
        <p:nvSpPr>
          <p:cNvPr id="2" name="Rectangle 1"/>
          <p:cNvSpPr/>
          <p:nvPr/>
        </p:nvSpPr>
        <p:spPr>
          <a:xfrm>
            <a:off x="1219200" y="1981200"/>
            <a:ext cx="7543800" cy="4524315"/>
          </a:xfrm>
          <a:prstGeom prst="rect">
            <a:avLst/>
          </a:prstGeom>
        </p:spPr>
        <p:txBody>
          <a:bodyPr wrap="square">
            <a:spAutoFit/>
          </a:bodyPr>
          <a:lstStyle/>
          <a:p>
            <a:pPr algn="ctr"/>
            <a:r>
              <a:rPr lang="en-US" b="1" dirty="0" smtClean="0">
                <a:solidFill>
                  <a:srgbClr val="0070C0"/>
                </a:solidFill>
                <a:latin typeface="Open Sans"/>
              </a:rPr>
              <a:t>PERSYARATAN ISTILAH YANG BAIK</a:t>
            </a:r>
          </a:p>
          <a:p>
            <a:pPr algn="just"/>
            <a:endParaRPr lang="en-US" dirty="0" smtClean="0">
              <a:solidFill>
                <a:srgbClr val="444444"/>
              </a:solidFill>
              <a:latin typeface="Open Sans"/>
            </a:endParaRPr>
          </a:p>
          <a:p>
            <a:pPr algn="just"/>
            <a:r>
              <a:rPr lang="en-US" dirty="0" err="1" smtClean="0">
                <a:solidFill>
                  <a:srgbClr val="444444"/>
                </a:solidFill>
                <a:latin typeface="Open Sans"/>
              </a:rPr>
              <a:t>Dalam</a:t>
            </a:r>
            <a:r>
              <a:rPr lang="en-US" dirty="0" smtClean="0">
                <a:solidFill>
                  <a:srgbClr val="444444"/>
                </a:solidFill>
                <a:latin typeface="Open Sans"/>
              </a:rPr>
              <a:t> </a:t>
            </a:r>
            <a:r>
              <a:rPr lang="en-US" dirty="0" err="1">
                <a:solidFill>
                  <a:srgbClr val="444444"/>
                </a:solidFill>
                <a:latin typeface="Open Sans"/>
              </a:rPr>
              <a:t>pembentukan</a:t>
            </a:r>
            <a:r>
              <a:rPr lang="en-US" dirty="0">
                <a:solidFill>
                  <a:srgbClr val="444444"/>
                </a:solidFill>
                <a:latin typeface="Open Sans"/>
              </a:rPr>
              <a:t> </a:t>
            </a:r>
            <a:r>
              <a:rPr lang="en-US" dirty="0" err="1">
                <a:solidFill>
                  <a:srgbClr val="444444"/>
                </a:solidFill>
                <a:latin typeface="Open Sans"/>
              </a:rPr>
              <a:t>istilah</a:t>
            </a:r>
            <a:r>
              <a:rPr lang="en-US" dirty="0">
                <a:solidFill>
                  <a:srgbClr val="444444"/>
                </a:solidFill>
                <a:latin typeface="Open Sans"/>
              </a:rPr>
              <a:t> </a:t>
            </a:r>
            <a:r>
              <a:rPr lang="en-US" dirty="0" err="1">
                <a:solidFill>
                  <a:srgbClr val="444444"/>
                </a:solidFill>
                <a:latin typeface="Open Sans"/>
              </a:rPr>
              <a:t>perlu</a:t>
            </a:r>
            <a:r>
              <a:rPr lang="en-US" dirty="0">
                <a:solidFill>
                  <a:srgbClr val="444444"/>
                </a:solidFill>
                <a:latin typeface="Open Sans"/>
              </a:rPr>
              <a:t> </a:t>
            </a:r>
            <a:r>
              <a:rPr lang="en-US" dirty="0" err="1">
                <a:solidFill>
                  <a:srgbClr val="444444"/>
                </a:solidFill>
                <a:latin typeface="Open Sans"/>
              </a:rPr>
              <a:t>diperhatikan</a:t>
            </a:r>
            <a:r>
              <a:rPr lang="en-US" dirty="0">
                <a:solidFill>
                  <a:srgbClr val="444444"/>
                </a:solidFill>
                <a:latin typeface="Open Sans"/>
              </a:rPr>
              <a:t> </a:t>
            </a:r>
            <a:r>
              <a:rPr lang="en-US" dirty="0" err="1">
                <a:solidFill>
                  <a:srgbClr val="444444"/>
                </a:solidFill>
                <a:latin typeface="Open Sans"/>
              </a:rPr>
              <a:t>persyaratan</a:t>
            </a:r>
            <a:r>
              <a:rPr lang="en-US" dirty="0">
                <a:solidFill>
                  <a:srgbClr val="444444"/>
                </a:solidFill>
                <a:latin typeface="Open Sans"/>
              </a:rPr>
              <a:t> </a:t>
            </a:r>
            <a:r>
              <a:rPr lang="en-US" dirty="0" err="1">
                <a:solidFill>
                  <a:srgbClr val="444444"/>
                </a:solidFill>
                <a:latin typeface="Open Sans"/>
              </a:rPr>
              <a:t>dalam</a:t>
            </a:r>
            <a:r>
              <a:rPr lang="en-US" dirty="0">
                <a:solidFill>
                  <a:srgbClr val="444444"/>
                </a:solidFill>
                <a:latin typeface="Open Sans"/>
              </a:rPr>
              <a:t> </a:t>
            </a:r>
            <a:r>
              <a:rPr lang="en-US" dirty="0" err="1">
                <a:solidFill>
                  <a:srgbClr val="444444"/>
                </a:solidFill>
                <a:latin typeface="Open Sans"/>
              </a:rPr>
              <a:t>pemanfaatan</a:t>
            </a:r>
            <a:r>
              <a:rPr lang="en-US" dirty="0">
                <a:solidFill>
                  <a:srgbClr val="444444"/>
                </a:solidFill>
                <a:latin typeface="Open Sans"/>
              </a:rPr>
              <a:t> </a:t>
            </a:r>
            <a:r>
              <a:rPr lang="en-US" dirty="0" err="1">
                <a:solidFill>
                  <a:srgbClr val="444444"/>
                </a:solidFill>
                <a:latin typeface="Open Sans"/>
              </a:rPr>
              <a:t>kosakata</a:t>
            </a:r>
            <a:r>
              <a:rPr lang="en-US" dirty="0">
                <a:solidFill>
                  <a:srgbClr val="444444"/>
                </a:solidFill>
                <a:latin typeface="Open Sans"/>
              </a:rPr>
              <a:t> </a:t>
            </a:r>
            <a:r>
              <a:rPr lang="en-US" dirty="0" err="1">
                <a:solidFill>
                  <a:srgbClr val="444444"/>
                </a:solidFill>
                <a:latin typeface="Open Sans"/>
              </a:rPr>
              <a:t>bahasa</a:t>
            </a:r>
            <a:r>
              <a:rPr lang="en-US" dirty="0">
                <a:solidFill>
                  <a:srgbClr val="444444"/>
                </a:solidFill>
                <a:latin typeface="Open Sans"/>
              </a:rPr>
              <a:t> Indonesia yang </a:t>
            </a:r>
            <a:r>
              <a:rPr lang="en-US" dirty="0" err="1">
                <a:solidFill>
                  <a:srgbClr val="444444"/>
                </a:solidFill>
                <a:latin typeface="Open Sans"/>
              </a:rPr>
              <a:t>berikut</a:t>
            </a:r>
            <a:r>
              <a:rPr lang="en-US" dirty="0" smtClean="0">
                <a:solidFill>
                  <a:srgbClr val="444444"/>
                </a:solidFill>
                <a:latin typeface="Open Sans"/>
              </a:rPr>
              <a:t>:</a:t>
            </a:r>
          </a:p>
          <a:p>
            <a:pPr marL="342900" indent="-342900" algn="just">
              <a:buAutoNum type="arabicPeriod"/>
            </a:pPr>
            <a:r>
              <a:rPr lang="en-US" dirty="0" err="1" smtClean="0">
                <a:solidFill>
                  <a:srgbClr val="444444"/>
                </a:solidFill>
                <a:latin typeface="Open Sans"/>
              </a:rPr>
              <a:t>Istilah</a:t>
            </a:r>
            <a:r>
              <a:rPr lang="en-US" dirty="0" smtClean="0">
                <a:solidFill>
                  <a:srgbClr val="444444"/>
                </a:solidFill>
                <a:latin typeface="Open Sans"/>
              </a:rPr>
              <a:t> </a:t>
            </a:r>
            <a:r>
              <a:rPr lang="en-US" dirty="0">
                <a:solidFill>
                  <a:srgbClr val="444444"/>
                </a:solidFill>
                <a:latin typeface="Open Sans"/>
              </a:rPr>
              <a:t>yang </a:t>
            </a:r>
            <a:r>
              <a:rPr lang="en-US" dirty="0" err="1">
                <a:solidFill>
                  <a:srgbClr val="444444"/>
                </a:solidFill>
                <a:latin typeface="Open Sans"/>
              </a:rPr>
              <a:t>dipilih</a:t>
            </a:r>
            <a:r>
              <a:rPr lang="en-US" dirty="0">
                <a:solidFill>
                  <a:srgbClr val="444444"/>
                </a:solidFill>
                <a:latin typeface="Open Sans"/>
              </a:rPr>
              <a:t> </a:t>
            </a:r>
            <a:r>
              <a:rPr lang="en-US" dirty="0" err="1">
                <a:solidFill>
                  <a:srgbClr val="444444"/>
                </a:solidFill>
                <a:latin typeface="Open Sans"/>
              </a:rPr>
              <a:t>adalah</a:t>
            </a:r>
            <a:r>
              <a:rPr lang="en-US" dirty="0">
                <a:solidFill>
                  <a:srgbClr val="444444"/>
                </a:solidFill>
                <a:latin typeface="Open Sans"/>
              </a:rPr>
              <a:t> kata </a:t>
            </a:r>
            <a:r>
              <a:rPr lang="en-US" dirty="0" err="1">
                <a:solidFill>
                  <a:srgbClr val="444444"/>
                </a:solidFill>
                <a:latin typeface="Open Sans"/>
              </a:rPr>
              <a:t>atau</a:t>
            </a:r>
            <a:r>
              <a:rPr lang="en-US" dirty="0">
                <a:solidFill>
                  <a:srgbClr val="444444"/>
                </a:solidFill>
                <a:latin typeface="Open Sans"/>
              </a:rPr>
              <a:t> </a:t>
            </a:r>
            <a:r>
              <a:rPr lang="en-US" dirty="0" err="1">
                <a:solidFill>
                  <a:srgbClr val="444444"/>
                </a:solidFill>
                <a:latin typeface="Open Sans"/>
              </a:rPr>
              <a:t>frasa</a:t>
            </a:r>
            <a:r>
              <a:rPr lang="en-US" dirty="0">
                <a:solidFill>
                  <a:srgbClr val="444444"/>
                </a:solidFill>
                <a:latin typeface="Open Sans"/>
              </a:rPr>
              <a:t> yang paling </a:t>
            </a:r>
            <a:r>
              <a:rPr lang="en-US" dirty="0" err="1">
                <a:solidFill>
                  <a:srgbClr val="444444"/>
                </a:solidFill>
                <a:latin typeface="Open Sans"/>
              </a:rPr>
              <a:t>tepat</a:t>
            </a:r>
            <a:r>
              <a:rPr lang="en-US" dirty="0">
                <a:solidFill>
                  <a:srgbClr val="444444"/>
                </a:solidFill>
                <a:latin typeface="Open Sans"/>
              </a:rPr>
              <a:t> </a:t>
            </a:r>
            <a:r>
              <a:rPr lang="en-US" dirty="0" err="1">
                <a:solidFill>
                  <a:srgbClr val="444444"/>
                </a:solidFill>
                <a:latin typeface="Open Sans"/>
              </a:rPr>
              <a:t>untuk</a:t>
            </a:r>
            <a:r>
              <a:rPr lang="en-US" dirty="0">
                <a:solidFill>
                  <a:srgbClr val="444444"/>
                </a:solidFill>
                <a:latin typeface="Open Sans"/>
              </a:rPr>
              <a:t> </a:t>
            </a:r>
            <a:r>
              <a:rPr lang="en-US" dirty="0" err="1">
                <a:solidFill>
                  <a:srgbClr val="444444"/>
                </a:solidFill>
                <a:latin typeface="Open Sans"/>
              </a:rPr>
              <a:t>mengungkapkan</a:t>
            </a:r>
            <a:r>
              <a:rPr lang="en-US" dirty="0">
                <a:solidFill>
                  <a:srgbClr val="444444"/>
                </a:solidFill>
                <a:latin typeface="Open Sans"/>
              </a:rPr>
              <a:t> </a:t>
            </a:r>
            <a:r>
              <a:rPr lang="en-US" dirty="0" err="1">
                <a:solidFill>
                  <a:srgbClr val="444444"/>
                </a:solidFill>
                <a:latin typeface="Open Sans"/>
              </a:rPr>
              <a:t>konsep</a:t>
            </a:r>
            <a:r>
              <a:rPr lang="en-US" dirty="0">
                <a:solidFill>
                  <a:srgbClr val="444444"/>
                </a:solidFill>
                <a:latin typeface="Open Sans"/>
              </a:rPr>
              <a:t> </a:t>
            </a:r>
            <a:r>
              <a:rPr lang="en-US" dirty="0" err="1">
                <a:solidFill>
                  <a:srgbClr val="444444"/>
                </a:solidFill>
                <a:latin typeface="Open Sans"/>
              </a:rPr>
              <a:t>termaksud</a:t>
            </a:r>
            <a:r>
              <a:rPr lang="en-US" dirty="0">
                <a:solidFill>
                  <a:srgbClr val="444444"/>
                </a:solidFill>
                <a:latin typeface="Open Sans"/>
              </a:rPr>
              <a:t> </a:t>
            </a:r>
            <a:r>
              <a:rPr lang="en-US" dirty="0" err="1">
                <a:solidFill>
                  <a:srgbClr val="444444"/>
                </a:solidFill>
                <a:latin typeface="Open Sans"/>
              </a:rPr>
              <a:t>dan</a:t>
            </a:r>
            <a:r>
              <a:rPr lang="en-US" dirty="0">
                <a:solidFill>
                  <a:srgbClr val="444444"/>
                </a:solidFill>
                <a:latin typeface="Open Sans"/>
              </a:rPr>
              <a:t> yang </a:t>
            </a:r>
            <a:r>
              <a:rPr lang="en-US" dirty="0" err="1">
                <a:solidFill>
                  <a:srgbClr val="444444"/>
                </a:solidFill>
                <a:latin typeface="Open Sans"/>
              </a:rPr>
              <a:t>tidak</a:t>
            </a:r>
            <a:r>
              <a:rPr lang="en-US" dirty="0">
                <a:solidFill>
                  <a:srgbClr val="444444"/>
                </a:solidFill>
                <a:latin typeface="Open Sans"/>
              </a:rPr>
              <a:t> </a:t>
            </a:r>
            <a:r>
              <a:rPr lang="en-US" dirty="0" err="1">
                <a:solidFill>
                  <a:srgbClr val="444444"/>
                </a:solidFill>
                <a:latin typeface="Open Sans"/>
              </a:rPr>
              <a:t>menyimpang</a:t>
            </a:r>
            <a:r>
              <a:rPr lang="en-US" dirty="0">
                <a:solidFill>
                  <a:srgbClr val="444444"/>
                </a:solidFill>
                <a:latin typeface="Open Sans"/>
              </a:rPr>
              <a:t> </a:t>
            </a:r>
            <a:r>
              <a:rPr lang="en-US" dirty="0" err="1">
                <a:solidFill>
                  <a:srgbClr val="444444"/>
                </a:solidFill>
                <a:latin typeface="Open Sans"/>
              </a:rPr>
              <a:t>dari</a:t>
            </a:r>
            <a:r>
              <a:rPr lang="en-US" dirty="0">
                <a:solidFill>
                  <a:srgbClr val="444444"/>
                </a:solidFill>
                <a:latin typeface="Open Sans"/>
              </a:rPr>
              <a:t> </a:t>
            </a:r>
            <a:r>
              <a:rPr lang="en-US" dirty="0" err="1">
                <a:solidFill>
                  <a:srgbClr val="444444"/>
                </a:solidFill>
                <a:latin typeface="Open Sans"/>
              </a:rPr>
              <a:t>makna</a:t>
            </a:r>
            <a:r>
              <a:rPr lang="en-US" dirty="0">
                <a:solidFill>
                  <a:srgbClr val="444444"/>
                </a:solidFill>
                <a:latin typeface="Open Sans"/>
              </a:rPr>
              <a:t> </a:t>
            </a:r>
            <a:r>
              <a:rPr lang="en-US" dirty="0" err="1" smtClean="0">
                <a:solidFill>
                  <a:srgbClr val="444444"/>
                </a:solidFill>
                <a:latin typeface="Open Sans"/>
              </a:rPr>
              <a:t>itu</a:t>
            </a:r>
            <a:endParaRPr lang="en-US" dirty="0" smtClean="0">
              <a:solidFill>
                <a:srgbClr val="444444"/>
              </a:solidFill>
              <a:latin typeface="Open Sans"/>
            </a:endParaRPr>
          </a:p>
          <a:p>
            <a:pPr marL="342900" indent="-342900" algn="just">
              <a:buAutoNum type="arabicPeriod"/>
            </a:pPr>
            <a:r>
              <a:rPr lang="en-US" dirty="0" err="1" smtClean="0">
                <a:solidFill>
                  <a:srgbClr val="444444"/>
                </a:solidFill>
                <a:latin typeface="Open Sans"/>
              </a:rPr>
              <a:t>Istilah</a:t>
            </a:r>
            <a:r>
              <a:rPr lang="en-US" dirty="0" smtClean="0">
                <a:solidFill>
                  <a:srgbClr val="444444"/>
                </a:solidFill>
                <a:latin typeface="Open Sans"/>
              </a:rPr>
              <a:t> </a:t>
            </a:r>
            <a:r>
              <a:rPr lang="en-US" dirty="0">
                <a:solidFill>
                  <a:srgbClr val="444444"/>
                </a:solidFill>
                <a:latin typeface="Open Sans"/>
              </a:rPr>
              <a:t>yang </a:t>
            </a:r>
            <a:r>
              <a:rPr lang="en-US" dirty="0" err="1">
                <a:solidFill>
                  <a:srgbClr val="444444"/>
                </a:solidFill>
                <a:latin typeface="Open Sans"/>
              </a:rPr>
              <a:t>dipilih</a:t>
            </a:r>
            <a:r>
              <a:rPr lang="en-US" dirty="0">
                <a:solidFill>
                  <a:srgbClr val="444444"/>
                </a:solidFill>
                <a:latin typeface="Open Sans"/>
              </a:rPr>
              <a:t> </a:t>
            </a:r>
            <a:r>
              <a:rPr lang="en-US" dirty="0" err="1">
                <a:solidFill>
                  <a:srgbClr val="444444"/>
                </a:solidFill>
                <a:latin typeface="Open Sans"/>
              </a:rPr>
              <a:t>adalah</a:t>
            </a:r>
            <a:r>
              <a:rPr lang="en-US" dirty="0">
                <a:solidFill>
                  <a:srgbClr val="444444"/>
                </a:solidFill>
                <a:latin typeface="Open Sans"/>
              </a:rPr>
              <a:t> kata </a:t>
            </a:r>
            <a:r>
              <a:rPr lang="en-US" dirty="0" err="1">
                <a:solidFill>
                  <a:srgbClr val="444444"/>
                </a:solidFill>
                <a:latin typeface="Open Sans"/>
              </a:rPr>
              <a:t>atau</a:t>
            </a:r>
            <a:r>
              <a:rPr lang="en-US" dirty="0">
                <a:solidFill>
                  <a:srgbClr val="444444"/>
                </a:solidFill>
                <a:latin typeface="Open Sans"/>
              </a:rPr>
              <a:t> </a:t>
            </a:r>
            <a:r>
              <a:rPr lang="en-US" dirty="0" err="1">
                <a:solidFill>
                  <a:srgbClr val="444444"/>
                </a:solidFill>
                <a:latin typeface="Open Sans"/>
              </a:rPr>
              <a:t>frasa</a:t>
            </a:r>
            <a:r>
              <a:rPr lang="en-US" dirty="0">
                <a:solidFill>
                  <a:srgbClr val="444444"/>
                </a:solidFill>
                <a:latin typeface="Open Sans"/>
              </a:rPr>
              <a:t> yang paling </a:t>
            </a:r>
            <a:r>
              <a:rPr lang="en-US" dirty="0" err="1">
                <a:solidFill>
                  <a:srgbClr val="444444"/>
                </a:solidFill>
                <a:latin typeface="Open Sans"/>
              </a:rPr>
              <a:t>singkat</a:t>
            </a:r>
            <a:r>
              <a:rPr lang="en-US" dirty="0">
                <a:solidFill>
                  <a:srgbClr val="444444"/>
                </a:solidFill>
                <a:latin typeface="Open Sans"/>
              </a:rPr>
              <a:t> di </a:t>
            </a:r>
            <a:r>
              <a:rPr lang="en-US" dirty="0" err="1">
                <a:solidFill>
                  <a:srgbClr val="444444"/>
                </a:solidFill>
                <a:latin typeface="Open Sans"/>
              </a:rPr>
              <a:t>antara</a:t>
            </a:r>
            <a:r>
              <a:rPr lang="en-US" dirty="0">
                <a:solidFill>
                  <a:srgbClr val="444444"/>
                </a:solidFill>
                <a:latin typeface="Open Sans"/>
              </a:rPr>
              <a:t> </a:t>
            </a:r>
            <a:r>
              <a:rPr lang="en-US" dirty="0" err="1">
                <a:solidFill>
                  <a:srgbClr val="444444"/>
                </a:solidFill>
                <a:latin typeface="Open Sans"/>
              </a:rPr>
              <a:t>pilihan</a:t>
            </a:r>
            <a:r>
              <a:rPr lang="en-US" dirty="0">
                <a:solidFill>
                  <a:srgbClr val="444444"/>
                </a:solidFill>
                <a:latin typeface="Open Sans"/>
              </a:rPr>
              <a:t> yang </a:t>
            </a:r>
            <a:r>
              <a:rPr lang="en-US" dirty="0" err="1">
                <a:solidFill>
                  <a:srgbClr val="444444"/>
                </a:solidFill>
                <a:latin typeface="Open Sans"/>
              </a:rPr>
              <a:t>tersedia</a:t>
            </a:r>
            <a:r>
              <a:rPr lang="en-US" dirty="0">
                <a:solidFill>
                  <a:srgbClr val="444444"/>
                </a:solidFill>
                <a:latin typeface="Open Sans"/>
              </a:rPr>
              <a:t> yang </a:t>
            </a:r>
            <a:r>
              <a:rPr lang="en-US" dirty="0" err="1">
                <a:solidFill>
                  <a:srgbClr val="444444"/>
                </a:solidFill>
                <a:latin typeface="Open Sans"/>
              </a:rPr>
              <a:t>mempunyai</a:t>
            </a:r>
            <a:r>
              <a:rPr lang="en-US" dirty="0">
                <a:solidFill>
                  <a:srgbClr val="444444"/>
                </a:solidFill>
                <a:latin typeface="Open Sans"/>
              </a:rPr>
              <a:t> </a:t>
            </a:r>
            <a:r>
              <a:rPr lang="en-US" dirty="0" err="1">
                <a:solidFill>
                  <a:srgbClr val="444444"/>
                </a:solidFill>
                <a:latin typeface="Open Sans"/>
              </a:rPr>
              <a:t>rujukan</a:t>
            </a:r>
            <a:r>
              <a:rPr lang="en-US" dirty="0">
                <a:solidFill>
                  <a:srgbClr val="444444"/>
                </a:solidFill>
                <a:latin typeface="Open Sans"/>
              </a:rPr>
              <a:t> </a:t>
            </a:r>
            <a:r>
              <a:rPr lang="en-US" dirty="0" err="1">
                <a:solidFill>
                  <a:srgbClr val="444444"/>
                </a:solidFill>
                <a:latin typeface="Open Sans"/>
              </a:rPr>
              <a:t>sama</a:t>
            </a:r>
            <a:r>
              <a:rPr lang="en-US" dirty="0">
                <a:solidFill>
                  <a:srgbClr val="444444"/>
                </a:solidFill>
                <a:latin typeface="Open Sans"/>
              </a:rPr>
              <a:t>.</a:t>
            </a:r>
            <a:br>
              <a:rPr lang="en-US" dirty="0">
                <a:solidFill>
                  <a:srgbClr val="444444"/>
                </a:solidFill>
                <a:latin typeface="Open Sans"/>
              </a:rPr>
            </a:br>
            <a:endParaRPr lang="en-US" dirty="0" smtClean="0">
              <a:solidFill>
                <a:srgbClr val="444444"/>
              </a:solidFill>
              <a:latin typeface="Open Sans"/>
            </a:endParaRPr>
          </a:p>
          <a:p>
            <a:pPr marL="342900" indent="-342900" algn="just">
              <a:buAutoNum type="arabicPeriod"/>
            </a:pPr>
            <a:r>
              <a:rPr lang="en-US" dirty="0" err="1" smtClean="0">
                <a:solidFill>
                  <a:srgbClr val="444444"/>
                </a:solidFill>
                <a:latin typeface="Open Sans"/>
              </a:rPr>
              <a:t>Istilah</a:t>
            </a:r>
            <a:r>
              <a:rPr lang="en-US" dirty="0" smtClean="0">
                <a:solidFill>
                  <a:srgbClr val="444444"/>
                </a:solidFill>
                <a:latin typeface="Open Sans"/>
              </a:rPr>
              <a:t> </a:t>
            </a:r>
            <a:r>
              <a:rPr lang="en-US" dirty="0">
                <a:solidFill>
                  <a:srgbClr val="444444"/>
                </a:solidFill>
                <a:latin typeface="Open Sans"/>
              </a:rPr>
              <a:t>yang </a:t>
            </a:r>
            <a:r>
              <a:rPr lang="en-US" dirty="0" err="1">
                <a:solidFill>
                  <a:srgbClr val="444444"/>
                </a:solidFill>
                <a:latin typeface="Open Sans"/>
              </a:rPr>
              <a:t>dipilih</a:t>
            </a:r>
            <a:r>
              <a:rPr lang="en-US" dirty="0">
                <a:solidFill>
                  <a:srgbClr val="444444"/>
                </a:solidFill>
                <a:latin typeface="Open Sans"/>
              </a:rPr>
              <a:t> </a:t>
            </a:r>
            <a:r>
              <a:rPr lang="en-US" dirty="0" err="1">
                <a:solidFill>
                  <a:srgbClr val="444444"/>
                </a:solidFill>
                <a:latin typeface="Open Sans"/>
              </a:rPr>
              <a:t>adalah</a:t>
            </a:r>
            <a:r>
              <a:rPr lang="en-US" dirty="0">
                <a:solidFill>
                  <a:srgbClr val="444444"/>
                </a:solidFill>
                <a:latin typeface="Open Sans"/>
              </a:rPr>
              <a:t> kata </a:t>
            </a:r>
            <a:r>
              <a:rPr lang="en-US" dirty="0" err="1">
                <a:solidFill>
                  <a:srgbClr val="444444"/>
                </a:solidFill>
                <a:latin typeface="Open Sans"/>
              </a:rPr>
              <a:t>atau</a:t>
            </a:r>
            <a:r>
              <a:rPr lang="en-US" dirty="0">
                <a:solidFill>
                  <a:srgbClr val="444444"/>
                </a:solidFill>
                <a:latin typeface="Open Sans"/>
              </a:rPr>
              <a:t> </a:t>
            </a:r>
            <a:r>
              <a:rPr lang="en-US" dirty="0" err="1">
                <a:solidFill>
                  <a:srgbClr val="444444"/>
                </a:solidFill>
                <a:latin typeface="Open Sans"/>
              </a:rPr>
              <a:t>frasa</a:t>
            </a:r>
            <a:r>
              <a:rPr lang="en-US" dirty="0">
                <a:solidFill>
                  <a:srgbClr val="444444"/>
                </a:solidFill>
                <a:latin typeface="Open Sans"/>
              </a:rPr>
              <a:t> yang </a:t>
            </a:r>
            <a:r>
              <a:rPr lang="en-US" dirty="0" err="1">
                <a:solidFill>
                  <a:srgbClr val="444444"/>
                </a:solidFill>
                <a:latin typeface="Open Sans"/>
              </a:rPr>
              <a:t>bernilai</a:t>
            </a:r>
            <a:r>
              <a:rPr lang="en-US" dirty="0">
                <a:solidFill>
                  <a:srgbClr val="444444"/>
                </a:solidFill>
                <a:latin typeface="Open Sans"/>
              </a:rPr>
              <a:t> rasa (</a:t>
            </a:r>
            <a:r>
              <a:rPr lang="en-US" dirty="0" err="1">
                <a:solidFill>
                  <a:srgbClr val="444444"/>
                </a:solidFill>
                <a:latin typeface="Open Sans"/>
              </a:rPr>
              <a:t>konotasi</a:t>
            </a:r>
            <a:r>
              <a:rPr lang="en-US" dirty="0">
                <a:solidFill>
                  <a:srgbClr val="444444"/>
                </a:solidFill>
                <a:latin typeface="Open Sans"/>
              </a:rPr>
              <a:t>) </a:t>
            </a:r>
            <a:r>
              <a:rPr lang="en-US" dirty="0" err="1" smtClean="0">
                <a:solidFill>
                  <a:srgbClr val="444444"/>
                </a:solidFill>
                <a:latin typeface="Open Sans"/>
              </a:rPr>
              <a:t>baik</a:t>
            </a:r>
            <a:endParaRPr lang="en-US" dirty="0" smtClean="0">
              <a:solidFill>
                <a:srgbClr val="444444"/>
              </a:solidFill>
              <a:latin typeface="Open Sans"/>
            </a:endParaRPr>
          </a:p>
          <a:p>
            <a:pPr marL="342900" indent="-342900" algn="just">
              <a:buAutoNum type="arabicPeriod"/>
            </a:pPr>
            <a:r>
              <a:rPr lang="en-US" dirty="0" err="1" smtClean="0">
                <a:solidFill>
                  <a:srgbClr val="444444"/>
                </a:solidFill>
                <a:latin typeface="Open Sans"/>
              </a:rPr>
              <a:t>Istilah</a:t>
            </a:r>
            <a:r>
              <a:rPr lang="en-US" dirty="0" smtClean="0">
                <a:solidFill>
                  <a:srgbClr val="444444"/>
                </a:solidFill>
                <a:latin typeface="Open Sans"/>
              </a:rPr>
              <a:t> </a:t>
            </a:r>
            <a:r>
              <a:rPr lang="en-US" dirty="0">
                <a:solidFill>
                  <a:srgbClr val="444444"/>
                </a:solidFill>
                <a:latin typeface="Open Sans"/>
              </a:rPr>
              <a:t>yang </a:t>
            </a:r>
            <a:r>
              <a:rPr lang="en-US" dirty="0" err="1">
                <a:solidFill>
                  <a:srgbClr val="444444"/>
                </a:solidFill>
                <a:latin typeface="Open Sans"/>
              </a:rPr>
              <a:t>dipilih</a:t>
            </a:r>
            <a:r>
              <a:rPr lang="en-US" dirty="0">
                <a:solidFill>
                  <a:srgbClr val="444444"/>
                </a:solidFill>
                <a:latin typeface="Open Sans"/>
              </a:rPr>
              <a:t> </a:t>
            </a:r>
            <a:r>
              <a:rPr lang="en-US" dirty="0" err="1">
                <a:solidFill>
                  <a:srgbClr val="444444"/>
                </a:solidFill>
                <a:latin typeface="Open Sans"/>
              </a:rPr>
              <a:t>adalah</a:t>
            </a:r>
            <a:r>
              <a:rPr lang="en-US" dirty="0">
                <a:solidFill>
                  <a:srgbClr val="444444"/>
                </a:solidFill>
                <a:latin typeface="Open Sans"/>
              </a:rPr>
              <a:t> kata </a:t>
            </a:r>
            <a:r>
              <a:rPr lang="en-US" dirty="0" err="1">
                <a:solidFill>
                  <a:srgbClr val="444444"/>
                </a:solidFill>
                <a:latin typeface="Open Sans"/>
              </a:rPr>
              <a:t>atau</a:t>
            </a:r>
            <a:r>
              <a:rPr lang="en-US" dirty="0">
                <a:solidFill>
                  <a:srgbClr val="444444"/>
                </a:solidFill>
                <a:latin typeface="Open Sans"/>
              </a:rPr>
              <a:t> </a:t>
            </a:r>
            <a:r>
              <a:rPr lang="en-US" dirty="0" err="1">
                <a:solidFill>
                  <a:srgbClr val="444444"/>
                </a:solidFill>
                <a:latin typeface="Open Sans"/>
              </a:rPr>
              <a:t>frasa</a:t>
            </a:r>
            <a:r>
              <a:rPr lang="en-US" dirty="0">
                <a:solidFill>
                  <a:srgbClr val="444444"/>
                </a:solidFill>
                <a:latin typeface="Open Sans"/>
              </a:rPr>
              <a:t> yang </a:t>
            </a:r>
            <a:r>
              <a:rPr lang="en-US" dirty="0" err="1">
                <a:solidFill>
                  <a:srgbClr val="444444"/>
                </a:solidFill>
                <a:latin typeface="Open Sans"/>
              </a:rPr>
              <a:t>sedap</a:t>
            </a:r>
            <a:r>
              <a:rPr lang="en-US" dirty="0">
                <a:solidFill>
                  <a:srgbClr val="444444"/>
                </a:solidFill>
                <a:latin typeface="Open Sans"/>
              </a:rPr>
              <a:t> </a:t>
            </a:r>
            <a:r>
              <a:rPr lang="en-US" dirty="0" err="1">
                <a:solidFill>
                  <a:srgbClr val="444444"/>
                </a:solidFill>
                <a:latin typeface="Open Sans"/>
              </a:rPr>
              <a:t>didengar</a:t>
            </a:r>
            <a:r>
              <a:rPr lang="en-US" dirty="0">
                <a:solidFill>
                  <a:srgbClr val="444444"/>
                </a:solidFill>
                <a:latin typeface="Open Sans"/>
              </a:rPr>
              <a:t> (</a:t>
            </a:r>
            <a:r>
              <a:rPr lang="en-US" dirty="0" err="1">
                <a:solidFill>
                  <a:srgbClr val="444444"/>
                </a:solidFill>
                <a:latin typeface="Open Sans"/>
              </a:rPr>
              <a:t>eufonik</a:t>
            </a:r>
            <a:r>
              <a:rPr lang="en-US" dirty="0" smtClean="0">
                <a:solidFill>
                  <a:srgbClr val="444444"/>
                </a:solidFill>
                <a:latin typeface="Open Sans"/>
              </a:rPr>
              <a:t>).</a:t>
            </a:r>
            <a:endParaRPr lang="en-US" dirty="0">
              <a:solidFill>
                <a:srgbClr val="444444"/>
              </a:solidFill>
              <a:latin typeface="Open Sans"/>
            </a:endParaRPr>
          </a:p>
          <a:p>
            <a:pPr marL="342900" indent="-342900" algn="just">
              <a:buAutoNum type="arabicPeriod"/>
            </a:pPr>
            <a:r>
              <a:rPr lang="en-US" dirty="0" err="1" smtClean="0">
                <a:solidFill>
                  <a:srgbClr val="444444"/>
                </a:solidFill>
                <a:latin typeface="Open Sans"/>
              </a:rPr>
              <a:t>Istilah</a:t>
            </a:r>
            <a:r>
              <a:rPr lang="en-US" dirty="0" smtClean="0">
                <a:solidFill>
                  <a:srgbClr val="444444"/>
                </a:solidFill>
                <a:latin typeface="Open Sans"/>
              </a:rPr>
              <a:t> </a:t>
            </a:r>
            <a:r>
              <a:rPr lang="en-US" dirty="0">
                <a:solidFill>
                  <a:srgbClr val="444444"/>
                </a:solidFill>
                <a:latin typeface="Open Sans"/>
              </a:rPr>
              <a:t>yang </a:t>
            </a:r>
            <a:r>
              <a:rPr lang="en-US" dirty="0" err="1">
                <a:solidFill>
                  <a:srgbClr val="444444"/>
                </a:solidFill>
                <a:latin typeface="Open Sans"/>
              </a:rPr>
              <a:t>dipilih</a:t>
            </a:r>
            <a:r>
              <a:rPr lang="en-US" dirty="0">
                <a:solidFill>
                  <a:srgbClr val="444444"/>
                </a:solidFill>
                <a:latin typeface="Open Sans"/>
              </a:rPr>
              <a:t> </a:t>
            </a:r>
            <a:r>
              <a:rPr lang="en-US" dirty="0" err="1">
                <a:solidFill>
                  <a:srgbClr val="444444"/>
                </a:solidFill>
                <a:latin typeface="Open Sans"/>
              </a:rPr>
              <a:t>adalah</a:t>
            </a:r>
            <a:r>
              <a:rPr lang="en-US" dirty="0">
                <a:solidFill>
                  <a:srgbClr val="444444"/>
                </a:solidFill>
                <a:latin typeface="Open Sans"/>
              </a:rPr>
              <a:t> kata </a:t>
            </a:r>
            <a:r>
              <a:rPr lang="en-US" dirty="0" err="1">
                <a:solidFill>
                  <a:srgbClr val="444444"/>
                </a:solidFill>
                <a:latin typeface="Open Sans"/>
              </a:rPr>
              <a:t>atau</a:t>
            </a:r>
            <a:r>
              <a:rPr lang="en-US" dirty="0">
                <a:solidFill>
                  <a:srgbClr val="444444"/>
                </a:solidFill>
                <a:latin typeface="Open Sans"/>
              </a:rPr>
              <a:t> </a:t>
            </a:r>
            <a:r>
              <a:rPr lang="en-US" dirty="0" err="1">
                <a:solidFill>
                  <a:srgbClr val="444444"/>
                </a:solidFill>
                <a:latin typeface="Open Sans"/>
              </a:rPr>
              <a:t>frasa</a:t>
            </a:r>
            <a:r>
              <a:rPr lang="en-US" dirty="0">
                <a:solidFill>
                  <a:srgbClr val="444444"/>
                </a:solidFill>
                <a:latin typeface="Open Sans"/>
              </a:rPr>
              <a:t> yang </a:t>
            </a:r>
            <a:r>
              <a:rPr lang="en-US" dirty="0" err="1">
                <a:solidFill>
                  <a:srgbClr val="444444"/>
                </a:solidFill>
                <a:latin typeface="Open Sans"/>
              </a:rPr>
              <a:t>bentuknya</a:t>
            </a:r>
            <a:r>
              <a:rPr lang="en-US" dirty="0">
                <a:solidFill>
                  <a:srgbClr val="444444"/>
                </a:solidFill>
                <a:latin typeface="Open Sans"/>
              </a:rPr>
              <a:t> </a:t>
            </a:r>
            <a:r>
              <a:rPr lang="en-US" dirty="0" err="1">
                <a:solidFill>
                  <a:srgbClr val="444444"/>
                </a:solidFill>
                <a:latin typeface="Open Sans"/>
              </a:rPr>
              <a:t>seturut</a:t>
            </a:r>
            <a:r>
              <a:rPr lang="en-US" dirty="0">
                <a:solidFill>
                  <a:srgbClr val="444444"/>
                </a:solidFill>
                <a:latin typeface="Open Sans"/>
              </a:rPr>
              <a:t> </a:t>
            </a:r>
            <a:r>
              <a:rPr lang="en-US" dirty="0" err="1">
                <a:solidFill>
                  <a:srgbClr val="444444"/>
                </a:solidFill>
                <a:latin typeface="Open Sans"/>
              </a:rPr>
              <a:t>kaidah</a:t>
            </a:r>
            <a:r>
              <a:rPr lang="en-US" dirty="0">
                <a:solidFill>
                  <a:srgbClr val="444444"/>
                </a:solidFill>
                <a:latin typeface="Open Sans"/>
              </a:rPr>
              <a:t> </a:t>
            </a:r>
            <a:r>
              <a:rPr lang="en-US" dirty="0" err="1">
                <a:solidFill>
                  <a:srgbClr val="444444"/>
                </a:solidFill>
                <a:latin typeface="Open Sans"/>
              </a:rPr>
              <a:t>bahasa</a:t>
            </a:r>
            <a:r>
              <a:rPr lang="en-US" dirty="0">
                <a:solidFill>
                  <a:srgbClr val="444444"/>
                </a:solidFill>
                <a:latin typeface="Open Sans"/>
              </a:rPr>
              <a:t> Indonesia.</a:t>
            </a:r>
            <a:endParaRPr lang="en-US" i="0" dirty="0">
              <a:solidFill>
                <a:srgbClr val="444444"/>
              </a:solidFill>
              <a:effectLst/>
              <a:latin typeface="Open Sans"/>
            </a:endParaRPr>
          </a:p>
        </p:txBody>
      </p:sp>
      <p:pic>
        <p:nvPicPr>
          <p:cNvPr id="4" name="Picture 3"/>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1873950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4114800" y="457200"/>
            <a:ext cx="4876800" cy="594066"/>
          </a:xfrm>
        </p:spPr>
        <p:txBody>
          <a:bodyPr>
            <a:noAutofit/>
          </a:bodyPr>
          <a:lstStyle/>
          <a:p>
            <a:pPr algn="ctr"/>
            <a:r>
              <a:rPr lang="en-US" sz="2000" dirty="0" smtClean="0"/>
              <a:t>PEDOMAN PEMBENTUKAN ISTILAH</a:t>
            </a:r>
            <a:endParaRPr lang="id-ID" sz="2000" dirty="0"/>
          </a:p>
        </p:txBody>
      </p:sp>
      <p:sp>
        <p:nvSpPr>
          <p:cNvPr id="2" name="Rectangle 1"/>
          <p:cNvSpPr/>
          <p:nvPr/>
        </p:nvSpPr>
        <p:spPr>
          <a:xfrm>
            <a:off x="1219200" y="1676400"/>
            <a:ext cx="7543800" cy="646331"/>
          </a:xfrm>
          <a:prstGeom prst="rect">
            <a:avLst/>
          </a:prstGeom>
        </p:spPr>
        <p:txBody>
          <a:bodyPr wrap="square">
            <a:spAutoFit/>
          </a:bodyPr>
          <a:lstStyle/>
          <a:p>
            <a:pPr algn="ctr"/>
            <a:r>
              <a:rPr lang="en-US" b="1" dirty="0" smtClean="0">
                <a:solidFill>
                  <a:srgbClr val="0070C0"/>
                </a:solidFill>
                <a:latin typeface="Open Sans"/>
              </a:rPr>
              <a:t>PROSES PEMBENTUKAN ISTILAH</a:t>
            </a:r>
          </a:p>
          <a:p>
            <a:pPr algn="just"/>
            <a:endParaRPr lang="en-US" dirty="0" smtClean="0">
              <a:solidFill>
                <a:srgbClr val="444444"/>
              </a:solidFill>
              <a:latin typeface="Open Sans"/>
            </a:endParaRPr>
          </a:p>
        </p:txBody>
      </p:sp>
      <p:graphicFrame>
        <p:nvGraphicFramePr>
          <p:cNvPr id="4" name="Diagram 3"/>
          <p:cNvGraphicFramePr/>
          <p:nvPr>
            <p:extLst>
              <p:ext uri="{D42A27DB-BD31-4B8C-83A1-F6EECF244321}">
                <p14:modId xmlns:p14="http://schemas.microsoft.com/office/powerpoint/2010/main" val="252121463"/>
              </p:ext>
            </p:extLst>
          </p:nvPr>
        </p:nvGraphicFramePr>
        <p:xfrm>
          <a:off x="1143000" y="2322731"/>
          <a:ext cx="7543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3352800" y="2514600"/>
            <a:ext cx="5181600" cy="43326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err="1">
                <a:latin typeface="Arial" panose="020B0604020202020204" pitchFamily="34" charset="0"/>
                <a:cs typeface="Arial" panose="020B0604020202020204" pitchFamily="34" charset="0"/>
              </a:rPr>
              <a:t>Upaya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kecendikiaan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ilmuan</a:t>
            </a:r>
            <a:r>
              <a:rPr lang="en-US" sz="1600" dirty="0">
                <a:latin typeface="Arial" panose="020B0604020202020204" pitchFamily="34" charset="0"/>
                <a:cs typeface="Arial" panose="020B0604020202020204" pitchFamily="34" charset="0"/>
              </a:rPr>
              <a:t> (scientist)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pandit</a:t>
            </a:r>
            <a:r>
              <a:rPr lang="en-US" sz="1600" dirty="0">
                <a:latin typeface="Arial" panose="020B0604020202020204" pitchFamily="34" charset="0"/>
                <a:cs typeface="Arial" panose="020B0604020202020204" pitchFamily="34" charset="0"/>
              </a:rPr>
              <a:t> (scholar) </a:t>
            </a:r>
            <a:r>
              <a:rPr lang="en-US" sz="1600" dirty="0" err="1">
                <a:latin typeface="Arial" panose="020B0604020202020204" pitchFamily="34" charset="0"/>
                <a:cs typeface="Arial" panose="020B0604020202020204" pitchFamily="34" charset="0"/>
              </a:rPr>
              <a:t>telah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terus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menghasilkan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konsep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ilmiah</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3381376" y="3276600"/>
            <a:ext cx="5838824" cy="43326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err="1">
                <a:latin typeface="Arial" panose="020B0604020202020204" pitchFamily="34" charset="0"/>
                <a:cs typeface="Arial" panose="020B0604020202020204" pitchFamily="34" charset="0"/>
              </a:rPr>
              <a:t>Bahan</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baku</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istilah</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Indonesia </a:t>
            </a:r>
            <a:r>
              <a:rPr lang="en-US" sz="1600" dirty="0" err="1">
                <a:latin typeface="Arial" panose="020B0604020202020204" pitchFamily="34" charset="0"/>
                <a:cs typeface="Arial" panose="020B0604020202020204" pitchFamily="34" charset="0"/>
              </a:rPr>
              <a:t>diambil</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dari</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marL="342900" indent="-342900">
              <a:buAutoNum type="arabicParenBoth"/>
            </a:pPr>
            <a:r>
              <a:rPr lang="en-US" sz="1600" dirty="0" err="1" smtClean="0">
                <a:latin typeface="Arial" panose="020B0604020202020204" pitchFamily="34" charset="0"/>
                <a:cs typeface="Arial" panose="020B0604020202020204" pitchFamily="34" charset="0"/>
              </a:rPr>
              <a:t>bahasa</a:t>
            </a:r>
            <a:r>
              <a:rPr lang="en-US" sz="1600" dirty="0" smtClean="0">
                <a:latin typeface="Arial" panose="020B0604020202020204" pitchFamily="34" charset="0"/>
                <a:cs typeface="Arial" panose="020B0604020202020204" pitchFamily="34" charset="0"/>
              </a:rPr>
              <a:t> Indonesia (2</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bahasa</a:t>
            </a:r>
            <a:r>
              <a:rPr lang="en-US" sz="1600" dirty="0">
                <a:latin typeface="Arial" panose="020B0604020202020204" pitchFamily="34" charset="0"/>
                <a:cs typeface="Arial" panose="020B0604020202020204" pitchFamily="34" charset="0"/>
              </a:rPr>
              <a:t> Nusantara yang </a:t>
            </a:r>
            <a:r>
              <a:rPr lang="en-US" sz="1600" dirty="0" err="1" smtClean="0">
                <a:latin typeface="Arial" panose="020B0604020202020204" pitchFamily="34" charset="0"/>
                <a:cs typeface="Arial" panose="020B0604020202020204" pitchFamily="34" charset="0"/>
              </a:rPr>
              <a:t>serumpun</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bahasa</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asing</a:t>
            </a:r>
            <a:endParaRPr lang="en-US" sz="1600" dirty="0">
              <a:latin typeface="Arial" panose="020B0604020202020204" pitchFamily="34" charset="0"/>
              <a:cs typeface="Arial" panose="020B0604020202020204" pitchFamily="34" charset="0"/>
            </a:endParaRPr>
          </a:p>
        </p:txBody>
      </p:sp>
      <p:sp>
        <p:nvSpPr>
          <p:cNvPr id="8" name="Rectangle 7"/>
          <p:cNvSpPr/>
          <p:nvPr/>
        </p:nvSpPr>
        <p:spPr>
          <a:xfrm>
            <a:off x="3338512" y="4110037"/>
            <a:ext cx="5500688" cy="43326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err="1">
                <a:latin typeface="Arial" panose="020B0604020202020204" pitchFamily="34" charset="0"/>
                <a:cs typeface="Arial" panose="020B0604020202020204" pitchFamily="34" charset="0"/>
              </a:rPr>
              <a:t>Istilah</a:t>
            </a:r>
            <a:r>
              <a:rPr lang="en-US" sz="1600" dirty="0">
                <a:latin typeface="Arial" panose="020B0604020202020204" pitchFamily="34" charset="0"/>
                <a:cs typeface="Arial" panose="020B0604020202020204" pitchFamily="34" charset="0"/>
              </a:rPr>
              <a:t> yang </a:t>
            </a:r>
            <a:r>
              <a:rPr lang="en-US" sz="1600" dirty="0" err="1">
                <a:latin typeface="Arial" panose="020B0604020202020204" pitchFamily="34" charset="0"/>
                <a:cs typeface="Arial" panose="020B0604020202020204" pitchFamily="34" charset="0"/>
              </a:rPr>
              <a:t>mengungkapkan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konsep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hasil</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galian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ilmuwan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pandit</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Indonesia, </a:t>
            </a:r>
            <a:r>
              <a:rPr lang="en-US" sz="1600" dirty="0" err="1" smtClean="0">
                <a:latin typeface="Arial" panose="020B0604020202020204" pitchFamily="34" charset="0"/>
                <a:cs typeface="Arial" panose="020B0604020202020204" pitchFamily="34" charset="0"/>
              </a:rPr>
              <a:t>telah</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lama </a:t>
            </a:r>
            <a:r>
              <a:rPr lang="en-US" sz="1600" dirty="0" err="1">
                <a:latin typeface="Arial" panose="020B0604020202020204" pitchFamily="34" charset="0"/>
                <a:cs typeface="Arial" panose="020B0604020202020204" pitchFamily="34" charset="0"/>
              </a:rPr>
              <a:t>diterima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secara</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luas</a:t>
            </a:r>
            <a:endParaRPr lang="en-US" sz="1600" dirty="0">
              <a:latin typeface="Arial" panose="020B0604020202020204" pitchFamily="34" charset="0"/>
              <a:cs typeface="Arial" panose="020B0604020202020204" pitchFamily="34" charset="0"/>
            </a:endParaRPr>
          </a:p>
        </p:txBody>
      </p:sp>
      <p:sp>
        <p:nvSpPr>
          <p:cNvPr id="9" name="Rectangle 8"/>
          <p:cNvSpPr/>
          <p:nvPr/>
        </p:nvSpPr>
        <p:spPr>
          <a:xfrm>
            <a:off x="3367087" y="4872037"/>
            <a:ext cx="5181600" cy="43326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err="1">
                <a:latin typeface="Arial" panose="020B0604020202020204" pitchFamily="34" charset="0"/>
                <a:cs typeface="Arial" panose="020B0604020202020204" pitchFamily="34" charset="0"/>
              </a:rPr>
              <a:t>Upaya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kecendikiaan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ilmuan</a:t>
            </a:r>
            <a:r>
              <a:rPr lang="en-US" sz="1600" dirty="0">
                <a:latin typeface="Arial" panose="020B0604020202020204" pitchFamily="34" charset="0"/>
                <a:cs typeface="Arial" panose="020B0604020202020204" pitchFamily="34" charset="0"/>
              </a:rPr>
              <a:t> (scientist)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pandit</a:t>
            </a:r>
            <a:r>
              <a:rPr lang="en-US" sz="1600" dirty="0">
                <a:latin typeface="Arial" panose="020B0604020202020204" pitchFamily="34" charset="0"/>
                <a:cs typeface="Arial" panose="020B0604020202020204" pitchFamily="34" charset="0"/>
              </a:rPr>
              <a:t> (scholar) </a:t>
            </a:r>
            <a:r>
              <a:rPr lang="en-US" sz="1600" dirty="0" err="1">
                <a:latin typeface="Arial" panose="020B0604020202020204" pitchFamily="34" charset="0"/>
                <a:cs typeface="Arial" panose="020B0604020202020204" pitchFamily="34" charset="0"/>
              </a:rPr>
              <a:t>telah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terus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menghasilkan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konsep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ilmiah</a:t>
            </a:r>
            <a:endParaRPr lang="en-US" sz="1600" dirty="0">
              <a:latin typeface="Arial" panose="020B0604020202020204" pitchFamily="34" charset="0"/>
              <a:cs typeface="Arial" panose="020B0604020202020204" pitchFamily="34" charset="0"/>
            </a:endParaRPr>
          </a:p>
        </p:txBody>
      </p:sp>
      <p:sp>
        <p:nvSpPr>
          <p:cNvPr id="6" name="Rectangle 5"/>
          <p:cNvSpPr/>
          <p:nvPr/>
        </p:nvSpPr>
        <p:spPr>
          <a:xfrm>
            <a:off x="3405188" y="5673383"/>
            <a:ext cx="4572000" cy="584775"/>
          </a:xfrm>
          <a:prstGeom prst="rect">
            <a:avLst/>
          </a:prstGeom>
        </p:spPr>
        <p:txBody>
          <a:bodyPr>
            <a:spAutoFit/>
          </a:bodyPr>
          <a:lstStyle/>
          <a:p>
            <a:r>
              <a:rPr lang="en-US" sz="1600" dirty="0" err="1" smtClean="0">
                <a:solidFill>
                  <a:srgbClr val="444444"/>
                </a:solidFill>
                <a:latin typeface="Open Sans"/>
              </a:rPr>
              <a:t>Dilakukan</a:t>
            </a:r>
            <a:r>
              <a:rPr lang="en-US" sz="1600" dirty="0" smtClean="0">
                <a:solidFill>
                  <a:srgbClr val="444444"/>
                </a:solidFill>
                <a:latin typeface="Open Sans"/>
              </a:rPr>
              <a:t> </a:t>
            </a:r>
            <a:r>
              <a:rPr lang="en-US" sz="1600" dirty="0" err="1">
                <a:solidFill>
                  <a:srgbClr val="444444"/>
                </a:solidFill>
                <a:latin typeface="Open Sans"/>
              </a:rPr>
              <a:t>lewat</a:t>
            </a:r>
            <a:r>
              <a:rPr lang="en-US" sz="1600" dirty="0">
                <a:solidFill>
                  <a:srgbClr val="444444"/>
                </a:solidFill>
                <a:latin typeface="Open Sans"/>
              </a:rPr>
              <a:t> </a:t>
            </a:r>
            <a:r>
              <a:rPr lang="en-US" sz="1600" dirty="0" err="1">
                <a:solidFill>
                  <a:srgbClr val="444444"/>
                </a:solidFill>
                <a:latin typeface="Open Sans"/>
              </a:rPr>
              <a:t>penerjemahan</a:t>
            </a:r>
            <a:r>
              <a:rPr lang="en-US" sz="1600" dirty="0">
                <a:solidFill>
                  <a:srgbClr val="444444"/>
                </a:solidFill>
                <a:latin typeface="Open Sans"/>
              </a:rPr>
              <a:t>, </a:t>
            </a:r>
            <a:r>
              <a:rPr lang="en-US" sz="1600" dirty="0" err="1">
                <a:solidFill>
                  <a:srgbClr val="444444"/>
                </a:solidFill>
                <a:latin typeface="Open Sans"/>
              </a:rPr>
              <a:t>penyerapan</a:t>
            </a:r>
            <a:r>
              <a:rPr lang="en-US" sz="1600" dirty="0">
                <a:solidFill>
                  <a:srgbClr val="444444"/>
                </a:solidFill>
                <a:latin typeface="Open Sans"/>
              </a:rPr>
              <a:t>, </a:t>
            </a:r>
            <a:r>
              <a:rPr lang="en-US" sz="1600" dirty="0" err="1">
                <a:solidFill>
                  <a:srgbClr val="444444"/>
                </a:solidFill>
                <a:latin typeface="Open Sans"/>
              </a:rPr>
              <a:t>atau</a:t>
            </a:r>
            <a:r>
              <a:rPr lang="en-US" sz="1600" dirty="0">
                <a:solidFill>
                  <a:srgbClr val="444444"/>
                </a:solidFill>
                <a:latin typeface="Open Sans"/>
              </a:rPr>
              <a:t> </a:t>
            </a:r>
            <a:r>
              <a:rPr lang="en-US" sz="1600" dirty="0" err="1">
                <a:solidFill>
                  <a:srgbClr val="444444"/>
                </a:solidFill>
                <a:latin typeface="Open Sans"/>
              </a:rPr>
              <a:t>gabungan</a:t>
            </a:r>
            <a:r>
              <a:rPr lang="en-US" sz="1600" dirty="0">
                <a:solidFill>
                  <a:srgbClr val="444444"/>
                </a:solidFill>
                <a:latin typeface="Open Sans"/>
              </a:rPr>
              <a:t> </a:t>
            </a:r>
            <a:r>
              <a:rPr lang="en-US" sz="1600" dirty="0" err="1">
                <a:solidFill>
                  <a:srgbClr val="444444"/>
                </a:solidFill>
                <a:latin typeface="Open Sans"/>
              </a:rPr>
              <a:t>penerjemahan</a:t>
            </a:r>
            <a:r>
              <a:rPr lang="en-US" sz="1600" dirty="0">
                <a:solidFill>
                  <a:srgbClr val="444444"/>
                </a:solidFill>
                <a:latin typeface="Open Sans"/>
              </a:rPr>
              <a:t> </a:t>
            </a:r>
            <a:r>
              <a:rPr lang="en-US" sz="1600" dirty="0" err="1">
                <a:solidFill>
                  <a:srgbClr val="444444"/>
                </a:solidFill>
                <a:latin typeface="Open Sans"/>
              </a:rPr>
              <a:t>dan</a:t>
            </a:r>
            <a:r>
              <a:rPr lang="en-US" sz="1600" dirty="0">
                <a:solidFill>
                  <a:srgbClr val="444444"/>
                </a:solidFill>
                <a:latin typeface="Open Sans"/>
              </a:rPr>
              <a:t> </a:t>
            </a:r>
            <a:r>
              <a:rPr lang="en-US" sz="1600" dirty="0" err="1">
                <a:solidFill>
                  <a:srgbClr val="444444"/>
                </a:solidFill>
                <a:latin typeface="Open Sans"/>
              </a:rPr>
              <a:t>penyerapan</a:t>
            </a:r>
            <a:r>
              <a:rPr lang="en-US" sz="1600" dirty="0">
                <a:solidFill>
                  <a:srgbClr val="444444"/>
                </a:solidFill>
                <a:latin typeface="Open Sans"/>
              </a:rPr>
              <a:t>.</a:t>
            </a:r>
            <a:endParaRPr lang="en-US" sz="1600" dirty="0"/>
          </a:p>
        </p:txBody>
      </p:sp>
      <p:pic>
        <p:nvPicPr>
          <p:cNvPr id="11" name="Picture 10"/>
          <p:cNvPicPr>
            <a:picLocks noChangeAspect="1"/>
          </p:cNvPicPr>
          <p:nvPr/>
        </p:nvPicPr>
        <p:blipFill>
          <a:blip r:embed="rId7"/>
          <a:stretch>
            <a:fillRect/>
          </a:stretch>
        </p:blipFill>
        <p:spPr>
          <a:xfrm>
            <a:off x="76200" y="0"/>
            <a:ext cx="2133600" cy="1397358"/>
          </a:xfrm>
          <a:prstGeom prst="rect">
            <a:avLst/>
          </a:prstGeom>
        </p:spPr>
      </p:pic>
    </p:spTree>
    <p:extLst>
      <p:ext uri="{BB962C8B-B14F-4D97-AF65-F5344CB8AC3E}">
        <p14:creationId xmlns:p14="http://schemas.microsoft.com/office/powerpoint/2010/main" val="85780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3962400" y="381000"/>
            <a:ext cx="4876800" cy="594066"/>
          </a:xfrm>
        </p:spPr>
        <p:txBody>
          <a:bodyPr>
            <a:noAutofit/>
          </a:bodyPr>
          <a:lstStyle/>
          <a:p>
            <a:pPr algn="ctr"/>
            <a:r>
              <a:rPr lang="id-ID" sz="2400" dirty="0"/>
              <a:t>JENIS-JENIS DEFINISI</a:t>
            </a:r>
          </a:p>
        </p:txBody>
      </p:sp>
      <p:sp>
        <p:nvSpPr>
          <p:cNvPr id="4" name="Rectangle 3"/>
          <p:cNvSpPr/>
          <p:nvPr/>
        </p:nvSpPr>
        <p:spPr>
          <a:xfrm>
            <a:off x="914400" y="1905000"/>
            <a:ext cx="8229600" cy="3672800"/>
          </a:xfrm>
          <a:prstGeom prst="rect">
            <a:avLst/>
          </a:prstGeom>
        </p:spPr>
        <p:txBody>
          <a:bodyPr wrap="square">
            <a:spAutoFit/>
          </a:bodyPr>
          <a:lstStyle/>
          <a:p>
            <a:pPr algn="just"/>
            <a:r>
              <a:rPr lang="en-US" b="1" dirty="0">
                <a:solidFill>
                  <a:schemeClr val="tx1">
                    <a:lumMod val="85000"/>
                    <a:lumOff val="15000"/>
                  </a:schemeClr>
                </a:solidFill>
                <a:latin typeface="Arial" panose="020B0604020202020204" pitchFamily="34" charset="0"/>
                <a:cs typeface="Arial" panose="020B0604020202020204" pitchFamily="34" charset="0"/>
              </a:rPr>
              <a:t>D</a:t>
            </a:r>
            <a:r>
              <a:rPr lang="id-ID" b="1" dirty="0">
                <a:solidFill>
                  <a:schemeClr val="tx1">
                    <a:lumMod val="85000"/>
                    <a:lumOff val="15000"/>
                  </a:schemeClr>
                </a:solidFill>
                <a:latin typeface="Arial" pitchFamily="34" charset="0"/>
                <a:cs typeface="Arial" pitchFamily="34" charset="0"/>
              </a:rPr>
              <a:t>EFINISI NOMINAL : </a:t>
            </a:r>
            <a:r>
              <a:rPr lang="id-ID" dirty="0">
                <a:latin typeface="Century Gothic" panose="020B0502020202020204" pitchFamily="34" charset="0"/>
                <a:ea typeface="Calibri"/>
                <a:cs typeface="Arial" pitchFamily="34" charset="0"/>
              </a:rPr>
              <a:t>Definisi ini berupa pengertian singkat. </a:t>
            </a:r>
          </a:p>
          <a:p>
            <a:endParaRPr lang="id-ID" dirty="0">
              <a:latin typeface="Century Gothic" panose="020B0502020202020204" pitchFamily="34" charset="0"/>
              <a:ea typeface="Calibri"/>
              <a:cs typeface="Arial" pitchFamily="34" charset="0"/>
            </a:endParaRPr>
          </a:p>
          <a:p>
            <a:r>
              <a:rPr lang="id-ID" dirty="0">
                <a:latin typeface="Century Gothic" panose="020B0502020202020204" pitchFamily="34" charset="0"/>
                <a:ea typeface="Calibri"/>
                <a:cs typeface="Arial" pitchFamily="34" charset="0"/>
              </a:rPr>
              <a:t>Definiens pada definisi jenis ini ada tiga macam, yaitu: </a:t>
            </a:r>
            <a:endParaRPr lang="en-US" dirty="0">
              <a:latin typeface="Century Gothic" panose="020B0502020202020204" pitchFamily="34" charset="0"/>
              <a:ea typeface="Calibri"/>
              <a:cs typeface="Arial" pitchFamily="34" charset="0"/>
            </a:endParaRPr>
          </a:p>
          <a:p>
            <a:pPr algn="just">
              <a:buFont typeface="Times New Roman"/>
              <a:buChar char="-"/>
            </a:pPr>
            <a:r>
              <a:rPr lang="en-US" b="1" dirty="0" err="1">
                <a:latin typeface="Century Gothic" panose="020B0502020202020204" pitchFamily="34" charset="0"/>
                <a:ea typeface="Calibri"/>
                <a:cs typeface="Arial" pitchFamily="34" charset="0"/>
              </a:rPr>
              <a:t>Sinonim</a:t>
            </a:r>
            <a:r>
              <a:rPr lang="en-US" b="1" dirty="0">
                <a:latin typeface="Century Gothic" panose="020B0502020202020204" pitchFamily="34" charset="0"/>
                <a:ea typeface="Calibri"/>
                <a:cs typeface="Arial" pitchFamily="34" charset="0"/>
              </a:rPr>
              <a:t> </a:t>
            </a:r>
            <a:r>
              <a:rPr lang="en-US" b="1" dirty="0" err="1">
                <a:latin typeface="Century Gothic" panose="020B0502020202020204" pitchFamily="34" charset="0"/>
                <a:ea typeface="Calibri"/>
                <a:cs typeface="Arial" pitchFamily="34" charset="0"/>
              </a:rPr>
              <a:t>atau</a:t>
            </a:r>
            <a:r>
              <a:rPr lang="en-US" b="1" dirty="0">
                <a:latin typeface="Century Gothic" panose="020B0502020202020204" pitchFamily="34" charset="0"/>
                <a:ea typeface="Calibri"/>
                <a:cs typeface="Arial" pitchFamily="34" charset="0"/>
              </a:rPr>
              <a:t> </a:t>
            </a:r>
            <a:r>
              <a:rPr lang="en-US" b="1" dirty="0" err="1">
                <a:latin typeface="Century Gothic" panose="020B0502020202020204" pitchFamily="34" charset="0"/>
                <a:ea typeface="Calibri"/>
                <a:cs typeface="Arial" pitchFamily="34" charset="0"/>
              </a:rPr>
              <a:t>padanan</a:t>
            </a:r>
            <a:r>
              <a:rPr lang="en-US" dirty="0">
                <a:latin typeface="Century Gothic" panose="020B0502020202020204" pitchFamily="34" charset="0"/>
                <a:ea typeface="Calibri"/>
                <a:cs typeface="Arial" pitchFamily="34" charset="0"/>
              </a:rPr>
              <a:t> </a:t>
            </a:r>
          </a:p>
          <a:p>
            <a:pPr algn="just">
              <a:tabLst>
                <a:tab pos="1257300" algn="l"/>
              </a:tabLst>
            </a:pPr>
            <a:r>
              <a:rPr lang="en-US" dirty="0" err="1">
                <a:latin typeface="Century Gothic" panose="020B0502020202020204" pitchFamily="34" charset="0"/>
                <a:ea typeface="Calibri"/>
                <a:cs typeface="Arial" pitchFamily="34" charset="0"/>
              </a:rPr>
              <a:t>Contoh</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manusia</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adalah</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orang</a:t>
            </a:r>
            <a:r>
              <a:rPr lang="en-US" dirty="0">
                <a:latin typeface="Century Gothic" panose="020B0502020202020204" pitchFamily="34" charset="0"/>
                <a:ea typeface="Calibri"/>
                <a:cs typeface="Arial" pitchFamily="34" charset="0"/>
              </a:rPr>
              <a:t>, </a:t>
            </a:r>
          </a:p>
          <a:p>
            <a:pPr algn="just"/>
            <a:r>
              <a:rPr lang="id-ID"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perempuan</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adalah</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wanita</a:t>
            </a:r>
            <a:r>
              <a:rPr lang="en-US" dirty="0">
                <a:latin typeface="Century Gothic" panose="020B0502020202020204" pitchFamily="34" charset="0"/>
                <a:ea typeface="Calibri"/>
                <a:cs typeface="Arial" pitchFamily="34" charset="0"/>
              </a:rPr>
              <a:t>.</a:t>
            </a:r>
            <a:r>
              <a:rPr lang="en-US" b="1" dirty="0">
                <a:latin typeface="Century Gothic" panose="020B0502020202020204" pitchFamily="34" charset="0"/>
                <a:ea typeface="Calibri"/>
                <a:cs typeface="Arial" pitchFamily="34" charset="0"/>
              </a:rPr>
              <a:t> </a:t>
            </a:r>
            <a:endParaRPr lang="id-ID" b="1" dirty="0">
              <a:latin typeface="Century Gothic" panose="020B0502020202020204" pitchFamily="34" charset="0"/>
              <a:ea typeface="Calibri"/>
              <a:cs typeface="Arial" pitchFamily="34" charset="0"/>
            </a:endParaRPr>
          </a:p>
          <a:p>
            <a:pPr algn="just">
              <a:buFont typeface="Times New Roman"/>
              <a:buChar char="-"/>
            </a:pPr>
            <a:r>
              <a:rPr lang="en-US" b="1" dirty="0" err="1">
                <a:latin typeface="Century Gothic" panose="020B0502020202020204" pitchFamily="34" charset="0"/>
                <a:ea typeface="Calibri"/>
                <a:cs typeface="Arial" pitchFamily="34" charset="0"/>
              </a:rPr>
              <a:t>Terjemahan</a:t>
            </a:r>
            <a:r>
              <a:rPr lang="en-US" b="1" dirty="0">
                <a:latin typeface="Century Gothic" panose="020B0502020202020204" pitchFamily="34" charset="0"/>
                <a:ea typeface="Calibri"/>
                <a:cs typeface="Arial" pitchFamily="34" charset="0"/>
              </a:rPr>
              <a:t> </a:t>
            </a:r>
            <a:r>
              <a:rPr lang="en-US" b="1" dirty="0" err="1">
                <a:latin typeface="Century Gothic" panose="020B0502020202020204" pitchFamily="34" charset="0"/>
                <a:ea typeface="Calibri"/>
                <a:cs typeface="Arial" pitchFamily="34" charset="0"/>
              </a:rPr>
              <a:t>dari</a:t>
            </a:r>
            <a:r>
              <a:rPr lang="en-US" b="1" dirty="0">
                <a:latin typeface="Century Gothic" panose="020B0502020202020204" pitchFamily="34" charset="0"/>
                <a:ea typeface="Calibri"/>
                <a:cs typeface="Arial" pitchFamily="34" charset="0"/>
              </a:rPr>
              <a:t> </a:t>
            </a:r>
            <a:r>
              <a:rPr lang="en-US" b="1" dirty="0" err="1">
                <a:latin typeface="Century Gothic" panose="020B0502020202020204" pitchFamily="34" charset="0"/>
                <a:ea typeface="Calibri"/>
                <a:cs typeface="Arial" pitchFamily="34" charset="0"/>
              </a:rPr>
              <a:t>bahasa</a:t>
            </a:r>
            <a:r>
              <a:rPr lang="en-US" b="1" dirty="0">
                <a:latin typeface="Century Gothic" panose="020B0502020202020204" pitchFamily="34" charset="0"/>
                <a:ea typeface="Calibri"/>
                <a:cs typeface="Arial" pitchFamily="34" charset="0"/>
              </a:rPr>
              <a:t> lain</a:t>
            </a:r>
            <a:r>
              <a:rPr lang="en-US" dirty="0">
                <a:latin typeface="Century Gothic" panose="020B0502020202020204" pitchFamily="34" charset="0"/>
                <a:ea typeface="Calibri"/>
                <a:cs typeface="Arial" pitchFamily="34" charset="0"/>
              </a:rPr>
              <a:t> </a:t>
            </a:r>
          </a:p>
          <a:p>
            <a:pPr algn="just">
              <a:tabLst>
                <a:tab pos="1314450" algn="l"/>
              </a:tabLst>
            </a:pPr>
            <a:r>
              <a:rPr lang="en-US" dirty="0" err="1">
                <a:latin typeface="Century Gothic" panose="020B0502020202020204" pitchFamily="34" charset="0"/>
                <a:ea typeface="Calibri"/>
                <a:cs typeface="Arial" pitchFamily="34" charset="0"/>
              </a:rPr>
              <a:t>Contoh</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kinerja</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ialah</a:t>
            </a:r>
            <a:r>
              <a:rPr lang="en-US" dirty="0">
                <a:latin typeface="Century Gothic" panose="020B0502020202020204" pitchFamily="34" charset="0"/>
                <a:ea typeface="Calibri"/>
                <a:cs typeface="Arial" pitchFamily="34" charset="0"/>
              </a:rPr>
              <a:t> </a:t>
            </a:r>
            <a:r>
              <a:rPr lang="en-US" i="1" dirty="0">
                <a:latin typeface="Century Gothic" panose="020B0502020202020204" pitchFamily="34" charset="0"/>
                <a:ea typeface="Calibri"/>
                <a:cs typeface="Arial" pitchFamily="34" charset="0"/>
              </a:rPr>
              <a:t>performance</a:t>
            </a:r>
            <a:r>
              <a:rPr lang="en-US" dirty="0">
                <a:latin typeface="Century Gothic" panose="020B0502020202020204" pitchFamily="34" charset="0"/>
                <a:ea typeface="Calibri"/>
                <a:cs typeface="Arial" pitchFamily="34" charset="0"/>
              </a:rPr>
              <a:t>,</a:t>
            </a:r>
          </a:p>
          <a:p>
            <a:pPr algn="just">
              <a:spcAft>
                <a:spcPts val="1000"/>
              </a:spcAft>
            </a:pPr>
            <a:r>
              <a:rPr lang="id-ID"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pengembang</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ialah</a:t>
            </a:r>
            <a:r>
              <a:rPr lang="en-US" dirty="0">
                <a:latin typeface="Century Gothic" panose="020B0502020202020204" pitchFamily="34" charset="0"/>
                <a:ea typeface="Calibri"/>
                <a:cs typeface="Arial" pitchFamily="34" charset="0"/>
              </a:rPr>
              <a:t> </a:t>
            </a:r>
            <a:r>
              <a:rPr lang="en-US" i="1" dirty="0">
                <a:latin typeface="Century Gothic" panose="020B0502020202020204" pitchFamily="34" charset="0"/>
                <a:ea typeface="Calibri"/>
                <a:cs typeface="Arial" pitchFamily="34" charset="0"/>
              </a:rPr>
              <a:t>developer.</a:t>
            </a:r>
            <a:r>
              <a:rPr lang="en-US" b="1" dirty="0">
                <a:latin typeface="Century Gothic" panose="020B0502020202020204" pitchFamily="34" charset="0"/>
                <a:ea typeface="Calibri"/>
                <a:cs typeface="Arial" pitchFamily="34" charset="0"/>
              </a:rPr>
              <a:t> </a:t>
            </a:r>
            <a:endParaRPr lang="id-ID" b="1" dirty="0">
              <a:latin typeface="Century Gothic" panose="020B0502020202020204" pitchFamily="34" charset="0"/>
              <a:ea typeface="Calibri"/>
              <a:cs typeface="Arial" pitchFamily="34" charset="0"/>
            </a:endParaRPr>
          </a:p>
          <a:p>
            <a:pPr algn="just">
              <a:spcAft>
                <a:spcPts val="1000"/>
              </a:spcAft>
              <a:buFont typeface="Times New Roman"/>
              <a:buChar char="-"/>
            </a:pPr>
            <a:r>
              <a:rPr lang="id-ID" b="1" dirty="0">
                <a:latin typeface="Century Gothic" panose="020B0502020202020204" pitchFamily="34" charset="0"/>
                <a:ea typeface="Calibri"/>
                <a:cs typeface="Arial" pitchFamily="34" charset="0"/>
              </a:rPr>
              <a:t> </a:t>
            </a:r>
            <a:r>
              <a:rPr lang="en-US" b="1" dirty="0" err="1">
                <a:latin typeface="Century Gothic" panose="020B0502020202020204" pitchFamily="34" charset="0"/>
                <a:ea typeface="Calibri"/>
                <a:cs typeface="Arial" pitchFamily="34" charset="0"/>
              </a:rPr>
              <a:t>Asal-usul</a:t>
            </a:r>
            <a:r>
              <a:rPr lang="en-US" b="1" dirty="0">
                <a:latin typeface="Century Gothic" panose="020B0502020202020204" pitchFamily="34" charset="0"/>
                <a:ea typeface="Calibri"/>
                <a:cs typeface="Arial" pitchFamily="34" charset="0"/>
              </a:rPr>
              <a:t> </a:t>
            </a:r>
            <a:r>
              <a:rPr lang="en-US" b="1" dirty="0" err="1">
                <a:latin typeface="Century Gothic" panose="020B0502020202020204" pitchFamily="34" charset="0"/>
                <a:ea typeface="Calibri"/>
                <a:cs typeface="Arial" pitchFamily="34" charset="0"/>
              </a:rPr>
              <a:t>sebuah</a:t>
            </a:r>
            <a:r>
              <a:rPr lang="en-US" b="1" dirty="0">
                <a:latin typeface="Century Gothic" panose="020B0502020202020204" pitchFamily="34" charset="0"/>
                <a:ea typeface="Calibri"/>
                <a:cs typeface="Arial" pitchFamily="34" charset="0"/>
              </a:rPr>
              <a:t> </a:t>
            </a:r>
            <a:r>
              <a:rPr lang="en-US" b="1" dirty="0" err="1">
                <a:latin typeface="Century Gothic" panose="020B0502020202020204" pitchFamily="34" charset="0"/>
                <a:ea typeface="Calibri"/>
                <a:cs typeface="Arial" pitchFamily="34" charset="0"/>
              </a:rPr>
              <a:t>kata</a:t>
            </a:r>
            <a:r>
              <a:rPr lang="en-US" dirty="0">
                <a:latin typeface="Century Gothic" panose="020B0502020202020204" pitchFamily="34" charset="0"/>
                <a:ea typeface="Calibri"/>
                <a:cs typeface="Arial" pitchFamily="34" charset="0"/>
              </a:rPr>
              <a:t> </a:t>
            </a:r>
          </a:p>
          <a:p>
            <a:pPr algn="just" defTabSz="400050">
              <a:spcAft>
                <a:spcPts val="1000"/>
              </a:spcAft>
            </a:pPr>
            <a:r>
              <a:rPr lang="en-US" dirty="0" err="1">
                <a:latin typeface="Century Gothic" panose="020B0502020202020204" pitchFamily="34" charset="0"/>
                <a:ea typeface="Calibri"/>
                <a:cs typeface="Arial" pitchFamily="34" charset="0"/>
              </a:rPr>
              <a:t>Contoh</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psikologi</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berasal</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dari</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kata</a:t>
            </a:r>
            <a:r>
              <a:rPr lang="en-US" dirty="0">
                <a:latin typeface="Century Gothic" panose="020B0502020202020204" pitchFamily="34" charset="0"/>
                <a:ea typeface="Calibri"/>
                <a:cs typeface="Arial" pitchFamily="34" charset="0"/>
              </a:rPr>
              <a:t> </a:t>
            </a:r>
            <a:r>
              <a:rPr lang="en-US" i="1" dirty="0">
                <a:latin typeface="Century Gothic" panose="020B0502020202020204" pitchFamily="34" charset="0"/>
                <a:ea typeface="Calibri"/>
                <a:cs typeface="Arial" pitchFamily="34" charset="0"/>
              </a:rPr>
              <a:t>psyche</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berarti</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jiwa</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dan</a:t>
            </a:r>
            <a:r>
              <a:rPr lang="en-US" dirty="0">
                <a:latin typeface="Century Gothic" panose="020B0502020202020204" pitchFamily="34" charset="0"/>
                <a:ea typeface="Calibri"/>
                <a:cs typeface="Arial" pitchFamily="34" charset="0"/>
              </a:rPr>
              <a:t> </a:t>
            </a:r>
            <a:r>
              <a:rPr lang="en-US" i="1" dirty="0">
                <a:latin typeface="Century Gothic" panose="020B0502020202020204" pitchFamily="34" charset="0"/>
                <a:ea typeface="Calibri"/>
                <a:cs typeface="Arial" pitchFamily="34" charset="0"/>
              </a:rPr>
              <a:t>logos</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berarti</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ilmu</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psikologi</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adalah</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ilmu</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jiwa</a:t>
            </a:r>
            <a:r>
              <a:rPr lang="en-US" dirty="0">
                <a:latin typeface="Century Gothic" panose="020B0502020202020204" pitchFamily="34" charset="0"/>
                <a:ea typeface="Calibri"/>
                <a:cs typeface="Arial" pitchFamily="34" charset="0"/>
              </a:rPr>
              <a:t>.</a:t>
            </a:r>
            <a:endParaRPr lang="en-US" dirty="0">
              <a:solidFill>
                <a:schemeClr val="tx1">
                  <a:lumMod val="85000"/>
                  <a:lumOff val="15000"/>
                </a:schemeClr>
              </a:solidFill>
              <a:latin typeface="Century Gothic" panose="020B0502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905087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4114800" y="533400"/>
            <a:ext cx="4876800" cy="594066"/>
          </a:xfrm>
        </p:spPr>
        <p:txBody>
          <a:bodyPr>
            <a:noAutofit/>
          </a:bodyPr>
          <a:lstStyle/>
          <a:p>
            <a:pPr algn="ctr"/>
            <a:r>
              <a:rPr lang="id-ID" sz="2400" dirty="0"/>
              <a:t>JENIS-JENIS DEFINISI</a:t>
            </a:r>
          </a:p>
        </p:txBody>
      </p:sp>
      <p:sp>
        <p:nvSpPr>
          <p:cNvPr id="5" name="Rectangle 4"/>
          <p:cNvSpPr/>
          <p:nvPr/>
        </p:nvSpPr>
        <p:spPr>
          <a:xfrm>
            <a:off x="1066800" y="2098706"/>
            <a:ext cx="7391400" cy="2667397"/>
          </a:xfrm>
          <a:prstGeom prst="rect">
            <a:avLst/>
          </a:prstGeom>
        </p:spPr>
        <p:txBody>
          <a:bodyPr wrap="square">
            <a:spAutoFit/>
          </a:bodyPr>
          <a:lstStyle/>
          <a:p>
            <a:r>
              <a:rPr lang="en-US" sz="2400" b="1" dirty="0">
                <a:solidFill>
                  <a:schemeClr val="tx1">
                    <a:lumMod val="85000"/>
                    <a:lumOff val="15000"/>
                  </a:schemeClr>
                </a:solidFill>
                <a:latin typeface="Arial" panose="020B0604020202020204" pitchFamily="34" charset="0"/>
                <a:cs typeface="Arial" panose="020B0604020202020204" pitchFamily="34" charset="0"/>
              </a:rPr>
              <a:t>D</a:t>
            </a:r>
            <a:r>
              <a:rPr lang="id-ID" sz="2400" b="1" dirty="0">
                <a:solidFill>
                  <a:schemeClr val="tx1">
                    <a:lumMod val="85000"/>
                    <a:lumOff val="15000"/>
                  </a:schemeClr>
                </a:solidFill>
                <a:latin typeface="Arial" pitchFamily="34" charset="0"/>
                <a:cs typeface="Arial" pitchFamily="34" charset="0"/>
              </a:rPr>
              <a:t>EFINISI </a:t>
            </a:r>
            <a:r>
              <a:rPr lang="en-US" sz="2400" b="1" dirty="0">
                <a:solidFill>
                  <a:schemeClr val="tx1">
                    <a:lumMod val="85000"/>
                    <a:lumOff val="15000"/>
                  </a:schemeClr>
                </a:solidFill>
                <a:latin typeface="Arial" pitchFamily="34" charset="0"/>
                <a:cs typeface="Arial" pitchFamily="34" charset="0"/>
              </a:rPr>
              <a:t>FORM</a:t>
            </a:r>
            <a:r>
              <a:rPr lang="id-ID" sz="2400" b="1" dirty="0">
                <a:solidFill>
                  <a:schemeClr val="tx1">
                    <a:lumMod val="85000"/>
                    <a:lumOff val="15000"/>
                  </a:schemeClr>
                </a:solidFill>
                <a:latin typeface="Arial" pitchFamily="34" charset="0"/>
                <a:cs typeface="Arial" pitchFamily="34" charset="0"/>
              </a:rPr>
              <a:t>AL</a:t>
            </a:r>
            <a:endParaRPr lang="en-US" sz="1600" b="1" dirty="0">
              <a:solidFill>
                <a:schemeClr val="tx1">
                  <a:lumMod val="85000"/>
                  <a:lumOff val="15000"/>
                </a:schemeClr>
              </a:solidFill>
              <a:latin typeface="Arial" pitchFamily="34" charset="0"/>
              <a:ea typeface="Calibri"/>
              <a:cs typeface="Arial" pitchFamily="34" charset="0"/>
            </a:endParaRPr>
          </a:p>
          <a:p>
            <a:pPr indent="342900" algn="just">
              <a:lnSpc>
                <a:spcPct val="150000"/>
              </a:lnSpc>
              <a:spcAft>
                <a:spcPts val="1000"/>
              </a:spcAft>
            </a:pPr>
            <a:r>
              <a:rPr lang="id-ID" dirty="0">
                <a:latin typeface="Century Gothic" panose="020B0502020202020204" pitchFamily="34" charset="0"/>
                <a:ea typeface="Calibri"/>
                <a:cs typeface="Arial" pitchFamily="34" charset="0"/>
              </a:rPr>
              <a:t>Definisi formal disebut juga definisi terminologis, yaitu definisi yang disusun berdasarkan logika formal yang terdiri dari tiga unsur. Strukturnya berupa kelas, genus, dan pembeda (diferensiasi). </a:t>
            </a:r>
          </a:p>
          <a:p>
            <a:pPr algn="just">
              <a:lnSpc>
                <a:spcPct val="150000"/>
              </a:lnSpc>
              <a:spcAft>
                <a:spcPts val="1000"/>
              </a:spcAft>
            </a:pPr>
            <a:r>
              <a:rPr lang="id-ID" dirty="0">
                <a:latin typeface="Century Gothic" panose="020B0502020202020204" pitchFamily="34" charset="0"/>
                <a:ea typeface="Calibri"/>
                <a:cs typeface="Arial" pitchFamily="34" charset="0"/>
              </a:rPr>
              <a:t>Contoh</a:t>
            </a:r>
            <a:r>
              <a:rPr lang="id-ID" b="1" dirty="0">
                <a:latin typeface="Century Gothic" panose="020B0502020202020204" pitchFamily="34" charset="0"/>
                <a:ea typeface="Calibri"/>
                <a:cs typeface="Arial" pitchFamily="34" charset="0"/>
              </a:rPr>
              <a:t>: </a:t>
            </a:r>
            <a:r>
              <a:rPr lang="id-ID" dirty="0">
                <a:latin typeface="Century Gothic" panose="020B0502020202020204" pitchFamily="34" charset="0"/>
                <a:ea typeface="Calibri"/>
                <a:cs typeface="Arial" pitchFamily="34" charset="0"/>
              </a:rPr>
              <a:t>manusia adalah ciptaan Tuhan yang paling sempurna</a:t>
            </a:r>
          </a:p>
        </p:txBody>
      </p:sp>
      <p:pic>
        <p:nvPicPr>
          <p:cNvPr id="4" name="Picture 3"/>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901736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3352800" y="1143000"/>
            <a:ext cx="4876800" cy="594066"/>
          </a:xfrm>
        </p:spPr>
        <p:txBody>
          <a:bodyPr>
            <a:noAutofit/>
          </a:bodyPr>
          <a:lstStyle/>
          <a:p>
            <a:pPr algn="ctr"/>
            <a:r>
              <a:rPr lang="id-ID" sz="2400" dirty="0"/>
              <a:t>JENIS-JENIS DEFINISI</a:t>
            </a:r>
          </a:p>
        </p:txBody>
      </p:sp>
      <p:sp>
        <p:nvSpPr>
          <p:cNvPr id="4" name="Rectangle 3"/>
          <p:cNvSpPr/>
          <p:nvPr/>
        </p:nvSpPr>
        <p:spPr>
          <a:xfrm>
            <a:off x="990600" y="2133600"/>
            <a:ext cx="7924800" cy="4047262"/>
          </a:xfrm>
          <a:prstGeom prst="rect">
            <a:avLst/>
          </a:prstGeom>
        </p:spPr>
        <p:txBody>
          <a:bodyPr wrap="square">
            <a:spAutoFit/>
          </a:bodyPr>
          <a:lstStyle/>
          <a:p>
            <a:r>
              <a:rPr lang="en-US" sz="2800" b="1" dirty="0">
                <a:solidFill>
                  <a:schemeClr val="tx1">
                    <a:lumMod val="85000"/>
                    <a:lumOff val="15000"/>
                  </a:schemeClr>
                </a:solidFill>
                <a:latin typeface="Arial" panose="020B0604020202020204" pitchFamily="34" charset="0"/>
                <a:cs typeface="Arial" panose="020B0604020202020204" pitchFamily="34" charset="0"/>
              </a:rPr>
              <a:t>D</a:t>
            </a:r>
            <a:r>
              <a:rPr lang="id-ID" sz="2800" b="1" dirty="0">
                <a:solidFill>
                  <a:schemeClr val="tx1">
                    <a:lumMod val="85000"/>
                    <a:lumOff val="15000"/>
                  </a:schemeClr>
                </a:solidFill>
                <a:latin typeface="Arial" pitchFamily="34" charset="0"/>
                <a:cs typeface="Arial" pitchFamily="34" charset="0"/>
              </a:rPr>
              <a:t>EFINISI </a:t>
            </a:r>
            <a:r>
              <a:rPr lang="en-US" sz="2800" b="1" dirty="0">
                <a:solidFill>
                  <a:schemeClr val="tx1">
                    <a:lumMod val="85000"/>
                    <a:lumOff val="15000"/>
                  </a:schemeClr>
                </a:solidFill>
                <a:latin typeface="Arial" pitchFamily="34" charset="0"/>
                <a:cs typeface="Arial" pitchFamily="34" charset="0"/>
              </a:rPr>
              <a:t>OPERASION</a:t>
            </a:r>
            <a:r>
              <a:rPr lang="id-ID" sz="2800" b="1" dirty="0">
                <a:solidFill>
                  <a:schemeClr val="tx1">
                    <a:lumMod val="85000"/>
                    <a:lumOff val="15000"/>
                  </a:schemeClr>
                </a:solidFill>
                <a:latin typeface="Arial" pitchFamily="34" charset="0"/>
                <a:cs typeface="Arial" pitchFamily="34" charset="0"/>
              </a:rPr>
              <a:t>AL</a:t>
            </a:r>
            <a:endParaRPr lang="en-US" b="1" dirty="0">
              <a:solidFill>
                <a:schemeClr val="tx1">
                  <a:lumMod val="85000"/>
                  <a:lumOff val="15000"/>
                </a:schemeClr>
              </a:solidFill>
              <a:latin typeface="Arial" pitchFamily="34" charset="0"/>
              <a:ea typeface="Calibri"/>
              <a:cs typeface="Arial" pitchFamily="34" charset="0"/>
            </a:endParaRPr>
          </a:p>
          <a:p>
            <a:pPr indent="342900" algn="just">
              <a:lnSpc>
                <a:spcPct val="120000"/>
              </a:lnSpc>
              <a:spcAft>
                <a:spcPts val="600"/>
              </a:spcAft>
            </a:pPr>
            <a:r>
              <a:rPr lang="id-ID" dirty="0">
                <a:latin typeface="Century Gothic" panose="020B0502020202020204" pitchFamily="34" charset="0"/>
                <a:ea typeface="Calibri"/>
                <a:cs typeface="Arial" pitchFamily="34" charset="0"/>
              </a:rPr>
              <a:t>Definisi operasional adalah batasan pengertian yang dijadikan pedoman untuk melakukan suatu kegiatan atau pekerjaan, misalnya penelitian. </a:t>
            </a:r>
            <a:endParaRPr lang="en-US" dirty="0">
              <a:latin typeface="Century Gothic" panose="020B0502020202020204" pitchFamily="34" charset="0"/>
              <a:ea typeface="Calibri"/>
              <a:cs typeface="Arial" pitchFamily="34" charset="0"/>
            </a:endParaRPr>
          </a:p>
          <a:p>
            <a:pPr algn="just">
              <a:lnSpc>
                <a:spcPct val="120000"/>
              </a:lnSpc>
            </a:pPr>
            <a:r>
              <a:rPr lang="en-US" dirty="0" err="1">
                <a:latin typeface="Century Gothic" panose="020B0502020202020204" pitchFamily="34" charset="0"/>
                <a:ea typeface="Calibri"/>
                <a:cs typeface="Arial" pitchFamily="34" charset="0"/>
              </a:rPr>
              <a:t>Contoh</a:t>
            </a:r>
            <a:r>
              <a:rPr lang="en-US" dirty="0">
                <a:latin typeface="Century Gothic" panose="020B0502020202020204" pitchFamily="34" charset="0"/>
                <a:ea typeface="Calibri"/>
                <a:cs typeface="Arial" pitchFamily="34" charset="0"/>
              </a:rPr>
              <a:t> : </a:t>
            </a:r>
          </a:p>
          <a:p>
            <a:pPr indent="342900" algn="just">
              <a:lnSpc>
                <a:spcPct val="120000"/>
              </a:lnSpc>
              <a:spcAft>
                <a:spcPts val="1000"/>
              </a:spcAft>
            </a:pPr>
            <a:r>
              <a:rPr lang="en-US" dirty="0" err="1">
                <a:latin typeface="Century Gothic" panose="020B0502020202020204" pitchFamily="34" charset="0"/>
                <a:ea typeface="Calibri"/>
                <a:cs typeface="Arial" pitchFamily="34" charset="0"/>
              </a:rPr>
              <a:t>Angka</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Partisipasi</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Sekolah</a:t>
            </a:r>
            <a:r>
              <a:rPr lang="en-US" dirty="0">
                <a:latin typeface="Century Gothic" panose="020B0502020202020204" pitchFamily="34" charset="0"/>
                <a:ea typeface="Calibri"/>
                <a:cs typeface="Arial" pitchFamily="34" charset="0"/>
              </a:rPr>
              <a:t> (APS) </a:t>
            </a:r>
            <a:r>
              <a:rPr lang="en-US" dirty="0" err="1">
                <a:latin typeface="Century Gothic" panose="020B0502020202020204" pitchFamily="34" charset="0"/>
                <a:ea typeface="Calibri"/>
                <a:cs typeface="Arial" pitchFamily="34" charset="0"/>
              </a:rPr>
              <a:t>adalah</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proporsi</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dari</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penduduk</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kelompok</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usia</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sekolah</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tertentu</a:t>
            </a:r>
            <a:r>
              <a:rPr lang="en-US" dirty="0">
                <a:latin typeface="Century Gothic" panose="020B0502020202020204" pitchFamily="34" charset="0"/>
                <a:ea typeface="Calibri"/>
                <a:cs typeface="Arial" pitchFamily="34" charset="0"/>
              </a:rPr>
              <a:t> yang </a:t>
            </a:r>
            <a:r>
              <a:rPr lang="en-US" dirty="0" err="1">
                <a:latin typeface="Century Gothic" panose="020B0502020202020204" pitchFamily="34" charset="0"/>
                <a:ea typeface="Calibri"/>
                <a:cs typeface="Arial" pitchFamily="34" charset="0"/>
              </a:rPr>
              <a:t>sedang</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bersekolah</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tanpa</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memandang</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jenjang</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pendidikan</a:t>
            </a:r>
            <a:r>
              <a:rPr lang="en-US" dirty="0">
                <a:latin typeface="Century Gothic" panose="020B0502020202020204" pitchFamily="34" charset="0"/>
                <a:ea typeface="Calibri"/>
                <a:cs typeface="Arial" pitchFamily="34" charset="0"/>
              </a:rPr>
              <a:t> yang </a:t>
            </a:r>
            <a:r>
              <a:rPr lang="en-US" dirty="0" err="1">
                <a:latin typeface="Century Gothic" panose="020B0502020202020204" pitchFamily="34" charset="0"/>
                <a:ea typeface="Calibri"/>
                <a:cs typeface="Arial" pitchFamily="34" charset="0"/>
              </a:rPr>
              <a:t>ditempuhi</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terhadap</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penduduk</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kelompok</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usia</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sekolah</a:t>
            </a:r>
            <a:r>
              <a:rPr lang="en-US" dirty="0">
                <a:latin typeface="Century Gothic" panose="020B0502020202020204" pitchFamily="34" charset="0"/>
                <a:ea typeface="Calibri"/>
                <a:cs typeface="Arial" pitchFamily="34" charset="0"/>
              </a:rPr>
              <a:t> yang </a:t>
            </a:r>
            <a:r>
              <a:rPr lang="en-US" dirty="0" err="1">
                <a:latin typeface="Century Gothic" panose="020B0502020202020204" pitchFamily="34" charset="0"/>
                <a:ea typeface="Calibri"/>
                <a:cs typeface="Arial" pitchFamily="34" charset="0"/>
              </a:rPr>
              <a:t>bersesuaian</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Sejak</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tahun</a:t>
            </a:r>
            <a:r>
              <a:rPr lang="en-US" dirty="0">
                <a:latin typeface="Century Gothic" panose="020B0502020202020204" pitchFamily="34" charset="0"/>
                <a:ea typeface="Calibri"/>
                <a:cs typeface="Arial" pitchFamily="34" charset="0"/>
              </a:rPr>
              <a:t> 2007, </a:t>
            </a:r>
            <a:r>
              <a:rPr lang="en-US" dirty="0" err="1">
                <a:latin typeface="Century Gothic" panose="020B0502020202020204" pitchFamily="34" charset="0"/>
                <a:ea typeface="Calibri"/>
                <a:cs typeface="Arial" pitchFamily="34" charset="0"/>
              </a:rPr>
              <a:t>Pendidikan</a:t>
            </a:r>
            <a:r>
              <a:rPr lang="en-US" dirty="0">
                <a:latin typeface="Century Gothic" panose="020B0502020202020204" pitchFamily="34" charset="0"/>
                <a:ea typeface="Calibri"/>
                <a:cs typeface="Arial" pitchFamily="34" charset="0"/>
              </a:rPr>
              <a:t> Non Formal (</a:t>
            </a:r>
            <a:r>
              <a:rPr lang="en-US" dirty="0" err="1">
                <a:latin typeface="Century Gothic" panose="020B0502020202020204" pitchFamily="34" charset="0"/>
                <a:ea typeface="Calibri"/>
                <a:cs typeface="Arial" pitchFamily="34" charset="0"/>
              </a:rPr>
              <a:t>Paket</a:t>
            </a:r>
            <a:r>
              <a:rPr lang="en-US" dirty="0">
                <a:latin typeface="Century Gothic" panose="020B0502020202020204" pitchFamily="34" charset="0"/>
                <a:ea typeface="Calibri"/>
                <a:cs typeface="Arial" pitchFamily="34" charset="0"/>
              </a:rPr>
              <a:t> A, </a:t>
            </a:r>
            <a:r>
              <a:rPr lang="en-US" dirty="0" err="1">
                <a:latin typeface="Century Gothic" panose="020B0502020202020204" pitchFamily="34" charset="0"/>
                <a:ea typeface="Calibri"/>
                <a:cs typeface="Arial" pitchFamily="34" charset="0"/>
              </a:rPr>
              <a:t>Paket</a:t>
            </a:r>
            <a:r>
              <a:rPr lang="en-US" dirty="0">
                <a:latin typeface="Century Gothic" panose="020B0502020202020204" pitchFamily="34" charset="0"/>
                <a:ea typeface="Calibri"/>
                <a:cs typeface="Arial" pitchFamily="34" charset="0"/>
              </a:rPr>
              <a:t> B, </a:t>
            </a:r>
            <a:r>
              <a:rPr lang="en-US" dirty="0" err="1">
                <a:latin typeface="Century Gothic" panose="020B0502020202020204" pitchFamily="34" charset="0"/>
                <a:ea typeface="Calibri"/>
                <a:cs typeface="Arial" pitchFamily="34" charset="0"/>
              </a:rPr>
              <a:t>dan</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Paket</a:t>
            </a:r>
            <a:r>
              <a:rPr lang="en-US" dirty="0">
                <a:latin typeface="Century Gothic" panose="020B0502020202020204" pitchFamily="34" charset="0"/>
                <a:ea typeface="Calibri"/>
                <a:cs typeface="Arial" pitchFamily="34" charset="0"/>
              </a:rPr>
              <a:t> C) </a:t>
            </a:r>
            <a:r>
              <a:rPr lang="en-US" dirty="0" err="1">
                <a:latin typeface="Century Gothic" panose="020B0502020202020204" pitchFamily="34" charset="0"/>
                <a:ea typeface="Calibri"/>
                <a:cs typeface="Arial" pitchFamily="34" charset="0"/>
              </a:rPr>
              <a:t>turut</a:t>
            </a:r>
            <a:r>
              <a:rPr lang="en-US" dirty="0">
                <a:latin typeface="Century Gothic" panose="020B0502020202020204" pitchFamily="34" charset="0"/>
                <a:ea typeface="Calibri"/>
                <a:cs typeface="Arial" pitchFamily="34" charset="0"/>
              </a:rPr>
              <a:t> </a:t>
            </a:r>
            <a:r>
              <a:rPr lang="en-US" dirty="0" err="1">
                <a:latin typeface="Century Gothic" panose="020B0502020202020204" pitchFamily="34" charset="0"/>
                <a:ea typeface="Calibri"/>
                <a:cs typeface="Arial" pitchFamily="34" charset="0"/>
              </a:rPr>
              <a:t>diperhitungkan</a:t>
            </a:r>
            <a:endParaRPr lang="en-US" dirty="0">
              <a:latin typeface="Century Gothic" panose="020B0502020202020204" pitchFamily="34" charset="0"/>
              <a:ea typeface="Calibri"/>
              <a:cs typeface="Arial" pitchFamily="34" charset="0"/>
            </a:endParaRPr>
          </a:p>
        </p:txBody>
      </p:sp>
      <p:pic>
        <p:nvPicPr>
          <p:cNvPr id="5" name="Picture 4"/>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3400310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3352800" y="1143000"/>
            <a:ext cx="4876800" cy="594066"/>
          </a:xfrm>
        </p:spPr>
        <p:txBody>
          <a:bodyPr>
            <a:noAutofit/>
          </a:bodyPr>
          <a:lstStyle/>
          <a:p>
            <a:pPr algn="ctr"/>
            <a:r>
              <a:rPr lang="id-ID" sz="2400" dirty="0"/>
              <a:t>JENIS-JENIS DEFINISI</a:t>
            </a:r>
          </a:p>
        </p:txBody>
      </p:sp>
      <p:sp>
        <p:nvSpPr>
          <p:cNvPr id="5" name="Rectangle 4"/>
          <p:cNvSpPr/>
          <p:nvPr/>
        </p:nvSpPr>
        <p:spPr>
          <a:xfrm>
            <a:off x="1143000" y="2133600"/>
            <a:ext cx="7772400" cy="3626634"/>
          </a:xfrm>
          <a:prstGeom prst="rect">
            <a:avLst/>
          </a:prstGeom>
        </p:spPr>
        <p:txBody>
          <a:bodyPr wrap="square">
            <a:spAutoFit/>
          </a:bodyPr>
          <a:lstStyle/>
          <a:p>
            <a:r>
              <a:rPr lang="en-US" sz="2400" b="1" dirty="0">
                <a:solidFill>
                  <a:schemeClr val="tx1">
                    <a:lumMod val="85000"/>
                    <a:lumOff val="15000"/>
                  </a:schemeClr>
                </a:solidFill>
                <a:latin typeface="Arial" panose="020B0604020202020204" pitchFamily="34" charset="0"/>
                <a:cs typeface="Arial" panose="020B0604020202020204" pitchFamily="34" charset="0"/>
              </a:rPr>
              <a:t>D</a:t>
            </a:r>
            <a:r>
              <a:rPr lang="id-ID" sz="2400" b="1" dirty="0">
                <a:solidFill>
                  <a:schemeClr val="tx1">
                    <a:lumMod val="85000"/>
                    <a:lumOff val="15000"/>
                  </a:schemeClr>
                </a:solidFill>
                <a:latin typeface="Arial" pitchFamily="34" charset="0"/>
                <a:cs typeface="Arial" pitchFamily="34" charset="0"/>
              </a:rPr>
              <a:t>EFINISI </a:t>
            </a:r>
            <a:r>
              <a:rPr lang="en-US" sz="2400" b="1" dirty="0">
                <a:solidFill>
                  <a:schemeClr val="tx1">
                    <a:lumMod val="85000"/>
                    <a:lumOff val="15000"/>
                  </a:schemeClr>
                </a:solidFill>
                <a:latin typeface="Arial" pitchFamily="34" charset="0"/>
                <a:cs typeface="Arial" pitchFamily="34" charset="0"/>
              </a:rPr>
              <a:t>PARAGDIMATIS</a:t>
            </a:r>
            <a:endParaRPr lang="en-US" sz="1600" b="1" dirty="0">
              <a:solidFill>
                <a:schemeClr val="tx1">
                  <a:lumMod val="85000"/>
                  <a:lumOff val="15000"/>
                </a:schemeClr>
              </a:solidFill>
              <a:latin typeface="Arial" pitchFamily="34" charset="0"/>
              <a:ea typeface="Calibri"/>
              <a:cs typeface="Arial" pitchFamily="34" charset="0"/>
            </a:endParaRPr>
          </a:p>
          <a:p>
            <a:pPr indent="342900" algn="just">
              <a:lnSpc>
                <a:spcPct val="150000"/>
              </a:lnSpc>
              <a:spcAft>
                <a:spcPts val="1000"/>
              </a:spcAft>
            </a:pPr>
            <a:r>
              <a:rPr lang="id-ID" dirty="0">
                <a:latin typeface="Century Gothic" panose="020B0502020202020204" pitchFamily="34" charset="0"/>
                <a:ea typeface="Calibri"/>
                <a:cs typeface="Arial" pitchFamily="34" charset="0"/>
              </a:rPr>
              <a:t>Definisi paradigmatis bertujuan untuk mempengaruhi pola berpikir orang lain. Definisi jenis ini disusun berdasarkan nilai-nilai tertentu</a:t>
            </a:r>
            <a:endParaRPr lang="en-US" dirty="0">
              <a:latin typeface="Century Gothic" panose="020B0502020202020204" pitchFamily="34" charset="0"/>
              <a:ea typeface="Calibri"/>
              <a:cs typeface="Arial" pitchFamily="34" charset="0"/>
            </a:endParaRPr>
          </a:p>
          <a:p>
            <a:pPr algn="just">
              <a:lnSpc>
                <a:spcPct val="150000"/>
              </a:lnSpc>
              <a:spcAft>
                <a:spcPts val="1000"/>
              </a:spcAft>
            </a:pPr>
            <a:r>
              <a:rPr lang="id-ID" dirty="0">
                <a:latin typeface="Century Gothic" panose="020B0502020202020204" pitchFamily="34" charset="0"/>
                <a:ea typeface="Calibri"/>
                <a:cs typeface="Arial" pitchFamily="34" charset="0"/>
              </a:rPr>
              <a:t>Contoh: Globalisasi bisnis </a:t>
            </a:r>
            <a:r>
              <a:rPr lang="en-US" dirty="0" err="1" smtClean="0">
                <a:latin typeface="Century Gothic" panose="020B0502020202020204" pitchFamily="34" charset="0"/>
                <a:ea typeface="Calibri"/>
                <a:cs typeface="Arial" pitchFamily="34" charset="0"/>
              </a:rPr>
              <a:t>merupakan</a:t>
            </a:r>
            <a:r>
              <a:rPr lang="id-ID" dirty="0" smtClean="0">
                <a:latin typeface="Century Gothic" panose="020B0502020202020204" pitchFamily="34" charset="0"/>
                <a:ea typeface="Calibri"/>
                <a:cs typeface="Arial" pitchFamily="34" charset="0"/>
              </a:rPr>
              <a:t> </a:t>
            </a:r>
            <a:r>
              <a:rPr lang="id-ID" dirty="0">
                <a:latin typeface="Century Gothic" panose="020B0502020202020204" pitchFamily="34" charset="0"/>
                <a:ea typeface="Calibri"/>
                <a:cs typeface="Arial" pitchFamily="34" charset="0"/>
              </a:rPr>
              <a:t>usaha lebih banyak melampaui batas-batas negara untuk mendapatkan uang, barang, dan konsumen.</a:t>
            </a:r>
          </a:p>
          <a:p>
            <a:pPr indent="342900" algn="just">
              <a:lnSpc>
                <a:spcPct val="150000"/>
              </a:lnSpc>
              <a:spcAft>
                <a:spcPts val="1000"/>
              </a:spcAft>
            </a:pPr>
            <a:endParaRPr lang="id-ID" dirty="0">
              <a:latin typeface="Century Gothic" panose="020B0502020202020204" pitchFamily="34" charset="0"/>
              <a:ea typeface="Calibri"/>
              <a:cs typeface="Arial" pitchFamily="34" charset="0"/>
            </a:endParaRPr>
          </a:p>
        </p:txBody>
      </p:sp>
      <p:pic>
        <p:nvPicPr>
          <p:cNvPr id="4" name="Picture 3"/>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2257690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0"/>
            <a:ext cx="2133600" cy="1397358"/>
          </a:xfrm>
          <a:prstGeom prst="rect">
            <a:avLst/>
          </a:prstGeom>
        </p:spPr>
      </p:pic>
      <p:sp>
        <p:nvSpPr>
          <p:cNvPr id="3" name="Rectangle 2"/>
          <p:cNvSpPr/>
          <p:nvPr/>
        </p:nvSpPr>
        <p:spPr>
          <a:xfrm>
            <a:off x="4800600" y="674866"/>
            <a:ext cx="4251420" cy="523220"/>
          </a:xfrm>
          <a:prstGeom prst="rect">
            <a:avLst/>
          </a:prstGeom>
        </p:spPr>
        <p:txBody>
          <a:bodyPr wrap="none">
            <a:spAutoFit/>
          </a:bodyPr>
          <a:lstStyle/>
          <a:p>
            <a:r>
              <a:rPr lang="id-ID" sz="2800" b="1" dirty="0"/>
              <a:t>Session Learning Outcomes</a:t>
            </a:r>
            <a:endParaRPr lang="en-US" sz="2800" b="1" dirty="0"/>
          </a:p>
        </p:txBody>
      </p:sp>
      <p:sp>
        <p:nvSpPr>
          <p:cNvPr id="4" name="Rectangle 3"/>
          <p:cNvSpPr/>
          <p:nvPr/>
        </p:nvSpPr>
        <p:spPr>
          <a:xfrm>
            <a:off x="762000" y="1905000"/>
            <a:ext cx="8001000" cy="2169825"/>
          </a:xfrm>
          <a:prstGeom prst="rect">
            <a:avLst/>
          </a:prstGeom>
        </p:spPr>
        <p:txBody>
          <a:bodyPr wrap="square">
            <a:spAutoFit/>
          </a:bodyPr>
          <a:lstStyle/>
          <a:p>
            <a:pPr>
              <a:lnSpc>
                <a:spcPct val="150000"/>
              </a:lnSpc>
            </a:pPr>
            <a:r>
              <a:rPr lang="id-ID" dirty="0">
                <a:latin typeface="Arial" panose="020B0604020202020204" pitchFamily="34" charset="0"/>
                <a:cs typeface="Arial" panose="020B0604020202020204" pitchFamily="34" charset="0"/>
              </a:rPr>
              <a:t>Upon completion of this session, students are expected to be able </a:t>
            </a:r>
            <a:r>
              <a:rPr lang="id-ID" dirty="0" smtClean="0">
                <a:latin typeface="Arial" panose="020B0604020202020204" pitchFamily="34" charset="0"/>
                <a:cs typeface="Arial" panose="020B0604020202020204" pitchFamily="34" charset="0"/>
              </a:rPr>
              <a:t>to</a:t>
            </a:r>
            <a:r>
              <a:rPr lang="en-US" dirty="0" smtClean="0">
                <a:latin typeface="Arial" panose="020B0604020202020204" pitchFamily="34" charset="0"/>
                <a:cs typeface="Arial" panose="020B0604020202020204" pitchFamily="34" charset="0"/>
              </a:rPr>
              <a:t>:</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LO 1 : Identify spelling errors in sentences and paragraphs</a:t>
            </a:r>
          </a:p>
          <a:p>
            <a:pPr>
              <a:lnSpc>
                <a:spcPct val="150000"/>
              </a:lnSpc>
            </a:pPr>
            <a:r>
              <a:rPr lang="en-US" dirty="0">
                <a:latin typeface="Arial" panose="020B0604020202020204" pitchFamily="34" charset="0"/>
                <a:cs typeface="Arial" panose="020B0604020202020204" pitchFamily="34" charset="0"/>
              </a:rPr>
              <a:t>LO 2 : </a:t>
            </a:r>
            <a:r>
              <a:rPr lang="en-US" dirty="0" smtClean="0">
                <a:latin typeface="Arial" panose="020B0604020202020204" pitchFamily="34" charset="0"/>
                <a:cs typeface="Arial" panose="020B0604020202020204" pitchFamily="34" charset="0"/>
              </a:rPr>
              <a:t>Compose </a:t>
            </a:r>
            <a:r>
              <a:rPr lang="en-US" dirty="0">
                <a:latin typeface="Arial" panose="020B0604020202020204" pitchFamily="34" charset="0"/>
                <a:cs typeface="Arial" panose="020B0604020202020204" pitchFamily="34" charset="0"/>
              </a:rPr>
              <a:t>an academic paragraph</a:t>
            </a:r>
          </a:p>
          <a:p>
            <a:pPr>
              <a:lnSpc>
                <a:spcPct val="150000"/>
              </a:lnSpc>
            </a:pPr>
            <a:r>
              <a:rPr lang="en-US" dirty="0">
                <a:latin typeface="Arial" panose="020B0604020202020204" pitchFamily="34" charset="0"/>
                <a:cs typeface="Arial" panose="020B0604020202020204" pitchFamily="34" charset="0"/>
              </a:rPr>
              <a:t>LO 3 : Create Scientific </a:t>
            </a:r>
            <a:r>
              <a:rPr lang="en-US" dirty="0" smtClean="0">
                <a:latin typeface="Arial" panose="020B0604020202020204" pitchFamily="34" charset="0"/>
                <a:cs typeface="Arial" panose="020B0604020202020204" pitchFamily="34" charset="0"/>
              </a:rPr>
              <a:t>Writing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1184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3352800" y="1143000"/>
            <a:ext cx="4876800" cy="594066"/>
          </a:xfrm>
        </p:spPr>
        <p:txBody>
          <a:bodyPr>
            <a:noAutofit/>
          </a:bodyPr>
          <a:lstStyle/>
          <a:p>
            <a:pPr algn="ctr"/>
            <a:r>
              <a:rPr lang="id-ID" sz="2400" dirty="0"/>
              <a:t>JENIS-JENIS DEFINISI</a:t>
            </a:r>
          </a:p>
        </p:txBody>
      </p:sp>
      <p:sp>
        <p:nvSpPr>
          <p:cNvPr id="5" name="Rectangle 4"/>
          <p:cNvSpPr/>
          <p:nvPr/>
        </p:nvSpPr>
        <p:spPr>
          <a:xfrm>
            <a:off x="914400" y="1752602"/>
            <a:ext cx="8229600" cy="4216539"/>
          </a:xfrm>
          <a:prstGeom prst="rect">
            <a:avLst/>
          </a:prstGeom>
        </p:spPr>
        <p:txBody>
          <a:bodyPr wrap="square">
            <a:spAutoFit/>
          </a:bodyPr>
          <a:lstStyle/>
          <a:p>
            <a:pPr algn="just">
              <a:spcAft>
                <a:spcPts val="1200"/>
              </a:spcAft>
            </a:pPr>
            <a:r>
              <a:rPr lang="en-US" sz="2400" b="1" dirty="0">
                <a:solidFill>
                  <a:schemeClr val="tx1">
                    <a:lumMod val="85000"/>
                    <a:lumOff val="15000"/>
                  </a:schemeClr>
                </a:solidFill>
                <a:latin typeface="Arial" panose="020B0604020202020204" pitchFamily="34" charset="0"/>
                <a:cs typeface="Arial" panose="020B0604020202020204" pitchFamily="34" charset="0"/>
              </a:rPr>
              <a:t>D</a:t>
            </a:r>
            <a:r>
              <a:rPr lang="id-ID" sz="2400" b="1" dirty="0">
                <a:solidFill>
                  <a:schemeClr val="tx1">
                    <a:lumMod val="85000"/>
                    <a:lumOff val="15000"/>
                  </a:schemeClr>
                </a:solidFill>
                <a:latin typeface="Arial" pitchFamily="34" charset="0"/>
                <a:cs typeface="Arial" pitchFamily="34" charset="0"/>
              </a:rPr>
              <a:t>EFINISI </a:t>
            </a:r>
            <a:r>
              <a:rPr lang="en-US" sz="2400" b="1" dirty="0">
                <a:solidFill>
                  <a:schemeClr val="tx1">
                    <a:lumMod val="85000"/>
                    <a:lumOff val="15000"/>
                  </a:schemeClr>
                </a:solidFill>
                <a:latin typeface="Arial" pitchFamily="34" charset="0"/>
                <a:cs typeface="Arial" pitchFamily="34" charset="0"/>
              </a:rPr>
              <a:t>LUAS</a:t>
            </a:r>
            <a:r>
              <a:rPr lang="id-ID" sz="2400" b="1" dirty="0">
                <a:solidFill>
                  <a:schemeClr val="tx1">
                    <a:lumMod val="85000"/>
                    <a:lumOff val="15000"/>
                  </a:schemeClr>
                </a:solidFill>
                <a:latin typeface="Arial" pitchFamily="34" charset="0"/>
                <a:cs typeface="Arial" pitchFamily="34" charset="0"/>
              </a:rPr>
              <a:t>: </a:t>
            </a:r>
            <a:r>
              <a:rPr lang="id-ID" dirty="0">
                <a:latin typeface="Century Gothic" panose="020B0502020202020204" pitchFamily="34" charset="0"/>
                <a:ea typeface="Calibri"/>
                <a:cs typeface="Arial" pitchFamily="34" charset="0"/>
              </a:rPr>
              <a:t>Definisi luas adalah batasan pengertian yang</a:t>
            </a:r>
            <a:r>
              <a:rPr lang="en-US" dirty="0">
                <a:latin typeface="Century Gothic" panose="020B0502020202020204" pitchFamily="34" charset="0"/>
                <a:ea typeface="Calibri"/>
                <a:cs typeface="Arial" pitchFamily="34" charset="0"/>
              </a:rPr>
              <a:t> </a:t>
            </a:r>
            <a:r>
              <a:rPr lang="id-ID" dirty="0">
                <a:latin typeface="Century Gothic" panose="020B0502020202020204" pitchFamily="34" charset="0"/>
                <a:ea typeface="Calibri"/>
                <a:cs typeface="Arial" pitchFamily="34" charset="0"/>
              </a:rPr>
              <a:t>sekurang-kurangnya terdiri atas satu paragraf.  Definisi ini hanya berisi satu gagasan yang didefinisikan.</a:t>
            </a:r>
            <a:r>
              <a:rPr lang="en-US" dirty="0">
                <a:latin typeface="Century Gothic" panose="020B0502020202020204" pitchFamily="34" charset="0"/>
                <a:ea typeface="Calibri"/>
                <a:cs typeface="Arial" pitchFamily="34" charset="0"/>
              </a:rPr>
              <a:t> </a:t>
            </a:r>
            <a:endParaRPr lang="id-ID" dirty="0">
              <a:latin typeface="Century Gothic" panose="020B0502020202020204" pitchFamily="34" charset="0"/>
              <a:ea typeface="Calibri"/>
              <a:cs typeface="Arial" pitchFamily="34" charset="0"/>
            </a:endParaRPr>
          </a:p>
          <a:p>
            <a:r>
              <a:rPr lang="en-AU" dirty="0" err="1">
                <a:latin typeface="Century Gothic" panose="020B0502020202020204" pitchFamily="34" charset="0"/>
                <a:ea typeface="Calibri"/>
                <a:cs typeface="Arial" pitchFamily="34" charset="0"/>
              </a:rPr>
              <a:t>Contoh</a:t>
            </a:r>
            <a:r>
              <a:rPr lang="en-AU" dirty="0">
                <a:latin typeface="Century Gothic" panose="020B0502020202020204" pitchFamily="34" charset="0"/>
                <a:ea typeface="Calibri"/>
                <a:cs typeface="Arial" pitchFamily="34" charset="0"/>
              </a:rPr>
              <a:t> </a:t>
            </a:r>
            <a:r>
              <a:rPr lang="id-ID" dirty="0">
                <a:latin typeface="Century Gothic" panose="020B0502020202020204" pitchFamily="34" charset="0"/>
                <a:ea typeface="Calibri"/>
                <a:cs typeface="Arial" pitchFamily="34" charset="0"/>
              </a:rPr>
              <a:t>:</a:t>
            </a:r>
            <a:endParaRPr lang="en-AU" dirty="0">
              <a:latin typeface="Century Gothic" panose="020B0502020202020204" pitchFamily="34" charset="0"/>
              <a:ea typeface="Calibri"/>
              <a:cs typeface="Arial" pitchFamily="34" charset="0"/>
            </a:endParaRPr>
          </a:p>
          <a:p>
            <a:pPr indent="342900" algn="just"/>
            <a:r>
              <a:rPr lang="id-ID" dirty="0">
                <a:latin typeface="Century Gothic" panose="020B0502020202020204" pitchFamily="34" charset="0"/>
                <a:ea typeface="Calibri"/>
                <a:cs typeface="Arial" pitchFamily="34" charset="0"/>
              </a:rPr>
              <a:t>Sekolah Tinggi Ilmu Statistik (STIS) merupakan perguruan tinggi kedinasan program D-IV, yang dikelola oleh Badan Pusat Statistik (BPS) sejak tahun 1958. STIS mengemban visi menjadi lembaga pendidikan tinggi kedinasan yang berfungsi untuk mengembangkan dan menyebarluaskan ilmu pengetahuan, khususnya di bidang statistika dan komputasi statistik dengan mendidik kader yang memiliki kemampuan akademik/profesional. Dengan demikian lulusan STIS merupakan tenaga yang mampu merencanakan dan melaksanakan penelitian, melakukan analisis di bidang sosial-ekonomi serta merencanakan dan mengembangkan sistem informasi.</a:t>
            </a:r>
          </a:p>
        </p:txBody>
      </p:sp>
      <p:pic>
        <p:nvPicPr>
          <p:cNvPr id="4" name="Picture 3"/>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3255392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019800" y="609600"/>
            <a:ext cx="2519792" cy="707886"/>
          </a:xfrm>
          <a:prstGeom prst="rect">
            <a:avLst/>
          </a:prstGeom>
          <a:noFill/>
        </p:spPr>
        <p:txBody>
          <a:bodyPr wrap="none" rtlCol="0">
            <a:spAutoFit/>
          </a:bodyPr>
          <a:lstStyle/>
          <a:p>
            <a:r>
              <a:rPr lang="en-US" sz="4000" b="1" i="1" dirty="0" smtClean="0"/>
              <a:t>References</a:t>
            </a:r>
          </a:p>
        </p:txBody>
      </p:sp>
      <p:sp>
        <p:nvSpPr>
          <p:cNvPr id="9" name="Title 1"/>
          <p:cNvSpPr>
            <a:spLocks noGrp="1"/>
          </p:cNvSpPr>
          <p:nvPr>
            <p:ph type="title"/>
          </p:nvPr>
        </p:nvSpPr>
        <p:spPr>
          <a:xfrm>
            <a:off x="1066800" y="1944824"/>
            <a:ext cx="6837114" cy="722176"/>
          </a:xfrm>
        </p:spPr>
        <p:txBody>
          <a:bodyPr>
            <a:noAutofit/>
          </a:bodyPr>
          <a:lstStyle/>
          <a:p>
            <a:pPr lvl="0" eaLnBrk="0" fontAlgn="base" hangingPunct="0">
              <a:spcAft>
                <a:spcPct val="0"/>
              </a:spcAft>
            </a:pPr>
            <a:r>
              <a:rPr lang="en-US" sz="2000" i="1" dirty="0" smtClean="0"/>
              <a:t>Main Material :</a:t>
            </a:r>
            <a:br>
              <a:rPr lang="en-US" sz="2000" i="1" dirty="0" smtClean="0"/>
            </a:br>
            <a:r>
              <a:rPr lang="en-US" sz="2000" b="0" dirty="0">
                <a:solidFill>
                  <a:schemeClr val="tx1"/>
                </a:solidFill>
                <a:latin typeface="Arial" panose="020B0604020202020204" pitchFamily="34" charset="0"/>
              </a:rPr>
              <a:t>LEC </a:t>
            </a:r>
            <a:r>
              <a:rPr lang="en-US" sz="2000" b="0" dirty="0" smtClean="0">
                <a:solidFill>
                  <a:schemeClr val="tx1"/>
                </a:solidFill>
                <a:latin typeface="Arial" panose="020B0604020202020204" pitchFamily="34" charset="0"/>
              </a:rPr>
              <a:t>– </a:t>
            </a:r>
            <a:r>
              <a:rPr lang="en-US" sz="2000" b="0" dirty="0" err="1" smtClean="0">
                <a:solidFill>
                  <a:schemeClr val="tx1"/>
                </a:solidFill>
                <a:latin typeface="Arial" panose="020B0604020202020204" pitchFamily="34" charset="0"/>
              </a:rPr>
              <a:t>Diksi</a:t>
            </a:r>
            <a:r>
              <a:rPr lang="en-US" sz="2000" b="0" dirty="0" smtClean="0">
                <a:solidFill>
                  <a:schemeClr val="tx1"/>
                </a:solidFill>
                <a:latin typeface="Arial" panose="020B0604020202020204" pitchFamily="34" charset="0"/>
              </a:rPr>
              <a:t>, </a:t>
            </a:r>
            <a:r>
              <a:rPr lang="en-US" sz="2000" b="0" dirty="0" err="1" smtClean="0">
                <a:solidFill>
                  <a:schemeClr val="tx1"/>
                </a:solidFill>
                <a:latin typeface="Arial" panose="020B0604020202020204" pitchFamily="34" charset="0"/>
              </a:rPr>
              <a:t>Pembentukan</a:t>
            </a:r>
            <a:r>
              <a:rPr lang="en-US" sz="2000" b="0" dirty="0" smtClean="0">
                <a:solidFill>
                  <a:schemeClr val="tx1"/>
                </a:solidFill>
                <a:latin typeface="Arial" panose="020B0604020202020204" pitchFamily="34" charset="0"/>
              </a:rPr>
              <a:t> </a:t>
            </a:r>
            <a:r>
              <a:rPr lang="en-US" sz="2000" b="0" dirty="0" err="1" smtClean="0">
                <a:solidFill>
                  <a:schemeClr val="tx1"/>
                </a:solidFill>
                <a:latin typeface="Arial" panose="020B0604020202020204" pitchFamily="34" charset="0"/>
              </a:rPr>
              <a:t>Istilah</a:t>
            </a:r>
            <a:r>
              <a:rPr lang="en-US" sz="2000" b="0" dirty="0" smtClean="0">
                <a:solidFill>
                  <a:schemeClr val="tx1"/>
                </a:solidFill>
                <a:latin typeface="Arial" panose="020B0604020202020204" pitchFamily="34" charset="0"/>
              </a:rPr>
              <a:t>, </a:t>
            </a:r>
            <a:r>
              <a:rPr lang="en-US" sz="2000" b="0" dirty="0" err="1" smtClean="0">
                <a:solidFill>
                  <a:schemeClr val="tx1"/>
                </a:solidFill>
                <a:latin typeface="Arial" panose="020B0604020202020204" pitchFamily="34" charset="0"/>
              </a:rPr>
              <a:t>dan</a:t>
            </a:r>
            <a:r>
              <a:rPr lang="en-US" sz="2000" b="0" dirty="0" smtClean="0">
                <a:solidFill>
                  <a:schemeClr val="tx1"/>
                </a:solidFill>
                <a:latin typeface="Arial" panose="020B0604020202020204" pitchFamily="34" charset="0"/>
              </a:rPr>
              <a:t> </a:t>
            </a:r>
            <a:r>
              <a:rPr lang="en-US" sz="2000" b="0" dirty="0" err="1" smtClean="0">
                <a:solidFill>
                  <a:schemeClr val="tx1"/>
                </a:solidFill>
                <a:latin typeface="Arial" panose="020B0604020202020204" pitchFamily="34" charset="0"/>
              </a:rPr>
              <a:t>Definisi</a:t>
            </a:r>
            <a:r>
              <a:rPr lang="en-US" sz="2000" b="0" dirty="0">
                <a:solidFill>
                  <a:schemeClr val="tx1"/>
                </a:solidFill>
                <a:latin typeface="Arial" panose="020B0604020202020204" pitchFamily="34" charset="0"/>
              </a:rPr>
              <a:t/>
            </a:r>
            <a:br>
              <a:rPr lang="en-US" sz="2000" b="0" dirty="0">
                <a:solidFill>
                  <a:schemeClr val="tx1"/>
                </a:solidFill>
                <a:latin typeface="Arial" panose="020B0604020202020204" pitchFamily="34" charset="0"/>
              </a:rPr>
            </a:br>
            <a:endParaRPr lang="id-ID" sz="2000" dirty="0"/>
          </a:p>
        </p:txBody>
      </p:sp>
      <p:sp>
        <p:nvSpPr>
          <p:cNvPr id="11" name="Title 1"/>
          <p:cNvSpPr txBox="1">
            <a:spLocks/>
          </p:cNvSpPr>
          <p:nvPr/>
        </p:nvSpPr>
        <p:spPr>
          <a:xfrm>
            <a:off x="1095374" y="3240224"/>
            <a:ext cx="7820025" cy="72217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000" b="1" kern="1200">
                <a:solidFill>
                  <a:srgbClr val="0079B8"/>
                </a:solidFill>
                <a:latin typeface="Open Sans"/>
                <a:ea typeface="+mj-ea"/>
                <a:cs typeface="+mj-cs"/>
              </a:defRPr>
            </a:lvl1pPr>
          </a:lstStyle>
          <a:p>
            <a:pPr eaLnBrk="0" fontAlgn="base" hangingPunct="0">
              <a:spcAft>
                <a:spcPct val="0"/>
              </a:spcAft>
            </a:pPr>
            <a:r>
              <a:rPr lang="en-US" sz="2000" i="1" dirty="0" smtClean="0"/>
              <a:t>Textbook: </a:t>
            </a:r>
            <a:r>
              <a:rPr lang="en-US" sz="2000" dirty="0" smtClean="0"/>
              <a:t/>
            </a:r>
            <a:br>
              <a:rPr lang="en-US" sz="2000" dirty="0" smtClean="0"/>
            </a:br>
            <a:r>
              <a:rPr lang="en-US" sz="2000" b="0" dirty="0">
                <a:solidFill>
                  <a:schemeClr val="tx1"/>
                </a:solidFill>
              </a:rPr>
              <a:t>Prof. Dr. </a:t>
            </a:r>
            <a:r>
              <a:rPr lang="en-US" sz="2000" b="0" dirty="0" err="1">
                <a:solidFill>
                  <a:schemeClr val="tx1"/>
                </a:solidFill>
              </a:rPr>
              <a:t>Achmad</a:t>
            </a:r>
            <a:r>
              <a:rPr lang="en-US" sz="2000" b="0" dirty="0">
                <a:solidFill>
                  <a:schemeClr val="tx1"/>
                </a:solidFill>
              </a:rPr>
              <a:t> HP </a:t>
            </a:r>
            <a:r>
              <a:rPr lang="en-US" sz="2000" b="0" dirty="0" err="1">
                <a:solidFill>
                  <a:schemeClr val="tx1"/>
                </a:solidFill>
              </a:rPr>
              <a:t>dan</a:t>
            </a:r>
            <a:r>
              <a:rPr lang="en-US" sz="2000" b="0" dirty="0">
                <a:solidFill>
                  <a:schemeClr val="tx1"/>
                </a:solidFill>
              </a:rPr>
              <a:t> Dr. Alex, </a:t>
            </a:r>
            <a:r>
              <a:rPr lang="en-US" sz="2000" b="0" dirty="0" err="1">
                <a:solidFill>
                  <a:schemeClr val="tx1"/>
                </a:solidFill>
              </a:rPr>
              <a:t>M.Pd</a:t>
            </a:r>
            <a:r>
              <a:rPr lang="en-US" sz="2000" b="0" dirty="0">
                <a:solidFill>
                  <a:schemeClr val="tx1"/>
                </a:solidFill>
              </a:rPr>
              <a:t>.. (2016). </a:t>
            </a:r>
            <a:r>
              <a:rPr lang="en-US" sz="2000" b="0" dirty="0" err="1">
                <a:solidFill>
                  <a:schemeClr val="tx1"/>
                </a:solidFill>
              </a:rPr>
              <a:t>Bahasa</a:t>
            </a:r>
            <a:r>
              <a:rPr lang="en-US" sz="2000" b="0" dirty="0">
                <a:solidFill>
                  <a:schemeClr val="tx1"/>
                </a:solidFill>
              </a:rPr>
              <a:t> Indonesia </a:t>
            </a:r>
            <a:r>
              <a:rPr lang="en-US" sz="2000" b="0" dirty="0" err="1">
                <a:solidFill>
                  <a:schemeClr val="tx1"/>
                </a:solidFill>
              </a:rPr>
              <a:t>untuk</a:t>
            </a:r>
            <a:r>
              <a:rPr lang="en-US" sz="2000" b="0" dirty="0">
                <a:solidFill>
                  <a:schemeClr val="tx1"/>
                </a:solidFill>
              </a:rPr>
              <a:t> </a:t>
            </a:r>
            <a:r>
              <a:rPr lang="en-US" sz="2000" b="0" dirty="0" err="1">
                <a:solidFill>
                  <a:schemeClr val="tx1"/>
                </a:solidFill>
              </a:rPr>
              <a:t>Perguruan</a:t>
            </a:r>
            <a:r>
              <a:rPr lang="en-US" sz="2000" b="0" dirty="0">
                <a:solidFill>
                  <a:schemeClr val="tx1"/>
                </a:solidFill>
              </a:rPr>
              <a:t> </a:t>
            </a:r>
            <a:r>
              <a:rPr lang="en-US" sz="2000" b="0" dirty="0" err="1">
                <a:solidFill>
                  <a:schemeClr val="tx1"/>
                </a:solidFill>
              </a:rPr>
              <a:t>Tinggi</a:t>
            </a:r>
            <a:r>
              <a:rPr lang="en-US" sz="2000" b="0" dirty="0">
                <a:solidFill>
                  <a:schemeClr val="tx1"/>
                </a:solidFill>
              </a:rPr>
              <a:t>. </a:t>
            </a:r>
            <a:r>
              <a:rPr lang="en-US" sz="2000" b="0" dirty="0" err="1">
                <a:solidFill>
                  <a:schemeClr val="tx1"/>
                </a:solidFill>
              </a:rPr>
              <a:t>Erlangga</a:t>
            </a:r>
            <a:r>
              <a:rPr lang="en-US" sz="2000" b="0" dirty="0">
                <a:solidFill>
                  <a:schemeClr val="tx1"/>
                </a:solidFill>
              </a:rPr>
              <a:t>. Jakarta. ISBN: 9786022986683.</a:t>
            </a:r>
            <a:endParaRPr lang="id-ID" sz="2000" dirty="0">
              <a:solidFill>
                <a:schemeClr val="tx1"/>
              </a:solidFill>
            </a:endParaRPr>
          </a:p>
        </p:txBody>
      </p:sp>
      <p:sp>
        <p:nvSpPr>
          <p:cNvPr id="12" name="Title 1"/>
          <p:cNvSpPr txBox="1">
            <a:spLocks/>
          </p:cNvSpPr>
          <p:nvPr/>
        </p:nvSpPr>
        <p:spPr>
          <a:xfrm>
            <a:off x="1071562" y="5069024"/>
            <a:ext cx="7820025" cy="72217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000" b="1" kern="1200">
                <a:solidFill>
                  <a:srgbClr val="0079B8"/>
                </a:solidFill>
                <a:latin typeface="Open Sans"/>
                <a:ea typeface="+mj-ea"/>
                <a:cs typeface="+mj-cs"/>
              </a:defRPr>
            </a:lvl1pPr>
          </a:lstStyle>
          <a:p>
            <a:pPr eaLnBrk="0" fontAlgn="base" hangingPunct="0">
              <a:spcAft>
                <a:spcPct val="0"/>
              </a:spcAft>
            </a:pPr>
            <a:r>
              <a:rPr lang="en-US" sz="2000" i="1" dirty="0" smtClean="0"/>
              <a:t>Supporting Material: </a:t>
            </a:r>
            <a:endParaRPr lang="en-US" sz="2000" dirty="0"/>
          </a:p>
          <a:p>
            <a:pPr marL="342900" indent="-342900" eaLnBrk="0" fontAlgn="base" hangingPunct="0">
              <a:spcAft>
                <a:spcPct val="0"/>
              </a:spcAft>
              <a:buFont typeface="Wingdings" panose="05000000000000000000" pitchFamily="2" charset="2"/>
              <a:buChar char="§"/>
            </a:pPr>
            <a:r>
              <a:rPr lang="en-US" sz="2000" dirty="0" smtClean="0">
                <a:hlinkClick r:id="rId2"/>
              </a:rPr>
              <a:t>https</a:t>
            </a:r>
            <a:r>
              <a:rPr lang="en-US" sz="2000" dirty="0">
                <a:hlinkClick r:id="rId2"/>
              </a:rPr>
              <a:t>://binus.ac.id/bits/learning-object/Diksi-902/index.html</a:t>
            </a:r>
            <a:endParaRPr lang="en-US" sz="2000" b="0" dirty="0" smtClean="0">
              <a:solidFill>
                <a:schemeClr val="tx1"/>
              </a:solidFill>
            </a:endParaRPr>
          </a:p>
          <a:p>
            <a:pPr marL="342900" indent="-342900" eaLnBrk="0" fontAlgn="base" hangingPunct="0">
              <a:spcAft>
                <a:spcPct val="0"/>
              </a:spcAft>
              <a:buFont typeface="Wingdings" panose="05000000000000000000" pitchFamily="2" charset="2"/>
              <a:buChar char="§"/>
            </a:pPr>
            <a:r>
              <a:rPr lang="en-US" sz="2000" b="0" dirty="0">
                <a:hlinkClick r:id="rId3"/>
              </a:rPr>
              <a:t>http://badanbahasa.kemdikbud.go.id/lamanbahasa/sites/default/files/Pedoman_Umum%20Pembentukan_Istilah_PBN_0.pdf</a:t>
            </a:r>
            <a:endParaRPr lang="id-ID" sz="2000" b="0" dirty="0">
              <a:solidFill>
                <a:schemeClr val="tx1"/>
              </a:solidFill>
            </a:endParaRPr>
          </a:p>
        </p:txBody>
      </p:sp>
      <p:pic>
        <p:nvPicPr>
          <p:cNvPr id="6" name="Picture 5"/>
          <p:cNvPicPr>
            <a:picLocks noChangeAspect="1"/>
          </p:cNvPicPr>
          <p:nvPr/>
        </p:nvPicPr>
        <p:blipFill>
          <a:blip r:embed="rId4"/>
          <a:stretch>
            <a:fillRect/>
          </a:stretch>
        </p:blipFill>
        <p:spPr>
          <a:xfrm>
            <a:off x="76200" y="0"/>
            <a:ext cx="2133600" cy="1397358"/>
          </a:xfrm>
          <a:prstGeom prst="rect">
            <a:avLst/>
          </a:prstGeom>
        </p:spPr>
      </p:pic>
    </p:spTree>
    <p:extLst>
      <p:ext uri="{BB962C8B-B14F-4D97-AF65-F5344CB8AC3E}">
        <p14:creationId xmlns:p14="http://schemas.microsoft.com/office/powerpoint/2010/main" val="99490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3352800" y="1143000"/>
            <a:ext cx="4876800" cy="594066"/>
          </a:xfrm>
        </p:spPr>
        <p:txBody>
          <a:bodyPr>
            <a:noAutofit/>
          </a:bodyPr>
          <a:lstStyle/>
          <a:p>
            <a:pPr algn="ctr"/>
            <a:r>
              <a:rPr lang="id-ID" sz="2400" dirty="0"/>
              <a:t>KETEPATAN  KATA </a:t>
            </a:r>
            <a:br>
              <a:rPr lang="id-ID" sz="2400" dirty="0"/>
            </a:br>
            <a:r>
              <a:rPr lang="id-ID" sz="2400" dirty="0"/>
              <a:t>(DIKSI)</a:t>
            </a:r>
          </a:p>
        </p:txBody>
      </p:sp>
      <p:sp>
        <p:nvSpPr>
          <p:cNvPr id="7" name="Content Placeholder 2"/>
          <p:cNvSpPr>
            <a:spLocks noGrp="1"/>
          </p:cNvSpPr>
          <p:nvPr>
            <p:ph idx="1"/>
          </p:nvPr>
        </p:nvSpPr>
        <p:spPr>
          <a:xfrm>
            <a:off x="914400" y="2209801"/>
            <a:ext cx="7924800" cy="2324285"/>
          </a:xfrm>
        </p:spPr>
        <p:txBody>
          <a:bodyPr>
            <a:noAutofit/>
          </a:bodyPr>
          <a:lstStyle/>
          <a:p>
            <a:pPr marL="0" indent="0" algn="ctr">
              <a:buNone/>
            </a:pPr>
            <a:r>
              <a:rPr lang="en-US" b="1" dirty="0" err="1">
                <a:solidFill>
                  <a:srgbClr val="0070C0"/>
                </a:solidFill>
                <a:latin typeface="Century Gothic" panose="020B0502020202020204" pitchFamily="34" charset="0"/>
                <a:cs typeface="Arial" panose="020B0604020202020204" pitchFamily="34" charset="0"/>
              </a:rPr>
              <a:t>Penggunaan</a:t>
            </a:r>
            <a:r>
              <a:rPr lang="en-US" b="1" dirty="0">
                <a:solidFill>
                  <a:srgbClr val="0070C0"/>
                </a:solidFill>
                <a:latin typeface="Century Gothic" panose="020B0502020202020204" pitchFamily="34" charset="0"/>
                <a:cs typeface="Arial" panose="020B0604020202020204" pitchFamily="34" charset="0"/>
              </a:rPr>
              <a:t> </a:t>
            </a:r>
            <a:r>
              <a:rPr lang="en-US" b="1" dirty="0" err="1">
                <a:solidFill>
                  <a:srgbClr val="0070C0"/>
                </a:solidFill>
                <a:latin typeface="Century Gothic" panose="020B0502020202020204" pitchFamily="34" charset="0"/>
                <a:cs typeface="Arial" panose="020B0604020202020204" pitchFamily="34" charset="0"/>
              </a:rPr>
              <a:t>kata</a:t>
            </a:r>
            <a:r>
              <a:rPr lang="en-US" b="1" dirty="0">
                <a:solidFill>
                  <a:srgbClr val="0070C0"/>
                </a:solidFill>
                <a:latin typeface="Century Gothic" panose="020B0502020202020204" pitchFamily="34" charset="0"/>
                <a:cs typeface="Arial" panose="020B0604020202020204" pitchFamily="34" charset="0"/>
              </a:rPr>
              <a:t> </a:t>
            </a:r>
            <a:r>
              <a:rPr lang="en-US" b="1" dirty="0" err="1">
                <a:solidFill>
                  <a:srgbClr val="0070C0"/>
                </a:solidFill>
                <a:latin typeface="Century Gothic" panose="020B0502020202020204" pitchFamily="34" charset="0"/>
                <a:cs typeface="Arial" panose="020B0604020202020204" pitchFamily="34" charset="0"/>
              </a:rPr>
              <a:t>dalam</a:t>
            </a:r>
            <a:r>
              <a:rPr lang="en-US" b="1" dirty="0">
                <a:solidFill>
                  <a:srgbClr val="0070C0"/>
                </a:solidFill>
                <a:latin typeface="Century Gothic" panose="020B0502020202020204" pitchFamily="34" charset="0"/>
                <a:cs typeface="Arial" panose="020B0604020202020204" pitchFamily="34" charset="0"/>
              </a:rPr>
              <a:t> </a:t>
            </a:r>
            <a:r>
              <a:rPr lang="en-US" b="1" dirty="0" err="1">
                <a:solidFill>
                  <a:srgbClr val="0070C0"/>
                </a:solidFill>
                <a:latin typeface="Century Gothic" panose="020B0502020202020204" pitchFamily="34" charset="0"/>
                <a:cs typeface="Arial" panose="020B0604020202020204" pitchFamily="34" charset="0"/>
              </a:rPr>
              <a:t>berbagai</a:t>
            </a:r>
            <a:r>
              <a:rPr lang="en-US" b="1" dirty="0">
                <a:solidFill>
                  <a:srgbClr val="0070C0"/>
                </a:solidFill>
                <a:latin typeface="Century Gothic" panose="020B0502020202020204" pitchFamily="34" charset="0"/>
                <a:cs typeface="Arial" panose="020B0604020202020204" pitchFamily="34" charset="0"/>
              </a:rPr>
              <a:t> </a:t>
            </a:r>
            <a:r>
              <a:rPr lang="en-US" b="1" dirty="0" err="1">
                <a:solidFill>
                  <a:srgbClr val="0070C0"/>
                </a:solidFill>
                <a:latin typeface="Century Gothic" panose="020B0502020202020204" pitchFamily="34" charset="0"/>
                <a:cs typeface="Arial" panose="020B0604020202020204" pitchFamily="34" charset="0"/>
              </a:rPr>
              <a:t>kesempatan</a:t>
            </a:r>
            <a:r>
              <a:rPr lang="en-US" b="1" dirty="0">
                <a:solidFill>
                  <a:srgbClr val="0070C0"/>
                </a:solidFill>
                <a:latin typeface="Century Gothic" panose="020B0502020202020204" pitchFamily="34" charset="0"/>
                <a:cs typeface="Arial" panose="020B0604020202020204" pitchFamily="34" charset="0"/>
              </a:rPr>
              <a:t> </a:t>
            </a:r>
            <a:r>
              <a:rPr lang="en-US" b="1" dirty="0" err="1">
                <a:solidFill>
                  <a:srgbClr val="0070C0"/>
                </a:solidFill>
                <a:latin typeface="Century Gothic" panose="020B0502020202020204" pitchFamily="34" charset="0"/>
                <a:cs typeface="Arial" panose="020B0604020202020204" pitchFamily="34" charset="0"/>
              </a:rPr>
              <a:t>harus</a:t>
            </a:r>
            <a:r>
              <a:rPr lang="en-US" b="1" dirty="0">
                <a:solidFill>
                  <a:srgbClr val="0070C0"/>
                </a:solidFill>
                <a:latin typeface="Century Gothic" panose="020B0502020202020204" pitchFamily="34" charset="0"/>
                <a:cs typeface="Arial" panose="020B0604020202020204" pitchFamily="34" charset="0"/>
              </a:rPr>
              <a:t> </a:t>
            </a:r>
            <a:r>
              <a:rPr lang="en-US" b="1" dirty="0" err="1">
                <a:solidFill>
                  <a:srgbClr val="0070C0"/>
                </a:solidFill>
                <a:latin typeface="Century Gothic" panose="020B0502020202020204" pitchFamily="34" charset="0"/>
                <a:cs typeface="Arial" panose="020B0604020202020204" pitchFamily="34" charset="0"/>
              </a:rPr>
              <a:t>diperhitungkan</a:t>
            </a:r>
            <a:r>
              <a:rPr lang="en-US" b="1" dirty="0">
                <a:solidFill>
                  <a:srgbClr val="0070C0"/>
                </a:solidFill>
                <a:latin typeface="Century Gothic" panose="020B0502020202020204" pitchFamily="34" charset="0"/>
                <a:cs typeface="Arial" panose="020B0604020202020204" pitchFamily="34" charset="0"/>
              </a:rPr>
              <a:t> </a:t>
            </a:r>
            <a:r>
              <a:rPr lang="en-US" b="1" dirty="0" err="1">
                <a:solidFill>
                  <a:srgbClr val="0070C0"/>
                </a:solidFill>
                <a:latin typeface="Century Gothic" panose="020B0502020202020204" pitchFamily="34" charset="0"/>
                <a:cs typeface="Arial" panose="020B0604020202020204" pitchFamily="34" charset="0"/>
              </a:rPr>
              <a:t>ketepatan</a:t>
            </a:r>
            <a:r>
              <a:rPr lang="en-US" b="1" dirty="0">
                <a:solidFill>
                  <a:srgbClr val="0070C0"/>
                </a:solidFill>
                <a:latin typeface="Century Gothic" panose="020B0502020202020204" pitchFamily="34" charset="0"/>
                <a:cs typeface="Arial" panose="020B0604020202020204" pitchFamily="34" charset="0"/>
              </a:rPr>
              <a:t> </a:t>
            </a:r>
            <a:r>
              <a:rPr lang="id-ID" b="1" dirty="0">
                <a:solidFill>
                  <a:srgbClr val="0070C0"/>
                </a:solidFill>
                <a:latin typeface="Century Gothic" panose="020B0502020202020204" pitchFamily="34" charset="0"/>
                <a:cs typeface="Arial" panose="020B0604020202020204" pitchFamily="34" charset="0"/>
              </a:rPr>
              <a:t> </a:t>
            </a:r>
            <a:r>
              <a:rPr lang="en-US" b="1" dirty="0" err="1">
                <a:solidFill>
                  <a:srgbClr val="0070C0"/>
                </a:solidFill>
                <a:latin typeface="Century Gothic" panose="020B0502020202020204" pitchFamily="34" charset="0"/>
                <a:cs typeface="Arial" panose="020B0604020202020204" pitchFamily="34" charset="0"/>
              </a:rPr>
              <a:t>dan</a:t>
            </a:r>
            <a:r>
              <a:rPr lang="en-US" b="1" dirty="0">
                <a:solidFill>
                  <a:srgbClr val="0070C0"/>
                </a:solidFill>
                <a:latin typeface="Century Gothic" panose="020B0502020202020204" pitchFamily="34" charset="0"/>
                <a:cs typeface="Arial" panose="020B0604020202020204" pitchFamily="34" charset="0"/>
              </a:rPr>
              <a:t> </a:t>
            </a:r>
            <a:r>
              <a:rPr lang="en-US" b="1" dirty="0" err="1">
                <a:solidFill>
                  <a:srgbClr val="0070C0"/>
                </a:solidFill>
                <a:latin typeface="Century Gothic" panose="020B0502020202020204" pitchFamily="34" charset="0"/>
                <a:cs typeface="Arial" panose="020B0604020202020204" pitchFamily="34" charset="0"/>
              </a:rPr>
              <a:t>kesesuaiannya</a:t>
            </a:r>
            <a:r>
              <a:rPr lang="en-US" b="1" dirty="0">
                <a:solidFill>
                  <a:srgbClr val="0070C0"/>
                </a:solidFill>
                <a:latin typeface="Century Gothic" panose="020B0502020202020204" pitchFamily="34" charset="0"/>
                <a:cs typeface="Arial" panose="020B0604020202020204" pitchFamily="34" charset="0"/>
              </a:rPr>
              <a:t> </a:t>
            </a:r>
          </a:p>
        </p:txBody>
      </p:sp>
      <p:sp>
        <p:nvSpPr>
          <p:cNvPr id="12" name="Rectangle 11"/>
          <p:cNvSpPr/>
          <p:nvPr/>
        </p:nvSpPr>
        <p:spPr>
          <a:xfrm>
            <a:off x="914400" y="3200401"/>
            <a:ext cx="8001000" cy="2554545"/>
          </a:xfrm>
          <a:prstGeom prst="rect">
            <a:avLst/>
          </a:prstGeom>
        </p:spPr>
        <p:txBody>
          <a:bodyPr wrap="square">
            <a:spAutoFit/>
          </a:bodyPr>
          <a:lstStyle/>
          <a:p>
            <a:pPr algn="just"/>
            <a:r>
              <a:rPr lang="en-US" sz="2000" b="1" dirty="0" err="1">
                <a:solidFill>
                  <a:schemeClr val="tx1">
                    <a:lumMod val="85000"/>
                    <a:lumOff val="15000"/>
                  </a:schemeClr>
                </a:solidFill>
                <a:latin typeface="Century Gothic" panose="020B0502020202020204" pitchFamily="34" charset="0"/>
                <a:cs typeface="Arial" panose="020B0604020202020204" pitchFamily="34" charset="0"/>
              </a:rPr>
              <a:t>Ketepatan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ialah</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hal</a:t>
            </a:r>
            <a:r>
              <a:rPr lang="en-US" sz="2000" dirty="0">
                <a:solidFill>
                  <a:schemeClr val="tx1">
                    <a:lumMod val="85000"/>
                    <a:lumOff val="15000"/>
                  </a:schemeClr>
                </a:solidFill>
                <a:latin typeface="Century Gothic" panose="020B0502020202020204" pitchFamily="34" charset="0"/>
                <a:cs typeface="Arial" panose="020B0604020202020204" pitchFamily="34" charset="0"/>
              </a:rPr>
              <a:t> yang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menyangkut</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makna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logika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kesamaan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maksud</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p>
          <a:p>
            <a:pPr algn="just"/>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algn="just"/>
            <a:r>
              <a:rPr lang="en-US" sz="2000" b="1" dirty="0" err="1">
                <a:solidFill>
                  <a:schemeClr val="tx1">
                    <a:lumMod val="85000"/>
                    <a:lumOff val="15000"/>
                  </a:schemeClr>
                </a:solidFill>
                <a:latin typeface="Century Gothic" panose="020B0502020202020204" pitchFamily="34" charset="0"/>
                <a:cs typeface="Arial" panose="020B0604020202020204" pitchFamily="34" charset="0"/>
              </a:rPr>
              <a:t>Kesesuaian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yaitu</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kecocokan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dengan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konteks</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sosial</a:t>
            </a:r>
            <a:r>
              <a:rPr lang="en-US" sz="2000" dirty="0">
                <a:solidFill>
                  <a:schemeClr val="tx1">
                    <a:lumMod val="85000"/>
                    <a:lumOff val="15000"/>
                  </a:schemeClr>
                </a:solidFill>
                <a:latin typeface="Century Gothic" panose="020B0502020202020204" pitchFamily="34" charset="0"/>
                <a:cs typeface="Arial" panose="020B0604020202020204" pitchFamily="34" charset="0"/>
              </a:rPr>
              <a:t>;</a:t>
            </a:r>
          </a:p>
          <a:p>
            <a:pPr algn="just"/>
            <a:r>
              <a:rPr lang="en-US" sz="2000" dirty="0" err="1">
                <a:solidFill>
                  <a:schemeClr val="tx1">
                    <a:lumMod val="85000"/>
                    <a:lumOff val="15000"/>
                  </a:schemeClr>
                </a:solidFill>
                <a:latin typeface="Century Gothic" panose="020B0502020202020204" pitchFamily="34" charset="0"/>
                <a:cs typeface="Arial" panose="020B0604020202020204" pitchFamily="34" charset="0"/>
              </a:rPr>
              <a:t>apakah</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kata-kata</a:t>
            </a:r>
            <a:r>
              <a:rPr lang="en-US" sz="2000" dirty="0">
                <a:solidFill>
                  <a:schemeClr val="tx1">
                    <a:lumMod val="85000"/>
                    <a:lumOff val="15000"/>
                  </a:schemeClr>
                </a:solidFill>
                <a:latin typeface="Century Gothic" panose="020B0502020202020204" pitchFamily="34" charset="0"/>
                <a:cs typeface="Arial" panose="020B0604020202020204" pitchFamily="34" charset="0"/>
              </a:rPr>
              <a:t> yang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dipilih</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atau</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dipakai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dapat</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diterima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oleh</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masyarakat</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pendengar</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atau</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pembaca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Terutama</a:t>
            </a:r>
            <a:r>
              <a:rPr lang="en-US" sz="2000" dirty="0">
                <a:solidFill>
                  <a:schemeClr val="tx1">
                    <a:lumMod val="85000"/>
                    <a:lumOff val="15000"/>
                  </a:schemeClr>
                </a:solidFill>
                <a:latin typeface="Century Gothic" panose="020B0502020202020204" pitchFamily="34" charset="0"/>
                <a:cs typeface="Arial" panose="020B0604020202020204" pitchFamily="34" charset="0"/>
              </a:rPr>
              <a:t> yang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lebih</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penting</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adalah</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apakah</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pilihan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kata</a:t>
            </a:r>
            <a:r>
              <a:rPr lang="en-US" sz="2000" dirty="0">
                <a:solidFill>
                  <a:schemeClr val="tx1">
                    <a:lumMod val="85000"/>
                    <a:lumOff val="15000"/>
                  </a:schemeClr>
                </a:solidFill>
                <a:latin typeface="Century Gothic" panose="020B0502020202020204" pitchFamily="34" charset="0"/>
                <a:cs typeface="Arial" panose="020B0604020202020204" pitchFamily="34" charset="0"/>
              </a:rPr>
              <a:t> yang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kita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pakai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sudah</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merupakan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pilihan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kata</a:t>
            </a:r>
            <a:r>
              <a:rPr lang="en-US" sz="2000" dirty="0">
                <a:solidFill>
                  <a:schemeClr val="tx1">
                    <a:lumMod val="85000"/>
                    <a:lumOff val="15000"/>
                  </a:schemeClr>
                </a:solidFill>
                <a:latin typeface="Century Gothic" panose="020B0502020202020204" pitchFamily="34" charset="0"/>
                <a:cs typeface="Arial" panose="020B0604020202020204" pitchFamily="34" charset="0"/>
              </a:rPr>
              <a:t> yang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baku</a:t>
            </a:r>
            <a:r>
              <a:rPr lang="en-US" sz="2000" dirty="0">
                <a:solidFill>
                  <a:schemeClr val="tx1">
                    <a:lumMod val="85000"/>
                    <a:lumOff val="15000"/>
                  </a:schemeClr>
                </a:solidFill>
                <a:latin typeface="Century Gothic" panose="020B0502020202020204" pitchFamily="34" charset="0"/>
                <a:cs typeface="Arial" panose="020B0604020202020204" pitchFamily="34" charset="0"/>
              </a:rPr>
              <a:t>.</a:t>
            </a:r>
          </a:p>
        </p:txBody>
      </p:sp>
      <p:pic>
        <p:nvPicPr>
          <p:cNvPr id="5" name="Picture 4"/>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3731168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4095750" y="609600"/>
            <a:ext cx="4876800" cy="594066"/>
          </a:xfrm>
        </p:spPr>
        <p:txBody>
          <a:bodyPr>
            <a:noAutofit/>
          </a:bodyPr>
          <a:lstStyle/>
          <a:p>
            <a:pPr algn="ctr"/>
            <a:r>
              <a:rPr lang="id-ID" sz="2400" dirty="0"/>
              <a:t>KETEPATAN  KATA </a:t>
            </a:r>
            <a:br>
              <a:rPr lang="id-ID" sz="2400" dirty="0"/>
            </a:br>
            <a:r>
              <a:rPr lang="id-ID" sz="2400" dirty="0"/>
              <a:t>(DIKSI)</a:t>
            </a:r>
          </a:p>
        </p:txBody>
      </p:sp>
      <p:sp>
        <p:nvSpPr>
          <p:cNvPr id="12" name="Rectangle 11"/>
          <p:cNvSpPr/>
          <p:nvPr/>
        </p:nvSpPr>
        <p:spPr>
          <a:xfrm>
            <a:off x="990600" y="2286000"/>
            <a:ext cx="8001000" cy="2523768"/>
          </a:xfrm>
          <a:prstGeom prst="rect">
            <a:avLst/>
          </a:prstGeom>
        </p:spPr>
        <p:txBody>
          <a:bodyPr wrap="square">
            <a:spAutoFit/>
          </a:bodyPr>
          <a:lstStyle/>
          <a:p>
            <a:pPr algn="ctr">
              <a:spcAft>
                <a:spcPts val="1200"/>
              </a:spcAft>
            </a:pPr>
            <a:r>
              <a:rPr lang="en-US" sz="2800" b="1" dirty="0">
                <a:solidFill>
                  <a:schemeClr val="tx1">
                    <a:lumMod val="85000"/>
                    <a:lumOff val="15000"/>
                  </a:schemeClr>
                </a:solidFill>
                <a:latin typeface="Century Gothic" panose="020B0502020202020204" pitchFamily="34" charset="0"/>
                <a:cs typeface="Arial" panose="020B0604020202020204" pitchFamily="34" charset="0"/>
              </a:rPr>
              <a:t>KETEPATAN KATA</a:t>
            </a:r>
          </a:p>
          <a:p>
            <a:pPr algn="ctr"/>
            <a:r>
              <a:rPr lang="en-US" sz="2000" dirty="0" err="1">
                <a:solidFill>
                  <a:schemeClr val="tx1">
                    <a:lumMod val="85000"/>
                    <a:lumOff val="15000"/>
                  </a:schemeClr>
                </a:solidFill>
                <a:latin typeface="Century Gothic" panose="020B0502020202020204" pitchFamily="34" charset="0"/>
                <a:cs typeface="Arial" panose="020B0604020202020204" pitchFamily="34" charset="0"/>
              </a:rPr>
              <a:t>Penggunaannya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dipengaruhi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oleh</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kemampuan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pengguna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bahasa</a:t>
            </a:r>
            <a:r>
              <a:rPr lang="en-US" sz="2000" dirty="0">
                <a:solidFill>
                  <a:schemeClr val="tx1">
                    <a:lumMod val="85000"/>
                    <a:lumOff val="15000"/>
                  </a:schemeClr>
                </a:solidFill>
                <a:latin typeface="Century Gothic" panose="020B0502020202020204" pitchFamily="34" charset="0"/>
                <a:cs typeface="Arial" panose="020B0604020202020204" pitchFamily="34" charset="0"/>
              </a:rPr>
              <a:t> yang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terkait</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dengan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kemampuan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mengetahui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memahami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menguasai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menggunakan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kosakata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secara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aktif</a:t>
            </a:r>
            <a:r>
              <a:rPr lang="en-US" sz="2000" dirty="0">
                <a:solidFill>
                  <a:schemeClr val="tx1">
                    <a:lumMod val="85000"/>
                    <a:lumOff val="15000"/>
                  </a:schemeClr>
                </a:solidFill>
                <a:latin typeface="Century Gothic" panose="020B0502020202020204" pitchFamily="34" charset="0"/>
                <a:cs typeface="Arial" panose="020B0604020202020204" pitchFamily="34" charset="0"/>
              </a:rPr>
              <a:t> yang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dapat</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mengungkapkan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gagasan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secara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tepat</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mampu</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mengkomunikasikannya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secara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efektif</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kepada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pembaca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ataupun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pendengarnya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p>
        </p:txBody>
      </p:sp>
      <p:pic>
        <p:nvPicPr>
          <p:cNvPr id="4" name="Picture 3"/>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3666796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3352800" y="1143000"/>
            <a:ext cx="4876800" cy="594066"/>
          </a:xfrm>
        </p:spPr>
        <p:txBody>
          <a:bodyPr>
            <a:noAutofit/>
          </a:bodyPr>
          <a:lstStyle/>
          <a:p>
            <a:pPr algn="ctr"/>
            <a:r>
              <a:rPr lang="id-ID" sz="2400" dirty="0"/>
              <a:t>SYARAT KETEPATAN  KATA </a:t>
            </a:r>
            <a:br>
              <a:rPr lang="id-ID" sz="2400" dirty="0"/>
            </a:br>
            <a:r>
              <a:rPr lang="id-ID" sz="2400" dirty="0"/>
              <a:t>(DIKSI)</a:t>
            </a:r>
          </a:p>
        </p:txBody>
      </p:sp>
      <p:sp>
        <p:nvSpPr>
          <p:cNvPr id="4" name="Rectangle 3"/>
          <p:cNvSpPr/>
          <p:nvPr/>
        </p:nvSpPr>
        <p:spPr>
          <a:xfrm>
            <a:off x="990600" y="2286001"/>
            <a:ext cx="8153400" cy="3631763"/>
          </a:xfrm>
          <a:prstGeom prst="rect">
            <a:avLst/>
          </a:prstGeom>
        </p:spPr>
        <p:txBody>
          <a:bodyPr wrap="square">
            <a:spAutoFit/>
          </a:bodyPr>
          <a:lstStyle/>
          <a:p>
            <a:pPr marL="233363" indent="-233363" algn="just"/>
            <a:r>
              <a:rPr lang="en-US" sz="2000" b="1" dirty="0" err="1">
                <a:solidFill>
                  <a:srgbClr val="0070C0"/>
                </a:solidFill>
                <a:latin typeface="Century Gothic" panose="020B0502020202020204" pitchFamily="34" charset="0"/>
                <a:cs typeface="Arial" panose="020B0604020202020204" pitchFamily="34" charset="0"/>
              </a:rPr>
              <a:t>Membedakan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makna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denotasi</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konotasi</a:t>
            </a:r>
            <a:r>
              <a:rPr lang="en-US" sz="2000" b="1" dirty="0">
                <a:solidFill>
                  <a:srgbClr val="0070C0"/>
                </a:solidFill>
                <a:latin typeface="Century Gothic" panose="020B0502020202020204" pitchFamily="34" charset="0"/>
                <a:cs typeface="Arial" panose="020B0604020202020204" pitchFamily="34" charset="0"/>
              </a:rPr>
              <a:t>.</a:t>
            </a:r>
          </a:p>
          <a:p>
            <a:pPr marL="457200" algn="just">
              <a:spcAft>
                <a:spcPts val="1200"/>
              </a:spcAft>
            </a:pPr>
            <a:r>
              <a:rPr lang="en-US" sz="2000" dirty="0" err="1">
                <a:solidFill>
                  <a:schemeClr val="tx1">
                    <a:lumMod val="85000"/>
                    <a:lumOff val="15000"/>
                  </a:schemeClr>
                </a:solidFill>
                <a:latin typeface="Century Gothic" panose="020B0502020202020204" pitchFamily="34" charset="0"/>
                <a:cs typeface="Arial" panose="020B0604020202020204" pitchFamily="34" charset="0"/>
              </a:rPr>
              <a:t>Misalnya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Kata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kamar</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kecil</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mengacu</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kepada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kamar</a:t>
            </a:r>
            <a:r>
              <a:rPr lang="en-US" sz="2000" dirty="0">
                <a:solidFill>
                  <a:schemeClr val="tx1">
                    <a:lumMod val="85000"/>
                    <a:lumOff val="15000"/>
                  </a:schemeClr>
                </a:solidFill>
                <a:latin typeface="Century Gothic" panose="020B0502020202020204" pitchFamily="34" charset="0"/>
                <a:cs typeface="Arial" panose="020B0604020202020204" pitchFamily="34" charset="0"/>
              </a:rPr>
              <a:t> yang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kecil</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denotatif</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tetapi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kamar</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kecil</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berarti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juga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jamban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konotatif</a:t>
            </a:r>
            <a:r>
              <a:rPr lang="en-US" sz="2000" dirty="0">
                <a:solidFill>
                  <a:schemeClr val="tx1">
                    <a:lumMod val="85000"/>
                    <a:lumOff val="15000"/>
                  </a:schemeClr>
                </a:solidFill>
                <a:latin typeface="Century Gothic" panose="020B0502020202020204" pitchFamily="34" charset="0"/>
                <a:cs typeface="Arial" panose="020B0604020202020204" pitchFamily="34" charset="0"/>
              </a:rPr>
              <a:t>).</a:t>
            </a:r>
            <a:endParaRPr lang="id-ID" sz="2000" dirty="0">
              <a:solidFill>
                <a:schemeClr val="tx1">
                  <a:lumMod val="85000"/>
                  <a:lumOff val="15000"/>
                </a:schemeClr>
              </a:solidFill>
              <a:latin typeface="Century Gothic" panose="020B0502020202020204" pitchFamily="34" charset="0"/>
              <a:cs typeface="Arial" panose="020B0604020202020204" pitchFamily="34" charset="0"/>
            </a:endParaRPr>
          </a:p>
          <a:p>
            <a:pPr marL="457200" algn="just">
              <a:spcAft>
                <a:spcPts val="1200"/>
              </a:spcAft>
            </a:pPr>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algn="just"/>
            <a:r>
              <a:rPr lang="en-US" sz="2000" b="1" dirty="0" err="1">
                <a:solidFill>
                  <a:srgbClr val="0070C0"/>
                </a:solidFill>
                <a:latin typeface="Century Gothic" panose="020B0502020202020204" pitchFamily="34" charset="0"/>
                <a:cs typeface="Arial" panose="020B0604020202020204" pitchFamily="34" charset="0"/>
              </a:rPr>
              <a:t>Membedakan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secara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cermat</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makna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kata</a:t>
            </a:r>
            <a:r>
              <a:rPr lang="en-US" sz="2000" b="1" dirty="0">
                <a:solidFill>
                  <a:srgbClr val="0070C0"/>
                </a:solidFill>
                <a:latin typeface="Century Gothic" panose="020B0502020202020204" pitchFamily="34" charset="0"/>
                <a:cs typeface="Arial" panose="020B0604020202020204" pitchFamily="34" charset="0"/>
              </a:rPr>
              <a:t> yang </a:t>
            </a:r>
            <a:r>
              <a:rPr lang="en-US" sz="2000" b="1" dirty="0" err="1">
                <a:solidFill>
                  <a:srgbClr val="0070C0"/>
                </a:solidFill>
                <a:latin typeface="Century Gothic" panose="020B0502020202020204" pitchFamily="34" charset="0"/>
                <a:cs typeface="Arial" panose="020B0604020202020204" pitchFamily="34" charset="0"/>
              </a:rPr>
              <a:t>hampir</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bersinonim</a:t>
            </a:r>
            <a:r>
              <a:rPr lang="en-US" sz="2000" b="1" dirty="0">
                <a:solidFill>
                  <a:srgbClr val="0070C0"/>
                </a:solidFill>
                <a:latin typeface="Century Gothic" panose="020B0502020202020204" pitchFamily="34" charset="0"/>
                <a:cs typeface="Arial" panose="020B0604020202020204" pitchFamily="34" charset="0"/>
              </a:rPr>
              <a:t>. </a:t>
            </a:r>
          </a:p>
          <a:p>
            <a:pPr marL="457200" algn="just">
              <a:spcAft>
                <a:spcPts val="1200"/>
              </a:spcAft>
            </a:pPr>
            <a:r>
              <a:rPr lang="en-US" sz="2000" dirty="0" err="1">
                <a:solidFill>
                  <a:schemeClr val="tx1">
                    <a:lumMod val="85000"/>
                    <a:lumOff val="15000"/>
                  </a:schemeClr>
                </a:solidFill>
                <a:latin typeface="Century Gothic" panose="020B0502020202020204" pitchFamily="34" charset="0"/>
                <a:cs typeface="Arial" panose="020B0604020202020204" pitchFamily="34" charset="0"/>
              </a:rPr>
              <a:t>Misalnya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adalah</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ialah</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yaitu</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merupakan</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dalam</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pemakaiannya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berbeda-beda</a:t>
            </a:r>
            <a:r>
              <a:rPr lang="en-US" sz="2000" dirty="0">
                <a:solidFill>
                  <a:schemeClr val="tx1">
                    <a:lumMod val="85000"/>
                    <a:lumOff val="15000"/>
                  </a:schemeClr>
                </a:solidFill>
                <a:latin typeface="Century Gothic" panose="020B0502020202020204" pitchFamily="34" charset="0"/>
                <a:cs typeface="Arial" panose="020B0604020202020204" pitchFamily="34" charset="0"/>
              </a:rPr>
              <a:t>.</a:t>
            </a:r>
          </a:p>
          <a:p>
            <a:pPr algn="just"/>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3997739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3352800" y="1143000"/>
            <a:ext cx="4876800" cy="594066"/>
          </a:xfrm>
        </p:spPr>
        <p:txBody>
          <a:bodyPr>
            <a:noAutofit/>
          </a:bodyPr>
          <a:lstStyle/>
          <a:p>
            <a:pPr algn="ctr"/>
            <a:r>
              <a:rPr lang="id-ID" sz="2400" dirty="0"/>
              <a:t>SYARAT KETEPATAN  KATA </a:t>
            </a:r>
            <a:br>
              <a:rPr lang="id-ID" sz="2400" dirty="0"/>
            </a:br>
            <a:r>
              <a:rPr lang="id-ID" sz="2400" dirty="0"/>
              <a:t>(DIKSI)</a:t>
            </a:r>
          </a:p>
        </p:txBody>
      </p:sp>
      <p:sp>
        <p:nvSpPr>
          <p:cNvPr id="5" name="Rectangle 4"/>
          <p:cNvSpPr/>
          <p:nvPr/>
        </p:nvSpPr>
        <p:spPr>
          <a:xfrm>
            <a:off x="1066800" y="2438401"/>
            <a:ext cx="7620000" cy="3170099"/>
          </a:xfrm>
          <a:prstGeom prst="rect">
            <a:avLst/>
          </a:prstGeom>
        </p:spPr>
        <p:txBody>
          <a:bodyPr wrap="square">
            <a:spAutoFit/>
          </a:bodyPr>
          <a:lstStyle/>
          <a:p>
            <a:pPr algn="just"/>
            <a:r>
              <a:rPr lang="en-US" sz="2000" b="1" dirty="0" err="1">
                <a:solidFill>
                  <a:srgbClr val="0070C0"/>
                </a:solidFill>
                <a:latin typeface="Century Gothic" panose="020B0502020202020204" pitchFamily="34" charset="0"/>
                <a:cs typeface="Arial" panose="020B0604020202020204" pitchFamily="34" charset="0"/>
              </a:rPr>
              <a:t>Tidak</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menafsirkan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makna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kata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secara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subjektif</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berdasarkan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pendapat</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sendiri</a:t>
            </a:r>
            <a:r>
              <a:rPr lang="en-US" sz="2000" b="1" dirty="0">
                <a:solidFill>
                  <a:srgbClr val="0070C0"/>
                </a:solidFill>
                <a:latin typeface="Century Gothic" panose="020B0502020202020204" pitchFamily="34" charset="0"/>
                <a:cs typeface="Arial" panose="020B0604020202020204" pitchFamily="34" charset="0"/>
              </a:rPr>
              <a:t>. </a:t>
            </a:r>
          </a:p>
          <a:p>
            <a:pPr marL="457200" algn="just"/>
            <a:endParaRPr lang="id-ID" sz="2000" dirty="0">
              <a:solidFill>
                <a:schemeClr val="tx1">
                  <a:lumMod val="85000"/>
                  <a:lumOff val="15000"/>
                </a:schemeClr>
              </a:solidFill>
              <a:latin typeface="Century Gothic" panose="020B0502020202020204" pitchFamily="34" charset="0"/>
              <a:cs typeface="Arial" panose="020B0604020202020204" pitchFamily="34" charset="0"/>
            </a:endParaRPr>
          </a:p>
          <a:p>
            <a:pPr marL="457200" algn="just"/>
            <a:r>
              <a:rPr lang="en-US" sz="2000" dirty="0" err="1">
                <a:solidFill>
                  <a:schemeClr val="tx1">
                    <a:lumMod val="85000"/>
                    <a:lumOff val="15000"/>
                  </a:schemeClr>
                </a:solidFill>
                <a:latin typeface="Century Gothic" panose="020B0502020202020204" pitchFamily="34" charset="0"/>
                <a:cs typeface="Arial" panose="020B0604020202020204" pitchFamily="34" charset="0"/>
              </a:rPr>
              <a:t>Misalnya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i="1" dirty="0">
                <a:solidFill>
                  <a:schemeClr val="tx1">
                    <a:lumMod val="85000"/>
                    <a:lumOff val="15000"/>
                  </a:schemeClr>
                </a:solidFill>
                <a:latin typeface="Century Gothic" panose="020B0502020202020204" pitchFamily="34" charset="0"/>
                <a:cs typeface="Arial" panose="020B0604020202020204" pitchFamily="34" charset="0"/>
              </a:rPr>
              <a:t>modern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sering</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diartikan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secara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subjektif</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canggih</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padahal</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menurut</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kamus</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i="1" dirty="0">
                <a:solidFill>
                  <a:schemeClr val="tx1">
                    <a:lumMod val="85000"/>
                    <a:lumOff val="15000"/>
                  </a:schemeClr>
                </a:solidFill>
                <a:latin typeface="Century Gothic" panose="020B0502020202020204" pitchFamily="34" charset="0"/>
                <a:cs typeface="Arial" panose="020B0604020202020204" pitchFamily="34" charset="0"/>
              </a:rPr>
              <a:t>modern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berarti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terbaru</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atau</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mutakhir</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i="1" dirty="0" err="1">
                <a:solidFill>
                  <a:schemeClr val="tx1">
                    <a:lumMod val="85000"/>
                    <a:lumOff val="15000"/>
                  </a:schemeClr>
                </a:solidFill>
                <a:latin typeface="Century Gothic" panose="020B0502020202020204" pitchFamily="34" charset="0"/>
                <a:cs typeface="Arial" panose="020B0604020202020204" pitchFamily="34" charset="0"/>
              </a:rPr>
              <a:t>Canggih</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berarti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banyak</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cakap</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suka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mengganggu</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banyak</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mengetahui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bergaya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intelektual</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a:t>
            </a:r>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marL="233363" indent="-233363" algn="just"/>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algn="just"/>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3331158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3352800" y="1143000"/>
            <a:ext cx="4876800" cy="594066"/>
          </a:xfrm>
        </p:spPr>
        <p:txBody>
          <a:bodyPr>
            <a:noAutofit/>
          </a:bodyPr>
          <a:lstStyle/>
          <a:p>
            <a:pPr algn="ctr"/>
            <a:r>
              <a:rPr lang="id-ID" sz="2400" dirty="0"/>
              <a:t>SYARAT KETEPATAN  KATA </a:t>
            </a:r>
            <a:br>
              <a:rPr lang="id-ID" sz="2400" dirty="0"/>
            </a:br>
            <a:r>
              <a:rPr lang="id-ID" sz="2400" dirty="0"/>
              <a:t>(DIKSI)</a:t>
            </a:r>
          </a:p>
        </p:txBody>
      </p:sp>
      <p:sp>
        <p:nvSpPr>
          <p:cNvPr id="5" name="Rectangle 4"/>
          <p:cNvSpPr/>
          <p:nvPr/>
        </p:nvSpPr>
        <p:spPr>
          <a:xfrm>
            <a:off x="1066800" y="2438401"/>
            <a:ext cx="7620000" cy="4524315"/>
          </a:xfrm>
          <a:prstGeom prst="rect">
            <a:avLst/>
          </a:prstGeom>
        </p:spPr>
        <p:txBody>
          <a:bodyPr wrap="square">
            <a:spAutoFit/>
          </a:bodyPr>
          <a:lstStyle/>
          <a:p>
            <a:pPr algn="just"/>
            <a:r>
              <a:rPr lang="en-US" sz="2000" b="1" dirty="0" err="1">
                <a:solidFill>
                  <a:srgbClr val="0070C0"/>
                </a:solidFill>
                <a:latin typeface="Century Gothic" panose="020B0502020202020204" pitchFamily="34" charset="0"/>
                <a:cs typeface="Arial" panose="020B0604020202020204" pitchFamily="34" charset="0"/>
              </a:rPr>
              <a:t>Menggunakan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imbuhan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asing</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jika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diperlukan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harus</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memahami</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maknanya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secara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tepat</a:t>
            </a:r>
            <a:endParaRPr lang="en-US" sz="2000" dirty="0">
              <a:solidFill>
                <a:srgbClr val="0070C0"/>
              </a:solidFill>
              <a:latin typeface="Century Gothic" panose="020B0502020202020204" pitchFamily="34" charset="0"/>
              <a:cs typeface="Arial" panose="020B0604020202020204" pitchFamily="34" charset="0"/>
            </a:endParaRPr>
          </a:p>
          <a:p>
            <a:pPr marL="457200" algn="just">
              <a:spcAft>
                <a:spcPts val="1200"/>
              </a:spcAft>
            </a:pPr>
            <a:r>
              <a:rPr lang="en-US" sz="2000" dirty="0" err="1">
                <a:solidFill>
                  <a:schemeClr val="tx1">
                    <a:lumMod val="85000"/>
                    <a:lumOff val="15000"/>
                  </a:schemeClr>
                </a:solidFill>
                <a:latin typeface="Century Gothic" panose="020B0502020202020204" pitchFamily="34" charset="0"/>
                <a:cs typeface="Arial" panose="020B0604020202020204" pitchFamily="34" charset="0"/>
              </a:rPr>
              <a:t>Misalnya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i="1" dirty="0" err="1">
                <a:solidFill>
                  <a:schemeClr val="tx1">
                    <a:lumMod val="85000"/>
                    <a:lumOff val="15000"/>
                  </a:schemeClr>
                </a:solidFill>
                <a:latin typeface="Century Gothic" panose="020B0502020202020204" pitchFamily="34" charset="0"/>
                <a:cs typeface="Arial" panose="020B0604020202020204" pitchFamily="34" charset="0"/>
              </a:rPr>
              <a:t>dilegalisir</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seharusnya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i="1" dirty="0" err="1">
                <a:solidFill>
                  <a:schemeClr val="tx1">
                    <a:lumMod val="85000"/>
                    <a:lumOff val="15000"/>
                  </a:schemeClr>
                </a:solidFill>
                <a:latin typeface="Century Gothic" panose="020B0502020202020204" pitchFamily="34" charset="0"/>
                <a:cs typeface="Arial" panose="020B0604020202020204" pitchFamily="34" charset="0"/>
              </a:rPr>
              <a:t>dilegalisasi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i="1" dirty="0" err="1">
                <a:solidFill>
                  <a:schemeClr val="tx1">
                    <a:lumMod val="85000"/>
                    <a:lumOff val="15000"/>
                  </a:schemeClr>
                </a:solidFill>
                <a:latin typeface="Century Gothic" panose="020B0502020202020204" pitchFamily="34" charset="0"/>
                <a:cs typeface="Arial" panose="020B0604020202020204" pitchFamily="34" charset="0"/>
              </a:rPr>
              <a:t>koordinir</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seharusnya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i="1" dirty="0" err="1">
                <a:solidFill>
                  <a:schemeClr val="tx1">
                    <a:lumMod val="85000"/>
                    <a:lumOff val="15000"/>
                  </a:schemeClr>
                </a:solidFill>
                <a:latin typeface="Century Gothic" panose="020B0502020202020204" pitchFamily="34" charset="0"/>
                <a:cs typeface="Arial" panose="020B0604020202020204" pitchFamily="34" charset="0"/>
              </a:rPr>
              <a:t>koordinasi</a:t>
            </a:r>
            <a:endParaRPr lang="id-ID" sz="2000" i="1" dirty="0">
              <a:solidFill>
                <a:schemeClr val="tx1">
                  <a:lumMod val="85000"/>
                  <a:lumOff val="15000"/>
                </a:schemeClr>
              </a:solidFill>
              <a:latin typeface="Century Gothic" panose="020B0502020202020204" pitchFamily="34" charset="0"/>
              <a:cs typeface="Arial" panose="020B0604020202020204" pitchFamily="34" charset="0"/>
            </a:endParaRPr>
          </a:p>
          <a:p>
            <a:pPr marL="457200" algn="just">
              <a:spcAft>
                <a:spcPts val="1200"/>
              </a:spcAft>
            </a:pPr>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algn="just"/>
            <a:r>
              <a:rPr lang="en-US" sz="2000" b="1" dirty="0" err="1">
                <a:solidFill>
                  <a:srgbClr val="0070C0"/>
                </a:solidFill>
                <a:latin typeface="Century Gothic" panose="020B0502020202020204" pitchFamily="34" charset="0"/>
                <a:cs typeface="Arial" panose="020B0604020202020204" pitchFamily="34" charset="0"/>
              </a:rPr>
              <a:t>Menggunakan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kata-kata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idiomatik</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berdasarkan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susunan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pasangan</a:t>
            </a:r>
            <a:r>
              <a:rPr lang="en-US" sz="2000" b="1" dirty="0">
                <a:solidFill>
                  <a:srgbClr val="0070C0"/>
                </a:solidFill>
                <a:latin typeface="Century Gothic" panose="020B0502020202020204" pitchFamily="34" charset="0"/>
                <a:cs typeface="Arial" panose="020B0604020202020204" pitchFamily="34" charset="0"/>
              </a:rPr>
              <a:t>) yang </a:t>
            </a:r>
            <a:r>
              <a:rPr lang="en-US" sz="2000" b="1" dirty="0" err="1">
                <a:solidFill>
                  <a:srgbClr val="0070C0"/>
                </a:solidFill>
                <a:latin typeface="Century Gothic" panose="020B0502020202020204" pitchFamily="34" charset="0"/>
                <a:cs typeface="Arial" panose="020B0604020202020204" pitchFamily="34" charset="0"/>
              </a:rPr>
              <a:t>benar</a:t>
            </a:r>
            <a:endParaRPr lang="en-US" sz="2000" b="1" dirty="0">
              <a:solidFill>
                <a:srgbClr val="0070C0"/>
              </a:solidFill>
              <a:latin typeface="Century Gothic" panose="020B0502020202020204" pitchFamily="34" charset="0"/>
              <a:cs typeface="Arial" panose="020B0604020202020204" pitchFamily="34" charset="0"/>
            </a:endParaRPr>
          </a:p>
          <a:p>
            <a:pPr marL="457200" algn="just"/>
            <a:r>
              <a:rPr lang="en-US" sz="2000" dirty="0" err="1">
                <a:solidFill>
                  <a:schemeClr val="tx1">
                    <a:lumMod val="85000"/>
                    <a:lumOff val="15000"/>
                  </a:schemeClr>
                </a:solidFill>
                <a:latin typeface="Century Gothic" panose="020B0502020202020204" pitchFamily="34" charset="0"/>
                <a:cs typeface="Arial" panose="020B0604020202020204" pitchFamily="34" charset="0"/>
              </a:rPr>
              <a:t>Misalnya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i="1" dirty="0" err="1">
                <a:solidFill>
                  <a:schemeClr val="tx1">
                    <a:lumMod val="85000"/>
                    <a:lumOff val="15000"/>
                  </a:schemeClr>
                </a:solidFill>
                <a:latin typeface="Century Gothic" panose="020B0502020202020204" pitchFamily="34" charset="0"/>
                <a:cs typeface="Arial" panose="020B0604020202020204" pitchFamily="34" charset="0"/>
              </a:rPr>
              <a:t>sesuai</a:t>
            </a:r>
            <a:r>
              <a:rPr lang="en-US" sz="2000" i="1" dirty="0">
                <a:solidFill>
                  <a:schemeClr val="tx1">
                    <a:lumMod val="85000"/>
                    <a:lumOff val="15000"/>
                  </a:schemeClr>
                </a:solidFill>
                <a:latin typeface="Century Gothic" panose="020B0502020202020204" pitchFamily="34" charset="0"/>
                <a:cs typeface="Arial" panose="020B0604020202020204" pitchFamily="34" charset="0"/>
              </a:rPr>
              <a:t> </a:t>
            </a:r>
            <a:r>
              <a:rPr lang="en-US" sz="2000" i="1" dirty="0" err="1">
                <a:solidFill>
                  <a:schemeClr val="tx1">
                    <a:lumMod val="85000"/>
                    <a:lumOff val="15000"/>
                  </a:schemeClr>
                </a:solidFill>
                <a:latin typeface="Century Gothic" panose="020B0502020202020204" pitchFamily="34" charset="0"/>
                <a:cs typeface="Arial" panose="020B0604020202020204" pitchFamily="34" charset="0"/>
              </a:rPr>
              <a:t>bagi</a:t>
            </a:r>
            <a:r>
              <a:rPr lang="en-US" sz="2000" i="1"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se</a:t>
            </a:r>
            <a:r>
              <a:rPr lang="en-US" dirty="0" err="1">
                <a:solidFill>
                  <a:schemeClr val="tx1">
                    <a:lumMod val="85000"/>
                    <a:lumOff val="15000"/>
                  </a:schemeClr>
                </a:solidFill>
                <a:latin typeface="Century Gothic" panose="020B0502020202020204" pitchFamily="34" charset="0"/>
                <a:cs typeface="Arial" panose="020B0604020202020204" pitchFamily="34" charset="0"/>
              </a:rPr>
              <a:t>harusnya</a:t>
            </a:r>
            <a:r>
              <a:rPr lang="en-US" dirty="0">
                <a:solidFill>
                  <a:schemeClr val="tx1">
                    <a:lumMod val="85000"/>
                    <a:lumOff val="15000"/>
                  </a:schemeClr>
                </a:solidFill>
                <a:latin typeface="Century Gothic" panose="020B0502020202020204" pitchFamily="34" charset="0"/>
                <a:cs typeface="Arial" panose="020B0604020202020204" pitchFamily="34" charset="0"/>
              </a:rPr>
              <a:t> </a:t>
            </a:r>
            <a:r>
              <a:rPr lang="en-US" i="1" dirty="0" err="1">
                <a:solidFill>
                  <a:schemeClr val="tx1">
                    <a:lumMod val="85000"/>
                    <a:lumOff val="15000"/>
                  </a:schemeClr>
                </a:solidFill>
                <a:latin typeface="Century Gothic" panose="020B0502020202020204" pitchFamily="34" charset="0"/>
                <a:cs typeface="Arial" panose="020B0604020202020204" pitchFamily="34" charset="0"/>
              </a:rPr>
              <a:t>sesuai</a:t>
            </a:r>
            <a:r>
              <a:rPr lang="en-US" i="1" dirty="0">
                <a:solidFill>
                  <a:schemeClr val="tx1">
                    <a:lumMod val="85000"/>
                    <a:lumOff val="15000"/>
                  </a:schemeClr>
                </a:solidFill>
                <a:latin typeface="Century Gothic" panose="020B0502020202020204" pitchFamily="34" charset="0"/>
                <a:cs typeface="Arial" panose="020B0604020202020204" pitchFamily="34" charset="0"/>
              </a:rPr>
              <a:t> </a:t>
            </a:r>
            <a:r>
              <a:rPr lang="en-US" i="1" dirty="0" err="1" smtClean="0">
                <a:solidFill>
                  <a:schemeClr val="tx1">
                    <a:lumMod val="85000"/>
                    <a:lumOff val="15000"/>
                  </a:schemeClr>
                </a:solidFill>
                <a:latin typeface="Century Gothic" panose="020B0502020202020204" pitchFamily="34" charset="0"/>
                <a:cs typeface="Arial" panose="020B0604020202020204" pitchFamily="34" charset="0"/>
              </a:rPr>
              <a:t>dengan</a:t>
            </a:r>
            <a:endParaRPr lang="en-US" i="1" dirty="0" smtClean="0">
              <a:solidFill>
                <a:schemeClr val="tx1">
                  <a:lumMod val="85000"/>
                  <a:lumOff val="15000"/>
                </a:schemeClr>
              </a:solidFill>
              <a:latin typeface="Century Gothic" panose="020B0502020202020204" pitchFamily="34" charset="0"/>
              <a:cs typeface="Arial" panose="020B0604020202020204" pitchFamily="34" charset="0"/>
            </a:endParaRPr>
          </a:p>
          <a:p>
            <a:pPr marL="457200" algn="just"/>
            <a:r>
              <a:rPr lang="en-US" dirty="0" err="1" smtClean="0">
                <a:solidFill>
                  <a:schemeClr val="tx1">
                    <a:lumMod val="85000"/>
                    <a:lumOff val="15000"/>
                  </a:schemeClr>
                </a:solidFill>
                <a:latin typeface="Century Gothic" panose="020B0502020202020204" pitchFamily="34" charset="0"/>
                <a:cs typeface="Arial" panose="020B0604020202020204" pitchFamily="34" charset="0"/>
              </a:rPr>
              <a:t>Contoh</a:t>
            </a:r>
            <a:r>
              <a:rPr lang="en-US"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dirty="0" err="1" smtClean="0">
                <a:solidFill>
                  <a:schemeClr val="tx1">
                    <a:lumMod val="85000"/>
                    <a:lumOff val="15000"/>
                  </a:schemeClr>
                </a:solidFill>
                <a:latin typeface="Century Gothic" panose="020B0502020202020204" pitchFamily="34" charset="0"/>
                <a:cs typeface="Arial" panose="020B0604020202020204" pitchFamily="34" charset="0"/>
              </a:rPr>
              <a:t>pasangan</a:t>
            </a:r>
            <a:r>
              <a:rPr lang="en-US" dirty="0" smtClean="0">
                <a:solidFill>
                  <a:schemeClr val="tx1">
                    <a:lumMod val="85000"/>
                    <a:lumOff val="15000"/>
                  </a:schemeClr>
                </a:solidFill>
                <a:latin typeface="Century Gothic" panose="020B0502020202020204" pitchFamily="34" charset="0"/>
                <a:cs typeface="Arial" panose="020B0604020202020204" pitchFamily="34" charset="0"/>
              </a:rPr>
              <a:t> kata </a:t>
            </a:r>
            <a:r>
              <a:rPr lang="en-US" dirty="0" err="1" smtClean="0">
                <a:solidFill>
                  <a:schemeClr val="tx1">
                    <a:lumMod val="85000"/>
                    <a:lumOff val="15000"/>
                  </a:schemeClr>
                </a:solidFill>
                <a:latin typeface="Century Gothic" panose="020B0502020202020204" pitchFamily="34" charset="0"/>
                <a:cs typeface="Arial" panose="020B0604020202020204" pitchFamily="34" charset="0"/>
              </a:rPr>
              <a:t>idomatik</a:t>
            </a:r>
            <a:r>
              <a:rPr lang="en-US"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dirty="0" err="1" smtClean="0">
                <a:solidFill>
                  <a:schemeClr val="tx1">
                    <a:lumMod val="85000"/>
                    <a:lumOff val="15000"/>
                  </a:schemeClr>
                </a:solidFill>
                <a:latin typeface="Century Gothic" panose="020B0502020202020204" pitchFamily="34" charset="0"/>
                <a:cs typeface="Arial" panose="020B0604020202020204" pitchFamily="34" charset="0"/>
              </a:rPr>
              <a:t>lainnya</a:t>
            </a:r>
            <a:r>
              <a:rPr lang="en-US" dirty="0" smtClean="0">
                <a:solidFill>
                  <a:schemeClr val="tx1">
                    <a:lumMod val="85000"/>
                    <a:lumOff val="15000"/>
                  </a:schemeClr>
                </a:solidFill>
                <a:latin typeface="Century Gothic" panose="020B0502020202020204" pitchFamily="34" charset="0"/>
                <a:cs typeface="Arial" panose="020B0604020202020204" pitchFamily="34" charset="0"/>
              </a:rPr>
              <a:t>:</a:t>
            </a:r>
          </a:p>
          <a:p>
            <a:pPr marL="457200" algn="just"/>
            <a:r>
              <a:rPr lang="en-US" i="1" dirty="0" err="1" smtClean="0">
                <a:solidFill>
                  <a:schemeClr val="tx1">
                    <a:lumMod val="85000"/>
                    <a:lumOff val="15000"/>
                  </a:schemeClr>
                </a:solidFill>
                <a:latin typeface="Century Gothic" panose="020B0502020202020204" pitchFamily="34" charset="0"/>
                <a:cs typeface="Arial" panose="020B0604020202020204" pitchFamily="34" charset="0"/>
              </a:rPr>
              <a:t>Tidak</a:t>
            </a:r>
            <a:r>
              <a:rPr lang="en-US" i="1" dirty="0" smtClean="0">
                <a:solidFill>
                  <a:schemeClr val="tx1">
                    <a:lumMod val="85000"/>
                    <a:lumOff val="15000"/>
                  </a:schemeClr>
                </a:solidFill>
                <a:latin typeface="Century Gothic" panose="020B0502020202020204" pitchFamily="34" charset="0"/>
                <a:cs typeface="Arial" panose="020B0604020202020204" pitchFamily="34" charset="0"/>
              </a:rPr>
              <a:t> …. </a:t>
            </a:r>
            <a:r>
              <a:rPr lang="en-US" i="1" dirty="0" err="1" smtClean="0">
                <a:solidFill>
                  <a:schemeClr val="tx1">
                    <a:lumMod val="85000"/>
                    <a:lumOff val="15000"/>
                  </a:schemeClr>
                </a:solidFill>
                <a:latin typeface="Century Gothic" panose="020B0502020202020204" pitchFamily="34" charset="0"/>
                <a:cs typeface="Arial" panose="020B0604020202020204" pitchFamily="34" charset="0"/>
              </a:rPr>
              <a:t>Tetapi</a:t>
            </a:r>
            <a:endParaRPr lang="en-US" i="1" dirty="0" smtClean="0">
              <a:solidFill>
                <a:schemeClr val="tx1">
                  <a:lumMod val="85000"/>
                  <a:lumOff val="15000"/>
                </a:schemeClr>
              </a:solidFill>
              <a:latin typeface="Century Gothic" panose="020B0502020202020204" pitchFamily="34" charset="0"/>
              <a:cs typeface="Arial" panose="020B0604020202020204" pitchFamily="34" charset="0"/>
            </a:endParaRPr>
          </a:p>
          <a:p>
            <a:pPr marL="457200" algn="just"/>
            <a:r>
              <a:rPr lang="en-US" i="1" dirty="0" err="1" smtClean="0">
                <a:solidFill>
                  <a:schemeClr val="tx1">
                    <a:lumMod val="85000"/>
                    <a:lumOff val="15000"/>
                  </a:schemeClr>
                </a:solidFill>
                <a:latin typeface="Century Gothic" panose="020B0502020202020204" pitchFamily="34" charset="0"/>
                <a:cs typeface="Arial" panose="020B0604020202020204" pitchFamily="34" charset="0"/>
              </a:rPr>
              <a:t>Bukan</a:t>
            </a:r>
            <a:r>
              <a:rPr lang="en-US" i="1" dirty="0" smtClean="0">
                <a:solidFill>
                  <a:schemeClr val="tx1">
                    <a:lumMod val="85000"/>
                    <a:lumOff val="15000"/>
                  </a:schemeClr>
                </a:solidFill>
                <a:latin typeface="Century Gothic" panose="020B0502020202020204" pitchFamily="34" charset="0"/>
                <a:cs typeface="Arial" panose="020B0604020202020204" pitchFamily="34" charset="0"/>
              </a:rPr>
              <a:t> …. </a:t>
            </a:r>
            <a:r>
              <a:rPr lang="en-US" i="1" dirty="0" err="1" smtClean="0">
                <a:solidFill>
                  <a:schemeClr val="tx1">
                    <a:lumMod val="85000"/>
                    <a:lumOff val="15000"/>
                  </a:schemeClr>
                </a:solidFill>
                <a:latin typeface="Century Gothic" panose="020B0502020202020204" pitchFamily="34" charset="0"/>
                <a:cs typeface="Arial" panose="020B0604020202020204" pitchFamily="34" charset="0"/>
              </a:rPr>
              <a:t>Melainkan</a:t>
            </a:r>
            <a:endParaRPr lang="en-US" i="1" dirty="0" smtClean="0">
              <a:solidFill>
                <a:schemeClr val="tx1">
                  <a:lumMod val="85000"/>
                  <a:lumOff val="15000"/>
                </a:schemeClr>
              </a:solidFill>
              <a:latin typeface="Century Gothic" panose="020B0502020202020204" pitchFamily="34" charset="0"/>
              <a:cs typeface="Arial" panose="020B0604020202020204" pitchFamily="34" charset="0"/>
            </a:endParaRPr>
          </a:p>
          <a:p>
            <a:pPr marL="457200" algn="just"/>
            <a:r>
              <a:rPr lang="en-US" i="1" dirty="0" err="1" smtClean="0">
                <a:solidFill>
                  <a:schemeClr val="tx1">
                    <a:lumMod val="85000"/>
                    <a:lumOff val="15000"/>
                  </a:schemeClr>
                </a:solidFill>
                <a:latin typeface="Century Gothic" panose="020B0502020202020204" pitchFamily="34" charset="0"/>
                <a:cs typeface="Arial" panose="020B0604020202020204" pitchFamily="34" charset="0"/>
              </a:rPr>
              <a:t>Baik</a:t>
            </a:r>
            <a:r>
              <a:rPr lang="en-US" i="1" dirty="0" smtClean="0">
                <a:solidFill>
                  <a:schemeClr val="tx1">
                    <a:lumMod val="85000"/>
                    <a:lumOff val="15000"/>
                  </a:schemeClr>
                </a:solidFill>
                <a:latin typeface="Century Gothic" panose="020B0502020202020204" pitchFamily="34" charset="0"/>
                <a:cs typeface="Arial" panose="020B0604020202020204" pitchFamily="34" charset="0"/>
              </a:rPr>
              <a:t>….</a:t>
            </a:r>
            <a:r>
              <a:rPr lang="en-US" i="1" dirty="0" err="1" smtClean="0">
                <a:solidFill>
                  <a:schemeClr val="tx1">
                    <a:lumMod val="85000"/>
                    <a:lumOff val="15000"/>
                  </a:schemeClr>
                </a:solidFill>
                <a:latin typeface="Century Gothic" panose="020B0502020202020204" pitchFamily="34" charset="0"/>
                <a:cs typeface="Arial" panose="020B0604020202020204" pitchFamily="34" charset="0"/>
              </a:rPr>
              <a:t>maupun</a:t>
            </a:r>
            <a:endParaRPr lang="en-US" i="1" dirty="0" smtClean="0">
              <a:solidFill>
                <a:schemeClr val="tx1">
                  <a:lumMod val="85000"/>
                  <a:lumOff val="15000"/>
                </a:schemeClr>
              </a:solidFill>
              <a:latin typeface="Century Gothic" panose="020B0502020202020204" pitchFamily="34" charset="0"/>
              <a:cs typeface="Arial" panose="020B0604020202020204" pitchFamily="34" charset="0"/>
            </a:endParaRPr>
          </a:p>
          <a:p>
            <a:pPr marL="457200" algn="just"/>
            <a:r>
              <a:rPr lang="en-US" i="1" dirty="0" err="1" smtClean="0">
                <a:solidFill>
                  <a:schemeClr val="tx1">
                    <a:lumMod val="85000"/>
                    <a:lumOff val="15000"/>
                  </a:schemeClr>
                </a:solidFill>
                <a:latin typeface="Century Gothic" panose="020B0502020202020204" pitchFamily="34" charset="0"/>
                <a:cs typeface="Arial" panose="020B0604020202020204" pitchFamily="34" charset="0"/>
              </a:rPr>
              <a:t>Antara</a:t>
            </a:r>
            <a:r>
              <a:rPr lang="en-US" i="1"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i="1" dirty="0" err="1" smtClean="0">
                <a:solidFill>
                  <a:schemeClr val="tx1">
                    <a:lumMod val="85000"/>
                    <a:lumOff val="15000"/>
                  </a:schemeClr>
                </a:solidFill>
                <a:latin typeface="Century Gothic" panose="020B0502020202020204" pitchFamily="34" charset="0"/>
                <a:cs typeface="Arial" panose="020B0604020202020204" pitchFamily="34" charset="0"/>
              </a:rPr>
              <a:t>dan</a:t>
            </a:r>
            <a:endParaRPr lang="en-US" i="1" dirty="0">
              <a:solidFill>
                <a:schemeClr val="tx1">
                  <a:lumMod val="85000"/>
                  <a:lumOff val="15000"/>
                </a:schemeClr>
              </a:solidFill>
              <a:latin typeface="Century Gothic" panose="020B0502020202020204" pitchFamily="34" charset="0"/>
              <a:cs typeface="Arial" panose="020B0604020202020204" pitchFamily="34" charset="0"/>
            </a:endParaRPr>
          </a:p>
          <a:p>
            <a:pPr algn="just"/>
            <a:endParaRPr lang="en-US" dirty="0">
              <a:solidFill>
                <a:schemeClr val="tx1">
                  <a:lumMod val="85000"/>
                  <a:lumOff val="15000"/>
                </a:schemeClr>
              </a:solidFill>
              <a:latin typeface="Century Gothic" panose="020B0502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473802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3352800" y="1143000"/>
            <a:ext cx="4876800" cy="594066"/>
          </a:xfrm>
        </p:spPr>
        <p:txBody>
          <a:bodyPr>
            <a:noAutofit/>
          </a:bodyPr>
          <a:lstStyle/>
          <a:p>
            <a:pPr algn="ctr"/>
            <a:r>
              <a:rPr lang="id-ID" sz="2400" dirty="0"/>
              <a:t>SYARAT KETEPATAN  KATA </a:t>
            </a:r>
            <a:br>
              <a:rPr lang="id-ID" sz="2400" dirty="0"/>
            </a:br>
            <a:r>
              <a:rPr lang="id-ID" sz="2400" dirty="0"/>
              <a:t>(DIKSI)</a:t>
            </a:r>
          </a:p>
        </p:txBody>
      </p:sp>
      <p:sp>
        <p:nvSpPr>
          <p:cNvPr id="4" name="Rectangle 3"/>
          <p:cNvSpPr/>
          <p:nvPr/>
        </p:nvSpPr>
        <p:spPr>
          <a:xfrm>
            <a:off x="838200" y="2298681"/>
            <a:ext cx="8077200" cy="3477875"/>
          </a:xfrm>
          <a:prstGeom prst="rect">
            <a:avLst/>
          </a:prstGeom>
        </p:spPr>
        <p:txBody>
          <a:bodyPr wrap="square">
            <a:spAutoFit/>
          </a:bodyPr>
          <a:lstStyle/>
          <a:p>
            <a:pPr marL="233363" indent="-233363" algn="just"/>
            <a:r>
              <a:rPr lang="en-US" sz="2000" b="1" dirty="0" err="1">
                <a:solidFill>
                  <a:srgbClr val="0070C0"/>
                </a:solidFill>
                <a:latin typeface="Century Gothic" panose="020B0502020202020204" pitchFamily="34" charset="0"/>
                <a:cs typeface="Arial" panose="020B0604020202020204" pitchFamily="34" charset="0"/>
              </a:rPr>
              <a:t>Menggunakan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kata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umum</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kata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khusus</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secara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cermat</a:t>
            </a:r>
            <a:r>
              <a:rPr lang="en-US" sz="2000" b="1" dirty="0">
                <a:solidFill>
                  <a:srgbClr val="0070C0"/>
                </a:solidFill>
                <a:latin typeface="Century Gothic" panose="020B0502020202020204" pitchFamily="34" charset="0"/>
                <a:cs typeface="Arial" panose="020B0604020202020204" pitchFamily="34" charset="0"/>
              </a:rPr>
              <a:t>. </a:t>
            </a:r>
          </a:p>
          <a:p>
            <a:pPr marL="457200" algn="just"/>
            <a:r>
              <a:rPr lang="en-US" sz="2000" dirty="0" err="1">
                <a:solidFill>
                  <a:schemeClr val="tx1">
                    <a:lumMod val="85000"/>
                    <a:lumOff val="15000"/>
                  </a:schemeClr>
                </a:solidFill>
                <a:latin typeface="Century Gothic" panose="020B0502020202020204" pitchFamily="34" charset="0"/>
                <a:cs typeface="Arial" panose="020B0604020202020204" pitchFamily="34" charset="0"/>
              </a:rPr>
              <a:t>Misalnya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ikan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kata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khususnya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tawes</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lele</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mujair</a:t>
            </a:r>
            <a:endParaRPr lang="en-US" sz="2000" dirty="0" smtClean="0">
              <a:solidFill>
                <a:schemeClr val="tx1">
                  <a:lumMod val="85000"/>
                  <a:lumOff val="15000"/>
                </a:schemeClr>
              </a:solidFill>
              <a:latin typeface="Century Gothic" panose="020B0502020202020204" pitchFamily="34" charset="0"/>
              <a:cs typeface="Arial" panose="020B0604020202020204" pitchFamily="34" charset="0"/>
            </a:endParaRPr>
          </a:p>
          <a:p>
            <a:pPr marL="457200" algn="just"/>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Melihat</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umum</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memandang</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menatap</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melotot</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khusus</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a:t>
            </a:r>
          </a:p>
          <a:p>
            <a:pPr marL="457200" algn="just"/>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Mendengar</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umum</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 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menyimak</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mendengarkan</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khusus</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sym typeface="Wingdings" panose="05000000000000000000" pitchFamily="2" charset="2"/>
              </a:rPr>
              <a:t>)</a:t>
            </a:r>
            <a:endParaRPr lang="id-ID" sz="2000" dirty="0">
              <a:solidFill>
                <a:schemeClr val="tx1">
                  <a:lumMod val="85000"/>
                  <a:lumOff val="15000"/>
                </a:schemeClr>
              </a:solidFill>
              <a:latin typeface="Century Gothic" panose="020B0502020202020204" pitchFamily="34" charset="0"/>
              <a:cs typeface="Arial" panose="020B0604020202020204" pitchFamily="34" charset="0"/>
            </a:endParaRPr>
          </a:p>
          <a:p>
            <a:pPr marL="457200" algn="just"/>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marL="233363" indent="-233363" algn="just"/>
            <a:r>
              <a:rPr lang="en-US" sz="2000" b="1" dirty="0" err="1">
                <a:solidFill>
                  <a:srgbClr val="0070C0"/>
                </a:solidFill>
                <a:latin typeface="Century Gothic" panose="020B0502020202020204" pitchFamily="34" charset="0"/>
                <a:cs typeface="Arial" panose="020B0604020202020204" pitchFamily="34" charset="0"/>
              </a:rPr>
              <a:t>Menggunakan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kata</a:t>
            </a:r>
            <a:r>
              <a:rPr lang="en-US" sz="2000" b="1" dirty="0">
                <a:solidFill>
                  <a:srgbClr val="0070C0"/>
                </a:solidFill>
                <a:latin typeface="Century Gothic" panose="020B0502020202020204" pitchFamily="34" charset="0"/>
                <a:cs typeface="Arial" panose="020B0604020202020204" pitchFamily="34" charset="0"/>
              </a:rPr>
              <a:t> yang </a:t>
            </a:r>
            <a:r>
              <a:rPr lang="en-US" sz="2000" b="1" dirty="0" err="1">
                <a:solidFill>
                  <a:srgbClr val="0070C0"/>
                </a:solidFill>
                <a:latin typeface="Century Gothic" panose="020B0502020202020204" pitchFamily="34" charset="0"/>
                <a:cs typeface="Arial" panose="020B0604020202020204" pitchFamily="34" charset="0"/>
              </a:rPr>
              <a:t>berubah</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makna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dengan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cermat</a:t>
            </a:r>
            <a:endParaRPr lang="en-US" sz="2000" b="1" dirty="0">
              <a:solidFill>
                <a:srgbClr val="0070C0"/>
              </a:solidFill>
              <a:latin typeface="Century Gothic" panose="020B0502020202020204" pitchFamily="34" charset="0"/>
              <a:cs typeface="Arial" panose="020B0604020202020204" pitchFamily="34" charset="0"/>
            </a:endParaRPr>
          </a:p>
          <a:p>
            <a:pPr marL="457200" algn="just"/>
            <a:r>
              <a:rPr lang="en-US" sz="2000" dirty="0" err="1">
                <a:solidFill>
                  <a:schemeClr val="tx1">
                    <a:lumMod val="85000"/>
                    <a:lumOff val="15000"/>
                  </a:schemeClr>
                </a:solidFill>
                <a:latin typeface="Century Gothic" panose="020B0502020202020204" pitchFamily="34" charset="0"/>
                <a:cs typeface="Arial" panose="020B0604020202020204" pitchFamily="34" charset="0"/>
              </a:rPr>
              <a:t>Misalnya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i="1" dirty="0" err="1">
                <a:solidFill>
                  <a:schemeClr val="tx1">
                    <a:lumMod val="85000"/>
                    <a:lumOff val="15000"/>
                  </a:schemeClr>
                </a:solidFill>
                <a:latin typeface="Century Gothic" panose="020B0502020202020204" pitchFamily="34" charset="0"/>
                <a:cs typeface="Arial" panose="020B0604020202020204" pitchFamily="34" charset="0"/>
              </a:rPr>
              <a:t>isu</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berasal</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dari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bahasa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inggris</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i="1" dirty="0">
                <a:solidFill>
                  <a:schemeClr val="tx1">
                    <a:lumMod val="85000"/>
                    <a:lumOff val="15000"/>
                  </a:schemeClr>
                </a:solidFill>
                <a:latin typeface="Century Gothic" panose="020B0502020202020204" pitchFamily="34" charset="0"/>
                <a:cs typeface="Arial" panose="020B0604020202020204" pitchFamily="34" charset="0"/>
              </a:rPr>
              <a:t>issue</a:t>
            </a:r>
            <a:r>
              <a:rPr lang="en-US" sz="2000" dirty="0">
                <a:solidFill>
                  <a:schemeClr val="tx1">
                    <a:lumMod val="85000"/>
                    <a:lumOff val="15000"/>
                  </a:schemeClr>
                </a:solidFill>
                <a:latin typeface="Century Gothic" panose="020B0502020202020204" pitchFamily="34" charset="0"/>
                <a:cs typeface="Arial" panose="020B0604020202020204" pitchFamily="34" charset="0"/>
              </a:rPr>
              <a:t> yang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berarti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publikasi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kesudahan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perkara</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Sementara</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sz="2000" i="1" dirty="0" err="1">
                <a:solidFill>
                  <a:schemeClr val="tx1">
                    <a:lumMod val="85000"/>
                    <a:lumOff val="15000"/>
                  </a:schemeClr>
                </a:solidFill>
                <a:latin typeface="Century Gothic" panose="020B0502020202020204" pitchFamily="34" charset="0"/>
                <a:cs typeface="Arial" panose="020B0604020202020204" pitchFamily="34" charset="0"/>
              </a:rPr>
              <a:t>isu</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dalam</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bahasa</a:t>
            </a:r>
            <a:r>
              <a:rPr lang="en-US" sz="2000" dirty="0">
                <a:solidFill>
                  <a:schemeClr val="tx1">
                    <a:lumMod val="85000"/>
                    <a:lumOff val="15000"/>
                  </a:schemeClr>
                </a:solidFill>
                <a:latin typeface="Century Gothic" panose="020B0502020202020204" pitchFamily="34" charset="0"/>
                <a:cs typeface="Arial" panose="020B0604020202020204" pitchFamily="34" charset="0"/>
              </a:rPr>
              <a:t> Indonesia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berarti</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kabar</a:t>
            </a:r>
            <a:r>
              <a:rPr lang="en-US" sz="2000" dirty="0">
                <a:solidFill>
                  <a:schemeClr val="tx1">
                    <a:lumMod val="85000"/>
                    <a:lumOff val="15000"/>
                  </a:schemeClr>
                </a:solidFill>
                <a:latin typeface="Century Gothic" panose="020B0502020202020204" pitchFamily="34" charset="0"/>
                <a:cs typeface="Arial" panose="020B0604020202020204" pitchFamily="34" charset="0"/>
              </a:rPr>
              <a:t> yang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tidak</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jelas</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asal-usulnya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desas-desus</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kabar</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angin</a:t>
            </a:r>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algn="just"/>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4164473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3352800" y="1143000"/>
            <a:ext cx="4876800" cy="594066"/>
          </a:xfrm>
        </p:spPr>
        <p:txBody>
          <a:bodyPr>
            <a:noAutofit/>
          </a:bodyPr>
          <a:lstStyle/>
          <a:p>
            <a:pPr algn="ctr"/>
            <a:r>
              <a:rPr lang="id-ID" sz="2400" dirty="0"/>
              <a:t>SYARAT KETEPATAN  KATA </a:t>
            </a:r>
            <a:br>
              <a:rPr lang="id-ID" sz="2400" dirty="0"/>
            </a:br>
            <a:r>
              <a:rPr lang="id-ID" sz="2400" dirty="0"/>
              <a:t>(DIKSI)</a:t>
            </a:r>
          </a:p>
        </p:txBody>
      </p:sp>
      <p:sp>
        <p:nvSpPr>
          <p:cNvPr id="5" name="Rectangle 4"/>
          <p:cNvSpPr/>
          <p:nvPr/>
        </p:nvSpPr>
        <p:spPr>
          <a:xfrm>
            <a:off x="914400" y="2286000"/>
            <a:ext cx="7924800" cy="4093428"/>
          </a:xfrm>
          <a:prstGeom prst="rect">
            <a:avLst/>
          </a:prstGeom>
        </p:spPr>
        <p:txBody>
          <a:bodyPr wrap="square">
            <a:spAutoFit/>
          </a:bodyPr>
          <a:lstStyle/>
          <a:p>
            <a:pPr marL="233363" indent="-233363" algn="just"/>
            <a:r>
              <a:rPr lang="en-US" sz="2000" b="1" dirty="0" err="1">
                <a:solidFill>
                  <a:srgbClr val="0070C0"/>
                </a:solidFill>
                <a:latin typeface="Century Gothic" panose="020B0502020202020204" pitchFamily="34" charset="0"/>
                <a:cs typeface="Arial" panose="020B0604020202020204" pitchFamily="34" charset="0"/>
              </a:rPr>
              <a:t>Menggunakan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dengan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cermat</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kata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bersinonim</a:t>
            </a:r>
            <a:endParaRPr lang="en-US" sz="2000" b="1" dirty="0">
              <a:solidFill>
                <a:srgbClr val="0070C0"/>
              </a:solidFill>
              <a:latin typeface="Century Gothic" panose="020B0502020202020204" pitchFamily="34" charset="0"/>
              <a:cs typeface="Arial" panose="020B0604020202020204" pitchFamily="34" charset="0"/>
            </a:endParaRPr>
          </a:p>
          <a:p>
            <a:pPr marL="457200" algn="just"/>
            <a:r>
              <a:rPr lang="en-US" sz="2000" dirty="0" err="1">
                <a:solidFill>
                  <a:schemeClr val="tx1">
                    <a:lumMod val="85000"/>
                    <a:lumOff val="15000"/>
                  </a:schemeClr>
                </a:solidFill>
                <a:latin typeface="Century Gothic" panose="020B0502020202020204" pitchFamily="34" charset="0"/>
                <a:cs typeface="Arial" panose="020B0604020202020204" pitchFamily="34" charset="0"/>
              </a:rPr>
              <a:t>Misalnya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pria</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dengan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laki-laki</a:t>
            </a:r>
            <a:endParaRPr lang="en-US" sz="2000" dirty="0" smtClean="0">
              <a:solidFill>
                <a:schemeClr val="tx1">
                  <a:lumMod val="85000"/>
                  <a:lumOff val="15000"/>
                </a:schemeClr>
              </a:solidFill>
              <a:latin typeface="Century Gothic" panose="020B0502020202020204" pitchFamily="34" charset="0"/>
              <a:cs typeface="Arial" panose="020B0604020202020204" pitchFamily="34" charset="0"/>
            </a:endParaRPr>
          </a:p>
          <a:p>
            <a:pPr marL="457200" algn="just"/>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saya</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dengan</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aku</a:t>
            </a:r>
            <a:endParaRPr lang="en-US" sz="2000" dirty="0" smtClean="0">
              <a:solidFill>
                <a:schemeClr val="tx1">
                  <a:lumMod val="85000"/>
                  <a:lumOff val="15000"/>
                </a:schemeClr>
              </a:solidFill>
              <a:latin typeface="Century Gothic" panose="020B0502020202020204" pitchFamily="34" charset="0"/>
              <a:cs typeface="Arial" panose="020B0604020202020204" pitchFamily="34" charset="0"/>
            </a:endParaRPr>
          </a:p>
          <a:p>
            <a:pPr marL="457200" algn="just"/>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	jam,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waktu</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pukul</a:t>
            </a:r>
            <a:endParaRPr lang="en-US" sz="2000" dirty="0" smtClean="0">
              <a:solidFill>
                <a:schemeClr val="tx1">
                  <a:lumMod val="85000"/>
                  <a:lumOff val="15000"/>
                </a:schemeClr>
              </a:solidFill>
              <a:latin typeface="Century Gothic" panose="020B0502020202020204" pitchFamily="34" charset="0"/>
              <a:cs typeface="Arial" panose="020B0604020202020204" pitchFamily="34" charset="0"/>
            </a:endParaRPr>
          </a:p>
          <a:p>
            <a:pPr marL="457200" algn="just"/>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wanita</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perempuan</a:t>
            </a:r>
            <a:r>
              <a:rPr lang="en-US" sz="2000" dirty="0" smtClean="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smtClean="0">
                <a:solidFill>
                  <a:schemeClr val="tx1">
                    <a:lumMod val="85000"/>
                    <a:lumOff val="15000"/>
                  </a:schemeClr>
                </a:solidFill>
                <a:latin typeface="Century Gothic" panose="020B0502020202020204" pitchFamily="34" charset="0"/>
                <a:cs typeface="Arial" panose="020B0604020202020204" pitchFamily="34" charset="0"/>
              </a:rPr>
              <a:t>betina</a:t>
            </a:r>
            <a:endParaRPr lang="en-US" sz="2000" dirty="0" smtClean="0">
              <a:solidFill>
                <a:schemeClr val="tx1">
                  <a:lumMod val="85000"/>
                  <a:lumOff val="15000"/>
                </a:schemeClr>
              </a:solidFill>
              <a:latin typeface="Century Gothic" panose="020B0502020202020204" pitchFamily="34" charset="0"/>
              <a:cs typeface="Arial" panose="020B0604020202020204" pitchFamily="34" charset="0"/>
            </a:endParaRPr>
          </a:p>
          <a:p>
            <a:pPr marL="457200" algn="just"/>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marL="233363" indent="-233363" algn="just"/>
            <a:r>
              <a:rPr lang="en-US" sz="2000" b="1" dirty="0" err="1">
                <a:solidFill>
                  <a:srgbClr val="0070C0"/>
                </a:solidFill>
                <a:latin typeface="Century Gothic" panose="020B0502020202020204" pitchFamily="34" charset="0"/>
                <a:cs typeface="Arial" panose="020B0604020202020204" pitchFamily="34" charset="0"/>
              </a:rPr>
              <a:t>Menggunakan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kata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abstrak</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dan</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kata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konkret</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secara</a:t>
            </a:r>
            <a:r>
              <a:rPr lang="en-US" sz="2000" b="1" dirty="0">
                <a:solidFill>
                  <a:srgbClr val="0070C0"/>
                </a:solidFill>
                <a:latin typeface="Century Gothic" panose="020B0502020202020204" pitchFamily="34" charset="0"/>
                <a:cs typeface="Arial" panose="020B0604020202020204" pitchFamily="34" charset="0"/>
              </a:rPr>
              <a:t> </a:t>
            </a:r>
            <a:r>
              <a:rPr lang="en-US" sz="2000" b="1" dirty="0" err="1">
                <a:solidFill>
                  <a:srgbClr val="0070C0"/>
                </a:solidFill>
                <a:latin typeface="Century Gothic" panose="020B0502020202020204" pitchFamily="34" charset="0"/>
                <a:cs typeface="Arial" panose="020B0604020202020204" pitchFamily="34" charset="0"/>
              </a:rPr>
              <a:t>cermat</a:t>
            </a:r>
            <a:r>
              <a:rPr lang="en-US" sz="2000" b="1" dirty="0">
                <a:solidFill>
                  <a:srgbClr val="0070C0"/>
                </a:solidFill>
                <a:latin typeface="Century Gothic" panose="020B0502020202020204" pitchFamily="34" charset="0"/>
                <a:cs typeface="Arial" panose="020B0604020202020204" pitchFamily="34" charset="0"/>
              </a:rPr>
              <a:t>.</a:t>
            </a:r>
            <a:endParaRPr lang="id-ID" sz="2000" b="1" dirty="0">
              <a:solidFill>
                <a:srgbClr val="0070C0"/>
              </a:solidFill>
              <a:latin typeface="Century Gothic" panose="020B0502020202020204" pitchFamily="34" charset="0"/>
              <a:cs typeface="Arial" panose="020B0604020202020204" pitchFamily="34" charset="0"/>
            </a:endParaRPr>
          </a:p>
          <a:p>
            <a:pPr marL="457200" indent="-457200" algn="just"/>
            <a:r>
              <a:rPr lang="id-ID" sz="2000" dirty="0">
                <a:solidFill>
                  <a:schemeClr val="tx1">
                    <a:lumMod val="85000"/>
                    <a:lumOff val="15000"/>
                  </a:schemeClr>
                </a:solidFill>
                <a:latin typeface="Century Gothic" panose="020B0502020202020204" pitchFamily="34" charset="0"/>
                <a:cs typeface="Arial" panose="020B0604020202020204" pitchFamily="34" charset="0"/>
              </a:rPr>
              <a:t>	</a:t>
            </a:r>
            <a:r>
              <a:rPr lang="en-US" sz="2000" dirty="0" err="1">
                <a:solidFill>
                  <a:schemeClr val="tx1">
                    <a:lumMod val="85000"/>
                    <a:lumOff val="15000"/>
                  </a:schemeClr>
                </a:solidFill>
                <a:latin typeface="Century Gothic" panose="020B0502020202020204" pitchFamily="34" charset="0"/>
                <a:cs typeface="Arial" panose="020B0604020202020204" pitchFamily="34" charset="0"/>
              </a:rPr>
              <a:t>Misalnya</a:t>
            </a:r>
            <a:r>
              <a:rPr lang="en-US" sz="2000" dirty="0">
                <a:solidFill>
                  <a:schemeClr val="tx1">
                    <a:lumMod val="85000"/>
                    <a:lumOff val="15000"/>
                  </a:schemeClr>
                </a:solidFill>
                <a:latin typeface="Century Gothic" panose="020B0502020202020204" pitchFamily="34" charset="0"/>
                <a:cs typeface="Arial" panose="020B0604020202020204" pitchFamily="34" charset="0"/>
              </a:rPr>
              <a:t>: </a:t>
            </a:r>
            <a:endParaRPr lang="id-ID" sz="2000" dirty="0">
              <a:solidFill>
                <a:schemeClr val="tx1">
                  <a:lumMod val="85000"/>
                  <a:lumOff val="15000"/>
                </a:schemeClr>
              </a:solidFill>
              <a:latin typeface="Century Gothic" panose="020B0502020202020204" pitchFamily="34" charset="0"/>
              <a:cs typeface="Arial" panose="020B0604020202020204" pitchFamily="34" charset="0"/>
            </a:endParaRPr>
          </a:p>
          <a:p>
            <a:pPr marL="457200" indent="-457200" algn="just"/>
            <a:r>
              <a:rPr lang="id-ID" sz="2000" dirty="0">
                <a:solidFill>
                  <a:schemeClr val="tx1">
                    <a:lumMod val="85000"/>
                    <a:lumOff val="15000"/>
                  </a:schemeClr>
                </a:solidFill>
                <a:latin typeface="Century Gothic" panose="020B0502020202020204" pitchFamily="34" charset="0"/>
                <a:cs typeface="Arial" panose="020B0604020202020204" pitchFamily="34" charset="0"/>
              </a:rPr>
              <a:t>	perdamaian, pendidikan, persatuan </a:t>
            </a:r>
            <a:r>
              <a:rPr lang="id-ID" sz="2000" dirty="0" smtClean="0">
                <a:solidFill>
                  <a:schemeClr val="tx1">
                    <a:lumMod val="85000"/>
                    <a:lumOff val="15000"/>
                  </a:schemeClr>
                </a:solidFill>
                <a:latin typeface="Century Gothic" panose="020B0502020202020204" pitchFamily="34" charset="0"/>
                <a:cs typeface="Arial" panose="020B0604020202020204" pitchFamily="34" charset="0"/>
              </a:rPr>
              <a:t>(</a:t>
            </a:r>
            <a:r>
              <a:rPr lang="id-ID" sz="2000" dirty="0">
                <a:solidFill>
                  <a:schemeClr val="tx1">
                    <a:lumMod val="85000"/>
                    <a:lumOff val="15000"/>
                  </a:schemeClr>
                </a:solidFill>
                <a:latin typeface="Century Gothic" panose="020B0502020202020204" pitchFamily="34" charset="0"/>
                <a:cs typeface="Arial" panose="020B0604020202020204" pitchFamily="34" charset="0"/>
              </a:rPr>
              <a:t>kata abstrak)</a:t>
            </a:r>
          </a:p>
          <a:p>
            <a:pPr marL="457200" indent="-457200" algn="just"/>
            <a:r>
              <a:rPr lang="id-ID" sz="2000" dirty="0">
                <a:solidFill>
                  <a:schemeClr val="tx1">
                    <a:lumMod val="85000"/>
                    <a:lumOff val="15000"/>
                  </a:schemeClr>
                </a:solidFill>
                <a:latin typeface="Century Gothic" panose="020B0502020202020204" pitchFamily="34" charset="0"/>
                <a:cs typeface="Arial" panose="020B0604020202020204" pitchFamily="34" charset="0"/>
              </a:rPr>
              <a:t>	meja, kursi, papan (kata konkret)</a:t>
            </a:r>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marL="233363" indent="-233363" algn="just"/>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marL="457200" algn="just"/>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a:p>
            <a:pPr algn="just"/>
            <a:endParaRPr lang="en-US" sz="2000" dirty="0">
              <a:solidFill>
                <a:schemeClr val="tx1">
                  <a:lumMod val="85000"/>
                  <a:lumOff val="15000"/>
                </a:schemeClr>
              </a:solidFill>
              <a:latin typeface="Century Gothic" panose="020B0502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6200" y="0"/>
            <a:ext cx="2133600" cy="1397358"/>
          </a:xfrm>
          <a:prstGeom prst="rect">
            <a:avLst/>
          </a:prstGeom>
        </p:spPr>
      </p:pic>
    </p:spTree>
    <p:extLst>
      <p:ext uri="{BB962C8B-B14F-4D97-AF65-F5344CB8AC3E}">
        <p14:creationId xmlns:p14="http://schemas.microsoft.com/office/powerpoint/2010/main" val="1655777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188789BF-891A-4EE5-9EFB-93953D40423D}" vid="{803591B1-0788-48A8-8210-8A6F797ECE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1778</TotalTime>
  <Words>1187</Words>
  <Application>Microsoft Office PowerPoint</Application>
  <PresentationFormat>On-screen Show (4:3)</PresentationFormat>
  <Paragraphs>157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Century Gothic</vt:lpstr>
      <vt:lpstr>Open Sans</vt:lpstr>
      <vt:lpstr>Times New Roman</vt:lpstr>
      <vt:lpstr>Wingdings</vt:lpstr>
      <vt:lpstr>Theme1</vt:lpstr>
      <vt:lpstr>PowerPoint Presentation</vt:lpstr>
      <vt:lpstr>PowerPoint Presentation</vt:lpstr>
      <vt:lpstr>KETEPATAN  KATA  (DIKSI)</vt:lpstr>
      <vt:lpstr>KETEPATAN  KATA  (DIKSI)</vt:lpstr>
      <vt:lpstr>SYARAT KETEPATAN  KATA  (DIKSI)</vt:lpstr>
      <vt:lpstr>SYARAT KETEPATAN  KATA  (DIKSI)</vt:lpstr>
      <vt:lpstr>SYARAT KETEPATAN  KATA  (DIKSI)</vt:lpstr>
      <vt:lpstr>SYARAT KETEPATAN  KATA  (DIKSI)</vt:lpstr>
      <vt:lpstr>SYARAT KETEPATAN  KATA  (DIKSI)</vt:lpstr>
      <vt:lpstr>KESESUAIAN KATA  (DIKSI)</vt:lpstr>
      <vt:lpstr>SYARAT KESESUAIAN KATA  (DIKSI)</vt:lpstr>
      <vt:lpstr>SYARAT KESESUAIAN KATA  (DIKSI)</vt:lpstr>
      <vt:lpstr>PEDOMAN PEMBENTUKAN ISTILAH</vt:lpstr>
      <vt:lpstr>PEDOMAN PEMBENTUKAN ISTILAH</vt:lpstr>
      <vt:lpstr>PEDOMAN PEMBENTUKAN ISTILAH</vt:lpstr>
      <vt:lpstr>JENIS-JENIS DEFINISI</vt:lpstr>
      <vt:lpstr>JENIS-JENIS DEFINISI</vt:lpstr>
      <vt:lpstr>JENIS-JENIS DEFINISI</vt:lpstr>
      <vt:lpstr>JENIS-JENIS DEFINISI</vt:lpstr>
      <vt:lpstr>JENIS-JENIS DEFINISI</vt:lpstr>
      <vt:lpstr>Main Material : LEC – Diksi, Pembentukan Istilah, dan Definisi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Rahmi</cp:lastModifiedBy>
  <cp:revision>21</cp:revision>
  <dcterms:created xsi:type="dcterms:W3CDTF">2015-05-04T03:33:03Z</dcterms:created>
  <dcterms:modified xsi:type="dcterms:W3CDTF">2020-07-23T08:16:23Z</dcterms:modified>
</cp:coreProperties>
</file>