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88" r:id="rId2"/>
    <p:sldId id="289" r:id="rId3"/>
    <p:sldId id="268" r:id="rId4"/>
    <p:sldId id="284" r:id="rId5"/>
    <p:sldId id="283" r:id="rId6"/>
    <p:sldId id="286" r:id="rId7"/>
    <p:sldId id="287" r:id="rId8"/>
    <p:sldId id="28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62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88"/>
          </p14:sldIdLst>
        </p14:section>
        <p14:section name="COURSE CONTENT" id="{F4927CBE-FA17-46D1-BAAE-887D0AF2CCBF}">
          <p14:sldIdLst>
            <p14:sldId id="289"/>
            <p14:sldId id="268"/>
            <p14:sldId id="284"/>
            <p14:sldId id="283"/>
            <p14:sldId id="286"/>
            <p14:sldId id="287"/>
            <p14:sldId id="28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REFERENCE" id="{82098E28-DACF-4424-86A1-E861B2DCC6F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7ADD8-6C6F-4C75-8E49-7DE93A799392}" type="doc">
      <dgm:prSet loTypeId="urn:microsoft.com/office/officeart/2011/layout/Tab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583ADD-674D-4497-8C49-5C3029A3CA67}">
      <dgm:prSet phldrT="[Text]"/>
      <dgm:spPr/>
      <dgm:t>
        <a:bodyPr/>
        <a:lstStyle/>
        <a:p>
          <a:r>
            <a:rPr lang="en-US" dirty="0" smtClean="0"/>
            <a:t>SUBJEK</a:t>
          </a:r>
          <a:endParaRPr lang="en-US" dirty="0"/>
        </a:p>
      </dgm:t>
    </dgm:pt>
    <dgm:pt modelId="{7640238C-4703-428A-BDB4-678883531F4B}" type="parTrans" cxnId="{E6BD59D0-90B5-4437-B04E-3977076998DC}">
      <dgm:prSet/>
      <dgm:spPr/>
      <dgm:t>
        <a:bodyPr/>
        <a:lstStyle/>
        <a:p>
          <a:endParaRPr lang="en-US"/>
        </a:p>
      </dgm:t>
    </dgm:pt>
    <dgm:pt modelId="{7269951A-4068-4172-8B26-6197924EC2BD}" type="sibTrans" cxnId="{E6BD59D0-90B5-4437-B04E-3977076998DC}">
      <dgm:prSet/>
      <dgm:spPr/>
      <dgm:t>
        <a:bodyPr/>
        <a:lstStyle/>
        <a:p>
          <a:endParaRPr lang="en-US"/>
        </a:p>
      </dgm:t>
    </dgm:pt>
    <dgm:pt modelId="{AC348F6B-22C0-4D02-AD9B-93C4CC65CE0C}">
      <dgm:prSet phldrT="[Text]" custT="1"/>
      <dgm:spPr/>
      <dgm:t>
        <a:bodyPr/>
        <a:lstStyle/>
        <a:p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bagian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kalimat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menunjuk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pada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pelaku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tokoh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sosok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benda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),</a:t>
          </a:r>
        </a:p>
        <a:p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sesuatu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hal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atau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suatu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masalah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menjadi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pangkal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/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pokok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pembicaraan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1A4616-3024-4202-A467-9F5A522C6BB8}" type="parTrans" cxnId="{251E1B8E-C464-4185-94D0-46797021EDA5}">
      <dgm:prSet/>
      <dgm:spPr/>
      <dgm:t>
        <a:bodyPr/>
        <a:lstStyle/>
        <a:p>
          <a:endParaRPr lang="en-US"/>
        </a:p>
      </dgm:t>
    </dgm:pt>
    <dgm:pt modelId="{5F46400B-BB54-41E5-B4EE-E2F3DDE24D11}" type="sibTrans" cxnId="{251E1B8E-C464-4185-94D0-46797021EDA5}">
      <dgm:prSet/>
      <dgm:spPr/>
      <dgm:t>
        <a:bodyPr/>
        <a:lstStyle/>
        <a:p>
          <a:endParaRPr lang="en-US"/>
        </a:p>
      </dgm:t>
    </dgm:pt>
    <dgm:pt modelId="{0CBADC44-FC19-4841-BA42-52C5644B41C9}">
      <dgm:prSet phldrT="[Text]"/>
      <dgm:spPr/>
      <dgm:t>
        <a:bodyPr/>
        <a:lstStyle/>
        <a:p>
          <a:endParaRPr lang="en-US" dirty="0"/>
        </a:p>
      </dgm:t>
    </dgm:pt>
    <dgm:pt modelId="{C4DB9B30-E4F0-452D-836D-BA605175051C}" type="parTrans" cxnId="{4231326A-D922-43A2-96A1-370E83C49390}">
      <dgm:prSet/>
      <dgm:spPr/>
      <dgm:t>
        <a:bodyPr/>
        <a:lstStyle/>
        <a:p>
          <a:endParaRPr lang="en-US"/>
        </a:p>
      </dgm:t>
    </dgm:pt>
    <dgm:pt modelId="{43E4C337-9CE5-429A-B086-B442AA867616}" type="sibTrans" cxnId="{4231326A-D922-43A2-96A1-370E83C49390}">
      <dgm:prSet/>
      <dgm:spPr/>
      <dgm:t>
        <a:bodyPr/>
        <a:lstStyle/>
        <a:p>
          <a:endParaRPr lang="en-US"/>
        </a:p>
      </dgm:t>
    </dgm:pt>
    <dgm:pt modelId="{2177328B-3AF1-4312-ABD9-12A43EB4FD70}">
      <dgm:prSet phldrT="[Text]"/>
      <dgm:spPr/>
      <dgm:t>
        <a:bodyPr/>
        <a:lstStyle/>
        <a:p>
          <a:r>
            <a:rPr lang="en-US" dirty="0" smtClean="0"/>
            <a:t>PREDIKAT</a:t>
          </a:r>
          <a:endParaRPr lang="en-US" dirty="0"/>
        </a:p>
      </dgm:t>
    </dgm:pt>
    <dgm:pt modelId="{EB61C0CC-E61C-42CD-8142-ED26F1CC9039}" type="parTrans" cxnId="{A833A6FC-C266-42BB-B17B-51DCF56E72E3}">
      <dgm:prSet/>
      <dgm:spPr/>
      <dgm:t>
        <a:bodyPr/>
        <a:lstStyle/>
        <a:p>
          <a:endParaRPr lang="en-US"/>
        </a:p>
      </dgm:t>
    </dgm:pt>
    <dgm:pt modelId="{9CB0AE4B-F28F-406B-BE88-291370ED2C7F}" type="sibTrans" cxnId="{A833A6FC-C266-42BB-B17B-51DCF56E72E3}">
      <dgm:prSet/>
      <dgm:spPr/>
      <dgm:t>
        <a:bodyPr/>
        <a:lstStyle/>
        <a:p>
          <a:endParaRPr lang="en-US"/>
        </a:p>
      </dgm:t>
    </dgm:pt>
    <dgm:pt modelId="{57E1B99F-AE8A-441D-8445-104E887FCA9E}">
      <dgm:prSet phldrT="[Text]" custT="1"/>
      <dgm:spPr/>
      <dgm:t>
        <a:bodyPr/>
        <a:lstStyle/>
        <a:p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Predikat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(P)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adalah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bagian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kalimat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memberi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tahu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melakukan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tindakan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apa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atau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dalam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keadaan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bagaimana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S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yaitu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pelaku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/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tokoh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atau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sosok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di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dalam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suatu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kalimat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).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F5BFCD-0C15-4DF5-97EA-3E871972DC96}" type="parTrans" cxnId="{240F6671-4B86-47CD-8845-3313624CE9A2}">
      <dgm:prSet/>
      <dgm:spPr/>
      <dgm:t>
        <a:bodyPr/>
        <a:lstStyle/>
        <a:p>
          <a:endParaRPr lang="en-US"/>
        </a:p>
      </dgm:t>
    </dgm:pt>
    <dgm:pt modelId="{EB8A9087-9FE7-45A1-9A4A-A65A1B4FDCA7}" type="sibTrans" cxnId="{240F6671-4B86-47CD-8845-3313624CE9A2}">
      <dgm:prSet/>
      <dgm:spPr/>
      <dgm:t>
        <a:bodyPr/>
        <a:lstStyle/>
        <a:p>
          <a:endParaRPr lang="en-US"/>
        </a:p>
      </dgm:t>
    </dgm:pt>
    <dgm:pt modelId="{B0B9824F-930A-4E86-B7A9-C01DFCBC35AD}">
      <dgm:prSet phldrT="[Text]"/>
      <dgm:spPr/>
      <dgm:t>
        <a:bodyPr/>
        <a:lstStyle/>
        <a:p>
          <a:endParaRPr lang="en-US" dirty="0"/>
        </a:p>
      </dgm:t>
    </dgm:pt>
    <dgm:pt modelId="{E22C3947-9BA6-43E3-9A87-2FF5DDC85C11}" type="parTrans" cxnId="{60E35C63-E4F2-4ED8-9CDD-C344B3FDAB70}">
      <dgm:prSet/>
      <dgm:spPr/>
      <dgm:t>
        <a:bodyPr/>
        <a:lstStyle/>
        <a:p>
          <a:endParaRPr lang="en-US"/>
        </a:p>
      </dgm:t>
    </dgm:pt>
    <dgm:pt modelId="{54C492BC-A960-46B3-947F-BDE50644E58F}" type="sibTrans" cxnId="{60E35C63-E4F2-4ED8-9CDD-C344B3FDAB70}">
      <dgm:prSet/>
      <dgm:spPr/>
      <dgm:t>
        <a:bodyPr/>
        <a:lstStyle/>
        <a:p>
          <a:endParaRPr lang="en-US"/>
        </a:p>
      </dgm:t>
    </dgm:pt>
    <dgm:pt modelId="{6D44502B-3571-47D4-BA1E-2F551356F246}">
      <dgm:prSet phldrT="[Text]"/>
      <dgm:spPr/>
      <dgm:t>
        <a:bodyPr/>
        <a:lstStyle/>
        <a:p>
          <a:r>
            <a:rPr lang="en-US" dirty="0" smtClean="0"/>
            <a:t>OBJEK</a:t>
          </a:r>
          <a:endParaRPr lang="en-US" dirty="0"/>
        </a:p>
      </dgm:t>
    </dgm:pt>
    <dgm:pt modelId="{8DB67108-952F-4514-A5C1-8A9894F54D79}" type="parTrans" cxnId="{E5774738-036A-4200-AC11-A60C543C7289}">
      <dgm:prSet/>
      <dgm:spPr/>
      <dgm:t>
        <a:bodyPr/>
        <a:lstStyle/>
        <a:p>
          <a:endParaRPr lang="en-US"/>
        </a:p>
      </dgm:t>
    </dgm:pt>
    <dgm:pt modelId="{88A1BB41-ED11-44B5-9CF4-C0F235BBC588}" type="sibTrans" cxnId="{E5774738-036A-4200-AC11-A60C543C7289}">
      <dgm:prSet/>
      <dgm:spPr/>
      <dgm:t>
        <a:bodyPr/>
        <a:lstStyle/>
        <a:p>
          <a:endParaRPr lang="en-US"/>
        </a:p>
      </dgm:t>
    </dgm:pt>
    <dgm:pt modelId="{D9521C29-3FF2-46B2-B846-3365355BE19C}">
      <dgm:prSet phldrT="[Text]" custT="1"/>
      <dgm:spPr/>
      <dgm:t>
        <a:bodyPr/>
        <a:lstStyle/>
        <a:p>
          <a:r>
            <a:rPr lang="en-US" sz="1600" dirty="0" err="1" smtClean="0"/>
            <a:t>bagian</a:t>
          </a:r>
          <a:r>
            <a:rPr lang="en-US" sz="1800" dirty="0" smtClean="0"/>
            <a:t> </a:t>
          </a:r>
          <a:r>
            <a:rPr lang="en-US" sz="1800" dirty="0" err="1" smtClean="0"/>
            <a:t>kalimat</a:t>
          </a:r>
          <a:r>
            <a:rPr lang="en-US" sz="1800" dirty="0" smtClean="0"/>
            <a:t> yang </a:t>
          </a:r>
          <a:r>
            <a:rPr lang="en-US" sz="1800" dirty="0" err="1" smtClean="0"/>
            <a:t>melengkapi</a:t>
          </a:r>
          <a:r>
            <a:rPr lang="en-US" sz="1800" dirty="0" smtClean="0"/>
            <a:t> </a:t>
          </a:r>
          <a:r>
            <a:rPr lang="en-US" sz="1800" dirty="0" err="1" smtClean="0"/>
            <a:t>Predikat</a:t>
          </a:r>
          <a:endParaRPr lang="en-US" sz="1800" dirty="0"/>
        </a:p>
      </dgm:t>
    </dgm:pt>
    <dgm:pt modelId="{7AAA74BC-8CC8-44F3-A1DE-018C7B1BB1A1}" type="parTrans" cxnId="{6882F097-F0C3-4209-B459-6F4BF954FDC0}">
      <dgm:prSet/>
      <dgm:spPr/>
      <dgm:t>
        <a:bodyPr/>
        <a:lstStyle/>
        <a:p>
          <a:endParaRPr lang="en-US"/>
        </a:p>
      </dgm:t>
    </dgm:pt>
    <dgm:pt modelId="{002BABF4-C1C3-4CB9-9EF0-D348C8F3308C}" type="sibTrans" cxnId="{6882F097-F0C3-4209-B459-6F4BF954FDC0}">
      <dgm:prSet/>
      <dgm:spPr/>
      <dgm:t>
        <a:bodyPr/>
        <a:lstStyle/>
        <a:p>
          <a:endParaRPr lang="en-US"/>
        </a:p>
      </dgm:t>
    </dgm:pt>
    <dgm:pt modelId="{71FDA712-FB39-4231-9C45-95B667EDFCAC}">
      <dgm:prSet/>
      <dgm:spPr/>
      <dgm:t>
        <a:bodyPr/>
        <a:lstStyle/>
        <a:p>
          <a:endParaRPr lang="en-US" dirty="0"/>
        </a:p>
      </dgm:t>
    </dgm:pt>
    <dgm:pt modelId="{5A9519A2-06AE-44BB-A97E-AC3B403DE359}" type="parTrans" cxnId="{F04DA776-5190-4495-B0A1-E52D718EF3F1}">
      <dgm:prSet/>
      <dgm:spPr/>
      <dgm:t>
        <a:bodyPr/>
        <a:lstStyle/>
        <a:p>
          <a:endParaRPr lang="en-US"/>
        </a:p>
      </dgm:t>
    </dgm:pt>
    <dgm:pt modelId="{5792EA7F-C88C-4C5D-A858-890A9B794755}" type="sibTrans" cxnId="{F04DA776-5190-4495-B0A1-E52D718EF3F1}">
      <dgm:prSet/>
      <dgm:spPr/>
      <dgm:t>
        <a:bodyPr/>
        <a:lstStyle/>
        <a:p>
          <a:endParaRPr lang="en-US"/>
        </a:p>
      </dgm:t>
    </dgm:pt>
    <dgm:pt modelId="{F19F015B-C97C-4D2C-88B0-BDF017E50799}">
      <dgm:prSet phldrT="[Text]"/>
      <dgm:spPr/>
      <dgm:t>
        <a:bodyPr/>
        <a:lstStyle/>
        <a:p>
          <a:endParaRPr lang="en-US"/>
        </a:p>
      </dgm:t>
    </dgm:pt>
    <dgm:pt modelId="{4EEA0824-E541-473C-842A-674E57B1E016}" type="parTrans" cxnId="{CC0EC02F-6C43-48AE-96C8-DA8B7F85951C}">
      <dgm:prSet/>
      <dgm:spPr/>
      <dgm:t>
        <a:bodyPr/>
        <a:lstStyle/>
        <a:p>
          <a:endParaRPr lang="en-US"/>
        </a:p>
      </dgm:t>
    </dgm:pt>
    <dgm:pt modelId="{35A50422-DFEE-4D5F-ADFF-AA0A7A3C5BB0}" type="sibTrans" cxnId="{CC0EC02F-6C43-48AE-96C8-DA8B7F85951C}">
      <dgm:prSet/>
      <dgm:spPr/>
      <dgm:t>
        <a:bodyPr/>
        <a:lstStyle/>
        <a:p>
          <a:endParaRPr lang="en-US"/>
        </a:p>
      </dgm:t>
    </dgm:pt>
    <dgm:pt modelId="{DB84AF45-C56D-4442-9062-A031F7595099}">
      <dgm:prSet/>
      <dgm:spPr/>
      <dgm:t>
        <a:bodyPr/>
        <a:lstStyle/>
        <a:p>
          <a:endParaRPr lang="en-US"/>
        </a:p>
      </dgm:t>
    </dgm:pt>
    <dgm:pt modelId="{6B658846-77CF-4C3B-BD8C-13B5483CC31F}" type="parTrans" cxnId="{155B1E0A-1691-4850-B61B-63A029601185}">
      <dgm:prSet/>
      <dgm:spPr/>
      <dgm:t>
        <a:bodyPr/>
        <a:lstStyle/>
        <a:p>
          <a:endParaRPr lang="en-US"/>
        </a:p>
      </dgm:t>
    </dgm:pt>
    <dgm:pt modelId="{4FFEDE40-7832-40F3-95C2-F8B3E3986941}" type="sibTrans" cxnId="{155B1E0A-1691-4850-B61B-63A029601185}">
      <dgm:prSet/>
      <dgm:spPr/>
      <dgm:t>
        <a:bodyPr/>
        <a:lstStyle/>
        <a:p>
          <a:endParaRPr lang="en-US"/>
        </a:p>
      </dgm:t>
    </dgm:pt>
    <dgm:pt modelId="{B0857AFA-C8B8-4E87-AB7E-A015650C2F15}">
      <dgm:prSet/>
      <dgm:spPr/>
      <dgm:t>
        <a:bodyPr/>
        <a:lstStyle/>
        <a:p>
          <a:r>
            <a:rPr lang="en-US" smtClean="0"/>
            <a:t>PELENGKAP</a:t>
          </a:r>
          <a:endParaRPr lang="en-US" dirty="0"/>
        </a:p>
      </dgm:t>
    </dgm:pt>
    <dgm:pt modelId="{013FBD08-510F-49C1-B17F-F1DEEBC01311}" type="parTrans" cxnId="{C1FD3961-CC96-4C96-9D7D-36BF2C5C20A7}">
      <dgm:prSet/>
      <dgm:spPr/>
      <dgm:t>
        <a:bodyPr/>
        <a:lstStyle/>
        <a:p>
          <a:endParaRPr lang="en-US"/>
        </a:p>
      </dgm:t>
    </dgm:pt>
    <dgm:pt modelId="{28371681-F336-40CC-93AF-E2EAC5B1F624}" type="sibTrans" cxnId="{C1FD3961-CC96-4C96-9D7D-36BF2C5C20A7}">
      <dgm:prSet/>
      <dgm:spPr/>
      <dgm:t>
        <a:bodyPr/>
        <a:lstStyle/>
        <a:p>
          <a:endParaRPr lang="en-US"/>
        </a:p>
      </dgm:t>
    </dgm:pt>
    <dgm:pt modelId="{E66A586A-66AE-451D-9CBB-682488BC9C11}">
      <dgm:prSet/>
      <dgm:spPr/>
      <dgm:t>
        <a:bodyPr/>
        <a:lstStyle/>
        <a:p>
          <a:r>
            <a:rPr lang="en-US" dirty="0" smtClean="0"/>
            <a:t>KETERANGAN</a:t>
          </a:r>
          <a:endParaRPr lang="en-US" dirty="0"/>
        </a:p>
      </dgm:t>
    </dgm:pt>
    <dgm:pt modelId="{6D98F6D6-68CC-49EF-8CD0-AC4ACB5B025F}" type="parTrans" cxnId="{B46CA0A4-A793-451D-87C7-7A62AA887F3B}">
      <dgm:prSet/>
      <dgm:spPr/>
      <dgm:t>
        <a:bodyPr/>
        <a:lstStyle/>
        <a:p>
          <a:endParaRPr lang="en-US"/>
        </a:p>
      </dgm:t>
    </dgm:pt>
    <dgm:pt modelId="{AF2E88AA-6D0A-4588-9335-77E4CD31E2BE}" type="sibTrans" cxnId="{B46CA0A4-A793-451D-87C7-7A62AA887F3B}">
      <dgm:prSet/>
      <dgm:spPr/>
      <dgm:t>
        <a:bodyPr/>
        <a:lstStyle/>
        <a:p>
          <a:endParaRPr lang="en-US"/>
        </a:p>
      </dgm:t>
    </dgm:pt>
    <dgm:pt modelId="{1E591424-4189-4520-AE70-B68774CDEBD5}" type="pres">
      <dgm:prSet presAssocID="{B0E7ADD8-6C6F-4C75-8E49-7DE93A799392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1A34518-AED5-48F9-B691-E174A80D3CEB}" type="pres">
      <dgm:prSet presAssocID="{5C583ADD-674D-4497-8C49-5C3029A3CA67}" presName="composite" presStyleCnt="0"/>
      <dgm:spPr/>
    </dgm:pt>
    <dgm:pt modelId="{FD199EE5-1A94-48C9-ABA7-8E0FE809FC69}" type="pres">
      <dgm:prSet presAssocID="{5C583ADD-674D-4497-8C49-5C3029A3CA67}" presName="FirstChild" presStyleLbl="revTx" presStyleIdx="0" presStyleCnt="8" custScaleX="94175" custLinFactY="85222" custLinFactNeighborX="1312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5B53-CCE9-47B9-8B8F-41F5BF886017}" type="pres">
      <dgm:prSet presAssocID="{5C583ADD-674D-4497-8C49-5C3029A3CA67}" presName="Parent" presStyleLbl="alignNode1" presStyleIdx="0" presStyleCnt="5" custLinFactY="100000" custLinFactNeighborY="10685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34879-2CFB-4EDD-AF7C-A0DA3D9AF45D}" type="pres">
      <dgm:prSet presAssocID="{5C583ADD-674D-4497-8C49-5C3029A3CA67}" presName="Accent" presStyleLbl="parChTrans1D1" presStyleIdx="0" presStyleCnt="5" custLinFactY="994867" custLinFactNeighborY="1000000"/>
      <dgm:spPr/>
    </dgm:pt>
    <dgm:pt modelId="{8A6FAA6A-E95F-445B-A07D-2061D07C9DF9}" type="pres">
      <dgm:prSet presAssocID="{5C583ADD-674D-4497-8C49-5C3029A3CA67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73FB-3A4E-4321-8F9B-FC40067394F3}" type="pres">
      <dgm:prSet presAssocID="{7269951A-4068-4172-8B26-6197924EC2BD}" presName="sibTrans" presStyleCnt="0"/>
      <dgm:spPr/>
    </dgm:pt>
    <dgm:pt modelId="{F4EA4388-455A-475C-B9E2-FB8D50EACA4A}" type="pres">
      <dgm:prSet presAssocID="{2177328B-3AF1-4312-ABD9-12A43EB4FD70}" presName="composite" presStyleCnt="0"/>
      <dgm:spPr/>
    </dgm:pt>
    <dgm:pt modelId="{206D93E4-DD1F-4B34-9440-0A92E116CEEF}" type="pres">
      <dgm:prSet presAssocID="{2177328B-3AF1-4312-ABD9-12A43EB4FD70}" presName="FirstChild" presStyleLbl="revTx" presStyleIdx="2" presStyleCnt="8" custScaleX="91551" custLinFactNeighborX="1293" custLinFactNeighborY="901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93488-123D-496E-AD63-971B34BF4B84}" type="pres">
      <dgm:prSet presAssocID="{2177328B-3AF1-4312-ABD9-12A43EB4FD70}" presName="Parent" presStyleLbl="alignNode1" presStyleIdx="1" presStyleCnt="5" custLinFactY="760" custLinFactNeighborY="10000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CD3DA1-5B82-4656-9109-EBE4E217512E}" type="pres">
      <dgm:prSet presAssocID="{2177328B-3AF1-4312-ABD9-12A43EB4FD70}" presName="Accent" presStyleLbl="parChTrans1D1" presStyleIdx="1" presStyleCnt="5" custLinFactY="463225" custLinFactNeighborY="500000"/>
      <dgm:spPr/>
    </dgm:pt>
    <dgm:pt modelId="{CB3BCB33-4E5A-41B6-A45D-D8CB5FE55026}" type="pres">
      <dgm:prSet presAssocID="{2177328B-3AF1-4312-ABD9-12A43EB4FD70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B74F9-498A-4F61-8A26-46B2DF7FDEDF}" type="pres">
      <dgm:prSet presAssocID="{9CB0AE4B-F28F-406B-BE88-291370ED2C7F}" presName="sibTrans" presStyleCnt="0"/>
      <dgm:spPr/>
    </dgm:pt>
    <dgm:pt modelId="{C5575988-EA78-4DB6-840B-0B40ED5BA84F}" type="pres">
      <dgm:prSet presAssocID="{6D44502B-3571-47D4-BA1E-2F551356F246}" presName="composite" presStyleCnt="0"/>
      <dgm:spPr/>
    </dgm:pt>
    <dgm:pt modelId="{66CE396E-8C29-4802-946E-63E1ABC75874}" type="pres">
      <dgm:prSet presAssocID="{6D44502B-3571-47D4-BA1E-2F551356F246}" presName="FirstChild" presStyleLbl="revTx" presStyleIdx="4" presStyleCnt="8" custScaleX="91551" custLinFactNeighborX="1312" custLinFactNeighborY="-170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C8671-66DE-4597-BCF9-5B475165FB41}" type="pres">
      <dgm:prSet presAssocID="{6D44502B-3571-47D4-BA1E-2F551356F246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40274-6E44-4FD5-B6FE-F891D81FBA79}" type="pres">
      <dgm:prSet presAssocID="{6D44502B-3571-47D4-BA1E-2F551356F246}" presName="Accent" presStyleLbl="parChTrans1D1" presStyleIdx="2" presStyleCnt="5"/>
      <dgm:spPr/>
    </dgm:pt>
    <dgm:pt modelId="{DA5C3F91-33E4-456E-AE23-B3A7A30C1C01}" type="pres">
      <dgm:prSet presAssocID="{6D44502B-3571-47D4-BA1E-2F551356F246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7802E1-E97B-44CD-9B23-49CC00F72536}" type="pres">
      <dgm:prSet presAssocID="{88A1BB41-ED11-44B5-9CF4-C0F235BBC588}" presName="sibTrans" presStyleCnt="0"/>
      <dgm:spPr/>
    </dgm:pt>
    <dgm:pt modelId="{C0849E44-1651-4700-95D7-C33A6D1C4B13}" type="pres">
      <dgm:prSet presAssocID="{B0857AFA-C8B8-4E87-AB7E-A015650C2F15}" presName="composite" presStyleCnt="0"/>
      <dgm:spPr/>
    </dgm:pt>
    <dgm:pt modelId="{BE3F2386-327A-431A-8B9B-E60311D9C487}" type="pres">
      <dgm:prSet presAssocID="{B0857AFA-C8B8-4E87-AB7E-A015650C2F15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950624EF-929E-4E1F-88C7-A7C1BC539D30}" type="pres">
      <dgm:prSet presAssocID="{B0857AFA-C8B8-4E87-AB7E-A015650C2F15}" presName="Parent" presStyleLbl="alignNode1" presStyleIdx="3" presStyleCnt="5" custLinFactNeighborY="-93341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C02A7-9CCC-4701-A956-6DD1ECF53A74}" type="pres">
      <dgm:prSet presAssocID="{B0857AFA-C8B8-4E87-AB7E-A015650C2F15}" presName="Accent" presStyleLbl="parChTrans1D1" presStyleIdx="3" presStyleCnt="5" custLinFactY="-500000" custLinFactNeighborY="-592459"/>
      <dgm:spPr/>
    </dgm:pt>
    <dgm:pt modelId="{66E16724-9FFB-4697-8D4E-B249A4D3CE88}" type="pres">
      <dgm:prSet presAssocID="{28371681-F336-40CC-93AF-E2EAC5B1F624}" presName="sibTrans" presStyleCnt="0"/>
      <dgm:spPr/>
    </dgm:pt>
    <dgm:pt modelId="{FAAF2FB6-E74D-4B2B-A198-D66F38DE448D}" type="pres">
      <dgm:prSet presAssocID="{E66A586A-66AE-451D-9CBB-682488BC9C11}" presName="composite" presStyleCnt="0"/>
      <dgm:spPr/>
    </dgm:pt>
    <dgm:pt modelId="{C6A97FB6-9858-481E-A7A4-36F9355F2F08}" type="pres">
      <dgm:prSet presAssocID="{E66A586A-66AE-451D-9CBB-682488BC9C11}" presName="FirstChild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C3AF5791-E78A-44DF-9317-55B6D1E621A8}" type="pres">
      <dgm:prSet presAssocID="{E66A586A-66AE-451D-9CBB-682488BC9C11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C04AD-CFFD-4D52-85C2-D075722D2964}" type="pres">
      <dgm:prSet presAssocID="{E66A586A-66AE-451D-9CBB-682488BC9C11}" presName="Accent" presStyleLbl="parChTrans1D1" presStyleIdx="4" presStyleCnt="5"/>
      <dgm:spPr/>
    </dgm:pt>
  </dgm:ptLst>
  <dgm:cxnLst>
    <dgm:cxn modelId="{468EB791-A3A0-45F3-8A77-D0129FD0EA50}" type="presOf" srcId="{5C583ADD-674D-4497-8C49-5C3029A3CA67}" destId="{B5165B53-CCE9-47B9-8B8F-41F5BF886017}" srcOrd="0" destOrd="0" presId="urn:microsoft.com/office/officeart/2011/layout/TabList"/>
    <dgm:cxn modelId="{F04DA776-5190-4495-B0A1-E52D718EF3F1}" srcId="{6D44502B-3571-47D4-BA1E-2F551356F246}" destId="{71FDA712-FB39-4231-9C45-95B667EDFCAC}" srcOrd="1" destOrd="0" parTransId="{5A9519A2-06AE-44BB-A97E-AC3B403DE359}" sibTransId="{5792EA7F-C88C-4C5D-A858-890A9B794755}"/>
    <dgm:cxn modelId="{60E35C63-E4F2-4ED8-9CDD-C344B3FDAB70}" srcId="{2177328B-3AF1-4312-ABD9-12A43EB4FD70}" destId="{B0B9824F-930A-4E86-B7A9-C01DFCBC35AD}" srcOrd="1" destOrd="0" parTransId="{E22C3947-9BA6-43E3-9A87-2FF5DDC85C11}" sibTransId="{54C492BC-A960-46B3-947F-BDE50644E58F}"/>
    <dgm:cxn modelId="{CC0EC02F-6C43-48AE-96C8-DA8B7F85951C}" srcId="{6D44502B-3571-47D4-BA1E-2F551356F246}" destId="{F19F015B-C97C-4D2C-88B0-BDF017E50799}" srcOrd="2" destOrd="0" parTransId="{4EEA0824-E541-473C-842A-674E57B1E016}" sibTransId="{35A50422-DFEE-4D5F-ADFF-AA0A7A3C5BB0}"/>
    <dgm:cxn modelId="{C1FD3961-CC96-4C96-9D7D-36BF2C5C20A7}" srcId="{B0E7ADD8-6C6F-4C75-8E49-7DE93A799392}" destId="{B0857AFA-C8B8-4E87-AB7E-A015650C2F15}" srcOrd="3" destOrd="0" parTransId="{013FBD08-510F-49C1-B17F-F1DEEBC01311}" sibTransId="{28371681-F336-40CC-93AF-E2EAC5B1F624}"/>
    <dgm:cxn modelId="{7B8AA312-A1A6-4D71-BEFD-BA7E066A2C91}" type="presOf" srcId="{F19F015B-C97C-4D2C-88B0-BDF017E50799}" destId="{DA5C3F91-33E4-456E-AE23-B3A7A30C1C01}" srcOrd="0" destOrd="1" presId="urn:microsoft.com/office/officeart/2011/layout/TabList"/>
    <dgm:cxn modelId="{88D16DA6-DB30-4DF9-8DEA-E10EBA5B0C78}" type="presOf" srcId="{57E1B99F-AE8A-441D-8445-104E887FCA9E}" destId="{206D93E4-DD1F-4B34-9440-0A92E116CEEF}" srcOrd="0" destOrd="0" presId="urn:microsoft.com/office/officeart/2011/layout/TabList"/>
    <dgm:cxn modelId="{155B1E0A-1691-4850-B61B-63A029601185}" srcId="{5C583ADD-674D-4497-8C49-5C3029A3CA67}" destId="{DB84AF45-C56D-4442-9062-A031F7595099}" srcOrd="2" destOrd="0" parTransId="{6B658846-77CF-4C3B-BD8C-13B5483CC31F}" sibTransId="{4FFEDE40-7832-40F3-95C2-F8B3E3986941}"/>
    <dgm:cxn modelId="{857F7F62-2F2B-4EFE-A9FE-30F7B11443B5}" type="presOf" srcId="{B0E7ADD8-6C6F-4C75-8E49-7DE93A799392}" destId="{1E591424-4189-4520-AE70-B68774CDEBD5}" srcOrd="0" destOrd="0" presId="urn:microsoft.com/office/officeart/2011/layout/TabList"/>
    <dgm:cxn modelId="{20F3A92B-069F-402C-A3DD-83274FDDFD5D}" type="presOf" srcId="{D9521C29-3FF2-46B2-B846-3365355BE19C}" destId="{66CE396E-8C29-4802-946E-63E1ABC75874}" srcOrd="0" destOrd="0" presId="urn:microsoft.com/office/officeart/2011/layout/TabList"/>
    <dgm:cxn modelId="{240F6671-4B86-47CD-8845-3313624CE9A2}" srcId="{2177328B-3AF1-4312-ABD9-12A43EB4FD70}" destId="{57E1B99F-AE8A-441D-8445-104E887FCA9E}" srcOrd="0" destOrd="0" parTransId="{55F5BFCD-0C15-4DF5-97EA-3E871972DC96}" sibTransId="{EB8A9087-9FE7-45A1-9A4A-A65A1B4FDCA7}"/>
    <dgm:cxn modelId="{A833A6FC-C266-42BB-B17B-51DCF56E72E3}" srcId="{B0E7ADD8-6C6F-4C75-8E49-7DE93A799392}" destId="{2177328B-3AF1-4312-ABD9-12A43EB4FD70}" srcOrd="1" destOrd="0" parTransId="{EB61C0CC-E61C-42CD-8142-ED26F1CC9039}" sibTransId="{9CB0AE4B-F28F-406B-BE88-291370ED2C7F}"/>
    <dgm:cxn modelId="{C41C9739-381D-4C51-B98E-7885EF3423A5}" type="presOf" srcId="{DB84AF45-C56D-4442-9062-A031F7595099}" destId="{8A6FAA6A-E95F-445B-A07D-2061D07C9DF9}" srcOrd="0" destOrd="1" presId="urn:microsoft.com/office/officeart/2011/layout/TabList"/>
    <dgm:cxn modelId="{825080AF-AB16-464E-8EE2-17BC29C40A37}" type="presOf" srcId="{B0857AFA-C8B8-4E87-AB7E-A015650C2F15}" destId="{950624EF-929E-4E1F-88C7-A7C1BC539D30}" srcOrd="0" destOrd="0" presId="urn:microsoft.com/office/officeart/2011/layout/TabList"/>
    <dgm:cxn modelId="{92CBD07D-0C9F-4A7D-A29F-2FC31DF515C4}" type="presOf" srcId="{AC348F6B-22C0-4D02-AD9B-93C4CC65CE0C}" destId="{FD199EE5-1A94-48C9-ABA7-8E0FE809FC69}" srcOrd="0" destOrd="0" presId="urn:microsoft.com/office/officeart/2011/layout/TabList"/>
    <dgm:cxn modelId="{BC46B06C-A21B-4CB2-9CA7-8D93EC9E8911}" type="presOf" srcId="{B0B9824F-930A-4E86-B7A9-C01DFCBC35AD}" destId="{CB3BCB33-4E5A-41B6-A45D-D8CB5FE55026}" srcOrd="0" destOrd="0" presId="urn:microsoft.com/office/officeart/2011/layout/TabList"/>
    <dgm:cxn modelId="{ABAF0836-A22B-4D89-B09A-753DFC3CA7DE}" type="presOf" srcId="{2177328B-3AF1-4312-ABD9-12A43EB4FD70}" destId="{BE293488-123D-496E-AD63-971B34BF4B84}" srcOrd="0" destOrd="0" presId="urn:microsoft.com/office/officeart/2011/layout/TabList"/>
    <dgm:cxn modelId="{E6BD59D0-90B5-4437-B04E-3977076998DC}" srcId="{B0E7ADD8-6C6F-4C75-8E49-7DE93A799392}" destId="{5C583ADD-674D-4497-8C49-5C3029A3CA67}" srcOrd="0" destOrd="0" parTransId="{7640238C-4703-428A-BDB4-678883531F4B}" sibTransId="{7269951A-4068-4172-8B26-6197924EC2BD}"/>
    <dgm:cxn modelId="{4231326A-D922-43A2-96A1-370E83C49390}" srcId="{5C583ADD-674D-4497-8C49-5C3029A3CA67}" destId="{0CBADC44-FC19-4841-BA42-52C5644B41C9}" srcOrd="1" destOrd="0" parTransId="{C4DB9B30-E4F0-452D-836D-BA605175051C}" sibTransId="{43E4C337-9CE5-429A-B086-B442AA867616}"/>
    <dgm:cxn modelId="{579B5F2B-EACB-41E2-86A0-B371D8CF7201}" type="presOf" srcId="{6D44502B-3571-47D4-BA1E-2F551356F246}" destId="{9E9C8671-66DE-4597-BCF9-5B475165FB41}" srcOrd="0" destOrd="0" presId="urn:microsoft.com/office/officeart/2011/layout/TabList"/>
    <dgm:cxn modelId="{B46CA0A4-A793-451D-87C7-7A62AA887F3B}" srcId="{B0E7ADD8-6C6F-4C75-8E49-7DE93A799392}" destId="{E66A586A-66AE-451D-9CBB-682488BC9C11}" srcOrd="4" destOrd="0" parTransId="{6D98F6D6-68CC-49EF-8CD0-AC4ACB5B025F}" sibTransId="{AF2E88AA-6D0A-4588-9335-77E4CD31E2BE}"/>
    <dgm:cxn modelId="{8F9A3374-9FBA-4911-8400-32D0FE80FFBD}" type="presOf" srcId="{E66A586A-66AE-451D-9CBB-682488BC9C11}" destId="{C3AF5791-E78A-44DF-9317-55B6D1E621A8}" srcOrd="0" destOrd="0" presId="urn:microsoft.com/office/officeart/2011/layout/TabList"/>
    <dgm:cxn modelId="{251E1B8E-C464-4185-94D0-46797021EDA5}" srcId="{5C583ADD-674D-4497-8C49-5C3029A3CA67}" destId="{AC348F6B-22C0-4D02-AD9B-93C4CC65CE0C}" srcOrd="0" destOrd="0" parTransId="{181A4616-3024-4202-A467-9F5A522C6BB8}" sibTransId="{5F46400B-BB54-41E5-B4EE-E2F3DDE24D11}"/>
    <dgm:cxn modelId="{E5774738-036A-4200-AC11-A60C543C7289}" srcId="{B0E7ADD8-6C6F-4C75-8E49-7DE93A799392}" destId="{6D44502B-3571-47D4-BA1E-2F551356F246}" srcOrd="2" destOrd="0" parTransId="{8DB67108-952F-4514-A5C1-8A9894F54D79}" sibTransId="{88A1BB41-ED11-44B5-9CF4-C0F235BBC588}"/>
    <dgm:cxn modelId="{C474E861-8CBF-4560-A0FC-A47C8DDBEDC2}" type="presOf" srcId="{0CBADC44-FC19-4841-BA42-52C5644B41C9}" destId="{8A6FAA6A-E95F-445B-A07D-2061D07C9DF9}" srcOrd="0" destOrd="0" presId="urn:microsoft.com/office/officeart/2011/layout/TabList"/>
    <dgm:cxn modelId="{35CCFC1B-393B-4CDC-812F-499D2578C3E6}" type="presOf" srcId="{71FDA712-FB39-4231-9C45-95B667EDFCAC}" destId="{DA5C3F91-33E4-456E-AE23-B3A7A30C1C01}" srcOrd="0" destOrd="0" presId="urn:microsoft.com/office/officeart/2011/layout/TabList"/>
    <dgm:cxn modelId="{6882F097-F0C3-4209-B459-6F4BF954FDC0}" srcId="{6D44502B-3571-47D4-BA1E-2F551356F246}" destId="{D9521C29-3FF2-46B2-B846-3365355BE19C}" srcOrd="0" destOrd="0" parTransId="{7AAA74BC-8CC8-44F3-A1DE-018C7B1BB1A1}" sibTransId="{002BABF4-C1C3-4CB9-9EF0-D348C8F3308C}"/>
    <dgm:cxn modelId="{65028D75-F46F-4505-BACC-BE7FF43E9CAE}" type="presParOf" srcId="{1E591424-4189-4520-AE70-B68774CDEBD5}" destId="{81A34518-AED5-48F9-B691-E174A80D3CEB}" srcOrd="0" destOrd="0" presId="urn:microsoft.com/office/officeart/2011/layout/TabList"/>
    <dgm:cxn modelId="{B7CA26A0-2A90-461E-9AC3-8877BB3AD9CA}" type="presParOf" srcId="{81A34518-AED5-48F9-B691-E174A80D3CEB}" destId="{FD199EE5-1A94-48C9-ABA7-8E0FE809FC69}" srcOrd="0" destOrd="0" presId="urn:microsoft.com/office/officeart/2011/layout/TabList"/>
    <dgm:cxn modelId="{5587F251-0064-4DC2-9403-AE50BEC1B3BA}" type="presParOf" srcId="{81A34518-AED5-48F9-B691-E174A80D3CEB}" destId="{B5165B53-CCE9-47B9-8B8F-41F5BF886017}" srcOrd="1" destOrd="0" presId="urn:microsoft.com/office/officeart/2011/layout/TabList"/>
    <dgm:cxn modelId="{714012EB-5032-4510-BC4E-8180E0F8DF96}" type="presParOf" srcId="{81A34518-AED5-48F9-B691-E174A80D3CEB}" destId="{C2234879-2CFB-4EDD-AF7C-A0DA3D9AF45D}" srcOrd="2" destOrd="0" presId="urn:microsoft.com/office/officeart/2011/layout/TabList"/>
    <dgm:cxn modelId="{43BE240D-8BF4-46DB-A49D-6E0826486555}" type="presParOf" srcId="{1E591424-4189-4520-AE70-B68774CDEBD5}" destId="{8A6FAA6A-E95F-445B-A07D-2061D07C9DF9}" srcOrd="1" destOrd="0" presId="urn:microsoft.com/office/officeart/2011/layout/TabList"/>
    <dgm:cxn modelId="{087211C5-88E2-4C73-B943-E59DA6F68782}" type="presParOf" srcId="{1E591424-4189-4520-AE70-B68774CDEBD5}" destId="{FE2873FB-3A4E-4321-8F9B-FC40067394F3}" srcOrd="2" destOrd="0" presId="urn:microsoft.com/office/officeart/2011/layout/TabList"/>
    <dgm:cxn modelId="{A91D46B5-E121-440B-AE4E-9BDB87CDB1C1}" type="presParOf" srcId="{1E591424-4189-4520-AE70-B68774CDEBD5}" destId="{F4EA4388-455A-475C-B9E2-FB8D50EACA4A}" srcOrd="3" destOrd="0" presId="urn:microsoft.com/office/officeart/2011/layout/TabList"/>
    <dgm:cxn modelId="{86DC3955-FA2A-4344-99E0-6F36701EDBCE}" type="presParOf" srcId="{F4EA4388-455A-475C-B9E2-FB8D50EACA4A}" destId="{206D93E4-DD1F-4B34-9440-0A92E116CEEF}" srcOrd="0" destOrd="0" presId="urn:microsoft.com/office/officeart/2011/layout/TabList"/>
    <dgm:cxn modelId="{D6C59A28-1B9A-4E0B-B8A2-E5ADA95CD3C2}" type="presParOf" srcId="{F4EA4388-455A-475C-B9E2-FB8D50EACA4A}" destId="{BE293488-123D-496E-AD63-971B34BF4B84}" srcOrd="1" destOrd="0" presId="urn:microsoft.com/office/officeart/2011/layout/TabList"/>
    <dgm:cxn modelId="{F0AFB256-3D9B-48E3-84CD-8C3A0264CAB7}" type="presParOf" srcId="{F4EA4388-455A-475C-B9E2-FB8D50EACA4A}" destId="{F9CD3DA1-5B82-4656-9109-EBE4E217512E}" srcOrd="2" destOrd="0" presId="urn:microsoft.com/office/officeart/2011/layout/TabList"/>
    <dgm:cxn modelId="{B2418FD0-42BF-44ED-822A-D58B7081A860}" type="presParOf" srcId="{1E591424-4189-4520-AE70-B68774CDEBD5}" destId="{CB3BCB33-4E5A-41B6-A45D-D8CB5FE55026}" srcOrd="4" destOrd="0" presId="urn:microsoft.com/office/officeart/2011/layout/TabList"/>
    <dgm:cxn modelId="{158F9142-F86D-4094-8957-14DF344B1975}" type="presParOf" srcId="{1E591424-4189-4520-AE70-B68774CDEBD5}" destId="{6A2B74F9-498A-4F61-8A26-46B2DF7FDEDF}" srcOrd="5" destOrd="0" presId="urn:microsoft.com/office/officeart/2011/layout/TabList"/>
    <dgm:cxn modelId="{6B20B88A-A608-4A99-8D50-69748995AE07}" type="presParOf" srcId="{1E591424-4189-4520-AE70-B68774CDEBD5}" destId="{C5575988-EA78-4DB6-840B-0B40ED5BA84F}" srcOrd="6" destOrd="0" presId="urn:microsoft.com/office/officeart/2011/layout/TabList"/>
    <dgm:cxn modelId="{813C3D1F-440F-4031-913E-86F76F265713}" type="presParOf" srcId="{C5575988-EA78-4DB6-840B-0B40ED5BA84F}" destId="{66CE396E-8C29-4802-946E-63E1ABC75874}" srcOrd="0" destOrd="0" presId="urn:microsoft.com/office/officeart/2011/layout/TabList"/>
    <dgm:cxn modelId="{1A75D1AD-2A0E-411B-A0FB-489CB71BBFD7}" type="presParOf" srcId="{C5575988-EA78-4DB6-840B-0B40ED5BA84F}" destId="{9E9C8671-66DE-4597-BCF9-5B475165FB41}" srcOrd="1" destOrd="0" presId="urn:microsoft.com/office/officeart/2011/layout/TabList"/>
    <dgm:cxn modelId="{E56BF71B-87DF-4BA2-9B8D-08622415C81C}" type="presParOf" srcId="{C5575988-EA78-4DB6-840B-0B40ED5BA84F}" destId="{3F440274-6E44-4FD5-B6FE-F891D81FBA79}" srcOrd="2" destOrd="0" presId="urn:microsoft.com/office/officeart/2011/layout/TabList"/>
    <dgm:cxn modelId="{E7112624-FA54-4809-8E60-C223B28C94F1}" type="presParOf" srcId="{1E591424-4189-4520-AE70-B68774CDEBD5}" destId="{DA5C3F91-33E4-456E-AE23-B3A7A30C1C01}" srcOrd="7" destOrd="0" presId="urn:microsoft.com/office/officeart/2011/layout/TabList"/>
    <dgm:cxn modelId="{67531FD5-2BA1-4AC1-8183-CE59C20854D3}" type="presParOf" srcId="{1E591424-4189-4520-AE70-B68774CDEBD5}" destId="{697802E1-E97B-44CD-9B23-49CC00F72536}" srcOrd="8" destOrd="0" presId="urn:microsoft.com/office/officeart/2011/layout/TabList"/>
    <dgm:cxn modelId="{7E644E9A-75FF-4EE0-86E2-5C4D7076C1E9}" type="presParOf" srcId="{1E591424-4189-4520-AE70-B68774CDEBD5}" destId="{C0849E44-1651-4700-95D7-C33A6D1C4B13}" srcOrd="9" destOrd="0" presId="urn:microsoft.com/office/officeart/2011/layout/TabList"/>
    <dgm:cxn modelId="{22543DAD-D741-4BE4-B8AF-3BA41AF7680B}" type="presParOf" srcId="{C0849E44-1651-4700-95D7-C33A6D1C4B13}" destId="{BE3F2386-327A-431A-8B9B-E60311D9C487}" srcOrd="0" destOrd="0" presId="urn:microsoft.com/office/officeart/2011/layout/TabList"/>
    <dgm:cxn modelId="{6BB003C9-86C5-41F0-835D-CAC9B6DDCFC0}" type="presParOf" srcId="{C0849E44-1651-4700-95D7-C33A6D1C4B13}" destId="{950624EF-929E-4E1F-88C7-A7C1BC539D30}" srcOrd="1" destOrd="0" presId="urn:microsoft.com/office/officeart/2011/layout/TabList"/>
    <dgm:cxn modelId="{A80096ED-3943-4CDE-8612-2F312090B76A}" type="presParOf" srcId="{C0849E44-1651-4700-95D7-C33A6D1C4B13}" destId="{01BC02A7-9CCC-4701-A956-6DD1ECF53A74}" srcOrd="2" destOrd="0" presId="urn:microsoft.com/office/officeart/2011/layout/TabList"/>
    <dgm:cxn modelId="{C3E3D36D-9C7F-42D9-B452-C3D8166AE33E}" type="presParOf" srcId="{1E591424-4189-4520-AE70-B68774CDEBD5}" destId="{66E16724-9FFB-4697-8D4E-B249A4D3CE88}" srcOrd="10" destOrd="0" presId="urn:microsoft.com/office/officeart/2011/layout/TabList"/>
    <dgm:cxn modelId="{4C58B338-10D8-49F2-8E14-7E41A9E0FE09}" type="presParOf" srcId="{1E591424-4189-4520-AE70-B68774CDEBD5}" destId="{FAAF2FB6-E74D-4B2B-A198-D66F38DE448D}" srcOrd="11" destOrd="0" presId="urn:microsoft.com/office/officeart/2011/layout/TabList"/>
    <dgm:cxn modelId="{B2DE8806-45CD-465D-9732-9F3FAB78A99E}" type="presParOf" srcId="{FAAF2FB6-E74D-4B2B-A198-D66F38DE448D}" destId="{C6A97FB6-9858-481E-A7A4-36F9355F2F08}" srcOrd="0" destOrd="0" presId="urn:microsoft.com/office/officeart/2011/layout/TabList"/>
    <dgm:cxn modelId="{5A6B3873-A7A0-4AE3-B675-9715E028B9D6}" type="presParOf" srcId="{FAAF2FB6-E74D-4B2B-A198-D66F38DE448D}" destId="{C3AF5791-E78A-44DF-9317-55B6D1E621A8}" srcOrd="1" destOrd="0" presId="urn:microsoft.com/office/officeart/2011/layout/TabList"/>
    <dgm:cxn modelId="{9D383928-36AE-4FB2-BE54-0449CA6283E5}" type="presParOf" srcId="{FAAF2FB6-E74D-4B2B-A198-D66F38DE448D}" destId="{B42C04AD-CFFD-4D52-85C2-D075722D2964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C04AD-CFFD-4D52-85C2-D075722D2964}">
      <dsp:nvSpPr>
        <dsp:cNvPr id="0" name=""/>
        <dsp:cNvSpPr/>
      </dsp:nvSpPr>
      <dsp:spPr>
        <a:xfrm>
          <a:off x="0" y="3884137"/>
          <a:ext cx="784860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C02A7-9CCC-4701-A956-6DD1ECF53A74}">
      <dsp:nvSpPr>
        <dsp:cNvPr id="0" name=""/>
        <dsp:cNvSpPr/>
      </dsp:nvSpPr>
      <dsp:spPr>
        <a:xfrm>
          <a:off x="0" y="3126937"/>
          <a:ext cx="784860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40274-6E44-4FD5-B6FE-F891D81FBA79}">
      <dsp:nvSpPr>
        <dsp:cNvPr id="0" name=""/>
        <dsp:cNvSpPr/>
      </dsp:nvSpPr>
      <dsp:spPr>
        <a:xfrm>
          <a:off x="0" y="2463031"/>
          <a:ext cx="784860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D3DA1-5B82-4656-9109-EBE4E217512E}">
      <dsp:nvSpPr>
        <dsp:cNvPr id="0" name=""/>
        <dsp:cNvSpPr/>
      </dsp:nvSpPr>
      <dsp:spPr>
        <a:xfrm>
          <a:off x="0" y="1752600"/>
          <a:ext cx="784860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34879-2CFB-4EDD-AF7C-A0DA3D9AF45D}">
      <dsp:nvSpPr>
        <dsp:cNvPr id="0" name=""/>
        <dsp:cNvSpPr/>
      </dsp:nvSpPr>
      <dsp:spPr>
        <a:xfrm>
          <a:off x="0" y="1066800"/>
          <a:ext cx="784860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99EE5-1A94-48C9-ABA7-8E0FE809FC69}">
      <dsp:nvSpPr>
        <dsp:cNvPr id="0" name=""/>
        <dsp:cNvSpPr/>
      </dsp:nvSpPr>
      <dsp:spPr>
        <a:xfrm>
          <a:off x="2285993" y="644015"/>
          <a:ext cx="5469650" cy="34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bagian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kalimat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menunjuk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pada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pelaku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tokoh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sosok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benda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),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sesuatu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hal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atau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suatu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masalah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menjadi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pangkal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/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pokok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pembicaraan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85993" y="644015"/>
        <a:ext cx="5469650" cy="346586"/>
      </dsp:txXfrm>
    </dsp:sp>
    <dsp:sp modelId="{B5165B53-CCE9-47B9-8B8F-41F5BF886017}">
      <dsp:nvSpPr>
        <dsp:cNvPr id="0" name=""/>
        <dsp:cNvSpPr/>
      </dsp:nvSpPr>
      <dsp:spPr>
        <a:xfrm>
          <a:off x="0" y="718985"/>
          <a:ext cx="2040636" cy="34658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SUBJEK</a:t>
          </a:r>
          <a:endParaRPr lang="en-US" sz="1800" kern="1200" dirty="0"/>
        </a:p>
      </dsp:txBody>
      <dsp:txXfrm>
        <a:off x="16922" y="735907"/>
        <a:ext cx="2006792" cy="329664"/>
      </dsp:txXfrm>
    </dsp:sp>
    <dsp:sp modelId="{8A6FAA6A-E95F-445B-A07D-2061D07C9DF9}">
      <dsp:nvSpPr>
        <dsp:cNvPr id="0" name=""/>
        <dsp:cNvSpPr/>
      </dsp:nvSpPr>
      <dsp:spPr>
        <a:xfrm>
          <a:off x="0" y="348648"/>
          <a:ext cx="7848600" cy="693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/>
        </a:p>
      </dsp:txBody>
      <dsp:txXfrm>
        <a:off x="0" y="348648"/>
        <a:ext cx="7848600" cy="693276"/>
      </dsp:txXfrm>
    </dsp:sp>
    <dsp:sp modelId="{206D93E4-DD1F-4B34-9440-0A92E116CEEF}">
      <dsp:nvSpPr>
        <dsp:cNvPr id="0" name=""/>
        <dsp:cNvSpPr/>
      </dsp:nvSpPr>
      <dsp:spPr>
        <a:xfrm>
          <a:off x="2361090" y="1371600"/>
          <a:ext cx="5317249" cy="34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Predikat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(P)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adalah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bagian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kalimat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memberi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tahu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melakukan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tindakan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apa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atau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dalam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keadaan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bagaimana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S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yaitu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pelaku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/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tokoh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atau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sosok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di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dalam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suatu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kalimat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).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61090" y="1371600"/>
        <a:ext cx="5317249" cy="346586"/>
      </dsp:txXfrm>
    </dsp:sp>
    <dsp:sp modelId="{BE293488-123D-496E-AD63-971B34BF4B84}">
      <dsp:nvSpPr>
        <dsp:cNvPr id="0" name=""/>
        <dsp:cNvSpPr/>
      </dsp:nvSpPr>
      <dsp:spPr>
        <a:xfrm>
          <a:off x="0" y="1408473"/>
          <a:ext cx="2040636" cy="346586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PREDIKAT</a:t>
          </a:r>
          <a:endParaRPr lang="en-US" sz="1800" kern="1200" dirty="0"/>
        </a:p>
      </dsp:txBody>
      <dsp:txXfrm>
        <a:off x="16922" y="1425395"/>
        <a:ext cx="2006792" cy="329664"/>
      </dsp:txXfrm>
    </dsp:sp>
    <dsp:sp modelId="{CB3BCB33-4E5A-41B6-A45D-D8CB5FE55026}">
      <dsp:nvSpPr>
        <dsp:cNvPr id="0" name=""/>
        <dsp:cNvSpPr/>
      </dsp:nvSpPr>
      <dsp:spPr>
        <a:xfrm>
          <a:off x="0" y="1405839"/>
          <a:ext cx="7848600" cy="693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0" y="1405839"/>
        <a:ext cx="7848600" cy="693276"/>
      </dsp:txXfrm>
    </dsp:sp>
    <dsp:sp modelId="{66CE396E-8C29-4802-946E-63E1ABC75874}">
      <dsp:nvSpPr>
        <dsp:cNvPr id="0" name=""/>
        <dsp:cNvSpPr/>
      </dsp:nvSpPr>
      <dsp:spPr>
        <a:xfrm>
          <a:off x="2362193" y="2057400"/>
          <a:ext cx="5317249" cy="34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bagian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kalimat</a:t>
          </a:r>
          <a:r>
            <a:rPr lang="en-US" sz="1800" kern="1200" dirty="0" smtClean="0"/>
            <a:t> yang </a:t>
          </a:r>
          <a:r>
            <a:rPr lang="en-US" sz="1800" kern="1200" dirty="0" err="1" smtClean="0"/>
            <a:t>melengkapi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Predikat</a:t>
          </a:r>
          <a:endParaRPr lang="en-US" sz="1800" kern="1200" dirty="0"/>
        </a:p>
      </dsp:txBody>
      <dsp:txXfrm>
        <a:off x="2362193" y="2057400"/>
        <a:ext cx="5317249" cy="346586"/>
      </dsp:txXfrm>
    </dsp:sp>
    <dsp:sp modelId="{9E9C8671-66DE-4597-BCF9-5B475165FB41}">
      <dsp:nvSpPr>
        <dsp:cNvPr id="0" name=""/>
        <dsp:cNvSpPr/>
      </dsp:nvSpPr>
      <dsp:spPr>
        <a:xfrm>
          <a:off x="0" y="2116445"/>
          <a:ext cx="2040636" cy="346586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OBJEK</a:t>
          </a:r>
          <a:endParaRPr lang="en-US" sz="1800" kern="1200" dirty="0"/>
        </a:p>
      </dsp:txBody>
      <dsp:txXfrm>
        <a:off x="16922" y="2133367"/>
        <a:ext cx="2006792" cy="329664"/>
      </dsp:txXfrm>
    </dsp:sp>
    <dsp:sp modelId="{DA5C3F91-33E4-456E-AE23-B3A7A30C1C01}">
      <dsp:nvSpPr>
        <dsp:cNvPr id="0" name=""/>
        <dsp:cNvSpPr/>
      </dsp:nvSpPr>
      <dsp:spPr>
        <a:xfrm>
          <a:off x="0" y="2463031"/>
          <a:ext cx="7848600" cy="693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/>
        </a:p>
      </dsp:txBody>
      <dsp:txXfrm>
        <a:off x="0" y="2463031"/>
        <a:ext cx="7848600" cy="693276"/>
      </dsp:txXfrm>
    </dsp:sp>
    <dsp:sp modelId="{BE3F2386-327A-431A-8B9B-E60311D9C487}">
      <dsp:nvSpPr>
        <dsp:cNvPr id="0" name=""/>
        <dsp:cNvSpPr/>
      </dsp:nvSpPr>
      <dsp:spPr>
        <a:xfrm>
          <a:off x="2040635" y="3173636"/>
          <a:ext cx="5807964" cy="34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624EF-929E-4E1F-88C7-A7C1BC539D30}">
      <dsp:nvSpPr>
        <dsp:cNvPr id="0" name=""/>
        <dsp:cNvSpPr/>
      </dsp:nvSpPr>
      <dsp:spPr>
        <a:xfrm>
          <a:off x="0" y="2850129"/>
          <a:ext cx="2040636" cy="346586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PELENGKAP</a:t>
          </a:r>
          <a:endParaRPr lang="en-US" sz="1800" kern="1200" dirty="0"/>
        </a:p>
      </dsp:txBody>
      <dsp:txXfrm>
        <a:off x="16922" y="2867051"/>
        <a:ext cx="2006792" cy="329664"/>
      </dsp:txXfrm>
    </dsp:sp>
    <dsp:sp modelId="{C6A97FB6-9858-481E-A7A4-36F9355F2F08}">
      <dsp:nvSpPr>
        <dsp:cNvPr id="0" name=""/>
        <dsp:cNvSpPr/>
      </dsp:nvSpPr>
      <dsp:spPr>
        <a:xfrm>
          <a:off x="2040635" y="3537551"/>
          <a:ext cx="5807964" cy="34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F5791-E78A-44DF-9317-55B6D1E621A8}">
      <dsp:nvSpPr>
        <dsp:cNvPr id="0" name=""/>
        <dsp:cNvSpPr/>
      </dsp:nvSpPr>
      <dsp:spPr>
        <a:xfrm>
          <a:off x="0" y="3537551"/>
          <a:ext cx="2040636" cy="346586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KETERANGAN</a:t>
          </a:r>
          <a:endParaRPr lang="en-US" sz="1800" kern="1200" dirty="0"/>
        </a:p>
      </dsp:txBody>
      <dsp:txXfrm>
        <a:off x="16922" y="3554473"/>
        <a:ext cx="2006792" cy="32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233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4428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507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869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0" y="365126"/>
            <a:ext cx="72009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555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365126"/>
            <a:ext cx="704969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57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225" y="427832"/>
            <a:ext cx="65532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68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15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919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572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8382" y="365126"/>
            <a:ext cx="71369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588641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6" r:id="rId10"/>
    <p:sldLayoutId id="214748365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inus.ac.id/bits/learning-object/Kalimat-Efektif-805/index.html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676400"/>
            <a:ext cx="7926637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INDONESIAN</a:t>
            </a:r>
          </a:p>
          <a:p>
            <a:pPr algn="ctr">
              <a:buNone/>
            </a:pPr>
            <a:endParaRPr lang="en-US" sz="32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KALIMAT EFEKTIF</a:t>
            </a:r>
          </a:p>
          <a:p>
            <a:pPr algn="ctr">
              <a:buNone/>
            </a:pPr>
            <a:endParaRPr lang="en-US" sz="32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32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SESSION 5</a:t>
            </a:r>
          </a:p>
          <a:p>
            <a:pPr algn="ctr">
              <a:buNone/>
            </a:pPr>
            <a:endParaRPr lang="en-US" sz="32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Rahmi Yulia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Ningsih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S.Pd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M.Pd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ahmi.ningsih@binus.edu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571612"/>
            <a:ext cx="7427168" cy="2000264"/>
          </a:xfrm>
        </p:spPr>
        <p:txBody>
          <a:bodyPr>
            <a:noAutofit/>
          </a:bodyPr>
          <a:lstStyle/>
          <a:p>
            <a:r>
              <a:rPr lang="id-ID" sz="2000" b="1" dirty="0">
                <a:latin typeface="Arial" pitchFamily="34" charset="0"/>
                <a:cs typeface="Arial" pitchFamily="34" charset="0"/>
              </a:rPr>
              <a:t/>
            </a:r>
            <a:br>
              <a:rPr lang="id-ID" sz="2000" b="1" dirty="0">
                <a:latin typeface="Arial" pitchFamily="34" charset="0"/>
                <a:cs typeface="Arial" pitchFamily="34" charset="0"/>
              </a:rPr>
            </a:br>
            <a:r>
              <a:rPr lang="id-ID" sz="2000" b="1" dirty="0">
                <a:latin typeface="Arial" pitchFamily="34" charset="0"/>
                <a:cs typeface="Arial" pitchFamily="34" charset="0"/>
              </a:rPr>
              <a:t/>
            </a:r>
            <a:br>
              <a:rPr lang="id-ID" sz="2000" b="1" dirty="0">
                <a:latin typeface="Arial" pitchFamily="34" charset="0"/>
                <a:cs typeface="Arial" pitchFamily="34" charset="0"/>
              </a:rPr>
            </a:br>
            <a:r>
              <a:rPr lang="id-ID" sz="2000" b="1" dirty="0">
                <a:latin typeface="Arial" pitchFamily="34" charset="0"/>
                <a:cs typeface="Arial" pitchFamily="34" charset="0"/>
              </a:rPr>
              <a:t>1. KEUTUHAN</a:t>
            </a:r>
            <a:br>
              <a:rPr lang="id-ID" sz="2000" b="1" dirty="0">
                <a:latin typeface="Arial" pitchFamily="34" charset="0"/>
                <a:cs typeface="Arial" pitchFamily="34" charset="0"/>
              </a:rPr>
            </a:br>
            <a:r>
              <a:rPr lang="id-ID" sz="2000" dirty="0">
                <a:latin typeface="Arial" pitchFamily="34" charset="0"/>
                <a:cs typeface="Arial" pitchFamily="34" charset="0"/>
              </a:rPr>
              <a:t>Kesatuan kalimat ditandai oleh adanya kesepadanan struktur dan makna kalimat.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Kalimat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bisa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kesalahan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gramatikal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(S,P,OK)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k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alimat secara gramatikal mungkin benar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 tetapi maknanya salah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/>
            </a:r>
            <a:br>
              <a:rPr lang="id-ID" sz="2000" dirty="0">
                <a:latin typeface="Arial" pitchFamily="34" charset="0"/>
                <a:cs typeface="Arial" pitchFamily="34" charset="0"/>
              </a:rPr>
            </a:br>
            <a:r>
              <a:rPr lang="id-ID" sz="2000" dirty="0">
                <a:latin typeface="Arial" pitchFamily="34" charset="0"/>
                <a:cs typeface="Arial" pitchFamily="34" charset="0"/>
              </a:rPr>
              <a:t>	</a:t>
            </a:r>
            <a:br>
              <a:rPr lang="id-ID" sz="2000" dirty="0">
                <a:latin typeface="Arial" pitchFamily="34" charset="0"/>
                <a:cs typeface="Arial" pitchFamily="34" charset="0"/>
              </a:rPr>
            </a:br>
            <a:r>
              <a:rPr lang="id-ID" sz="2000" dirty="0">
                <a:latin typeface="Arial" pitchFamily="34" charset="0"/>
                <a:cs typeface="Arial" pitchFamily="34" charset="0"/>
              </a:rPr>
              <a:t/>
            </a:r>
            <a:br>
              <a:rPr lang="id-ID" sz="2000" dirty="0">
                <a:latin typeface="Arial" pitchFamily="34" charset="0"/>
                <a:cs typeface="Arial" pitchFamily="34" charset="0"/>
              </a:rPr>
            </a:br>
            <a:endParaRPr lang="id-ID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166" y="3582560"/>
            <a:ext cx="6915256" cy="30504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28728" y="3200400"/>
          <a:ext cx="7286676" cy="3516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55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11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35763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>
                          <a:solidFill>
                            <a:schemeClr val="tx1"/>
                          </a:solidFill>
                        </a:rPr>
                        <a:t>TIDAK EFEKTIF</a:t>
                      </a:r>
                      <a:endParaRPr lang="id-ID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>
                          <a:solidFill>
                            <a:schemeClr val="tx1"/>
                          </a:solidFill>
                        </a:rPr>
                        <a:t>EFEKTIF</a:t>
                      </a:r>
                      <a:endParaRPr lang="id-ID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00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Bagi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siswa</a:t>
                      </a:r>
                      <a:r>
                        <a:rPr lang="en-US" sz="2400" dirty="0"/>
                        <a:t> yang </a:t>
                      </a:r>
                      <a:r>
                        <a:rPr lang="en-US" sz="2400" dirty="0" err="1"/>
                        <a:t>terlambat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dilarang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masuk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Siswa</a:t>
                      </a:r>
                      <a:r>
                        <a:rPr lang="en-US" sz="2400" baseline="0" dirty="0"/>
                        <a:t> yang </a:t>
                      </a:r>
                      <a:r>
                        <a:rPr lang="en-US" sz="2400" baseline="0" dirty="0" err="1"/>
                        <a:t>terlambat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dilarang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masuk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267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Menurut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Chaer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bahasa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adalah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sistem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lambang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bunyi</a:t>
                      </a:r>
                      <a:r>
                        <a:rPr lang="en-US" sz="2400" baseline="0" dirty="0"/>
                        <a:t> yang </a:t>
                      </a:r>
                      <a:r>
                        <a:rPr lang="en-US" sz="2400" baseline="0" dirty="0" err="1"/>
                        <a:t>arbitrer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Chaer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mendefinisikan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bahwa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bahasa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adalah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sistem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lambang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bunyi</a:t>
                      </a:r>
                      <a:r>
                        <a:rPr lang="en-US" sz="2400" baseline="0" dirty="0"/>
                        <a:t> yang </a:t>
                      </a:r>
                      <a:r>
                        <a:rPr lang="en-US" sz="2400" baseline="0" dirty="0" err="1"/>
                        <a:t>arbitrer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8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Rumput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makan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kuda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Kuda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makan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rumput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4419600" y="376027"/>
            <a:ext cx="46482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000" smtClean="0">
                <a:latin typeface="Arial" pitchFamily="34" charset="0"/>
                <a:cs typeface="Arial" pitchFamily="34" charset="0"/>
              </a:rPr>
              <a:t>SYARAT </a:t>
            </a:r>
            <a:r>
              <a:rPr lang="id-ID" sz="2000" smtClean="0">
                <a:latin typeface="Arial" pitchFamily="34" charset="0"/>
                <a:cs typeface="Arial" pitchFamily="34" charset="0"/>
              </a:rPr>
              <a:t>KALIMAT EFEKTIF</a:t>
            </a:r>
            <a:endParaRPr lang="id-ID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3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916832"/>
            <a:ext cx="7758138" cy="1797920"/>
          </a:xfrm>
        </p:spPr>
        <p:txBody>
          <a:bodyPr>
            <a:noAutofit/>
          </a:bodyPr>
          <a:lstStyle/>
          <a:p>
            <a:pPr algn="l"/>
            <a:r>
              <a:rPr lang="id-ID" sz="2000" b="1" dirty="0">
                <a:latin typeface="Arial" pitchFamily="34" charset="0"/>
                <a:cs typeface="Arial" pitchFamily="34" charset="0"/>
              </a:rPr>
              <a:t>2. KESEJAJARAN</a:t>
            </a:r>
            <a:br>
              <a:rPr lang="id-ID" sz="2000" b="1" dirty="0">
                <a:latin typeface="Arial" pitchFamily="34" charset="0"/>
                <a:cs typeface="Arial" pitchFamily="34" charset="0"/>
              </a:rPr>
            </a:br>
            <a:r>
              <a:rPr lang="id-ID" sz="2000" b="1" dirty="0">
                <a:latin typeface="Arial" pitchFamily="34" charset="0"/>
                <a:cs typeface="Arial" pitchFamily="34" charset="0"/>
              </a:rPr>
              <a:t/>
            </a:r>
            <a:br>
              <a:rPr lang="id-ID" sz="2000" b="1" dirty="0">
                <a:latin typeface="Arial" pitchFamily="34" charset="0"/>
                <a:cs typeface="Arial" pitchFamily="34" charset="0"/>
              </a:rPr>
            </a:br>
            <a:r>
              <a:rPr lang="id-ID" sz="2000" dirty="0">
                <a:latin typeface="Arial" pitchFamily="34" charset="0"/>
                <a:cs typeface="Arial" pitchFamily="34" charset="0"/>
              </a:rPr>
              <a:t>Kesejajaran adalah kesamaan bentuk kata yang digunakan secara konsisten misalnya: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id-ID" sz="2000" b="0" i="1" dirty="0">
                <a:latin typeface="Arial" pitchFamily="34" charset="0"/>
                <a:cs typeface="Arial" pitchFamily="34" charset="0"/>
              </a:rPr>
              <a:t>kesatuan, kemakmuran, kedamaian, kesejahteraan; </a:t>
            </a:r>
            <a:r>
              <a:rPr lang="en-US" sz="2000" b="0" i="1" dirty="0">
                <a:latin typeface="Arial" pitchFamily="34" charset="0"/>
                <a:cs typeface="Arial" pitchFamily="34" charset="0"/>
              </a:rPr>
              <a:t/>
            </a:r>
            <a:br>
              <a:rPr lang="en-US" sz="2000" b="0" i="1" dirty="0">
                <a:latin typeface="Arial" pitchFamily="34" charset="0"/>
                <a:cs typeface="Arial" pitchFamily="34" charset="0"/>
              </a:rPr>
            </a:br>
            <a:r>
              <a:rPr lang="id-ID" sz="2000" b="0" i="1" dirty="0">
                <a:latin typeface="Arial" pitchFamily="34" charset="0"/>
                <a:cs typeface="Arial" pitchFamily="34" charset="0"/>
              </a:rPr>
              <a:t>pertanian, perikanan, perkebunan, perdamaian; </a:t>
            </a:r>
            <a:r>
              <a:rPr lang="en-US" sz="2000" b="0" i="1" dirty="0">
                <a:latin typeface="Arial" pitchFamily="34" charset="0"/>
                <a:cs typeface="Arial" pitchFamily="34" charset="0"/>
              </a:rPr>
              <a:t/>
            </a:r>
            <a:br>
              <a:rPr lang="en-US" sz="2000" b="0" i="1" dirty="0">
                <a:latin typeface="Arial" pitchFamily="34" charset="0"/>
                <a:cs typeface="Arial" pitchFamily="34" charset="0"/>
              </a:rPr>
            </a:br>
            <a:r>
              <a:rPr lang="id-ID" sz="2000" b="0" i="1" dirty="0">
                <a:latin typeface="Arial" pitchFamily="34" charset="0"/>
                <a:cs typeface="Arial" pitchFamily="34" charset="0"/>
              </a:rPr>
              <a:t>mengerjakan, membawakan, menertawakan.</a:t>
            </a:r>
            <a:r>
              <a:rPr lang="id-ID" sz="2000" dirty="0">
                <a:latin typeface="Arial" pitchFamily="34" charset="0"/>
                <a:cs typeface="Arial" pitchFamily="34" charset="0"/>
              </a:rPr>
              <a:t>	</a:t>
            </a:r>
            <a:br>
              <a:rPr lang="id-ID" sz="2000" dirty="0">
                <a:latin typeface="Arial" pitchFamily="34" charset="0"/>
                <a:cs typeface="Arial" pitchFamily="34" charset="0"/>
              </a:rPr>
            </a:br>
            <a:endParaRPr lang="id-ID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370849"/>
              </p:ext>
            </p:extLst>
          </p:nvPr>
        </p:nvGraphicFramePr>
        <p:xfrm>
          <a:off x="1371600" y="3886200"/>
          <a:ext cx="7000924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0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6592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TIDAK EFEKTIF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EFEKTIF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1130">
                <a:tc>
                  <a:txBody>
                    <a:bodyPr/>
                    <a:lstStyle/>
                    <a:p>
                      <a:pPr lvl="0" algn="ctr">
                        <a:buFont typeface="Arial" pitchFamily="34" charset="0"/>
                        <a:buNone/>
                      </a:pPr>
                      <a:r>
                        <a:rPr lang="id-ID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Polisi segera menangkap pencuri itu karena sudah </a:t>
                      </a:r>
                      <a:r>
                        <a:rPr lang="id-ID" sz="20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diketahui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sebelumnya.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d-ID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Polisi segera menangkap pencuri itu karena sudah </a:t>
                      </a:r>
                      <a:r>
                        <a:rPr lang="id-ID" sz="20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mengetahui</a:t>
                      </a:r>
                      <a:r>
                        <a:rPr lang="id-ID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sebelumnya.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97687">
                <a:tc>
                  <a:txBody>
                    <a:bodyPr/>
                    <a:lstStyle/>
                    <a:p>
                      <a:pPr lvl="0" algn="ctr">
                        <a:buFont typeface="Arial" pitchFamily="34" charset="0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Saya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telah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meneliti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pengumpulan</a:t>
                      </a:r>
                      <a:r>
                        <a:rPr lang="en-US" sz="2000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data, </a:t>
                      </a:r>
                      <a:r>
                        <a:rPr lang="en-US" sz="2000" baseline="0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dan</a:t>
                      </a:r>
                      <a:r>
                        <a:rPr lang="en-US" sz="2000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analisi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data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tersebut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id-ID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Saya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telah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meneliti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  <a:r>
                        <a:rPr lang="en-US" sz="2000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mengumpulkan</a:t>
                      </a:r>
                      <a:r>
                        <a:rPr lang="en-US" sz="2000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data, </a:t>
                      </a:r>
                      <a:r>
                        <a:rPr lang="en-US" sz="2000" baseline="0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dan</a:t>
                      </a:r>
                      <a:r>
                        <a:rPr lang="en-US" sz="2000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menganalisis</a:t>
                      </a:r>
                      <a:r>
                        <a:rPr lang="en-US" sz="2000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data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tersebut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id-ID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lvl="0" algn="ctr"/>
                      <a:endParaRPr lang="id-ID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648200" y="304800"/>
            <a:ext cx="46482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SYARAT 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KALIMAT EFEKTIF</a:t>
            </a:r>
            <a:endParaRPr lang="id-ID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5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1571612"/>
            <a:ext cx="7686700" cy="18574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id-ID" sz="2400" b="1" dirty="0" smtClean="0">
                <a:latin typeface="Arial" pitchFamily="34" charset="0"/>
                <a:cs typeface="Arial" pitchFamily="34" charset="0"/>
              </a:rPr>
              <a:t>KEFOKUSAN</a:t>
            </a:r>
            <a:r>
              <a:rPr lang="id-ID" sz="2400" b="1" dirty="0">
                <a:latin typeface="Arial" pitchFamily="34" charset="0"/>
                <a:cs typeface="Arial" pitchFamily="34" charset="0"/>
              </a:rPr>
              <a:t/>
            </a:r>
            <a:br>
              <a:rPr lang="id-ID" sz="2400" b="1" dirty="0">
                <a:latin typeface="Arial" pitchFamily="34" charset="0"/>
                <a:cs typeface="Arial" pitchFamily="34" charset="0"/>
              </a:rPr>
            </a:br>
            <a:r>
              <a:rPr lang="id-ID" sz="2400" b="0" dirty="0">
                <a:latin typeface="Arial" pitchFamily="34" charset="0"/>
                <a:cs typeface="Arial" pitchFamily="34" charset="0"/>
              </a:rPr>
              <a:t>Kalimat efektif harus memfokuskan pesan terpenting agar mudah dipahami.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Kefokusan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ditandai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unsur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subjek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predikat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objek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keterangan</a:t>
            </a:r>
            <a:r>
              <a:rPr lang="id-ID" sz="2400" b="0" dirty="0">
                <a:latin typeface="Arial" pitchFamily="34" charset="0"/>
                <a:cs typeface="Arial" pitchFamily="34" charset="0"/>
              </a:rPr>
              <a:t/>
            </a:r>
            <a:br>
              <a:rPr lang="id-ID" sz="2400" b="0" dirty="0">
                <a:latin typeface="Arial" pitchFamily="34" charset="0"/>
                <a:cs typeface="Arial" pitchFamily="34" charset="0"/>
              </a:rPr>
            </a:br>
            <a:endParaRPr lang="id-ID" sz="2400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640336"/>
              </p:ext>
            </p:extLst>
          </p:nvPr>
        </p:nvGraphicFramePr>
        <p:xfrm>
          <a:off x="1285852" y="3550112"/>
          <a:ext cx="7500990" cy="216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4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504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66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TIDAK EFEKTIF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EFEKTIF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826">
                <a:tc>
                  <a:txBody>
                    <a:bodyPr/>
                    <a:lstStyle/>
                    <a:p>
                      <a:pPr lvl="0" algn="ctr"/>
                      <a:r>
                        <a:rPr lang="id-ID" sz="1800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Soal</a:t>
                      </a:r>
                      <a:r>
                        <a:rPr lang="id-ID" sz="18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itu saya kurang jelas</a:t>
                      </a:r>
                      <a:endParaRPr lang="id-ID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Saya kurang jelas soal itu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93376">
                <a:tc>
                  <a:txBody>
                    <a:bodyPr/>
                    <a:lstStyle/>
                    <a:p>
                      <a:pPr lvl="0" algn="just"/>
                      <a:r>
                        <a:rPr lang="id-ID" sz="1800" u="sng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Soal itu </a:t>
                      </a:r>
                      <a:r>
                        <a:rPr lang="id-ID" sz="1800" u="none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id-ID" sz="1800" u="sng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id-ID" sz="1800" u="sng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aya</a:t>
                      </a:r>
                      <a:r>
                        <a:rPr lang="id-ID" sz="1800" u="none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id-ID" sz="1800" u="sng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kurang jelas</a:t>
                      </a:r>
                      <a:endParaRPr lang="en-US" sz="1800" u="sng" kern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lvl="0" algn="just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id-ID" sz="1800" u="none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id-ID" sz="1800" u="none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S             </a:t>
                      </a:r>
                      <a:r>
                        <a:rPr lang="id-ID" sz="1800" u="none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lang="en-US" sz="1800" u="none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lvl="0" algn="just"/>
                      <a:endParaRPr lang="en-US" sz="1800" u="none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lvl="0" algn="just"/>
                      <a:r>
                        <a:rPr lang="en-US" sz="1800" u="none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Sampah</a:t>
                      </a:r>
                      <a:r>
                        <a:rPr lang="en-US" sz="1800" u="none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u="none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itu</a:t>
                      </a:r>
                      <a:r>
                        <a:rPr lang="en-US" sz="1800" u="none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u="none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saya</a:t>
                      </a:r>
                      <a:r>
                        <a:rPr lang="en-US" sz="1800" u="none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u="none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buang</a:t>
                      </a:r>
                      <a:r>
                        <a:rPr lang="en-US" sz="1800" u="none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di kali</a:t>
                      </a:r>
                      <a:endParaRPr lang="id-ID" sz="1800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id-ID" sz="1800" u="sng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Saya </a:t>
                      </a:r>
                      <a:r>
                        <a:rPr lang="id-ID" sz="1800" u="none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id-ID" sz="1800" u="sng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kurang jelas</a:t>
                      </a:r>
                      <a:r>
                        <a:rPr lang="id-ID" sz="1800" u="none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</a:t>
                      </a:r>
                      <a:r>
                        <a:rPr lang="id-ID" sz="1800" u="sng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soal itu</a:t>
                      </a:r>
                      <a:endParaRPr lang="en-US" sz="1800" u="sng" kern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lvl="0" algn="just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</a:t>
                      </a:r>
                      <a:r>
                        <a:rPr lang="id-ID" sz="1800" u="none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id-ID" sz="1800" u="none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  P                  O</a:t>
                      </a:r>
                      <a:endParaRPr lang="id-ID" sz="1800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lvl="0" algn="just"/>
                      <a:endParaRPr lang="en-US" sz="1800" u="none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lvl="0" algn="just"/>
                      <a:r>
                        <a:rPr lang="en-US" sz="1800" u="none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Saya</a:t>
                      </a:r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u="none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membuang</a:t>
                      </a:r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u="none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sampah</a:t>
                      </a:r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u="none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itu</a:t>
                      </a: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di kali</a:t>
                      </a:r>
                      <a:endParaRPr lang="id-ID" sz="1800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419600" y="376027"/>
            <a:ext cx="46482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000" smtClean="0">
                <a:latin typeface="Arial" pitchFamily="34" charset="0"/>
                <a:cs typeface="Arial" pitchFamily="34" charset="0"/>
              </a:rPr>
              <a:t>SYARAT </a:t>
            </a:r>
            <a:r>
              <a:rPr lang="id-ID" sz="2000" smtClean="0">
                <a:latin typeface="Arial" pitchFamily="34" charset="0"/>
                <a:cs typeface="Arial" pitchFamily="34" charset="0"/>
              </a:rPr>
              <a:t>KALIMAT EFEKTIF</a:t>
            </a:r>
            <a:endParaRPr lang="id-ID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8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060848"/>
            <a:ext cx="7686700" cy="1368164"/>
          </a:xfrm>
        </p:spPr>
        <p:txBody>
          <a:bodyPr>
            <a:noAutofit/>
          </a:bodyPr>
          <a:lstStyle/>
          <a:p>
            <a:pPr marL="457200" indent="-457200"/>
            <a:r>
              <a:rPr lang="id-ID" sz="2400" b="1" dirty="0">
                <a:latin typeface="Arial" pitchFamily="34" charset="0"/>
                <a:cs typeface="Arial" pitchFamily="34" charset="0"/>
              </a:rPr>
              <a:t/>
            </a:r>
            <a:br>
              <a:rPr lang="id-ID" sz="2400" b="1" dirty="0">
                <a:latin typeface="Arial" pitchFamily="34" charset="0"/>
                <a:cs typeface="Arial" pitchFamily="34" charset="0"/>
              </a:rPr>
            </a:br>
            <a:r>
              <a:rPr lang="id-ID" sz="2400" b="1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b="1" dirty="0">
                <a:latin typeface="Arial" pitchFamily="34" charset="0"/>
                <a:cs typeface="Arial" pitchFamily="34" charset="0"/>
              </a:rPr>
            </a:br>
            <a:r>
              <a:rPr lang="id-ID" sz="2400" b="1" dirty="0">
                <a:latin typeface="Arial" pitchFamily="34" charset="0"/>
                <a:cs typeface="Arial" pitchFamily="34" charset="0"/>
              </a:rPr>
              <a:t>4. KEHEMATAN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/>
            </a:r>
            <a:br>
              <a:rPr lang="id-ID" sz="2400" dirty="0">
                <a:latin typeface="Arial" pitchFamily="34" charset="0"/>
                <a:cs typeface="Arial" pitchFamily="34" charset="0"/>
              </a:rPr>
            </a:br>
            <a:r>
              <a:rPr lang="id-ID" sz="2400" b="0" dirty="0">
                <a:latin typeface="Arial" pitchFamily="34" charset="0"/>
                <a:cs typeface="Arial" pitchFamily="34" charset="0"/>
              </a:rPr>
              <a:t>Untuk kehematan kalimat,setiap unsur kalimat harus berfungsi dengan baik dan tidak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mubazir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. </a:t>
            </a:r>
            <a:r>
              <a:rPr lang="id-ID" sz="2400" b="0" dirty="0">
                <a:latin typeface="Arial" pitchFamily="34" charset="0"/>
                <a:cs typeface="Arial" pitchFamily="34" charset="0"/>
              </a:rPr>
              <a:t/>
            </a:r>
            <a:br>
              <a:rPr lang="id-ID" sz="2400" b="0" dirty="0">
                <a:latin typeface="Arial" pitchFamily="34" charset="0"/>
                <a:cs typeface="Arial" pitchFamily="34" charset="0"/>
              </a:rPr>
            </a:br>
            <a:r>
              <a:rPr lang="id-ID" sz="2400" b="0" dirty="0">
                <a:latin typeface="Arial" pitchFamily="34" charset="0"/>
                <a:cs typeface="Arial" pitchFamily="34" charset="0"/>
              </a:rPr>
              <a:t/>
            </a:r>
            <a:br>
              <a:rPr lang="id-ID" sz="2400" b="0" dirty="0">
                <a:latin typeface="Arial" pitchFamily="34" charset="0"/>
                <a:cs typeface="Arial" pitchFamily="34" charset="0"/>
              </a:rPr>
            </a:br>
            <a:r>
              <a:rPr lang="id-ID" sz="2400" dirty="0">
                <a:latin typeface="Arial" pitchFamily="34" charset="0"/>
                <a:cs typeface="Arial" pitchFamily="34" charset="0"/>
              </a:rPr>
              <a:t/>
            </a:r>
            <a:br>
              <a:rPr lang="id-ID" sz="2400" dirty="0">
                <a:latin typeface="Arial" pitchFamily="34" charset="0"/>
                <a:cs typeface="Arial" pitchFamily="34" charset="0"/>
              </a:rPr>
            </a:br>
            <a:r>
              <a:rPr lang="id-ID" sz="2400" dirty="0">
                <a:latin typeface="Arial" pitchFamily="34" charset="0"/>
                <a:cs typeface="Arial" pitchFamily="34" charset="0"/>
              </a:rPr>
              <a:t/>
            </a:r>
            <a:br>
              <a:rPr lang="id-ID" sz="2400" dirty="0">
                <a:latin typeface="Arial" pitchFamily="34" charset="0"/>
                <a:cs typeface="Arial" pitchFamily="34" charset="0"/>
              </a:rPr>
            </a:b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52628" y="3573015"/>
          <a:ext cx="6435796" cy="117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178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6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KALIMAT</a:t>
                      </a:r>
                      <a:r>
                        <a:rPr lang="en-US" baseline="0" dirty="0"/>
                        <a:t> TIDAK EFEKTIF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KALIMAT EFEKTIF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Silakan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maju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Silakan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maju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Silakan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depan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memakai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baju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berwarna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merah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memakai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baju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merah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419600" y="376027"/>
            <a:ext cx="46482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000" smtClean="0">
                <a:latin typeface="Arial" pitchFamily="34" charset="0"/>
                <a:cs typeface="Arial" pitchFamily="34" charset="0"/>
              </a:rPr>
              <a:t>SYARAT </a:t>
            </a:r>
            <a:r>
              <a:rPr lang="id-ID" sz="2000" smtClean="0">
                <a:latin typeface="Arial" pitchFamily="34" charset="0"/>
                <a:cs typeface="Arial" pitchFamily="34" charset="0"/>
              </a:rPr>
              <a:t>KALIMAT EFEKTIF</a:t>
            </a:r>
            <a:endParaRPr lang="id-ID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3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19600" y="376027"/>
            <a:ext cx="4648200" cy="102076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SYARAT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000" b="1" dirty="0" smtClean="0">
                <a:latin typeface="Arial" pitchFamily="34" charset="0"/>
                <a:cs typeface="Arial" pitchFamily="34" charset="0"/>
              </a:rPr>
              <a:t>KALIMAT </a:t>
            </a:r>
            <a:r>
              <a:rPr lang="id-ID" sz="2000" b="1" dirty="0">
                <a:latin typeface="Arial" pitchFamily="34" charset="0"/>
                <a:cs typeface="Arial" pitchFamily="34" charset="0"/>
              </a:rPr>
              <a:t>EFEKTIF</a:t>
            </a:r>
            <a:endParaRPr lang="id-ID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928802"/>
            <a:ext cx="7748934" cy="419736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id-ID" sz="2000" b="1" dirty="0">
                <a:latin typeface="Arial" pitchFamily="34" charset="0"/>
                <a:cs typeface="Arial" pitchFamily="34" charset="0"/>
              </a:rPr>
              <a:t> 	</a:t>
            </a:r>
            <a:r>
              <a:rPr lang="id-ID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5. KECERMATAN</a:t>
            </a:r>
            <a:r>
              <a:rPr 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id-ID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id-ID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Kecermatan terkait dengan ketepatan memilih kata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kalimat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menimbulkan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makna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ganda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multitafsir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id-ID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691680" y="3442021"/>
          <a:ext cx="609600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KALIMAT</a:t>
                      </a:r>
                      <a:r>
                        <a:rPr lang="en-US" baseline="0" dirty="0"/>
                        <a:t> TIDAK EFEKTIF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KALIMAT</a:t>
                      </a:r>
                      <a:r>
                        <a:rPr lang="en-US" baseline="0" dirty="0"/>
                        <a:t> TIDAK EFEKTIF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Guru </a:t>
                      </a:r>
                      <a:r>
                        <a:rPr lang="en-US" dirty="0" err="1"/>
                        <a:t>baru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Guru </a:t>
                      </a:r>
                      <a:r>
                        <a:rPr lang="en-US" dirty="0" err="1"/>
                        <a:t>baru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itu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datang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Guru </a:t>
                      </a:r>
                      <a:r>
                        <a:rPr lang="en-US" dirty="0" err="1"/>
                        <a:t>itu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datang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Dua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anak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lebih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baik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Dua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anak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baik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Dua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baik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3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152556"/>
            <a:ext cx="7472386" cy="1582726"/>
          </a:xfrm>
        </p:spPr>
        <p:txBody>
          <a:bodyPr>
            <a:normAutofit fontScale="90000"/>
          </a:bodyPr>
          <a:lstStyle/>
          <a:p>
            <a:r>
              <a:rPr lang="id-ID" sz="3600" b="1" dirty="0"/>
              <a:t>			</a:t>
            </a:r>
            <a:br>
              <a:rPr lang="id-ID" sz="3600" b="1" dirty="0"/>
            </a:br>
            <a:r>
              <a:rPr lang="id-ID" sz="3600" b="1" dirty="0"/>
              <a:t/>
            </a:r>
            <a:br>
              <a:rPr lang="id-ID" sz="3600" b="1" dirty="0"/>
            </a:br>
            <a:r>
              <a:rPr lang="en-US" sz="2700" b="1" dirty="0">
                <a:latin typeface="Arial" pitchFamily="34" charset="0"/>
                <a:cs typeface="Arial" pitchFamily="34" charset="0"/>
              </a:rPr>
              <a:t>6</a:t>
            </a:r>
            <a:r>
              <a:rPr lang="id-ID" sz="2700" b="1" dirty="0">
                <a:latin typeface="Arial" pitchFamily="34" charset="0"/>
                <a:cs typeface="Arial" pitchFamily="34" charset="0"/>
              </a:rPr>
              <a:t>. KELOGISAN</a:t>
            </a:r>
            <a:r>
              <a:rPr lang="id-ID" sz="2700" dirty="0">
                <a:latin typeface="Arial" pitchFamily="34" charset="0"/>
                <a:cs typeface="Arial" pitchFamily="34" charset="0"/>
              </a:rPr>
              <a:t/>
            </a:r>
            <a:br>
              <a:rPr lang="id-ID" sz="2700" dirty="0">
                <a:latin typeface="Arial" pitchFamily="34" charset="0"/>
                <a:cs typeface="Arial" pitchFamily="34" charset="0"/>
              </a:rPr>
            </a:br>
            <a:r>
              <a:rPr lang="id-ID" sz="2200" b="0" dirty="0">
                <a:latin typeface="Arial" pitchFamily="34" charset="0"/>
                <a:cs typeface="Arial" pitchFamily="34" charset="0"/>
              </a:rPr>
              <a:t>Kelogisan ialah bahwa ide kalimat itu dapat diterima oleh akal dan penulisannya sesuai dengan ejaan yang berlaku. </a:t>
            </a:r>
            <a:br>
              <a:rPr lang="id-ID" sz="2200" b="0" dirty="0">
                <a:latin typeface="Arial" pitchFamily="34" charset="0"/>
                <a:cs typeface="Arial" pitchFamily="34" charset="0"/>
              </a:rPr>
            </a:br>
            <a:endParaRPr lang="id-ID" sz="2200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37657"/>
              </p:ext>
            </p:extLst>
          </p:nvPr>
        </p:nvGraphicFramePr>
        <p:xfrm>
          <a:off x="1000100" y="3249626"/>
          <a:ext cx="7800972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04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3688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KALIMAT</a:t>
                      </a:r>
                      <a:r>
                        <a:rPr lang="id-ID" sz="2000" baseline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TIDAK LOGIS </a:t>
                      </a:r>
                      <a:endParaRPr lang="id-ID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KALIMAT YANG LOGIS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lang="id-ID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Waktu dan tempat kami persilahkan</a:t>
                      </a: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lang="id-ID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Untuk mempersingkat waktu, kami teruskan acara ini</a:t>
                      </a: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Puji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syukur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hadiran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Tuhan</a:t>
                      </a: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YME, </a:t>
                      </a:r>
                      <a:r>
                        <a:rPr lang="en-US" sz="2000" kern="1200" baseline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atas</a:t>
                      </a: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kern="1200" baseline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rahmat-Nya</a:t>
                      </a: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kern="1200" baseline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maka</a:t>
                      </a: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kern="1200" baseline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selesailah</a:t>
                      </a: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kern="1200" baseline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skripsi</a:t>
                      </a: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kern="1200" baseline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ini</a:t>
                      </a:r>
                      <a:endParaRPr lang="id-ID" sz="2000" kern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endParaRPr lang="id-ID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lang="id-ID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Bapak Menteri kami persilahkan.</a:t>
                      </a: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lang="id-ID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Untuk menghemat waktu, kami teruskan acara ini.</a:t>
                      </a: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Puji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syukur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hadiran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Tuhan</a:t>
                      </a: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YME, </a:t>
                      </a:r>
                      <a:r>
                        <a:rPr lang="en-US" sz="2000" kern="1200" baseline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atas</a:t>
                      </a: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kern="1200" baseline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rahmat-Nya</a:t>
                      </a: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kern="1200" baseline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maka</a:t>
                      </a: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kern="1200" baseline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penulis</a:t>
                      </a: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kern="1200" baseline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dapat</a:t>
                      </a: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kern="1200" baseline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menyelesaikan</a:t>
                      </a: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kern="1200" baseline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skripsi</a:t>
                      </a: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kern="1200" baseline="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ini</a:t>
                      </a:r>
                      <a:endParaRPr lang="id-ID" sz="2000" kern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endParaRPr lang="id-ID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343400" y="112744"/>
            <a:ext cx="46482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000" smtClean="0">
                <a:latin typeface="Arial" pitchFamily="34" charset="0"/>
                <a:cs typeface="Arial" pitchFamily="34" charset="0"/>
              </a:rPr>
              <a:t>SYARAT </a:t>
            </a:r>
            <a:r>
              <a:rPr lang="id-ID" sz="2000" smtClean="0">
                <a:latin typeface="Arial" pitchFamily="34" charset="0"/>
                <a:cs typeface="Arial" pitchFamily="34" charset="0"/>
              </a:rPr>
              <a:t>KALIMAT EFEKTIF</a:t>
            </a:r>
            <a:endParaRPr lang="id-ID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48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800" y="609600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/>
              <a:t>References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6800" y="1792424"/>
            <a:ext cx="6837114" cy="722176"/>
          </a:xfrm>
        </p:spPr>
        <p:txBody>
          <a:bodyPr>
            <a:no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sz="2000" i="1" dirty="0" smtClean="0"/>
              <a:t>Main Material :</a:t>
            </a:r>
            <a:br>
              <a:rPr lang="en-US" sz="2000" i="1" dirty="0" smtClean="0"/>
            </a:b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</a:rPr>
              <a:t>LEC </a:t>
            </a:r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– </a:t>
            </a:r>
            <a:r>
              <a:rPr lang="en-US" sz="2000" b="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Kalimat</a:t>
            </a:r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Efektif</a:t>
            </a:r>
            <a:endParaRPr lang="id-ID" sz="20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66800" y="3242398"/>
            <a:ext cx="7820025" cy="722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sz="2000" i="1" dirty="0" smtClean="0"/>
              <a:t>Textbook: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dirty="0">
                <a:solidFill>
                  <a:schemeClr val="tx1"/>
                </a:solidFill>
              </a:rPr>
              <a:t>Prof. Dr. </a:t>
            </a:r>
            <a:r>
              <a:rPr lang="en-US" sz="2000" b="0" dirty="0" err="1">
                <a:solidFill>
                  <a:schemeClr val="tx1"/>
                </a:solidFill>
              </a:rPr>
              <a:t>Achmad</a:t>
            </a:r>
            <a:r>
              <a:rPr lang="en-US" sz="2000" b="0" dirty="0">
                <a:solidFill>
                  <a:schemeClr val="tx1"/>
                </a:solidFill>
              </a:rPr>
              <a:t> HP </a:t>
            </a:r>
            <a:r>
              <a:rPr lang="en-US" sz="2000" b="0" dirty="0" err="1">
                <a:solidFill>
                  <a:schemeClr val="tx1"/>
                </a:solidFill>
              </a:rPr>
              <a:t>dan</a:t>
            </a:r>
            <a:r>
              <a:rPr lang="en-US" sz="2000" b="0" dirty="0">
                <a:solidFill>
                  <a:schemeClr val="tx1"/>
                </a:solidFill>
              </a:rPr>
              <a:t> Dr. Alex, </a:t>
            </a:r>
            <a:r>
              <a:rPr lang="en-US" sz="2000" b="0" dirty="0" err="1">
                <a:solidFill>
                  <a:schemeClr val="tx1"/>
                </a:solidFill>
              </a:rPr>
              <a:t>M.Pd</a:t>
            </a:r>
            <a:r>
              <a:rPr lang="en-US" sz="2000" b="0" dirty="0">
                <a:solidFill>
                  <a:schemeClr val="tx1"/>
                </a:solidFill>
              </a:rPr>
              <a:t>.. (2016). </a:t>
            </a:r>
            <a:r>
              <a:rPr lang="en-US" sz="2000" b="0" dirty="0" err="1">
                <a:solidFill>
                  <a:schemeClr val="tx1"/>
                </a:solidFill>
              </a:rPr>
              <a:t>Bahasa</a:t>
            </a:r>
            <a:r>
              <a:rPr lang="en-US" sz="2000" b="0" dirty="0">
                <a:solidFill>
                  <a:schemeClr val="tx1"/>
                </a:solidFill>
              </a:rPr>
              <a:t> Indonesia </a:t>
            </a:r>
            <a:r>
              <a:rPr lang="en-US" sz="2000" b="0" dirty="0" err="1">
                <a:solidFill>
                  <a:schemeClr val="tx1"/>
                </a:solidFill>
              </a:rPr>
              <a:t>untuk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Perguruan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Tinggi</a:t>
            </a:r>
            <a:r>
              <a:rPr lang="en-US" sz="2000" b="0" dirty="0">
                <a:solidFill>
                  <a:schemeClr val="tx1"/>
                </a:solidFill>
              </a:rPr>
              <a:t>. </a:t>
            </a:r>
            <a:r>
              <a:rPr lang="en-US" sz="2000" b="0" dirty="0" err="1">
                <a:solidFill>
                  <a:schemeClr val="tx1"/>
                </a:solidFill>
              </a:rPr>
              <a:t>Erlangga</a:t>
            </a:r>
            <a:r>
              <a:rPr lang="en-US" sz="2000" b="0" dirty="0">
                <a:solidFill>
                  <a:schemeClr val="tx1"/>
                </a:solidFill>
              </a:rPr>
              <a:t>. Jakarta. ISBN: 9786022986683.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66800" y="4800600"/>
            <a:ext cx="7820025" cy="722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sz="2000" i="1" dirty="0" smtClean="0"/>
              <a:t>Supporting Material: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>
                <a:hlinkClick r:id="rId2"/>
              </a:rPr>
              <a:t>https://binus.ac.id/bits/learning-object/Kalimat-Efektif-805/index.html</a:t>
            </a:r>
            <a:endParaRPr lang="id-ID" sz="2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00600" y="674866"/>
            <a:ext cx="425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b="1" dirty="0"/>
              <a:t>Session Learning Outcomes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1905000"/>
            <a:ext cx="8001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Upon completion of this session, students are expected to be able 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 1 : Identify spelling errors in sentences and paragraphs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 2 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Compose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academic paragraph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 3 : Create Scientific Writing</a:t>
            </a:r>
          </a:p>
          <a:p>
            <a:pPr>
              <a:lnSpc>
                <a:spcPct val="150000"/>
              </a:lnSpc>
            </a:pP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3540" y="152400"/>
            <a:ext cx="3686172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UNSUR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KALIMAT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30109471"/>
              </p:ext>
            </p:extLst>
          </p:nvPr>
        </p:nvGraphicFramePr>
        <p:xfrm>
          <a:off x="990600" y="1676400"/>
          <a:ext cx="7848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352800" y="4267200"/>
            <a:ext cx="541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alistoMT"/>
              </a:rPr>
              <a:t>Pelengkap</a:t>
            </a:r>
            <a:r>
              <a:rPr lang="en-US" sz="1400" dirty="0">
                <a:latin typeface="CalistoMT"/>
              </a:rPr>
              <a:t> (</a:t>
            </a:r>
            <a:r>
              <a:rPr lang="en-US" sz="1400" dirty="0" err="1">
                <a:latin typeface="CalistoMT"/>
              </a:rPr>
              <a:t>Pel</a:t>
            </a:r>
            <a:r>
              <a:rPr lang="en-US" sz="1400" dirty="0">
                <a:latin typeface="CalistoMT"/>
              </a:rPr>
              <a:t>) </a:t>
            </a:r>
            <a:r>
              <a:rPr lang="en-US" sz="1400" dirty="0" err="1">
                <a:latin typeface="CalistoMT"/>
              </a:rPr>
              <a:t>atau</a:t>
            </a:r>
            <a:r>
              <a:rPr lang="en-US" sz="1400" dirty="0">
                <a:latin typeface="CalistoMT"/>
              </a:rPr>
              <a:t> </a:t>
            </a:r>
            <a:r>
              <a:rPr lang="en-US" sz="1400" dirty="0" err="1">
                <a:latin typeface="CalistoMT"/>
              </a:rPr>
              <a:t>komplemen</a:t>
            </a:r>
            <a:r>
              <a:rPr lang="en-US" sz="1400" dirty="0">
                <a:latin typeface="CalistoMT"/>
              </a:rPr>
              <a:t> </a:t>
            </a:r>
            <a:r>
              <a:rPr lang="en-US" sz="1400" dirty="0" err="1">
                <a:latin typeface="CalistoMT"/>
              </a:rPr>
              <a:t>bagian</a:t>
            </a:r>
            <a:r>
              <a:rPr lang="en-US" sz="1400" dirty="0">
                <a:latin typeface="CalistoMT"/>
              </a:rPr>
              <a:t> </a:t>
            </a:r>
            <a:r>
              <a:rPr lang="en-US" sz="1400" dirty="0" err="1">
                <a:latin typeface="CalistoMT"/>
              </a:rPr>
              <a:t>kalimat</a:t>
            </a:r>
            <a:r>
              <a:rPr lang="en-US" sz="1400" dirty="0">
                <a:latin typeface="CalistoMT"/>
              </a:rPr>
              <a:t> yang </a:t>
            </a:r>
            <a:r>
              <a:rPr lang="en-US" sz="1400" dirty="0" err="1">
                <a:latin typeface="CalistoMT"/>
              </a:rPr>
              <a:t>melengkapi</a:t>
            </a:r>
            <a:r>
              <a:rPr lang="en-US" sz="1400" dirty="0">
                <a:latin typeface="CalistoMT"/>
              </a:rPr>
              <a:t> </a:t>
            </a:r>
            <a:r>
              <a:rPr lang="en-US" sz="1400" dirty="0" err="1" smtClean="0">
                <a:latin typeface="CalistoMT"/>
              </a:rPr>
              <a:t>Predikat</a:t>
            </a:r>
            <a:r>
              <a:rPr lang="en-US" sz="1400" dirty="0" smtClean="0">
                <a:latin typeface="CalistoMT"/>
              </a:rPr>
              <a:t>. </a:t>
            </a:r>
            <a:r>
              <a:rPr lang="en-US" sz="1400" dirty="0" err="1" smtClean="0">
                <a:latin typeface="CalistoMT"/>
              </a:rPr>
              <a:t>Pel</a:t>
            </a:r>
            <a:r>
              <a:rPr lang="en-US" sz="1400" dirty="0" smtClean="0">
                <a:latin typeface="CalistoMT"/>
              </a:rPr>
              <a:t> </a:t>
            </a:r>
            <a:r>
              <a:rPr lang="en-US" sz="1400" dirty="0" err="1" smtClean="0">
                <a:latin typeface="CalistoMT"/>
              </a:rPr>
              <a:t>tidak</a:t>
            </a:r>
            <a:r>
              <a:rPr lang="en-US" sz="1400" dirty="0" smtClean="0">
                <a:latin typeface="CalistoMT"/>
              </a:rPr>
              <a:t> </a:t>
            </a:r>
            <a:r>
              <a:rPr lang="en-US" sz="1400" dirty="0" err="1" smtClean="0">
                <a:latin typeface="CalistoMT"/>
              </a:rPr>
              <a:t>bisa</a:t>
            </a:r>
            <a:r>
              <a:rPr lang="en-US" sz="1400" dirty="0" smtClean="0">
                <a:latin typeface="CalistoMT"/>
              </a:rPr>
              <a:t> </a:t>
            </a:r>
            <a:r>
              <a:rPr lang="en-US" sz="1400" dirty="0" err="1" smtClean="0">
                <a:latin typeface="CalistoMT"/>
              </a:rPr>
              <a:t>dipasifkan</a:t>
            </a:r>
            <a:r>
              <a:rPr lang="en-US" sz="1400" dirty="0" smtClean="0">
                <a:latin typeface="CalistoMT"/>
              </a:rPr>
              <a:t>.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281364" y="5029200"/>
            <a:ext cx="5834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stoMT"/>
              </a:rPr>
              <a:t>Unsur</a:t>
            </a:r>
            <a:r>
              <a:rPr lang="en-US" sz="1600" dirty="0">
                <a:latin typeface="CalistoMT"/>
              </a:rPr>
              <a:t> </a:t>
            </a:r>
            <a:r>
              <a:rPr lang="en-US" sz="1600" dirty="0" err="1">
                <a:latin typeface="CalistoMT"/>
              </a:rPr>
              <a:t>Ket</a:t>
            </a:r>
            <a:r>
              <a:rPr lang="en-US" sz="1600" dirty="0">
                <a:latin typeface="CalistoMT"/>
              </a:rPr>
              <a:t> </a:t>
            </a:r>
            <a:r>
              <a:rPr lang="en-US" sz="1600" dirty="0" err="1">
                <a:latin typeface="CalistoMT"/>
              </a:rPr>
              <a:t>dapat</a:t>
            </a:r>
            <a:r>
              <a:rPr lang="en-US" sz="1600" dirty="0">
                <a:latin typeface="CalistoMT"/>
              </a:rPr>
              <a:t> </a:t>
            </a:r>
            <a:r>
              <a:rPr lang="en-US" sz="1600" dirty="0" err="1">
                <a:latin typeface="CalistoMT"/>
              </a:rPr>
              <a:t>berfungsi</a:t>
            </a:r>
            <a:r>
              <a:rPr lang="en-US" sz="1600" dirty="0">
                <a:latin typeface="CalistoMT"/>
              </a:rPr>
              <a:t> </a:t>
            </a:r>
            <a:r>
              <a:rPr lang="en-US" sz="1600" dirty="0" err="1">
                <a:latin typeface="CalistoMT"/>
              </a:rPr>
              <a:t>menerangkan</a:t>
            </a:r>
            <a:r>
              <a:rPr lang="en-US" sz="1600" dirty="0">
                <a:latin typeface="CalistoMT"/>
              </a:rPr>
              <a:t> S, P, O, </a:t>
            </a:r>
            <a:r>
              <a:rPr lang="en-US" sz="1600" dirty="0" err="1">
                <a:latin typeface="CalistoMT"/>
              </a:rPr>
              <a:t>dan</a:t>
            </a:r>
            <a:r>
              <a:rPr lang="en-US" sz="1600" dirty="0">
                <a:latin typeface="CalistoMT"/>
              </a:rPr>
              <a:t> </a:t>
            </a:r>
            <a:r>
              <a:rPr lang="en-US" sz="1600" dirty="0" err="1">
                <a:latin typeface="CalistoMT"/>
              </a:rPr>
              <a:t>Pel</a:t>
            </a:r>
            <a:r>
              <a:rPr lang="en-US" sz="1600" dirty="0" smtClean="0">
                <a:latin typeface="CalistoMT"/>
              </a:rPr>
              <a:t>.</a:t>
            </a:r>
          </a:p>
          <a:p>
            <a:r>
              <a:rPr lang="en-US" sz="1600" dirty="0" err="1" smtClean="0">
                <a:latin typeface="CalistoMT"/>
              </a:rPr>
              <a:t>Posisinya</a:t>
            </a:r>
            <a:r>
              <a:rPr lang="en-US" sz="1600" dirty="0" smtClean="0">
                <a:latin typeface="CalistoMT"/>
              </a:rPr>
              <a:t> </a:t>
            </a:r>
            <a:r>
              <a:rPr lang="en-US" sz="1600" dirty="0" err="1" smtClean="0">
                <a:latin typeface="CalistoMT"/>
              </a:rPr>
              <a:t>dapat</a:t>
            </a:r>
            <a:r>
              <a:rPr lang="en-US" sz="1600" dirty="0" smtClean="0">
                <a:latin typeface="CalistoMT"/>
              </a:rPr>
              <a:t> di </a:t>
            </a:r>
            <a:r>
              <a:rPr lang="en-US" sz="1600" dirty="0" err="1" smtClean="0">
                <a:latin typeface="CalistoMT"/>
              </a:rPr>
              <a:t>awal</a:t>
            </a:r>
            <a:r>
              <a:rPr lang="en-US" sz="1600" dirty="0" smtClean="0">
                <a:latin typeface="CalistoMT"/>
              </a:rPr>
              <a:t>, di </a:t>
            </a:r>
            <a:r>
              <a:rPr lang="en-US" sz="1600" dirty="0" err="1" smtClean="0">
                <a:latin typeface="CalistoMT"/>
              </a:rPr>
              <a:t>tengah</a:t>
            </a:r>
            <a:r>
              <a:rPr lang="en-US" sz="1600" dirty="0" smtClean="0">
                <a:latin typeface="CalistoMT"/>
              </a:rPr>
              <a:t>, </a:t>
            </a:r>
            <a:r>
              <a:rPr lang="en-US" sz="1600" dirty="0" err="1" smtClean="0">
                <a:latin typeface="CalistoMT"/>
              </a:rPr>
              <a:t>atau</a:t>
            </a:r>
            <a:r>
              <a:rPr lang="en-US" sz="1600" dirty="0" smtClean="0">
                <a:latin typeface="CalistoMT"/>
              </a:rPr>
              <a:t> di </a:t>
            </a:r>
            <a:r>
              <a:rPr lang="en-US" sz="1600" dirty="0" err="1" smtClean="0">
                <a:latin typeface="CalistoMT"/>
              </a:rPr>
              <a:t>akhir</a:t>
            </a:r>
            <a:r>
              <a:rPr lang="en-US" sz="1600" dirty="0" smtClean="0">
                <a:latin typeface="CalistoMT"/>
              </a:rPr>
              <a:t> </a:t>
            </a:r>
            <a:r>
              <a:rPr lang="en-US" sz="1600" dirty="0" err="1" smtClean="0">
                <a:latin typeface="CalistoMT"/>
              </a:rPr>
              <a:t>kalimat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0" y="593467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Kalimat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Indonesia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baku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sekurang-kurangnya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atas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unsur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yakni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P. </a:t>
            </a:r>
            <a:endParaRPr lang="en-US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Unsur</a:t>
            </a:r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lain (O,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wajib</a:t>
            </a:r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hadir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wajib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hadir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wajib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hadir</a:t>
            </a:r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7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3540" y="152400"/>
            <a:ext cx="3686172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POLA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KALIMAT DASAR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05272"/>
            <a:ext cx="7439025" cy="3752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2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28" y="274638"/>
            <a:ext cx="3686172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JENIS KALIMAT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970093"/>
            <a:ext cx="7686700" cy="441167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id-ID" dirty="0">
                <a:latin typeface="Arial" pitchFamily="34" charset="0"/>
                <a:cs typeface="Arial" pitchFamily="34" charset="0"/>
              </a:rPr>
              <a:t>	</a:t>
            </a:r>
            <a:r>
              <a:rPr lang="fi-FI" b="1" dirty="0">
                <a:solidFill>
                  <a:srgbClr val="0070C0"/>
                </a:solidFill>
              </a:rPr>
              <a:t>Jenis Kalimat Menurut Jumlah </a:t>
            </a:r>
            <a:r>
              <a:rPr lang="fi-FI" b="1" dirty="0" smtClean="0">
                <a:solidFill>
                  <a:srgbClr val="0070C0"/>
                </a:solidFill>
              </a:rPr>
              <a:t>Klausanya</a:t>
            </a:r>
          </a:p>
          <a:p>
            <a:pPr algn="just">
              <a:buNone/>
            </a:pPr>
            <a:r>
              <a:rPr lang="id-ID" dirty="0" smtClean="0">
                <a:latin typeface="Arial" pitchFamily="34" charset="0"/>
                <a:cs typeface="Arial" pitchFamily="34" charset="0"/>
              </a:rPr>
              <a:t>	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47800" y="2667000"/>
            <a:ext cx="2590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Kalimat tunggal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2598003"/>
            <a:ext cx="4648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stoMT"/>
              </a:rPr>
              <a:t>Kalimat</a:t>
            </a:r>
            <a:r>
              <a:rPr lang="en-US" sz="1600" dirty="0">
                <a:latin typeface="CalistoMT"/>
              </a:rPr>
              <a:t> </a:t>
            </a:r>
            <a:r>
              <a:rPr lang="en-US" sz="1600" dirty="0" err="1">
                <a:latin typeface="CalistoMT"/>
              </a:rPr>
              <a:t>tunggal</a:t>
            </a:r>
            <a:r>
              <a:rPr lang="en-US" sz="1600" dirty="0">
                <a:latin typeface="CalistoMT"/>
              </a:rPr>
              <a:t> </a:t>
            </a:r>
            <a:r>
              <a:rPr lang="en-US" sz="1600" dirty="0" err="1">
                <a:latin typeface="CalistoMT"/>
              </a:rPr>
              <a:t>adalah</a:t>
            </a:r>
            <a:r>
              <a:rPr lang="en-US" sz="1600" dirty="0">
                <a:latin typeface="CalistoMT"/>
              </a:rPr>
              <a:t> </a:t>
            </a:r>
            <a:r>
              <a:rPr lang="en-US" sz="1600" dirty="0" err="1">
                <a:latin typeface="CalistoMT"/>
              </a:rPr>
              <a:t>kalimat</a:t>
            </a:r>
            <a:r>
              <a:rPr lang="en-US" sz="1600" dirty="0">
                <a:latin typeface="CalistoMT"/>
              </a:rPr>
              <a:t> yang </a:t>
            </a:r>
            <a:r>
              <a:rPr lang="en-US" sz="1600" dirty="0" err="1">
                <a:latin typeface="CalistoMT"/>
              </a:rPr>
              <a:t>terdiri</a:t>
            </a:r>
            <a:r>
              <a:rPr lang="en-US" sz="1600" dirty="0">
                <a:latin typeface="CalistoMT"/>
              </a:rPr>
              <a:t> </a:t>
            </a:r>
            <a:r>
              <a:rPr lang="en-US" sz="1600" dirty="0" err="1">
                <a:latin typeface="CalistoMT"/>
              </a:rPr>
              <a:t>atas</a:t>
            </a:r>
            <a:r>
              <a:rPr lang="en-US" sz="1600" dirty="0">
                <a:latin typeface="CalistoMT"/>
              </a:rPr>
              <a:t> </a:t>
            </a:r>
            <a:r>
              <a:rPr lang="en-US" sz="1600" dirty="0" err="1">
                <a:latin typeface="CalistoMT"/>
              </a:rPr>
              <a:t>satu</a:t>
            </a:r>
            <a:r>
              <a:rPr lang="en-US" sz="1600" dirty="0">
                <a:latin typeface="CalistoMT"/>
              </a:rPr>
              <a:t> </a:t>
            </a:r>
            <a:r>
              <a:rPr lang="en-US" sz="1600" dirty="0" err="1">
                <a:latin typeface="CalistoMT"/>
              </a:rPr>
              <a:t>klausa</a:t>
            </a:r>
            <a:r>
              <a:rPr lang="en-US" sz="1600" dirty="0">
                <a:latin typeface="CalistoMT"/>
              </a:rPr>
              <a:t>. </a:t>
            </a:r>
            <a:r>
              <a:rPr lang="en-US" sz="1600" dirty="0" err="1">
                <a:latin typeface="CalistoMT"/>
              </a:rPr>
              <a:t>Kalimat</a:t>
            </a:r>
            <a:r>
              <a:rPr lang="en-US" sz="1600" dirty="0">
                <a:latin typeface="CalistoMT"/>
              </a:rPr>
              <a:t> </a:t>
            </a:r>
            <a:r>
              <a:rPr lang="en-US" sz="1600" dirty="0" err="1" smtClean="0">
                <a:latin typeface="CalistoMT"/>
              </a:rPr>
              <a:t>tunggal</a:t>
            </a:r>
            <a:r>
              <a:rPr lang="en-US" sz="1600" dirty="0" smtClean="0">
                <a:latin typeface="CalistoMT"/>
              </a:rPr>
              <a:t> </a:t>
            </a:r>
            <a:r>
              <a:rPr lang="de-DE" sz="1600" dirty="0" smtClean="0">
                <a:latin typeface="CalistoMT"/>
              </a:rPr>
              <a:t>hanya </a:t>
            </a:r>
            <a:r>
              <a:rPr lang="de-DE" sz="1600" dirty="0">
                <a:latin typeface="CalistoMT"/>
              </a:rPr>
              <a:t>mengandung satu unsur S, P, O, Pel dan Ket</a:t>
            </a:r>
            <a:r>
              <a:rPr lang="de-DE" sz="1600" dirty="0" smtClean="0">
                <a:latin typeface="CalistoMT"/>
              </a:rPr>
              <a:t>.</a:t>
            </a: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Contoh: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Kami 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mahasiswa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Indonesia.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47800" y="4524384"/>
            <a:ext cx="25908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Kalimat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majemuk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4800" y="4333909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600" dirty="0" err="1">
                <a:latin typeface="CalistoMT"/>
              </a:rPr>
              <a:t>Kalimat</a:t>
            </a:r>
            <a:r>
              <a:rPr lang="en-US" sz="1600" dirty="0">
                <a:latin typeface="CalistoMT"/>
              </a:rPr>
              <a:t> </a:t>
            </a:r>
            <a:r>
              <a:rPr lang="en-US" sz="1600" dirty="0" err="1">
                <a:latin typeface="CalistoMT"/>
              </a:rPr>
              <a:t>majemuk</a:t>
            </a:r>
            <a:r>
              <a:rPr lang="en-US" sz="1600" dirty="0">
                <a:latin typeface="CalistoMT"/>
              </a:rPr>
              <a:t> </a:t>
            </a:r>
            <a:r>
              <a:rPr lang="en-US" sz="1600" dirty="0" err="1">
                <a:latin typeface="CalistoMT"/>
              </a:rPr>
              <a:t>adalah</a:t>
            </a:r>
            <a:r>
              <a:rPr lang="en-US" sz="1600" dirty="0">
                <a:latin typeface="CalistoMT"/>
              </a:rPr>
              <a:t> </a:t>
            </a:r>
            <a:r>
              <a:rPr lang="en-US" sz="1600" dirty="0" err="1">
                <a:latin typeface="CalistoMT"/>
              </a:rPr>
              <a:t>kalimat</a:t>
            </a:r>
            <a:r>
              <a:rPr lang="en-US" sz="1600" dirty="0">
                <a:latin typeface="CalistoMT"/>
              </a:rPr>
              <a:t> yang </a:t>
            </a:r>
            <a:r>
              <a:rPr lang="en-US" sz="1600" dirty="0" err="1">
                <a:latin typeface="CalistoMT"/>
              </a:rPr>
              <a:t>merupakan</a:t>
            </a:r>
            <a:r>
              <a:rPr lang="en-US" sz="1600" dirty="0">
                <a:latin typeface="CalistoMT"/>
              </a:rPr>
              <a:t> </a:t>
            </a:r>
            <a:r>
              <a:rPr lang="en-US" sz="1600" dirty="0" err="1">
                <a:latin typeface="CalistoMT"/>
              </a:rPr>
              <a:t>gabungan</a:t>
            </a:r>
            <a:r>
              <a:rPr lang="en-US" sz="1600" dirty="0">
                <a:latin typeface="CalistoMT"/>
              </a:rPr>
              <a:t> </a:t>
            </a:r>
            <a:r>
              <a:rPr lang="en-US" sz="1600" dirty="0" err="1">
                <a:latin typeface="CalistoMT"/>
              </a:rPr>
              <a:t>dari</a:t>
            </a:r>
            <a:r>
              <a:rPr lang="en-US" sz="1600" dirty="0">
                <a:latin typeface="CalistoMT"/>
              </a:rPr>
              <a:t> </a:t>
            </a:r>
            <a:r>
              <a:rPr lang="en-US" sz="1600" dirty="0" err="1">
                <a:latin typeface="CalistoMT"/>
              </a:rPr>
              <a:t>dua</a:t>
            </a:r>
            <a:r>
              <a:rPr lang="en-US" sz="1600" dirty="0">
                <a:latin typeface="CalistoMT"/>
              </a:rPr>
              <a:t> </a:t>
            </a:r>
            <a:r>
              <a:rPr lang="en-US" sz="1600" dirty="0" err="1">
                <a:latin typeface="CalistoMT"/>
              </a:rPr>
              <a:t>atau</a:t>
            </a:r>
            <a:r>
              <a:rPr lang="en-US" sz="1600" dirty="0">
                <a:latin typeface="CalistoMT"/>
              </a:rPr>
              <a:t> </a:t>
            </a:r>
            <a:r>
              <a:rPr lang="en-US" sz="1600" dirty="0" err="1" smtClean="0">
                <a:latin typeface="CalistoMT"/>
              </a:rPr>
              <a:t>lebih</a:t>
            </a:r>
            <a:r>
              <a:rPr lang="en-US" sz="1600" dirty="0" smtClean="0">
                <a:latin typeface="CalistoMT"/>
              </a:rPr>
              <a:t> </a:t>
            </a:r>
            <a:r>
              <a:rPr lang="en-US" sz="1600" dirty="0" err="1" smtClean="0">
                <a:latin typeface="CalistoMT"/>
              </a:rPr>
              <a:t>kalimat</a:t>
            </a:r>
            <a:r>
              <a:rPr lang="en-US" sz="1600" dirty="0" smtClean="0">
                <a:latin typeface="CalistoMT"/>
              </a:rPr>
              <a:t> </a:t>
            </a:r>
            <a:r>
              <a:rPr lang="en-US" sz="1600" dirty="0" err="1">
                <a:latin typeface="CalistoMT"/>
              </a:rPr>
              <a:t>tunggal</a:t>
            </a:r>
            <a:r>
              <a:rPr lang="en-US" sz="1600" dirty="0">
                <a:latin typeface="CalistoMT"/>
              </a:rPr>
              <a:t>. </a:t>
            </a:r>
            <a:endParaRPr lang="en-US" sz="1600" dirty="0" smtClean="0">
              <a:latin typeface="CalistoMT"/>
            </a:endParaRPr>
          </a:p>
          <a:p>
            <a:pPr algn="just"/>
            <a:r>
              <a:rPr lang="en-US" sz="1600" dirty="0" err="1" smtClean="0">
                <a:latin typeface="CalistoMT"/>
              </a:rPr>
              <a:t>Contoh</a:t>
            </a:r>
            <a:r>
              <a:rPr lang="en-US" sz="1600" dirty="0" smtClean="0">
                <a:latin typeface="CalistoMT"/>
              </a:rPr>
              <a:t>: </a:t>
            </a:r>
          </a:p>
          <a:p>
            <a:pPr algn="just"/>
            <a:r>
              <a:rPr lang="en-US" sz="1600" i="1" dirty="0" err="1" smtClean="0">
                <a:latin typeface="CalistoMT-Italic"/>
              </a:rPr>
              <a:t>Seorang</a:t>
            </a:r>
            <a:r>
              <a:rPr lang="en-US" sz="1600" i="1" dirty="0" smtClean="0">
                <a:latin typeface="CalistoMT-Italic"/>
              </a:rPr>
              <a:t> </a:t>
            </a:r>
            <a:r>
              <a:rPr lang="en-US" sz="1600" i="1" dirty="0" err="1">
                <a:latin typeface="CalistoMT-Italic"/>
              </a:rPr>
              <a:t>manajer</a:t>
            </a:r>
            <a:r>
              <a:rPr lang="en-US" sz="1600" i="1" dirty="0">
                <a:latin typeface="CalistoMT-Italic"/>
              </a:rPr>
              <a:t> </a:t>
            </a:r>
            <a:r>
              <a:rPr lang="en-US" sz="1600" i="1" dirty="0" err="1">
                <a:latin typeface="CalistoMT-Italic"/>
              </a:rPr>
              <a:t>harus</a:t>
            </a:r>
            <a:r>
              <a:rPr lang="en-US" sz="1600" i="1" dirty="0">
                <a:latin typeface="CalistoMT-Italic"/>
              </a:rPr>
              <a:t> </a:t>
            </a:r>
            <a:r>
              <a:rPr lang="en-US" sz="1600" i="1" dirty="0" err="1">
                <a:latin typeface="CalistoMT-Italic"/>
              </a:rPr>
              <a:t>mempunyai</a:t>
            </a:r>
            <a:r>
              <a:rPr lang="en-US" sz="1600" i="1" dirty="0">
                <a:latin typeface="CalistoMT-Italic"/>
              </a:rPr>
              <a:t> </a:t>
            </a:r>
            <a:r>
              <a:rPr lang="en-US" sz="1600" i="1" dirty="0" err="1">
                <a:latin typeface="CalistoMT-Italic"/>
              </a:rPr>
              <a:t>wawasan</a:t>
            </a:r>
            <a:r>
              <a:rPr lang="en-US" sz="1600" i="1" dirty="0">
                <a:latin typeface="CalistoMT-Italic"/>
              </a:rPr>
              <a:t> yang </a:t>
            </a:r>
            <a:r>
              <a:rPr lang="en-US" sz="1600" i="1" dirty="0" err="1">
                <a:latin typeface="CalistoMT-Italic"/>
              </a:rPr>
              <a:t>luas</a:t>
            </a:r>
            <a:r>
              <a:rPr lang="en-US" sz="1600" i="1" dirty="0">
                <a:latin typeface="CalistoMT-Italic"/>
              </a:rPr>
              <a:t> </a:t>
            </a:r>
            <a:r>
              <a:rPr lang="en-US" sz="1600" b="1" i="1" dirty="0" err="1" smtClean="0">
                <a:latin typeface="CalistoMT-BoldItalic"/>
              </a:rPr>
              <a:t>dan</a:t>
            </a:r>
            <a:r>
              <a:rPr lang="en-US" sz="1600" b="1" i="1" dirty="0" smtClean="0">
                <a:latin typeface="CalistoMT-BoldItalic"/>
              </a:rPr>
              <a:t> </a:t>
            </a:r>
            <a:r>
              <a:rPr lang="sv-SE" sz="1600" i="1" dirty="0" smtClean="0">
                <a:latin typeface="CalistoMT-Italic"/>
              </a:rPr>
              <a:t>harus </a:t>
            </a:r>
            <a:r>
              <a:rPr lang="sv-SE" sz="1600" i="1" dirty="0">
                <a:latin typeface="CalistoMT-Italic"/>
              </a:rPr>
              <a:t>menjunjung tinggi etika profesi</a:t>
            </a:r>
            <a:r>
              <a:rPr lang="sv-SE" sz="1600" dirty="0" smtClean="0">
                <a:latin typeface="CalistoMT"/>
              </a:rPr>
              <a:t>.</a:t>
            </a:r>
            <a:endParaRPr lang="sv-SE" sz="1600" dirty="0">
              <a:latin typeface="CalistoM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5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28" y="274638"/>
            <a:ext cx="3686172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JENIS KALIMAT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970093"/>
            <a:ext cx="7686700" cy="441167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id-ID" dirty="0">
                <a:latin typeface="Arial" pitchFamily="34" charset="0"/>
                <a:cs typeface="Arial" pitchFamily="34" charset="0"/>
              </a:rPr>
              <a:t>	</a:t>
            </a:r>
            <a:r>
              <a:rPr lang="fi-FI" b="1" dirty="0">
                <a:solidFill>
                  <a:srgbClr val="0070C0"/>
                </a:solidFill>
              </a:rPr>
              <a:t>Jenis Kalimat Menurut </a:t>
            </a:r>
            <a:r>
              <a:rPr lang="fi-FI" b="1" dirty="0" smtClean="0">
                <a:solidFill>
                  <a:srgbClr val="0070C0"/>
                </a:solidFill>
              </a:rPr>
              <a:t>Fungsinya</a:t>
            </a:r>
          </a:p>
          <a:p>
            <a:pPr algn="just">
              <a:buNone/>
            </a:pPr>
            <a:r>
              <a:rPr lang="id-ID" dirty="0" smtClean="0">
                <a:latin typeface="Arial" pitchFamily="34" charset="0"/>
                <a:cs typeface="Arial" pitchFamily="34" charset="0"/>
              </a:rPr>
              <a:t>	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47800" y="2667000"/>
            <a:ext cx="2590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Kalimat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berita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2598003"/>
            <a:ext cx="464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Contoh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: </a:t>
            </a:r>
          </a:p>
          <a:p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Pembagian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beras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gratis di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kampungku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dilakukan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kemarin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pagi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.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19400" y="3718730"/>
            <a:ext cx="25908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Kalimat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tanya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2600" y="364290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sv-SE" sz="1600" i="1" dirty="0" smtClean="0"/>
              <a:t>Contoh: </a:t>
            </a:r>
          </a:p>
          <a:p>
            <a:pPr algn="just"/>
            <a:r>
              <a:rPr lang="sv-SE" sz="1600" i="1" dirty="0" smtClean="0"/>
              <a:t>Apakah </a:t>
            </a:r>
            <a:r>
              <a:rPr lang="sv-SE" sz="1600" i="1" dirty="0"/>
              <a:t>barang ini milik Saudara?</a:t>
            </a:r>
            <a:endParaRPr lang="sv-SE" sz="1600" dirty="0">
              <a:latin typeface="CalistoM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71600" y="4535324"/>
            <a:ext cx="25908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Kalimat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perintah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0" y="4466327"/>
            <a:ext cx="464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Contoh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: </a:t>
            </a:r>
          </a:p>
          <a:p>
            <a:r>
              <a:rPr lang="en-US" sz="1600" i="1" dirty="0" err="1"/>
              <a:t>Tolonglah</a:t>
            </a:r>
            <a:r>
              <a:rPr lang="en-US" sz="1600" i="1" dirty="0"/>
              <a:t> </a:t>
            </a:r>
            <a:r>
              <a:rPr lang="en-US" sz="1600" i="1" dirty="0" err="1"/>
              <a:t>bawa</a:t>
            </a:r>
            <a:r>
              <a:rPr lang="en-US" sz="1600" i="1" dirty="0"/>
              <a:t> </a:t>
            </a:r>
            <a:r>
              <a:rPr lang="en-US" sz="1600" i="1" dirty="0" err="1"/>
              <a:t>sepeda</a:t>
            </a:r>
            <a:r>
              <a:rPr lang="en-US" sz="1600" i="1" dirty="0"/>
              <a:t> motor </a:t>
            </a:r>
            <a:r>
              <a:rPr lang="en-US" sz="1600" i="1" dirty="0" err="1"/>
              <a:t>itu</a:t>
            </a:r>
            <a:r>
              <a:rPr lang="en-US" sz="1600" i="1" dirty="0"/>
              <a:t> </a:t>
            </a:r>
            <a:r>
              <a:rPr lang="en-US" sz="1600" i="1" dirty="0" err="1"/>
              <a:t>ke</a:t>
            </a:r>
            <a:r>
              <a:rPr lang="en-US" sz="1600" i="1" dirty="0"/>
              <a:t> </a:t>
            </a:r>
            <a:r>
              <a:rPr lang="en-US" sz="1600" i="1" dirty="0" err="1"/>
              <a:t>bengkel</a:t>
            </a:r>
            <a:r>
              <a:rPr lang="en-US" sz="1600" i="1" dirty="0"/>
              <a:t>.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743200" y="5587054"/>
            <a:ext cx="2590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Kalimat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6400" y="551122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sv-SE" sz="1600" i="1" dirty="0" smtClean="0"/>
              <a:t>Contoh: </a:t>
            </a:r>
          </a:p>
          <a:p>
            <a:pPr algn="just"/>
            <a:r>
              <a:rPr lang="en-US" sz="1600" i="1" dirty="0" err="1"/>
              <a:t>Aduh</a:t>
            </a:r>
            <a:r>
              <a:rPr lang="en-US" sz="1600" i="1" dirty="0"/>
              <a:t>, </a:t>
            </a:r>
            <a:r>
              <a:rPr lang="en-US" sz="1600" i="1" dirty="0" err="1"/>
              <a:t>peganggan</a:t>
            </a:r>
            <a:r>
              <a:rPr lang="en-US" sz="1600" i="1" dirty="0"/>
              <a:t> </a:t>
            </a:r>
            <a:r>
              <a:rPr lang="en-US" sz="1600" i="1" dirty="0" err="1"/>
              <a:t>saya</a:t>
            </a:r>
            <a:r>
              <a:rPr lang="en-US" sz="1600" i="1" dirty="0"/>
              <a:t> </a:t>
            </a:r>
            <a:r>
              <a:rPr lang="en-US" sz="1600" i="1" dirty="0" err="1"/>
              <a:t>terlepas</a:t>
            </a:r>
            <a:r>
              <a:rPr lang="en-US" sz="1600" i="1" dirty="0"/>
              <a:t>!</a:t>
            </a:r>
            <a:endParaRPr lang="sv-SE" sz="1600" dirty="0">
              <a:latin typeface="CalistoM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7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28" y="274638"/>
            <a:ext cx="3686172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JENIS KALIMAT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970093"/>
            <a:ext cx="7686700" cy="441167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id-ID" dirty="0">
                <a:latin typeface="Arial" pitchFamily="34" charset="0"/>
                <a:cs typeface="Arial" pitchFamily="34" charset="0"/>
              </a:rPr>
              <a:t>	</a:t>
            </a:r>
            <a:r>
              <a:rPr lang="id-ID" dirty="0" smtClean="0">
                <a:latin typeface="Arial" pitchFamily="34" charset="0"/>
                <a:cs typeface="Arial" pitchFamily="34" charset="0"/>
              </a:rPr>
              <a:t>	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90625" y="2140803"/>
            <a:ext cx="2590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Kalimat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lengkap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2044005"/>
            <a:ext cx="4648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+mj-lt"/>
              </a:rPr>
              <a:t>Kalimat</a:t>
            </a:r>
            <a:r>
              <a:rPr lang="en-US" sz="1600" dirty="0">
                <a:latin typeface="+mj-lt"/>
              </a:rPr>
              <a:t> yang </a:t>
            </a:r>
            <a:r>
              <a:rPr lang="en-US" sz="1600" dirty="0" err="1">
                <a:latin typeface="+mj-lt"/>
              </a:rPr>
              <a:t>tidak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ber</a:t>
            </a:r>
            <a:r>
              <a:rPr lang="en-US" sz="1600" dirty="0">
                <a:latin typeface="+mj-lt"/>
              </a:rPr>
              <a:t>-P </a:t>
            </a:r>
            <a:r>
              <a:rPr lang="en-US" sz="1600" dirty="0" err="1">
                <a:latin typeface="+mj-lt"/>
              </a:rPr>
              <a:t>atau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ber</a:t>
            </a:r>
            <a:r>
              <a:rPr lang="en-US" sz="1600" dirty="0">
                <a:latin typeface="+mj-lt"/>
              </a:rPr>
              <a:t>-S, </a:t>
            </a:r>
            <a:r>
              <a:rPr lang="en-US" sz="1600" dirty="0" err="1">
                <a:latin typeface="+mj-lt"/>
              </a:rPr>
              <a:t>disebut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kalimat</a:t>
            </a:r>
            <a:r>
              <a:rPr lang="en-US" sz="1600" dirty="0">
                <a:latin typeface="+mj-lt"/>
              </a:rPr>
              <a:t> minor. </a:t>
            </a:r>
            <a:r>
              <a:rPr lang="en-US" sz="1600" dirty="0" err="1">
                <a:latin typeface="+mj-lt"/>
              </a:rPr>
              <a:t>Lawannya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yaitu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kalimat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yang </a:t>
            </a:r>
            <a:r>
              <a:rPr lang="en-US" sz="1600" dirty="0" err="1">
                <a:latin typeface="+mj-lt"/>
              </a:rPr>
              <a:t>lengkap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unsur-unsurnya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disebut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kalimat</a:t>
            </a:r>
            <a:r>
              <a:rPr lang="en-US" sz="1600" dirty="0">
                <a:latin typeface="+mj-lt"/>
              </a:rPr>
              <a:t> mayor. </a:t>
            </a:r>
            <a:endParaRPr lang="en-US" sz="1600" dirty="0" smtClean="0">
              <a:latin typeface="+mj-lt"/>
            </a:endParaRPr>
          </a:p>
          <a:p>
            <a:r>
              <a:rPr lang="en-US" sz="1600" dirty="0" err="1" smtClean="0">
                <a:latin typeface="+mj-lt"/>
              </a:rPr>
              <a:t>Contoh</a:t>
            </a:r>
            <a:r>
              <a:rPr lang="en-US" sz="1600" dirty="0" smtClean="0">
                <a:latin typeface="+mj-lt"/>
              </a:rPr>
              <a:t>:</a:t>
            </a:r>
          </a:p>
          <a:p>
            <a:r>
              <a:rPr lang="it-IT" sz="1600" dirty="0" smtClean="0">
                <a:latin typeface="+mj-lt"/>
              </a:rPr>
              <a:t>Mila   </a:t>
            </a:r>
            <a:r>
              <a:rPr lang="it-IT" sz="1600" dirty="0">
                <a:latin typeface="+mj-lt"/>
              </a:rPr>
              <a:t>: </a:t>
            </a:r>
            <a:r>
              <a:rPr lang="it-IT" sz="1600" i="1" dirty="0">
                <a:latin typeface="+mj-lt"/>
              </a:rPr>
              <a:t>Ada siapa di dalam?</a:t>
            </a:r>
          </a:p>
          <a:p>
            <a:r>
              <a:rPr lang="en-US" sz="1600" dirty="0">
                <a:latin typeface="+mj-lt"/>
              </a:rPr>
              <a:t>Maya : </a:t>
            </a:r>
            <a:r>
              <a:rPr lang="en-US" sz="1600" i="1" dirty="0" err="1">
                <a:latin typeface="+mj-lt"/>
              </a:rPr>
              <a:t>Ibu</a:t>
            </a:r>
            <a:r>
              <a:rPr lang="en-US" sz="1600" i="1" dirty="0">
                <a:latin typeface="+mj-lt"/>
              </a:rPr>
              <a:t>.</a:t>
            </a:r>
          </a:p>
          <a:p>
            <a:r>
              <a:rPr lang="en-US" sz="1600" dirty="0">
                <a:latin typeface="+mj-lt"/>
              </a:rPr>
              <a:t>Mila </a:t>
            </a:r>
            <a:r>
              <a:rPr lang="en-US" sz="1600" dirty="0" smtClean="0">
                <a:latin typeface="+mj-lt"/>
              </a:rPr>
              <a:t>  : </a:t>
            </a:r>
            <a:r>
              <a:rPr lang="en-US" sz="1600" i="1" dirty="0" err="1">
                <a:latin typeface="+mj-lt"/>
              </a:rPr>
              <a:t>Apa</a:t>
            </a:r>
            <a:r>
              <a:rPr lang="en-US" sz="1600" i="1" dirty="0">
                <a:latin typeface="+mj-lt"/>
              </a:rPr>
              <a:t> </a:t>
            </a:r>
            <a:r>
              <a:rPr lang="en-US" sz="1600" i="1" dirty="0" err="1">
                <a:latin typeface="+mj-lt"/>
              </a:rPr>
              <a:t>ibu</a:t>
            </a:r>
            <a:r>
              <a:rPr lang="en-US" sz="1600" i="1" dirty="0">
                <a:latin typeface="+mj-lt"/>
              </a:rPr>
              <a:t> </a:t>
            </a:r>
            <a:r>
              <a:rPr lang="en-US" sz="1600" i="1" dirty="0" err="1">
                <a:latin typeface="+mj-lt"/>
              </a:rPr>
              <a:t>sudah</a:t>
            </a:r>
            <a:r>
              <a:rPr lang="en-US" sz="1600" i="1" dirty="0">
                <a:latin typeface="+mj-lt"/>
              </a:rPr>
              <a:t> </a:t>
            </a:r>
            <a:r>
              <a:rPr lang="en-US" sz="1600" i="1" dirty="0" err="1">
                <a:latin typeface="+mj-lt"/>
              </a:rPr>
              <a:t>tahu</a:t>
            </a:r>
            <a:r>
              <a:rPr lang="en-US" sz="1600" i="1" dirty="0">
                <a:latin typeface="+mj-lt"/>
              </a:rPr>
              <a:t> </a:t>
            </a:r>
            <a:r>
              <a:rPr lang="en-US" sz="1600" i="1" dirty="0" err="1">
                <a:latin typeface="+mj-lt"/>
              </a:rPr>
              <a:t>rencana</a:t>
            </a:r>
            <a:r>
              <a:rPr lang="en-US" sz="1600" i="1" dirty="0">
                <a:latin typeface="+mj-lt"/>
              </a:rPr>
              <a:t> </a:t>
            </a:r>
            <a:r>
              <a:rPr lang="en-US" sz="1600" i="1" dirty="0" err="1">
                <a:latin typeface="+mj-lt"/>
              </a:rPr>
              <a:t>kita</a:t>
            </a:r>
            <a:r>
              <a:rPr lang="en-US" sz="1600" i="1" dirty="0">
                <a:latin typeface="+mj-lt"/>
              </a:rPr>
              <a:t>?</a:t>
            </a:r>
          </a:p>
          <a:p>
            <a:r>
              <a:rPr lang="en-US" sz="1600" dirty="0">
                <a:latin typeface="+mj-lt"/>
              </a:rPr>
              <a:t>Maya </a:t>
            </a:r>
            <a:r>
              <a:rPr lang="en-US" sz="1600" dirty="0" smtClean="0">
                <a:latin typeface="+mj-lt"/>
              </a:rPr>
              <a:t>: </a:t>
            </a:r>
            <a:r>
              <a:rPr lang="en-US" sz="1600" dirty="0" err="1" smtClean="0">
                <a:latin typeface="+mj-lt"/>
              </a:rPr>
              <a:t>belum</a:t>
            </a:r>
            <a:r>
              <a:rPr lang="en-US" sz="1600" b="1" i="1" dirty="0" smtClean="0">
                <a:latin typeface="+mj-lt"/>
                <a:cs typeface="Arial" panose="020B0604020202020204" pitchFamily="34" charset="0"/>
              </a:rPr>
              <a:t>.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62050" y="4784650"/>
            <a:ext cx="25908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Kalimat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majemuk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9562" y="478465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/>
              <a:t>Kalimat</a:t>
            </a:r>
            <a:r>
              <a:rPr lang="en-US" sz="1600" dirty="0"/>
              <a:t> </a:t>
            </a:r>
            <a:r>
              <a:rPr lang="en-US" sz="1600" dirty="0" err="1"/>
              <a:t>inversi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kalimat</a:t>
            </a:r>
            <a:r>
              <a:rPr lang="en-US" sz="1600" dirty="0"/>
              <a:t> yang P-</a:t>
            </a:r>
            <a:r>
              <a:rPr lang="en-US" sz="1600" dirty="0" err="1"/>
              <a:t>nya</a:t>
            </a:r>
            <a:r>
              <a:rPr lang="en-US" sz="1600" dirty="0"/>
              <a:t> </a:t>
            </a:r>
            <a:r>
              <a:rPr lang="en-US" sz="1600" dirty="0" err="1"/>
              <a:t>mendahului</a:t>
            </a:r>
            <a:r>
              <a:rPr lang="en-US" sz="1600" dirty="0"/>
              <a:t> S. </a:t>
            </a:r>
            <a:r>
              <a:rPr lang="en-US" sz="1600" dirty="0" err="1"/>
              <a:t>Untuk</a:t>
            </a:r>
            <a:r>
              <a:rPr lang="en-US" sz="1600" dirty="0"/>
              <a:t> P-S </a:t>
            </a:r>
            <a:r>
              <a:rPr lang="en-US" sz="1600" dirty="0" err="1"/>
              <a:t>dipakai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endParaRPr lang="en-US" sz="1600" dirty="0"/>
          </a:p>
          <a:p>
            <a:r>
              <a:rPr lang="en-US" sz="1600" dirty="0" err="1"/>
              <a:t>penekanan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ketegasan</a:t>
            </a:r>
            <a:r>
              <a:rPr lang="en-US" sz="1600" dirty="0"/>
              <a:t> </a:t>
            </a:r>
            <a:r>
              <a:rPr lang="en-US" sz="1600" dirty="0" err="1"/>
              <a:t>makna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/>
              <a:t>kalimat</a:t>
            </a:r>
            <a:r>
              <a:rPr lang="en-US" sz="1600" dirty="0"/>
              <a:t> </a:t>
            </a:r>
            <a:r>
              <a:rPr lang="en-US" sz="1600" dirty="0" err="1"/>
              <a:t>inversi</a:t>
            </a:r>
            <a:r>
              <a:rPr lang="en-US" sz="1600" dirty="0"/>
              <a:t>:</a:t>
            </a:r>
          </a:p>
          <a:p>
            <a:r>
              <a:rPr lang="sv-SE" sz="1600" i="1" dirty="0" smtClean="0"/>
              <a:t>Menangis </a:t>
            </a:r>
            <a:r>
              <a:rPr lang="sv-SE" sz="1600" i="1" dirty="0"/>
              <a:t>pacarku karena sedihnya.</a:t>
            </a:r>
          </a:p>
          <a:p>
            <a:r>
              <a:rPr lang="en-US" sz="1600" i="1" dirty="0" err="1" smtClean="0"/>
              <a:t>Matikan</a:t>
            </a:r>
            <a:r>
              <a:rPr lang="en-US" sz="1600" i="1" dirty="0" smtClean="0"/>
              <a:t> </a:t>
            </a:r>
            <a:r>
              <a:rPr lang="en-US" sz="1600" i="1" dirty="0" err="1"/>
              <a:t>televisi</a:t>
            </a:r>
            <a:r>
              <a:rPr lang="en-US" sz="1600" i="1" dirty="0"/>
              <a:t> </a:t>
            </a:r>
            <a:r>
              <a:rPr lang="en-US" sz="1600" i="1" dirty="0" err="1"/>
              <a:t>itu</a:t>
            </a:r>
            <a:r>
              <a:rPr lang="en-US" sz="1600" i="1" dirty="0" smtClean="0"/>
              <a:t>.</a:t>
            </a:r>
            <a:endParaRPr lang="en-US" sz="16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7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28" y="274638"/>
            <a:ext cx="3686172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KALIMAT EFEKTIF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970093"/>
            <a:ext cx="7686700" cy="441167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id-ID" dirty="0">
                <a:latin typeface="Arial" pitchFamily="34" charset="0"/>
                <a:cs typeface="Arial" pitchFamily="34" charset="0"/>
              </a:rPr>
              <a:t>	</a:t>
            </a:r>
            <a:r>
              <a:rPr lang="id-ID" b="1" dirty="0">
                <a:latin typeface="Arial" pitchFamily="34" charset="0"/>
                <a:cs typeface="Arial" pitchFamily="34" charset="0"/>
              </a:rPr>
              <a:t>KALIMAT EFEKTIF </a:t>
            </a:r>
            <a:r>
              <a:rPr lang="id-ID" dirty="0">
                <a:latin typeface="Arial" pitchFamily="34" charset="0"/>
                <a:cs typeface="Arial" pitchFamily="34" charset="0"/>
              </a:rPr>
              <a:t>adalah kalimat yang singkat, padat, jelas, lengkap, dan dapat menyampaikan informasi secara tepat. </a:t>
            </a:r>
          </a:p>
          <a:p>
            <a:pPr algn="just">
              <a:buNone/>
            </a:pPr>
            <a:r>
              <a:rPr lang="id-ID" dirty="0">
                <a:latin typeface="Arial" pitchFamily="34" charset="0"/>
                <a:cs typeface="Arial" pitchFamily="34" charset="0"/>
              </a:rPr>
              <a:t>	</a:t>
            </a:r>
          </a:p>
          <a:p>
            <a:pPr algn="just">
              <a:buNone/>
            </a:pPr>
            <a:r>
              <a:rPr lang="id-ID" dirty="0">
                <a:latin typeface="Arial" pitchFamily="34" charset="0"/>
                <a:cs typeface="Arial" pitchFamily="34" charset="0"/>
              </a:rPr>
              <a:t>	</a:t>
            </a:r>
            <a:r>
              <a:rPr lang="id-ID" b="1" dirty="0">
                <a:latin typeface="Arial" pitchFamily="34" charset="0"/>
                <a:cs typeface="Arial" pitchFamily="34" charset="0"/>
              </a:rPr>
              <a:t>KALIMAT EFEKTIF </a:t>
            </a:r>
            <a:r>
              <a:rPr lang="id-ID" dirty="0">
                <a:latin typeface="Arial" pitchFamily="34" charset="0"/>
                <a:cs typeface="Arial" pitchFamily="34" charset="0"/>
              </a:rPr>
              <a:t>dapat mengomunikasikan pikiran atau perasaan penulis atau pembicara kepada pembaca atau pendengar secara tepat. Dengan kalimat efektif, komunikasi penulis dan pembaca atau pembicara dan pendengar tidak akan </a:t>
            </a:r>
            <a:r>
              <a:rPr lang="id-ID" b="1" dirty="0">
                <a:latin typeface="Arial" pitchFamily="34" charset="0"/>
                <a:cs typeface="Arial" pitchFamily="34" charset="0"/>
              </a:rPr>
              <a:t>menghadapi keraguan, salah komunikasi, salah informasi, atau salah pengertian</a:t>
            </a:r>
            <a:r>
              <a:rPr lang="id-ID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6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19600" y="376027"/>
            <a:ext cx="4648200" cy="102076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SYARAT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000" b="1" dirty="0" smtClean="0">
                <a:latin typeface="Arial" pitchFamily="34" charset="0"/>
                <a:cs typeface="Arial" pitchFamily="34" charset="0"/>
              </a:rPr>
              <a:t>KALIMAT </a:t>
            </a:r>
            <a:r>
              <a:rPr lang="id-ID" sz="2000" b="1" dirty="0">
                <a:latin typeface="Arial" pitchFamily="34" charset="0"/>
                <a:cs typeface="Arial" pitchFamily="34" charset="0"/>
              </a:rPr>
              <a:t>EFEKTIF</a:t>
            </a:r>
            <a:endParaRPr lang="id-ID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15682"/>
            <a:ext cx="7715304" cy="4829196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id-ID" sz="2800" dirty="0">
                <a:latin typeface="Arial" pitchFamily="34" charset="0"/>
                <a:cs typeface="Arial" pitchFamily="34" charset="0"/>
              </a:rPr>
              <a:t>Keutuhan</a:t>
            </a:r>
          </a:p>
          <a:p>
            <a:pPr marL="514350" lvl="0" indent="-514350">
              <a:buFont typeface="+mj-lt"/>
              <a:buAutoNum type="arabicPeriod"/>
            </a:pPr>
            <a:r>
              <a:rPr lang="id-ID" sz="2800" dirty="0">
                <a:latin typeface="Arial" pitchFamily="34" charset="0"/>
                <a:cs typeface="Arial" pitchFamily="34" charset="0"/>
              </a:rPr>
              <a:t>Kesejajaran 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id-ID" sz="2800" dirty="0">
                <a:latin typeface="Arial" pitchFamily="34" charset="0"/>
                <a:cs typeface="Arial" pitchFamily="34" charset="0"/>
              </a:rPr>
              <a:t>Kefokusan 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id-ID" sz="2800" dirty="0">
                <a:latin typeface="Arial" pitchFamily="34" charset="0"/>
                <a:cs typeface="Arial" pitchFamily="34" charset="0"/>
              </a:rPr>
              <a:t>Kehematan</a:t>
            </a:r>
          </a:p>
          <a:p>
            <a:pPr marL="514350" lvl="0" indent="-514350">
              <a:buFont typeface="+mj-lt"/>
              <a:buAutoNum type="arabicPeriod"/>
            </a:pPr>
            <a:r>
              <a:rPr lang="id-ID" sz="2800" dirty="0">
                <a:latin typeface="Arial" pitchFamily="34" charset="0"/>
                <a:cs typeface="Arial" pitchFamily="34" charset="0"/>
              </a:rPr>
              <a:t>Kecermatan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Kelogisan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endParaRPr lang="id-ID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9369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88789BF-891A-4EE5-9EFB-93953D40423D}" vid="{803591B1-0788-48A8-8210-8A6F797ECE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1077</TotalTime>
  <Words>691</Words>
  <Application>Microsoft Office PowerPoint</Application>
  <PresentationFormat>On-screen Show (4:3)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CalistoMT</vt:lpstr>
      <vt:lpstr>CalistoMT-BoldItalic</vt:lpstr>
      <vt:lpstr>CalistoMT-Italic</vt:lpstr>
      <vt:lpstr>Open Sans</vt:lpstr>
      <vt:lpstr>Theme1</vt:lpstr>
      <vt:lpstr>PowerPoint Presentation</vt:lpstr>
      <vt:lpstr>PowerPoint Presentation</vt:lpstr>
      <vt:lpstr>UNSUR KALIMAT</vt:lpstr>
      <vt:lpstr>POLA KALIMAT DASAR</vt:lpstr>
      <vt:lpstr>JENIS KALIMAT</vt:lpstr>
      <vt:lpstr>JENIS KALIMAT</vt:lpstr>
      <vt:lpstr>JENIS KALIMAT</vt:lpstr>
      <vt:lpstr>KALIMAT EFEKTIF</vt:lpstr>
      <vt:lpstr>SYARAT KALIMAT EFEKTIF</vt:lpstr>
      <vt:lpstr>  1. KEUTUHAN Kesatuan kalimat ditandai oleh adanya kesepadanan struktur dan makna kalimat. Kalimat bisa tidak efektif karena kesalahan struktur gramatikal (S,P,OK) atau kalimat secara gramatikal mungkin benar,  tetapi maknanya salah     </vt:lpstr>
      <vt:lpstr>2. KESEJAJARAN  Kesejajaran adalah kesamaan bentuk kata yang digunakan secara konsisten misalnya:    kesatuan, kemakmuran, kedamaian, kesejahteraan;  pertanian, perikanan, perkebunan, perdamaian;  mengerjakan, membawakan, menertawakan.  </vt:lpstr>
      <vt:lpstr>3. KEFOKUSAN Kalimat efektif harus memfokuskan pesan terpenting agar mudah dipahami. Kefokusan ditandai dengan adanya satu unsur subjek/predikat/objek/keterangan </vt:lpstr>
      <vt:lpstr>     4. KEHEMATAN Untuk kehematan kalimat,setiap unsur kalimat harus berfungsi dengan baik dan tidak mubazir.     </vt:lpstr>
      <vt:lpstr>SYARAT KALIMAT EFEKTIF</vt:lpstr>
      <vt:lpstr>     6. KELOGISAN Kelogisan ialah bahwa ide kalimat itu dapat diterima oleh akal dan penulisannya sesuai dengan ejaan yang berlaku.  </vt:lpstr>
      <vt:lpstr>Main Material : LEC – Kalimat Efektif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Rahmi</cp:lastModifiedBy>
  <cp:revision>20</cp:revision>
  <dcterms:created xsi:type="dcterms:W3CDTF">2015-05-04T03:33:03Z</dcterms:created>
  <dcterms:modified xsi:type="dcterms:W3CDTF">2020-07-23T08:20:42Z</dcterms:modified>
</cp:coreProperties>
</file>