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310" r:id="rId2"/>
    <p:sldId id="311" r:id="rId3"/>
    <p:sldId id="268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308" r:id="rId12"/>
    <p:sldId id="309" r:id="rId13"/>
    <p:sldId id="301" r:id="rId14"/>
    <p:sldId id="278" r:id="rId15"/>
    <p:sldId id="279" r:id="rId16"/>
    <p:sldId id="280" r:id="rId17"/>
    <p:sldId id="281" r:id="rId18"/>
    <p:sldId id="262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310"/>
          </p14:sldIdLst>
        </p14:section>
        <p14:section name="COURSE CONTENT" id="{F4927CBE-FA17-46D1-BAAE-887D0AF2CCBF}">
          <p14:sldIdLst>
            <p14:sldId id="311"/>
            <p14:sldId id="268"/>
            <p14:sldId id="291"/>
            <p14:sldId id="292"/>
            <p14:sldId id="293"/>
            <p14:sldId id="294"/>
            <p14:sldId id="295"/>
            <p14:sldId id="296"/>
            <p14:sldId id="297"/>
            <p14:sldId id="308"/>
            <p14:sldId id="309"/>
            <p14:sldId id="301"/>
            <p14:sldId id="278"/>
            <p14:sldId id="279"/>
            <p14:sldId id="280"/>
            <p14:sldId id="281"/>
          </p14:sldIdLst>
        </p14:section>
        <p14:section name="REFERENCE" id="{82098E28-DACF-4424-86A1-E861B2DCC6F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BD"/>
    <a:srgbClr val="F7F7F7"/>
    <a:srgbClr val="008FD5"/>
    <a:srgbClr val="558FD5"/>
    <a:srgbClr val="0079B8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04/11/2020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778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04/11/2020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66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769545-C65C-4275-91B3-C18BA98AC0BA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B34AF-C7C3-44CF-A639-953615CCEB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4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769545-C65C-4275-91B3-C18BA98AC0BA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B34AF-C7C3-44CF-A639-953615CCEB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21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769545-C65C-4275-91B3-C18BA98AC0BA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B34AF-C7C3-44CF-A639-953615CCEB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3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769545-C65C-4275-91B3-C18BA98AC0BA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B34AF-C7C3-44CF-A639-953615CCEB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11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769545-C65C-4275-91B3-C18BA98AC0BA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B34AF-C7C3-44CF-A639-953615CCEB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22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769545-C65C-4275-91B3-C18BA98AC0BA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B34AF-C7C3-44CF-A639-953615CCEB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2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769545-C65C-4275-91B3-C18BA98AC0BA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B34AF-C7C3-44CF-A639-953615CCEB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49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04/11/2020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28166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04/11/2020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04/11/2020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0703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04/11/2020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144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04/11/2020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947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0" y="365126"/>
            <a:ext cx="72009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04/11/2020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483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365126"/>
            <a:ext cx="704969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04/11/2020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508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225" y="427832"/>
            <a:ext cx="65532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04/11/2020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82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04/11/2020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248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04/11/2020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446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04/11/2020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2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8382" y="365126"/>
            <a:ext cx="71369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04/11/2020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588641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4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53" r:id="rId19"/>
    <p:sldLayoutId id="2147483662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inus.ac.id/bits/learning-object/Paragraf-Akademik-2576/index.html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600200"/>
            <a:ext cx="7926637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INDONESIAN</a:t>
            </a:r>
          </a:p>
          <a:p>
            <a:pPr algn="ctr">
              <a:buNone/>
            </a:pPr>
            <a:endParaRPr lang="en-US" sz="3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3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3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PARAGRAF AKADEMIK</a:t>
            </a:r>
          </a:p>
          <a:p>
            <a:pPr algn="ctr">
              <a:buNone/>
            </a:pPr>
            <a:endParaRPr lang="en-US" sz="3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32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SESSION 6</a:t>
            </a:r>
          </a:p>
          <a:p>
            <a:pPr algn="ctr">
              <a:buNone/>
            </a:pPr>
            <a:endParaRPr lang="en-US" sz="3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3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Rahmi Yulia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Ningsih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S.Pd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M.Pd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rahmi.ningsih@binus.edu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5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748" y="1752600"/>
            <a:ext cx="7743852" cy="100964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KERUNTUTAN</a:t>
            </a:r>
            <a:endParaRPr lang="id-ID" sz="4000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6734" y="2819400"/>
            <a:ext cx="7643866" cy="3138494"/>
          </a:xfrm>
        </p:spPr>
        <p:txBody>
          <a:bodyPr>
            <a:normAutofit/>
          </a:bodyPr>
          <a:lstStyle/>
          <a:p>
            <a:r>
              <a:rPr lang="id-ID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Keruntutan adalah penyusunan urutan gagasan dalam karangan.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id-ID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id-ID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Gagasan demi gagasan disaj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id-ID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kan secara runtut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sistematis</a:t>
            </a:r>
            <a:endParaRPr lang="id-ID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747719"/>
            <a:ext cx="419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SYARAT PARAGRAF PADU</a:t>
            </a:r>
            <a:endParaRPr lang="id-ID" sz="24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8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609600"/>
            <a:ext cx="4495800" cy="762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/>
              <a:t>JENIS PARAGRAF </a:t>
            </a:r>
            <a:endParaRPr lang="id-ID" sz="2800" b="1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>
          <a:xfrm>
            <a:off x="533400" y="1981200"/>
            <a:ext cx="8610600" cy="50006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9388" lvl="1" indent="0" algn="ctr">
              <a:lnSpc>
                <a:spcPct val="90000"/>
              </a:lnSpc>
              <a:buNone/>
              <a:tabLst>
                <a:tab pos="530225" algn="l"/>
              </a:tabLst>
            </a:pPr>
            <a:r>
              <a:rPr lang="en-US" sz="2000" b="1" dirty="0">
                <a:solidFill>
                  <a:srgbClr val="00B0F0"/>
                </a:solidFill>
              </a:rPr>
              <a:t>JENIS PARAGRAF BERDASARKAN LETAK KALIMAT UTAMA</a:t>
            </a:r>
          </a:p>
          <a:p>
            <a:pPr marL="179388" lvl="1" indent="0" algn="ctr">
              <a:lnSpc>
                <a:spcPct val="90000"/>
              </a:lnSpc>
              <a:buNone/>
              <a:tabLst>
                <a:tab pos="530225" algn="l"/>
              </a:tabLst>
            </a:pPr>
            <a:endParaRPr lang="en-US" b="1" dirty="0">
              <a:solidFill>
                <a:srgbClr val="00B0F0"/>
              </a:solidFill>
            </a:endParaRPr>
          </a:p>
          <a:p>
            <a:pPr marL="522288" lvl="1" indent="-342900">
              <a:lnSpc>
                <a:spcPct val="90000"/>
              </a:lnSpc>
              <a:buFont typeface="Wingdings" panose="05000000000000000000" pitchFamily="2" charset="2"/>
              <a:buChar char="§"/>
              <a:tabLst>
                <a:tab pos="530225" algn="l"/>
              </a:tabLst>
            </a:pP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Deduktif</a:t>
            </a:r>
            <a:r>
              <a:rPr lang="en-US" dirty="0"/>
              <a:t>: </a:t>
            </a:r>
            <a:r>
              <a:rPr lang="en-US" dirty="0" err="1"/>
              <a:t>umum-khusus</a:t>
            </a:r>
            <a:r>
              <a:rPr lang="en-US" dirty="0"/>
              <a:t> </a:t>
            </a:r>
          </a:p>
          <a:p>
            <a:pPr marL="179388" lvl="1" indent="0">
              <a:lnSpc>
                <a:spcPct val="90000"/>
              </a:lnSpc>
              <a:buNone/>
              <a:tabLst>
                <a:tab pos="530225" algn="l"/>
              </a:tabLst>
            </a:pPr>
            <a:r>
              <a:rPr lang="en-US" dirty="0"/>
              <a:t>	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paragraph</a:t>
            </a:r>
          </a:p>
          <a:p>
            <a:pPr marL="179388" lvl="1" indent="0">
              <a:lnSpc>
                <a:spcPct val="90000"/>
              </a:lnSpc>
              <a:buNone/>
              <a:tabLst>
                <a:tab pos="530225" algn="l"/>
              </a:tabLst>
            </a:pPr>
            <a:endParaRPr lang="en-US" dirty="0"/>
          </a:p>
          <a:p>
            <a:pPr marL="522288" lvl="1" indent="-342900">
              <a:lnSpc>
                <a:spcPct val="90000"/>
              </a:lnSpc>
              <a:buFont typeface="Wingdings" panose="05000000000000000000" pitchFamily="2" charset="2"/>
              <a:buChar char="§"/>
              <a:tabLst>
                <a:tab pos="530225" algn="l"/>
              </a:tabLst>
            </a:pP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Induktif</a:t>
            </a:r>
            <a:r>
              <a:rPr lang="en-US" dirty="0"/>
              <a:t>: </a:t>
            </a:r>
            <a:r>
              <a:rPr lang="en-US" dirty="0" err="1"/>
              <a:t>khusus-umum</a:t>
            </a:r>
            <a:r>
              <a:rPr lang="en-US" dirty="0"/>
              <a:t> </a:t>
            </a:r>
          </a:p>
          <a:p>
            <a:pPr marL="179388" lvl="1" indent="0">
              <a:lnSpc>
                <a:spcPct val="90000"/>
              </a:lnSpc>
              <a:buNone/>
              <a:tabLst>
                <a:tab pos="530225" algn="l"/>
              </a:tabLst>
            </a:pPr>
            <a:r>
              <a:rPr lang="en-US" dirty="0"/>
              <a:t>	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paragraph</a:t>
            </a:r>
          </a:p>
          <a:p>
            <a:pPr marL="179388" lvl="1" indent="0">
              <a:lnSpc>
                <a:spcPct val="90000"/>
              </a:lnSpc>
              <a:buNone/>
              <a:tabLst>
                <a:tab pos="530225" algn="l"/>
              </a:tabLst>
            </a:pPr>
            <a:endParaRPr lang="en-US" dirty="0"/>
          </a:p>
          <a:p>
            <a:pPr marL="522288" lvl="1" indent="-342900">
              <a:lnSpc>
                <a:spcPct val="90000"/>
              </a:lnSpc>
              <a:buFont typeface="Wingdings" panose="05000000000000000000" pitchFamily="2" charset="2"/>
              <a:buChar char="§"/>
              <a:tabLst>
                <a:tab pos="530225" algn="l"/>
              </a:tabLst>
            </a:pP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Deduktif-Induktif</a:t>
            </a:r>
            <a:r>
              <a:rPr lang="en-US" dirty="0"/>
              <a:t>: </a:t>
            </a:r>
            <a:r>
              <a:rPr lang="en-US" dirty="0" err="1"/>
              <a:t>umum-khusus-umum</a:t>
            </a:r>
            <a:r>
              <a:rPr lang="en-US" dirty="0"/>
              <a:t> </a:t>
            </a:r>
          </a:p>
          <a:p>
            <a:pPr marL="179388" lvl="1" indent="0">
              <a:lnSpc>
                <a:spcPct val="90000"/>
              </a:lnSpc>
              <a:buNone/>
              <a:tabLst>
                <a:tab pos="530225" algn="l"/>
              </a:tabLst>
            </a:pPr>
            <a:r>
              <a:rPr lang="en-US" dirty="0"/>
              <a:t>	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paragraf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2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533400"/>
            <a:ext cx="4495800" cy="762000"/>
          </a:xfrm>
        </p:spPr>
        <p:txBody>
          <a:bodyPr rtlCol="0">
            <a:normAutofit/>
          </a:bodyPr>
          <a:lstStyle/>
          <a:p>
            <a:pPr algn="ctr"/>
            <a:r>
              <a:rPr lang="en-US" sz="2400" b="1" dirty="0" err="1">
                <a:solidFill>
                  <a:srgbClr val="00B0F0"/>
                </a:solidFill>
              </a:rPr>
              <a:t>Jenis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 err="1">
                <a:solidFill>
                  <a:srgbClr val="00B0F0"/>
                </a:solidFill>
              </a:rPr>
              <a:t>Paragraf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 err="1">
                <a:solidFill>
                  <a:srgbClr val="00B0F0"/>
                </a:solidFill>
              </a:rPr>
              <a:t>Berdasarkan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 err="1">
                <a:solidFill>
                  <a:srgbClr val="00B0F0"/>
                </a:solidFill>
              </a:rPr>
              <a:t>Fungsi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43063"/>
            <a:ext cx="8610600" cy="50006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naratif</a:t>
            </a:r>
            <a:r>
              <a:rPr lang="en-US" dirty="0"/>
              <a:t>: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kejadian</a:t>
            </a:r>
            <a:endParaRPr lang="en-US" dirty="0"/>
          </a:p>
          <a:p>
            <a:pPr algn="just">
              <a:buFont typeface="Wingdings" pitchFamily="2" charset="2"/>
              <a:buChar char="§"/>
            </a:pP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: </a:t>
            </a:r>
            <a:r>
              <a:rPr lang="en-US" dirty="0" err="1"/>
              <a:t>penggambaran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, </a:t>
            </a:r>
            <a:r>
              <a:rPr lang="en-US" dirty="0" err="1"/>
              <a:t>warna</a:t>
            </a:r>
            <a:r>
              <a:rPr lang="en-US" dirty="0"/>
              <a:t>, </a:t>
            </a:r>
            <a:r>
              <a:rPr lang="en-US" dirty="0" err="1"/>
              <a:t>rupa</a:t>
            </a:r>
            <a:r>
              <a:rPr lang="en-US" dirty="0"/>
              <a:t>, </a:t>
            </a:r>
            <a:r>
              <a:rPr lang="en-US" dirty="0" err="1"/>
              <a:t>bentuk</a:t>
            </a:r>
            <a:r>
              <a:rPr lang="en-US" dirty="0"/>
              <a:t>, </a:t>
            </a:r>
            <a:r>
              <a:rPr lang="en-US" dirty="0" err="1"/>
              <a:t>sifat,keadaan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lain-lain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seolah-olah</a:t>
            </a:r>
            <a:r>
              <a:rPr lang="en-US" dirty="0"/>
              <a:t>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eksposisi</a:t>
            </a:r>
            <a:r>
              <a:rPr lang="en-US" dirty="0"/>
              <a:t>: </a:t>
            </a:r>
            <a:r>
              <a:rPr lang="en-US" dirty="0" err="1"/>
              <a:t>menjelaskan</a:t>
            </a:r>
            <a:r>
              <a:rPr lang="en-US" dirty="0"/>
              <a:t> (</a:t>
            </a:r>
            <a:r>
              <a:rPr lang="en-US" dirty="0" err="1"/>
              <a:t>menganalisis</a:t>
            </a:r>
            <a:r>
              <a:rPr lang="en-US" dirty="0"/>
              <a:t>)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sebab-akibat</a:t>
            </a:r>
            <a:r>
              <a:rPr lang="en-US" dirty="0"/>
              <a:t>, proses,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dampak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,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lain-lain.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argumentatif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 agar </a:t>
            </a:r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persuasif</a:t>
            </a:r>
            <a:r>
              <a:rPr lang="en-US" dirty="0"/>
              <a:t>: </a:t>
            </a:r>
            <a:r>
              <a:rPr lang="en-US" dirty="0" err="1"/>
              <a:t>mengajak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 agar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: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iklan</a:t>
            </a:r>
            <a:r>
              <a:rPr lang="en-US" dirty="0"/>
              <a:t>, </a:t>
            </a:r>
            <a:r>
              <a:rPr lang="en-US" dirty="0" err="1"/>
              <a:t>promosi</a:t>
            </a:r>
            <a:r>
              <a:rPr lang="en-US" dirty="0"/>
              <a:t>, </a:t>
            </a:r>
            <a:r>
              <a:rPr lang="en-US" dirty="0" err="1"/>
              <a:t>kampanye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lain-lain.</a:t>
            </a:r>
          </a:p>
          <a:p>
            <a:pPr algn="just">
              <a:lnSpc>
                <a:spcPct val="90000"/>
              </a:lnSpc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1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81BD"/>
                </a:solidFill>
              </a:rPr>
              <a:t>POLA PENGEMBANGAN PARAGRAF</a:t>
            </a:r>
            <a:endParaRPr lang="id-ID" sz="3600" dirty="0">
              <a:solidFill>
                <a:srgbClr val="0081BD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8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635483"/>
            <a:ext cx="4495800" cy="76200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070C0"/>
                </a:solidFill>
              </a:rPr>
              <a:t>PERTENTANGAN</a:t>
            </a:r>
            <a:endParaRPr lang="id-ID" sz="3600" b="1" dirty="0">
              <a:solidFill>
                <a:srgbClr val="0070C0"/>
              </a:solidFill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>
          <a:xfrm>
            <a:off x="304800" y="2514600"/>
            <a:ext cx="8458200" cy="36877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berusaha memperjelas paparannya dengan jalan </a:t>
            </a:r>
            <a:r>
              <a:rPr lang="id-ID" sz="2400" b="1" dirty="0">
                <a:latin typeface="Arial" pitchFamily="34" charset="0"/>
                <a:cs typeface="Arial" pitchFamily="34" charset="0"/>
              </a:rPr>
              <a:t>mempertentangkan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hal-hal yang dibicarakan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90000"/>
              </a:lnSpc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id-ID" sz="2400" dirty="0">
                <a:latin typeface="Arial" pitchFamily="34" charset="0"/>
                <a:cs typeface="Arial" pitchFamily="34" charset="0"/>
              </a:rPr>
              <a:t>pertentangan merupakan </a:t>
            </a:r>
            <a:r>
              <a:rPr lang="id-ID" sz="2400" b="1" dirty="0">
                <a:latin typeface="Arial" pitchFamily="34" charset="0"/>
                <a:cs typeface="Arial" pitchFamily="34" charset="0"/>
              </a:rPr>
              <a:t>proses argumentasi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dengan melakukan penolakan. Oleh karena itu, pertentangan ditargetkan menolak eksistensi dengan disertai pembuktian. </a:t>
            </a:r>
          </a:p>
          <a:p>
            <a:pPr>
              <a:lnSpc>
                <a:spcPct val="90000"/>
              </a:lnSpc>
            </a:pP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45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990600"/>
            <a:ext cx="4953000" cy="60960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070C0"/>
                </a:solidFill>
              </a:rPr>
              <a:t>PERBANDINGAN</a:t>
            </a:r>
            <a:endParaRPr lang="id-ID" sz="3600" b="1" dirty="0">
              <a:solidFill>
                <a:srgbClr val="0070C0"/>
              </a:solidFill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>
          <a:xfrm>
            <a:off x="2819400" y="1752600"/>
            <a:ext cx="6324600" cy="25908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id-ID" sz="2400" dirty="0"/>
              <a:t>berusaha memperjelas paparannya dengan jalan </a:t>
            </a:r>
            <a:r>
              <a:rPr lang="id-ID" sz="2400" b="1" dirty="0"/>
              <a:t>membandingkan</a:t>
            </a:r>
            <a:r>
              <a:rPr lang="id-ID" sz="2400" dirty="0"/>
              <a:t> hal-hal yang dibicarakan.</a:t>
            </a:r>
            <a:endParaRPr lang="en-US" sz="2400" dirty="0"/>
          </a:p>
          <a:p>
            <a:pPr algn="ctr">
              <a:lnSpc>
                <a:spcPct val="90000"/>
              </a:lnSpc>
              <a:buNone/>
            </a:pPr>
            <a:r>
              <a:rPr lang="id-ID" sz="2400" dirty="0"/>
              <a:t> </a:t>
            </a:r>
          </a:p>
          <a:p>
            <a:pPr algn="ctr">
              <a:lnSpc>
                <a:spcPct val="90000"/>
              </a:lnSpc>
              <a:buNone/>
            </a:pPr>
            <a:r>
              <a:rPr lang="id-ID" sz="2400" dirty="0"/>
              <a:t>perbandingan : dua hal yg tingkatannya sama dan kedua hal tersebut memiliki </a:t>
            </a:r>
            <a:r>
              <a:rPr lang="id-ID" sz="2400" b="1" dirty="0"/>
              <a:t>perbedaan dan persamaan</a:t>
            </a:r>
            <a:r>
              <a:rPr lang="id-ID" sz="2400" dirty="0"/>
              <a:t>. </a:t>
            </a:r>
          </a:p>
          <a:p>
            <a:pPr>
              <a:lnSpc>
                <a:spcPct val="90000"/>
              </a:lnSpc>
              <a:buNone/>
            </a:pPr>
            <a:endParaRPr lang="id-ID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4667250"/>
            <a:ext cx="4953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ANALOGI</a:t>
            </a: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52578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3050" indent="-273050" algn="ctr">
              <a:spcBef>
                <a:spcPts val="575"/>
              </a:spcBef>
            </a:pPr>
            <a:r>
              <a:rPr lang="id-ID" sz="2400" dirty="0"/>
              <a:t>membandingkan sesuatu yang dikenal oleh umum dengan yang kurang dikenal</a:t>
            </a:r>
          </a:p>
          <a:p>
            <a:pPr marL="273050" indent="-273050">
              <a:spcBef>
                <a:spcPts val="575"/>
              </a:spcBef>
              <a:buFont typeface="Wingdings 2" pitchFamily="18" charset="2"/>
              <a:buNone/>
            </a:pPr>
            <a:endParaRPr lang="id-ID" sz="2400" dirty="0"/>
          </a:p>
          <a:p>
            <a:pPr marL="273050" indent="-273050" algn="just">
              <a:spcBef>
                <a:spcPts val="575"/>
              </a:spcBef>
              <a:buFont typeface="Wingdings 2" pitchFamily="18" charset="2"/>
              <a:buNone/>
            </a:pPr>
            <a:r>
              <a:rPr lang="id-ID" sz="24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41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990600"/>
            <a:ext cx="4953000" cy="60960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070C0"/>
                </a:solidFill>
              </a:rPr>
              <a:t>CONTOH-CONTOH</a:t>
            </a:r>
            <a:endParaRPr lang="id-ID" sz="3600" b="1" dirty="0">
              <a:solidFill>
                <a:srgbClr val="0070C0"/>
              </a:solidFill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>
          <a:xfrm>
            <a:off x="2819400" y="1752600"/>
            <a:ext cx="6324600" cy="1676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id-ID" sz="2400" dirty="0"/>
              <a:t>digunakan untuk memberi bukti atau penjelasan terhadap generalisasi yang bersifat umum agar pembaca dapat dengan mudah menerimanya.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3657600"/>
            <a:ext cx="4953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SEBAB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AKIBAT</a:t>
            </a: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3000" y="4267200"/>
            <a:ext cx="61722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3050" indent="-273050" algn="ctr">
              <a:spcBef>
                <a:spcPts val="575"/>
              </a:spcBef>
            </a:pPr>
            <a:r>
              <a:rPr lang="id-ID" sz="2400" dirty="0"/>
              <a:t>sebab dapat berfungsi sebagai pikiran utama dan akibat sebagai pikiran penjelas atau sebaliknya, yaitu akibat sebagai pikiran utama dan sebab sebagai rincian penjelasnya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31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990600"/>
            <a:ext cx="4953000" cy="60960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070C0"/>
                </a:solidFill>
              </a:rPr>
              <a:t>DEFINISI LUAS</a:t>
            </a:r>
            <a:endParaRPr lang="id-ID" sz="3600" b="1" dirty="0">
              <a:solidFill>
                <a:srgbClr val="0070C0"/>
              </a:solidFill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>
          <a:xfrm>
            <a:off x="2819400" y="1752600"/>
            <a:ext cx="6324600" cy="1676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id-ID" sz="2400" dirty="0"/>
              <a:t>uraian pengertian. </a:t>
            </a:r>
          </a:p>
          <a:p>
            <a:pPr algn="ctr">
              <a:buNone/>
            </a:pPr>
            <a:r>
              <a:rPr lang="id-ID" sz="2400" dirty="0"/>
              <a:t>definisi yang lebih luas terdiri atas beberapa paragraf atau satu bab. </a:t>
            </a:r>
          </a:p>
          <a:p>
            <a:pPr algn="ctr">
              <a:buNone/>
            </a:pPr>
            <a:r>
              <a:rPr lang="id-ID" sz="2400" dirty="0"/>
              <a:t>	</a:t>
            </a:r>
          </a:p>
          <a:p>
            <a:pPr algn="ctr">
              <a:lnSpc>
                <a:spcPct val="80000"/>
              </a:lnSpc>
              <a:buNone/>
            </a:pPr>
            <a:r>
              <a:rPr lang="id-ID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endParaRPr lang="id-ID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2600" y="3733800"/>
            <a:ext cx="4953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KLASIFIKASI</a:t>
            </a: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3000" y="4495800"/>
            <a:ext cx="61722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3050" indent="-273050" algn="ctr">
              <a:spcBef>
                <a:spcPts val="575"/>
              </a:spcBef>
            </a:pPr>
            <a:r>
              <a:rPr lang="id-ID" sz="2400" dirty="0"/>
              <a:t>pengelompokkan sesuatu berdasarkan kesamaan dan perbedaan sifat, ciri, dan karakter.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70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9800" y="609600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/>
              <a:t>References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6800" y="1792424"/>
            <a:ext cx="6837114" cy="722176"/>
          </a:xfrm>
        </p:spPr>
        <p:txBody>
          <a:bodyPr>
            <a:no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sz="2000" i="1" dirty="0"/>
              <a:t>Main Material :</a:t>
            </a:r>
            <a:br>
              <a:rPr lang="en-US" sz="2000" i="1" dirty="0"/>
            </a:b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</a:rPr>
              <a:t>LEC – </a:t>
            </a:r>
            <a:r>
              <a:rPr lang="en-US" sz="2000" b="0" dirty="0" err="1">
                <a:solidFill>
                  <a:schemeClr val="tx1"/>
                </a:solidFill>
                <a:latin typeface="Arial" panose="020B0604020202020204" pitchFamily="34" charset="0"/>
              </a:rPr>
              <a:t>Paragraf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Arial" panose="020B0604020202020204" pitchFamily="34" charset="0"/>
              </a:rPr>
              <a:t>Akademik</a:t>
            </a:r>
            <a:endParaRPr lang="id-ID" sz="20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66800" y="3065735"/>
            <a:ext cx="7820025" cy="722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sz="2000" i="1" dirty="0"/>
              <a:t>Textbook: </a:t>
            </a:r>
            <a:br>
              <a:rPr lang="en-US" sz="2000" dirty="0"/>
            </a:br>
            <a:r>
              <a:rPr lang="en-US" sz="2000" b="0" dirty="0">
                <a:solidFill>
                  <a:schemeClr val="tx1"/>
                </a:solidFill>
              </a:rPr>
              <a:t>Prof. Dr. </a:t>
            </a:r>
            <a:r>
              <a:rPr lang="en-US" sz="2000" b="0" dirty="0" err="1">
                <a:solidFill>
                  <a:schemeClr val="tx1"/>
                </a:solidFill>
              </a:rPr>
              <a:t>Achmad</a:t>
            </a:r>
            <a:r>
              <a:rPr lang="en-US" sz="2000" b="0" dirty="0">
                <a:solidFill>
                  <a:schemeClr val="tx1"/>
                </a:solidFill>
              </a:rPr>
              <a:t> HP </a:t>
            </a:r>
            <a:r>
              <a:rPr lang="en-US" sz="2000" b="0" dirty="0" err="1">
                <a:solidFill>
                  <a:schemeClr val="tx1"/>
                </a:solidFill>
              </a:rPr>
              <a:t>dan</a:t>
            </a:r>
            <a:r>
              <a:rPr lang="en-US" sz="2000" b="0" dirty="0">
                <a:solidFill>
                  <a:schemeClr val="tx1"/>
                </a:solidFill>
              </a:rPr>
              <a:t> Dr. Alex, </a:t>
            </a:r>
            <a:r>
              <a:rPr lang="en-US" sz="2000" b="0" dirty="0" err="1">
                <a:solidFill>
                  <a:schemeClr val="tx1"/>
                </a:solidFill>
              </a:rPr>
              <a:t>M.Pd</a:t>
            </a:r>
            <a:r>
              <a:rPr lang="en-US" sz="2000" b="0" dirty="0">
                <a:solidFill>
                  <a:schemeClr val="tx1"/>
                </a:solidFill>
              </a:rPr>
              <a:t>.. (2016). </a:t>
            </a:r>
            <a:r>
              <a:rPr lang="en-US" sz="2000" b="0" dirty="0" err="1">
                <a:solidFill>
                  <a:schemeClr val="tx1"/>
                </a:solidFill>
              </a:rPr>
              <a:t>Bahasa</a:t>
            </a:r>
            <a:r>
              <a:rPr lang="en-US" sz="2000" b="0" dirty="0">
                <a:solidFill>
                  <a:schemeClr val="tx1"/>
                </a:solidFill>
              </a:rPr>
              <a:t> Indonesia </a:t>
            </a:r>
            <a:r>
              <a:rPr lang="en-US" sz="2000" b="0" dirty="0" err="1">
                <a:solidFill>
                  <a:schemeClr val="tx1"/>
                </a:solidFill>
              </a:rPr>
              <a:t>untuk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Perguruan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Tinggi</a:t>
            </a:r>
            <a:r>
              <a:rPr lang="en-US" sz="2000" b="0" dirty="0">
                <a:solidFill>
                  <a:schemeClr val="tx1"/>
                </a:solidFill>
              </a:rPr>
              <a:t>. </a:t>
            </a:r>
            <a:r>
              <a:rPr lang="en-US" sz="2000" b="0" dirty="0" err="1">
                <a:solidFill>
                  <a:schemeClr val="tx1"/>
                </a:solidFill>
              </a:rPr>
              <a:t>Erlangga</a:t>
            </a:r>
            <a:r>
              <a:rPr lang="en-US" sz="2000" b="0" dirty="0">
                <a:solidFill>
                  <a:schemeClr val="tx1"/>
                </a:solidFill>
              </a:rPr>
              <a:t>. Jakarta. ISBN: 9786022986683.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66800" y="4985025"/>
            <a:ext cx="7820025" cy="1009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sz="1800" i="1" dirty="0">
                <a:solidFill>
                  <a:srgbClr val="0070C0"/>
                </a:solidFill>
              </a:rPr>
              <a:t>Supporting Material: </a:t>
            </a:r>
            <a:endParaRPr lang="en-US" sz="1800" dirty="0">
              <a:solidFill>
                <a:srgbClr val="0070C0"/>
              </a:solidFill>
            </a:endParaRPr>
          </a:p>
          <a:p>
            <a:pPr marL="285750" indent="-285750" eaLnBrk="0" fontAlgn="base" hangingPunct="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hlinkClick r:id="rId2"/>
              </a:rPr>
              <a:t>https://binus.ac.id/bits/learning-object/Paragraf-Akademik-2576/index.html</a:t>
            </a:r>
            <a:endParaRPr lang="en-US" sz="1800" dirty="0"/>
          </a:p>
          <a:p>
            <a:pPr marL="285750" indent="-285750" eaLnBrk="0" fontAlgn="base" hangingPunct="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d-ID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Hs. Widjono. </a:t>
            </a:r>
            <a:r>
              <a:rPr lang="id-ID" sz="1800" b="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Bahasa Indonesia, Matakuliah</a:t>
            </a:r>
            <a:r>
              <a:rPr lang="en-US" sz="1800" b="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1800" b="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Pengembangan Kepribadian di Perguruan Tinggi</a:t>
            </a:r>
            <a:r>
              <a:rPr lang="id-ID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Jakarta:PT. Gramedia, 2012</a:t>
            </a:r>
            <a:b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sz="1800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id-ID" sz="1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00600" y="674866"/>
            <a:ext cx="425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b="1" dirty="0"/>
              <a:t>Session Learning Outcomes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2209800"/>
            <a:ext cx="80010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Upon completion of this session, students are expected to be able 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 2 : Compose an academic paragraph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 3 : Create Scientific Writing</a:t>
            </a:r>
          </a:p>
          <a:p>
            <a:pPr>
              <a:lnSpc>
                <a:spcPct val="150000"/>
              </a:lnSpc>
            </a:pP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7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9200" y="1905000"/>
            <a:ext cx="7924800" cy="4373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b="1" i="1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dirty="0" err="1">
                <a:latin typeface="Arial" pitchFamily="34" charset="0"/>
                <a:cs typeface="Arial" pitchFamily="34" charset="0"/>
              </a:rPr>
              <a:t>memahami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dirty="0" err="1">
                <a:latin typeface="Arial" pitchFamily="34" charset="0"/>
                <a:cs typeface="Arial" pitchFamily="34" charset="0"/>
              </a:rPr>
              <a:t>materi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dirty="0" err="1">
                <a:latin typeface="Arial" pitchFamily="34" charset="0"/>
                <a:cs typeface="Arial" pitchFamily="34" charset="0"/>
              </a:rPr>
              <a:t>tentang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dirty="0" err="1">
                <a:latin typeface="Arial" pitchFamily="34" charset="0"/>
                <a:cs typeface="Arial" pitchFamily="34" charset="0"/>
              </a:rPr>
              <a:t>Paragraf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dirty="0" err="1">
                <a:latin typeface="Arial" pitchFamily="34" charset="0"/>
                <a:cs typeface="Arial" pitchFamily="34" charset="0"/>
              </a:rPr>
              <a:t>Padu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b="1" i="1" dirty="0" err="1">
                <a:latin typeface="Arial" pitchFamily="34" charset="0"/>
                <a:cs typeface="Arial" pitchFamily="34" charset="0"/>
              </a:rPr>
              <a:t>sebelumnya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dirty="0" err="1">
                <a:latin typeface="Arial" pitchFamily="34" charset="0"/>
                <a:cs typeface="Arial" pitchFamily="34" charset="0"/>
              </a:rPr>
              <a:t>silakan</a:t>
            </a:r>
            <a:endParaRPr lang="en-US" sz="1800" b="1" i="1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1800" b="1" i="1" dirty="0" err="1">
                <a:latin typeface="Arial" pitchFamily="34" charset="0"/>
                <a:cs typeface="Arial" pitchFamily="34" charset="0"/>
              </a:rPr>
              <a:t>Anda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dirty="0" err="1">
                <a:latin typeface="Arial" pitchFamily="34" charset="0"/>
                <a:cs typeface="Arial" pitchFamily="34" charset="0"/>
              </a:rPr>
              <a:t>paragraf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dirty="0" err="1">
                <a:latin typeface="Arial" pitchFamily="34" charset="0"/>
                <a:cs typeface="Arial" pitchFamily="34" charset="0"/>
              </a:rPr>
              <a:t>kalimat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dirty="0" err="1">
                <a:latin typeface="Arial" pitchFamily="34" charset="0"/>
                <a:cs typeface="Arial" pitchFamily="34" charset="0"/>
              </a:rPr>
              <a:t>topik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1800" b="1" i="1" dirty="0">
                <a:latin typeface="Arial" pitchFamily="34" charset="0"/>
                <a:cs typeface="Arial" pitchFamily="34" charset="0"/>
              </a:rPr>
              <a:t>!</a:t>
            </a:r>
          </a:p>
          <a:p>
            <a:pPr algn="just">
              <a:buNone/>
            </a:pPr>
            <a:endParaRPr lang="en-US" sz="1800" b="1" i="1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Mahasiswa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meraih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kesuksesan</a:t>
            </a:r>
            <a:r>
              <a:rPr lang="id-ID" sz="16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(1)</a:t>
            </a:r>
          </a:p>
          <a:p>
            <a:pPr algn="just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					               (2)</a:t>
            </a:r>
          </a:p>
          <a:p>
            <a:pPr algn="just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			(3)							(4)					(5)</a:t>
            </a:r>
          </a:p>
          <a:p>
            <a:pPr algn="just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Penggunaan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remaja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saat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cenderung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baku</a:t>
            </a:r>
            <a:r>
              <a:rPr lang="id-ID" sz="1600">
                <a:latin typeface="Arial" pitchFamily="34" charset="0"/>
                <a:cs typeface="Arial" pitchFamily="34" charset="0"/>
              </a:rPr>
              <a:t>.</a:t>
            </a:r>
            <a:r>
              <a:rPr lang="en-US" sz="160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(1) </a:t>
            </a:r>
          </a:p>
          <a:p>
            <a:pPr algn="just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					  (2)</a:t>
            </a:r>
          </a:p>
          <a:p>
            <a:pPr algn="just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				(3)							(4)					(5)</a:t>
            </a:r>
          </a:p>
          <a:p>
            <a:pPr algn="just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914400"/>
            <a:ext cx="256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LATIHAN </a:t>
            </a:r>
            <a:endParaRPr lang="id-ID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772400" y="31242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43000" y="3505200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43000" y="3810000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43000" y="4114800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229600" y="48768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95400" y="5257800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95400" y="5562600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295400" y="5867400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5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05000"/>
            <a:ext cx="7391400" cy="437356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Karangan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mini</a:t>
            </a:r>
          </a:p>
          <a:p>
            <a:pPr algn="just">
              <a:lnSpc>
                <a:spcPct val="20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Terdiri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beberapa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kalimat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tersusun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runtut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logis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lengkap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utuh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padu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Terdiri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atas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kalimat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kalimat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penjelas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Terdiri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atas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beberapa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kalimat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penjelas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20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Kalimat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bertakuk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kedalam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200000"/>
              </a:lnSpc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8800" y="778173"/>
            <a:ext cx="439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PENGERTIAN PARAGRAF</a:t>
            </a:r>
            <a:endParaRPr lang="id-ID" sz="24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4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96" y="1397358"/>
            <a:ext cx="7677208" cy="4267200"/>
          </a:xfrm>
        </p:spPr>
        <p:txBody>
          <a:bodyPr>
            <a:normAutofit/>
          </a:bodyPr>
          <a:lstStyle/>
          <a:p>
            <a:r>
              <a:rPr lang="id-ID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Kesatuan </a:t>
            </a:r>
            <a:br>
              <a:rPr lang="id-ID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id-ID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Kepaduan</a:t>
            </a:r>
            <a:br>
              <a:rPr lang="id-ID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id-ID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Ketuntasan</a:t>
            </a:r>
            <a:br>
              <a:rPr lang="id-ID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id-ID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Keruntutan</a:t>
            </a:r>
            <a:br>
              <a:rPr lang="id-ID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id-ID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Kosistensi sudut pandang</a:t>
            </a:r>
            <a:br>
              <a:rPr lang="id-ID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id-ID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1752600"/>
            <a:ext cx="373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SYARAT PARAGRAF PADU</a:t>
            </a:r>
            <a:endParaRPr lang="id-ID" sz="28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7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645879"/>
            <a:ext cx="6556631" cy="63535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KESATUAN</a:t>
            </a:r>
            <a:endParaRPr lang="id-ID" sz="3600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243886" cy="3657600"/>
          </a:xfrm>
        </p:spPr>
        <p:txBody>
          <a:bodyPr>
            <a:normAutofit fontScale="92500" lnSpcReduction="20000"/>
          </a:bodyPr>
          <a:lstStyle/>
          <a:p>
            <a:pPr marL="449263" indent="-449263">
              <a:lnSpc>
                <a:spcPct val="120000"/>
              </a:lnSpc>
            </a:pPr>
            <a:r>
              <a:rPr lang="id-ID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 menjamin adanya </a:t>
            </a:r>
            <a:r>
              <a:rPr lang="id-ID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kesatuan paragraf</a:t>
            </a:r>
            <a:r>
              <a:rPr lang="id-ID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setiap paragraf hanya berisi satu pikiran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utama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dinyatakan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kalimat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topik</a:t>
            </a:r>
            <a:r>
              <a:rPr lang="id-ID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9263" indent="-449263">
              <a:lnSpc>
                <a:spcPct val="120000"/>
              </a:lnSpc>
            </a:pPr>
            <a:r>
              <a:rPr lang="id-ID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9263" indent="-449263">
              <a:lnSpc>
                <a:spcPct val="120000"/>
              </a:lnSpc>
            </a:pPr>
            <a:r>
              <a:rPr lang="id-ID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Paragraf terdiri dari beberapa kalimat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s</a:t>
            </a:r>
            <a:r>
              <a:rPr lang="id-ID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eluruhnya harus merupakan </a:t>
            </a:r>
            <a:r>
              <a:rPr lang="id-ID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kesatuan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tidak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satu kalimat pun yang </a:t>
            </a:r>
            <a:r>
              <a:rPr lang="id-ID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sumb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id-ID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Jika terdapat kalimat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ang sumbang, paragraf akan rusak kesatuannya. </a:t>
            </a:r>
          </a:p>
          <a:p>
            <a:pPr>
              <a:lnSpc>
                <a:spcPct val="120000"/>
              </a:lnSpc>
            </a:pPr>
            <a:endParaRPr lang="id-ID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0086" y="833735"/>
            <a:ext cx="426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SYARAT PARAGRAF PADU</a:t>
            </a:r>
            <a:endParaRPr lang="id-ID" sz="24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9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272" y="1604931"/>
            <a:ext cx="7886728" cy="78581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KEPADUAN</a:t>
            </a:r>
            <a:endParaRPr lang="id-ID" sz="3600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272" y="2438400"/>
            <a:ext cx="7529538" cy="3810000"/>
          </a:xfrm>
        </p:spPr>
        <p:txBody>
          <a:bodyPr>
            <a:normAutofit/>
          </a:bodyPr>
          <a:lstStyle/>
          <a:p>
            <a:r>
              <a:rPr lang="id-ID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Paragraf dinyatakan </a:t>
            </a:r>
            <a:r>
              <a:rPr lang="id-ID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terpadu</a:t>
            </a:r>
            <a:r>
              <a:rPr lang="id-ID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jika dibangun dengan kalimat-kalimat yang </a:t>
            </a:r>
            <a:r>
              <a:rPr lang="id-ID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saling mengait</a:t>
            </a:r>
            <a:r>
              <a:rPr lang="id-ID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Keterkaitan itu dapat dibangun melalui repetisi (pengulangan ) kata kunci atau sinonim,kata ganti,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kata transisi ,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 bentuk paralel.</a:t>
            </a:r>
          </a:p>
          <a:p>
            <a:pPr algn="just"/>
            <a:endParaRPr lang="id-ID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67200" y="381000"/>
            <a:ext cx="434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SYARAT PARAGRAF PADU</a:t>
            </a:r>
            <a:endParaRPr lang="id-ID" sz="24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7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69" y="2193258"/>
            <a:ext cx="8029604" cy="69055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KETUNTASAN</a:t>
            </a:r>
            <a:endParaRPr lang="id-ID" sz="36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996" y="2971800"/>
            <a:ext cx="7743852" cy="3429000"/>
          </a:xfrm>
        </p:spPr>
        <p:txBody>
          <a:bodyPr>
            <a:normAutofit/>
          </a:bodyPr>
          <a:lstStyle/>
          <a:p>
            <a:r>
              <a:rPr lang="id-ID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Ketuntasan ialah kesempurnaan.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id-ID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Paragraf dikatakan sebagai paragraf yang baik,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apabila cerita dari paragraf itu telah tuntas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menimbulkan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tanda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tanya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pembacanya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id-ID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861993"/>
            <a:ext cx="4286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SYARAT PARAGRAF PADU</a:t>
            </a:r>
            <a:endParaRPr lang="id-ID" sz="24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1033" y="2057400"/>
            <a:ext cx="7715304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KONSISTENSI SUDUT PANDANG</a:t>
            </a:r>
            <a:endParaRPr lang="id-ID" sz="3200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458" y="3281338"/>
            <a:ext cx="7786742" cy="3500462"/>
          </a:xfrm>
        </p:spPr>
        <p:txBody>
          <a:bodyPr>
            <a:normAutofit/>
          </a:bodyPr>
          <a:lstStyle/>
          <a:p>
            <a:r>
              <a:rPr lang="id-ID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Sudut pandang adalah cara penulis menempatkan diri dalam karangannya.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Sudut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pandang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ditandai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keberpihakan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penulis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karangan</a:t>
            </a:r>
            <a:endParaRPr lang="id-ID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567035"/>
            <a:ext cx="434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SYARAT PARAGRAF PADU</a:t>
            </a:r>
            <a:endParaRPr lang="id-ID" sz="24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70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88789BF-891A-4EE5-9EFB-93953D40423D}" vid="{803591B1-0788-48A8-8210-8A6F797ECE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1221</TotalTime>
  <Words>772</Words>
  <Application>Microsoft Office PowerPoint</Application>
  <PresentationFormat>On-screen Show (4:3)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Times New Roman</vt:lpstr>
      <vt:lpstr>Wingdings</vt:lpstr>
      <vt:lpstr>Wingdings 2</vt:lpstr>
      <vt:lpstr>Theme1</vt:lpstr>
      <vt:lpstr>PowerPoint Presentation</vt:lpstr>
      <vt:lpstr>PowerPoint Presentation</vt:lpstr>
      <vt:lpstr>PowerPoint Presentation</vt:lpstr>
      <vt:lpstr>PowerPoint Presentation</vt:lpstr>
      <vt:lpstr>Kesatuan  Kepaduan Ketuntasan Keruntutan Kosistensi sudut pandang </vt:lpstr>
      <vt:lpstr>KESATUAN</vt:lpstr>
      <vt:lpstr>KEPADUAN</vt:lpstr>
      <vt:lpstr>KETUNTASAN</vt:lpstr>
      <vt:lpstr>KONSISTENSI SUDUT PANDANG</vt:lpstr>
      <vt:lpstr>KERUNTUTAN</vt:lpstr>
      <vt:lpstr>JENIS PARAGRAF </vt:lpstr>
      <vt:lpstr>Jenis Paragraf Berdasarkan Fungsi</vt:lpstr>
      <vt:lpstr>POLA PENGEMBANGAN PARAGRAF</vt:lpstr>
      <vt:lpstr>PERTENTANGAN</vt:lpstr>
      <vt:lpstr>PERBANDINGAN</vt:lpstr>
      <vt:lpstr>CONTOH-CONTOH</vt:lpstr>
      <vt:lpstr>DEFINISI LUAS</vt:lpstr>
      <vt:lpstr>Main Material : LEC – Paragraf Akademik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jevon danaristo</cp:lastModifiedBy>
  <cp:revision>29</cp:revision>
  <dcterms:created xsi:type="dcterms:W3CDTF">2015-05-04T03:33:03Z</dcterms:created>
  <dcterms:modified xsi:type="dcterms:W3CDTF">2020-11-04T11:03:43Z</dcterms:modified>
</cp:coreProperties>
</file>