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8" r:id="rId2"/>
    <p:sldId id="284" r:id="rId3"/>
    <p:sldId id="310" r:id="rId4"/>
    <p:sldId id="311" r:id="rId5"/>
    <p:sldId id="312" r:id="rId6"/>
    <p:sldId id="31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42" r:id="rId26"/>
    <p:sldId id="341" r:id="rId27"/>
    <p:sldId id="309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A046-738B-694C-BECC-64EC59DAA8A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22A-57CE-9843-8CAB-99BA20726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22A-57CE-9843-8CAB-99BA207262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22A-57CE-9843-8CAB-99BA207262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FC8-5694-AB4C-B5BE-ACF15B3D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7F3F-37FE-8349-ADD4-AE7DF7DB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6180-9C72-EF48-ACAB-3F6280B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601C-7909-7040-97D3-14EC75D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1FCE-6794-0F43-A70A-BADE1B8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9AF5-946F-5649-8E50-CB21348C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848-7B94-BE47-BAA0-EB5FE0EE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F80C-5B74-944C-8C5E-E27743D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1074-57FE-814E-89C8-1BD6E1A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D3F0-7ABB-6E40-B543-389F402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E942-44FC-FD43-832B-D034359C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72F51-485B-6049-B284-D6D88E7EE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11B7-3A0C-A54E-A179-5BADE6C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CD55-F3A2-0F45-B3DC-AFDD14B8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7824-1618-DF44-BC3A-F96B2FE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DAAE-FE84-F745-9FB3-89B8E8A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23FB-9EE5-8740-B177-B828D7CD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28358-1A4B-0841-952C-AD97EBC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C554-5107-8246-9979-445FE3E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5B6-493B-C642-8F4D-089522FE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DFDA-4E62-564F-BB15-0D3D69F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F525-27CD-CD48-9164-67D2F876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8C51-B565-4643-B9D1-4A106AC9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19B1-1EF0-BB46-8E19-5472AA2B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C20D-6665-4B49-9AAE-00952520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5EB-16A6-154A-9F9D-4BE5C8B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1357-545A-5448-80D6-E5A7A914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EF5-6EC6-4C46-9731-61FD23A8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7CDE-C950-EB49-AB1A-98CFCB5B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B6C0-8146-B640-9D6F-0DA2B375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B603-98B8-C948-BAC1-0A659014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7834-BACB-6F4C-93D2-5A9DF06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797F-3523-184A-896F-EF8F93A7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7ABB-6B05-6D49-B914-E5BAD19D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1DF9-6140-944A-B455-616616A3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C83A-B953-7848-9788-9D1CBBB6E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C849E-1448-0940-8AF6-0ACA9EA3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F848-BFC4-6243-98D7-70EDACB7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F7FB2-282A-AA49-9E37-AA84D21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97A9-0150-D648-B12E-061BADCE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5E3CF-E040-6F4E-AB6F-5F21F81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BD2D3-8901-0A43-AD26-0459A1E2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265A-EDDE-A946-ADF6-2B420B1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34AB6-A8E5-7447-921E-2E1992C4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550F3-4428-8C41-A1F4-941C01A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AF13-6A26-A347-B11D-DDB19CC8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7CA-3D40-4D4F-8A34-5D637A05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A70-E1AD-764A-BADE-07751D2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B03E-4338-0442-8C75-F6005D66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165E-1BB7-D449-A25F-37B7B505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4F3E-2B4F-0945-9784-D8B3BF3E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D4AD-CE67-A84C-A367-7885686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A93C-D5FF-8240-AFF2-5B17559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A1A8B-EB49-8C46-8C9F-8773D357B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4903-6311-B941-89E8-6A9B959D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A7C0-B76A-324E-A486-6CE7C4F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D0C8-6896-5D4D-8679-42CE00E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D91A-769D-2842-8655-695C0BB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21CFE-14B9-B648-82E7-DEFE8CF6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18AE-7F07-B841-A720-06C00D97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248F-6185-2047-9949-FB61BD0F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0227-F6E8-D84A-AF9B-3F2FEA07880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76B6-28D4-194C-B459-7B5350F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D8BE-E302-9747-A14F-13A9236E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dictionary/pop" TargetMode="External"/><Relationship Id="rId3" Type="http://schemas.openxmlformats.org/officeDocument/2006/relationships/hyperlink" Target="https://www.programiz.com/python-programming/methods/dictionary/copy" TargetMode="External"/><Relationship Id="rId7" Type="http://schemas.openxmlformats.org/officeDocument/2006/relationships/hyperlink" Target="https://www.programiz.com/python-programming/methods/dictionary/keys" TargetMode="External"/><Relationship Id="rId12" Type="http://schemas.openxmlformats.org/officeDocument/2006/relationships/hyperlink" Target="https://www.programiz.com/python-programming/methods/dictionary/values" TargetMode="External"/><Relationship Id="rId2" Type="http://schemas.openxmlformats.org/officeDocument/2006/relationships/hyperlink" Target="https://www.programiz.com/python-programming/methods/dictionary/cl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dictionary/items" TargetMode="External"/><Relationship Id="rId11" Type="http://schemas.openxmlformats.org/officeDocument/2006/relationships/hyperlink" Target="https://www.programiz.com/python-programming/methods/dictionary/update" TargetMode="External"/><Relationship Id="rId5" Type="http://schemas.openxmlformats.org/officeDocument/2006/relationships/hyperlink" Target="https://www.programiz.com/python-programming/methods/dictionary/get" TargetMode="External"/><Relationship Id="rId10" Type="http://schemas.openxmlformats.org/officeDocument/2006/relationships/hyperlink" Target="https://www.programiz.com/python-programming/methods/dictionary/setdefault" TargetMode="External"/><Relationship Id="rId4" Type="http://schemas.openxmlformats.org/officeDocument/2006/relationships/hyperlink" Target="https://www.programiz.com/python-programming/methods/dictionary/fromkeys" TargetMode="External"/><Relationship Id="rId9" Type="http://schemas.openxmlformats.org/officeDocument/2006/relationships/hyperlink" Target="https://www.programiz.com/python-programming/methods/dictionary/popite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if-elif-else" TargetMode="External"/><Relationship Id="rId2" Type="http://schemas.openxmlformats.org/officeDocument/2006/relationships/hyperlink" Target="https://www.programiz.com/python-programming/for-loo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iz.com/python-programming/dictionary-comprehens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built-in/any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python-programming/methods/built-in/sorted" TargetMode="External"/><Relationship Id="rId4" Type="http://schemas.openxmlformats.org/officeDocument/2006/relationships/hyperlink" Target="https://www.programiz.com/python-programming/methods/built-in/le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ctionary" TargetMode="External"/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python-dictionary-beginners-tutorial.html" TargetMode="External"/><Relationship Id="rId4" Type="http://schemas.openxmlformats.org/officeDocument/2006/relationships/hyperlink" Target="https://www.tutorialspoint.com/python/python_dictionary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numbers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tu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Background 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2" y="0"/>
            <a:ext cx="12186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2389350" y="2184575"/>
            <a:ext cx="9796738" cy="232924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Python Dictionary</a:t>
            </a: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COMP 6502 + COMP 6056</a:t>
            </a: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By Ida Bagus Kerthyayana Manuaba</a:t>
            </a:r>
          </a:p>
          <a:p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Friday, 16 Oct 2020</a:t>
            </a: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DD32D-C63F-E247-A21D-35004620AFF5}"/>
              </a:ext>
            </a:extLst>
          </p:cNvPr>
          <p:cNvSpPr/>
          <p:nvPr/>
        </p:nvSpPr>
        <p:spPr>
          <a:xfrm>
            <a:off x="892629" y="805543"/>
            <a:ext cx="1040674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empty dictionary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{}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dictionary with integer keys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'apple'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'ball’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dictionary with mixed keys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{</a:t>
            </a:r>
            <a:r>
              <a:rPr lang="en-ID" dirty="0">
                <a:solidFill>
                  <a:srgbClr val="50A14F"/>
                </a:solidFill>
              </a:rPr>
              <a:t>'name'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'John'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[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]}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using </a:t>
            </a:r>
            <a:r>
              <a:rPr lang="en-ID" dirty="0" err="1">
                <a:solidFill>
                  <a:srgbClr val="A0A1A7"/>
                </a:solidFill>
              </a:rPr>
              <a:t>dict</a:t>
            </a:r>
            <a:r>
              <a:rPr lang="en-ID" dirty="0">
                <a:solidFill>
                  <a:srgbClr val="A0A1A7"/>
                </a:solidFill>
              </a:rPr>
              <a:t>()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</a:t>
            </a:r>
            <a:r>
              <a:rPr lang="en-ID" dirty="0" err="1"/>
              <a:t>dict</a:t>
            </a:r>
            <a:r>
              <a:rPr lang="en-ID" dirty="0"/>
              <a:t>({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</a:t>
            </a:r>
            <a:r>
              <a:rPr lang="en-ID" dirty="0">
                <a:solidFill>
                  <a:srgbClr val="50A14F"/>
                </a:solidFill>
              </a:rPr>
              <a:t>'apple'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:</a:t>
            </a:r>
            <a:r>
              <a:rPr lang="en-ID" dirty="0">
                <a:solidFill>
                  <a:srgbClr val="50A14F"/>
                </a:solidFill>
              </a:rPr>
              <a:t>'ball’</a:t>
            </a:r>
            <a:r>
              <a:rPr lang="en-ID" dirty="0"/>
              <a:t>})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from sequence having each item as a pair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</a:t>
            </a:r>
            <a:r>
              <a:rPr lang="en-ID" dirty="0" err="1"/>
              <a:t>dict</a:t>
            </a:r>
            <a:r>
              <a:rPr lang="en-ID" dirty="0"/>
              <a:t>([(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</a:t>
            </a:r>
            <a:r>
              <a:rPr lang="en-ID" dirty="0">
                <a:solidFill>
                  <a:srgbClr val="50A14F"/>
                </a:solidFill>
              </a:rPr>
              <a:t>'apple'</a:t>
            </a:r>
            <a:r>
              <a:rPr lang="en-ID" dirty="0"/>
              <a:t>), (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</a:t>
            </a:r>
            <a:r>
              <a:rPr lang="en-ID" dirty="0">
                <a:solidFill>
                  <a:srgbClr val="50A14F"/>
                </a:solidFill>
              </a:rPr>
              <a:t>'ball'</a:t>
            </a:r>
            <a:r>
              <a:rPr lang="en-ID" dirty="0"/>
              <a:t>)])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F8DAB-7DC5-5D4D-8B1F-7D8E24F9DD7C}"/>
              </a:ext>
            </a:extLst>
          </p:cNvPr>
          <p:cNvSpPr/>
          <p:nvPr/>
        </p:nvSpPr>
        <p:spPr>
          <a:xfrm>
            <a:off x="892629" y="5204131"/>
            <a:ext cx="104067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latin typeface="euclid_circular_a"/>
              </a:rPr>
              <a:t>As you can see from above, we can also create a dictionary using the built-in </a:t>
            </a:r>
            <a:r>
              <a:rPr lang="en-ID" sz="2400" dirty="0" err="1">
                <a:latin typeface="euclid_circular_a"/>
              </a:rPr>
              <a:t>dict</a:t>
            </a:r>
            <a:r>
              <a:rPr lang="en-ID" sz="2400" dirty="0">
                <a:latin typeface="euclid_circular_a"/>
              </a:rPr>
              <a:t>() function.</a:t>
            </a:r>
          </a:p>
          <a:p>
            <a:br>
              <a:rPr lang="en-ID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126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7FD-70B6-CF47-A32E-5D2960DB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Accessing Elements from Dictionary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51CE-4C84-0444-9A68-D81CF78D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While indexing is used with other data types to access values, a dictionary uses keys. </a:t>
            </a:r>
          </a:p>
          <a:p>
            <a:endParaRPr lang="en-ID" dirty="0"/>
          </a:p>
          <a:p>
            <a:r>
              <a:rPr lang="en-ID" dirty="0"/>
              <a:t>Keys can be used either inside square brackets [] or with the get() method.</a:t>
            </a:r>
          </a:p>
          <a:p>
            <a:endParaRPr lang="en-ID" dirty="0"/>
          </a:p>
          <a:p>
            <a:r>
              <a:rPr lang="en-ID" dirty="0"/>
              <a:t>If we use the square brackets [], </a:t>
            </a:r>
            <a:r>
              <a:rPr lang="en-ID" dirty="0" err="1"/>
              <a:t>KeyError</a:t>
            </a:r>
            <a:r>
              <a:rPr lang="en-ID" dirty="0"/>
              <a:t> is raised in case a key is not found in the dictionary. </a:t>
            </a:r>
          </a:p>
          <a:p>
            <a:endParaRPr lang="en-ID" dirty="0"/>
          </a:p>
          <a:p>
            <a:r>
              <a:rPr lang="en-ID" dirty="0"/>
              <a:t>On the other hand, the get() method returns None if the key is not found.</a:t>
            </a:r>
            <a:br>
              <a:rPr lang="en-ID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30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B5912-2602-A747-A488-9AFF97503401}"/>
              </a:ext>
            </a:extLst>
          </p:cNvPr>
          <p:cNvSpPr/>
          <p:nvPr/>
        </p:nvSpPr>
        <p:spPr>
          <a:xfrm>
            <a:off x="780789" y="611015"/>
            <a:ext cx="1046758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get vs [] for retrieving elements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{</a:t>
            </a:r>
            <a:r>
              <a:rPr lang="en-ID" dirty="0">
                <a:solidFill>
                  <a:srgbClr val="50A14F"/>
                </a:solidFill>
              </a:rPr>
              <a:t>'name'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'Jack'</a:t>
            </a:r>
            <a:r>
              <a:rPr lang="en-ID" dirty="0"/>
              <a:t>, </a:t>
            </a:r>
            <a:r>
              <a:rPr lang="en-ID" dirty="0">
                <a:solidFill>
                  <a:srgbClr val="50A14F"/>
                </a:solidFill>
              </a:rPr>
              <a:t>'age'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26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Jack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</a:t>
            </a:r>
            <a:r>
              <a:rPr lang="en-ID" dirty="0"/>
              <a:t>[</a:t>
            </a:r>
            <a:r>
              <a:rPr lang="en-ID" dirty="0">
                <a:solidFill>
                  <a:srgbClr val="50A14F"/>
                </a:solidFill>
              </a:rPr>
              <a:t>'name’</a:t>
            </a:r>
            <a:r>
              <a:rPr lang="en-ID" dirty="0"/>
              <a:t>])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26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my_dict.get</a:t>
            </a:r>
            <a:r>
              <a:rPr lang="en-ID" dirty="0"/>
              <a:t>(</a:t>
            </a:r>
            <a:r>
              <a:rPr lang="en-ID" dirty="0">
                <a:solidFill>
                  <a:srgbClr val="50A14F"/>
                </a:solidFill>
              </a:rPr>
              <a:t>'age’</a:t>
            </a:r>
            <a:r>
              <a:rPr lang="en-ID" dirty="0"/>
              <a:t>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Trying to access keys which doesn't exist throws error</a:t>
            </a:r>
          </a:p>
          <a:p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# Output None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my_dict.get</a:t>
            </a:r>
            <a:r>
              <a:rPr lang="en-ID" dirty="0"/>
              <a:t>(</a:t>
            </a:r>
            <a:r>
              <a:rPr lang="en-ID" dirty="0">
                <a:solidFill>
                  <a:srgbClr val="50A14F"/>
                </a:solidFill>
              </a:rPr>
              <a:t>'address’</a:t>
            </a:r>
            <a:r>
              <a:rPr lang="en-ID" dirty="0"/>
              <a:t>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</a:t>
            </a:r>
            <a:r>
              <a:rPr lang="en-ID" dirty="0" err="1">
                <a:solidFill>
                  <a:srgbClr val="A0A1A7"/>
                </a:solidFill>
              </a:rPr>
              <a:t>KeyError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</a:t>
            </a:r>
            <a:r>
              <a:rPr lang="en-ID" dirty="0"/>
              <a:t>[</a:t>
            </a:r>
            <a:r>
              <a:rPr lang="en-ID" dirty="0">
                <a:solidFill>
                  <a:srgbClr val="50A14F"/>
                </a:solidFill>
              </a:rPr>
              <a:t>'address'</a:t>
            </a:r>
            <a:r>
              <a:rPr lang="en-ID" dirty="0"/>
              <a:t>])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2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D73-30B5-8940-BB96-220793AB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Changing and Adding Dictionary elements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89E5-0A1F-6C42-B13E-DE9B565A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Dictionaries are mutable. </a:t>
            </a:r>
          </a:p>
          <a:p>
            <a:endParaRPr lang="en-ID" dirty="0"/>
          </a:p>
          <a:p>
            <a:r>
              <a:rPr lang="en-ID" dirty="0"/>
              <a:t>We can add new items or change the value of existing items using an assignment operator.</a:t>
            </a:r>
          </a:p>
          <a:p>
            <a:endParaRPr lang="en-ID" dirty="0"/>
          </a:p>
          <a:p>
            <a:r>
              <a:rPr lang="en-ID" dirty="0"/>
              <a:t>If the key is already present, then the existing value gets updated. </a:t>
            </a:r>
          </a:p>
          <a:p>
            <a:endParaRPr lang="en-ID" dirty="0"/>
          </a:p>
          <a:p>
            <a:r>
              <a:rPr lang="en-ID" dirty="0"/>
              <a:t>In case the key is not present, a new (</a:t>
            </a:r>
            <a:r>
              <a:rPr lang="en-ID" b="1" dirty="0"/>
              <a:t>key: value</a:t>
            </a:r>
            <a:r>
              <a:rPr lang="en-ID" dirty="0"/>
              <a:t>) pair is added to the dictionary.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2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F301E5-76CF-4541-9A7F-47DBA3390E19}"/>
              </a:ext>
            </a:extLst>
          </p:cNvPr>
          <p:cNvSpPr/>
          <p:nvPr/>
        </p:nvSpPr>
        <p:spPr>
          <a:xfrm>
            <a:off x="705632" y="560911"/>
            <a:ext cx="1066800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Changing and adding Dictionary Elements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 = {</a:t>
            </a:r>
            <a:r>
              <a:rPr lang="en-ID" dirty="0">
                <a:solidFill>
                  <a:srgbClr val="50A14F"/>
                </a:solidFill>
              </a:rPr>
              <a:t>'name'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'Jack'</a:t>
            </a:r>
            <a:r>
              <a:rPr lang="en-ID" dirty="0"/>
              <a:t>, </a:t>
            </a:r>
            <a:r>
              <a:rPr lang="en-ID" dirty="0">
                <a:solidFill>
                  <a:srgbClr val="50A14F"/>
                </a:solidFill>
              </a:rPr>
              <a:t>'age'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26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update value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[</a:t>
            </a:r>
            <a:r>
              <a:rPr lang="en-ID" dirty="0">
                <a:solidFill>
                  <a:srgbClr val="50A14F"/>
                </a:solidFill>
              </a:rPr>
              <a:t>'age'</a:t>
            </a:r>
            <a:r>
              <a:rPr lang="en-ID" dirty="0"/>
              <a:t>] = </a:t>
            </a:r>
            <a:r>
              <a:rPr lang="en-ID" dirty="0">
                <a:solidFill>
                  <a:srgbClr val="986801"/>
                </a:solidFill>
              </a:rPr>
              <a:t>27</a:t>
            </a:r>
            <a:r>
              <a:rPr lang="en-ID" dirty="0"/>
              <a:t>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#Output: {'age': 27, 'name': 'Jack’}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add item</a:t>
            </a:r>
            <a:r>
              <a:rPr lang="en-ID" dirty="0"/>
              <a:t> </a:t>
            </a:r>
          </a:p>
          <a:p>
            <a:r>
              <a:rPr lang="en-ID" dirty="0" err="1"/>
              <a:t>my_dict</a:t>
            </a:r>
            <a:r>
              <a:rPr lang="en-ID" dirty="0"/>
              <a:t>[</a:t>
            </a:r>
            <a:r>
              <a:rPr lang="en-ID" dirty="0">
                <a:solidFill>
                  <a:srgbClr val="50A14F"/>
                </a:solidFill>
              </a:rPr>
              <a:t>'address'</a:t>
            </a:r>
            <a:r>
              <a:rPr lang="en-ID" dirty="0"/>
              <a:t>] = </a:t>
            </a:r>
            <a:r>
              <a:rPr lang="en-ID" dirty="0">
                <a:solidFill>
                  <a:srgbClr val="50A14F"/>
                </a:solidFill>
              </a:rPr>
              <a:t>'Downtown’</a:t>
            </a:r>
            <a:r>
              <a:rPr lang="en-ID" dirty="0"/>
              <a:t>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{'address': 'Downtown', 'age': 27, 'name': 'Jack'}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my_dict</a:t>
            </a:r>
            <a:r>
              <a:rPr lang="en-ID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42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F316-C115-5448-9086-2CF018A0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Removing elements from Dictionary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A4F7-87F3-574D-AF22-87441A8D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We can remove a particular item in a dictionary by using the pop() method. This method removes an item with the provided key and returns the value.</a:t>
            </a:r>
          </a:p>
          <a:p>
            <a:endParaRPr lang="en-ID" sz="2400" dirty="0"/>
          </a:p>
          <a:p>
            <a:r>
              <a:rPr lang="en-ID" sz="2400" dirty="0"/>
              <a:t>The </a:t>
            </a:r>
            <a:r>
              <a:rPr lang="en-ID" sz="2400" dirty="0" err="1"/>
              <a:t>popitem</a:t>
            </a:r>
            <a:r>
              <a:rPr lang="en-ID" sz="2400" dirty="0"/>
              <a:t>() method can be used to remove and return an arbitrary (key, value) item pair from the dictionary. All the items can be removed at once, using the clear() method.</a:t>
            </a:r>
          </a:p>
          <a:p>
            <a:endParaRPr lang="en-ID" sz="2400" dirty="0"/>
          </a:p>
          <a:p>
            <a:r>
              <a:rPr lang="en-ID" sz="2400" dirty="0"/>
              <a:t>We can also use the del keyword to remove individual items or the entire dictionary itself.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07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F2160-76B0-0D4E-B259-31890B4C803D}"/>
              </a:ext>
            </a:extLst>
          </p:cNvPr>
          <p:cNvSpPr/>
          <p:nvPr/>
        </p:nvSpPr>
        <p:spPr>
          <a:xfrm>
            <a:off x="530270" y="764739"/>
            <a:ext cx="534801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Removing elements from a dictionary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create a dictionary</a:t>
            </a:r>
            <a:r>
              <a:rPr lang="en-ID" dirty="0"/>
              <a:t> </a:t>
            </a:r>
          </a:p>
          <a:p>
            <a:r>
              <a:rPr lang="en-ID" dirty="0"/>
              <a:t>squares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16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25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remove a particular item, returns its value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16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squares.pop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{1: 1, 2: 4, 3: 9, 5: 25}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remove an arbitrary item, return (</a:t>
            </a:r>
            <a:r>
              <a:rPr lang="en-ID" dirty="0" err="1">
                <a:solidFill>
                  <a:srgbClr val="A0A1A7"/>
                </a:solidFill>
              </a:rPr>
              <a:t>key,value</a:t>
            </a:r>
            <a:r>
              <a:rPr lang="en-ID" dirty="0">
                <a:solidFill>
                  <a:srgbClr val="A0A1A7"/>
                </a:solidFill>
              </a:rPr>
              <a:t>)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(5, 25)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squares.popitem</a:t>
            </a:r>
            <a:r>
              <a:rPr lang="en-ID" dirty="0"/>
              <a:t>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3632E-5C9A-FB41-8157-3A68E3563DB0}"/>
              </a:ext>
            </a:extLst>
          </p:cNvPr>
          <p:cNvSpPr/>
          <p:nvPr/>
        </p:nvSpPr>
        <p:spPr>
          <a:xfrm>
            <a:off x="6204857" y="764739"/>
            <a:ext cx="545687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Output: {1: 1, 2: 4, 3: 9}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remove all items</a:t>
            </a:r>
            <a:r>
              <a:rPr lang="en-ID" dirty="0"/>
              <a:t> </a:t>
            </a:r>
          </a:p>
          <a:p>
            <a:r>
              <a:rPr lang="en-ID" dirty="0" err="1"/>
              <a:t>squares.clear</a:t>
            </a:r>
            <a:r>
              <a:rPr lang="en-ID" dirty="0"/>
              <a:t>()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{}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delete the dictionary itself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del</a:t>
            </a:r>
            <a:r>
              <a:rPr lang="en-ID" dirty="0"/>
              <a:t> squares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Throws Error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061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CD58-FE3B-8A43-A029-64E3E368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290"/>
          </a:xfrm>
        </p:spPr>
        <p:txBody>
          <a:bodyPr/>
          <a:lstStyle/>
          <a:p>
            <a:r>
              <a:rPr lang="en-ID" b="1" dirty="0"/>
              <a:t>Python Dictionary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1BBB-EF3C-5E47-A63E-49E29523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126"/>
            <a:ext cx="10515600" cy="754289"/>
          </a:xfrm>
        </p:spPr>
        <p:txBody>
          <a:bodyPr>
            <a:normAutofit/>
          </a:bodyPr>
          <a:lstStyle/>
          <a:p>
            <a:r>
              <a:rPr lang="en-ID" sz="2400" dirty="0"/>
              <a:t>Methods that are available with a dictionary are tabulated below. Some of them have already been used in the above examples.</a:t>
            </a:r>
            <a:endParaRPr lang="en-AU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17AE1-F844-2D42-B912-4AB257DA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37280"/>
              </p:ext>
            </p:extLst>
          </p:nvPr>
        </p:nvGraphicFramePr>
        <p:xfrm>
          <a:off x="977030" y="1889125"/>
          <a:ext cx="10376770" cy="4817416"/>
        </p:xfrm>
        <a:graphic>
          <a:graphicData uri="http://schemas.openxmlformats.org/drawingml/2006/table">
            <a:tbl>
              <a:tblPr/>
              <a:tblGrid>
                <a:gridCol w="1962113">
                  <a:extLst>
                    <a:ext uri="{9D8B030D-6E8A-4147-A177-3AD203B41FA5}">
                      <a16:colId xmlns:a16="http://schemas.microsoft.com/office/drawing/2014/main" val="3454136905"/>
                    </a:ext>
                  </a:extLst>
                </a:gridCol>
                <a:gridCol w="8414657">
                  <a:extLst>
                    <a:ext uri="{9D8B030D-6E8A-4147-A177-3AD203B41FA5}">
                      <a16:colId xmlns:a16="http://schemas.microsoft.com/office/drawing/2014/main" val="299330413"/>
                    </a:ext>
                  </a:extLst>
                </a:gridCol>
              </a:tblGrid>
              <a:tr h="153413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>
                          <a:effectLst/>
                        </a:rPr>
                        <a:t>Method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>
                          <a:effectLst/>
                        </a:rPr>
                        <a:t>Description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37248"/>
                  </a:ext>
                </a:extLst>
              </a:tr>
              <a:tr h="237092">
                <a:tc>
                  <a:txBody>
                    <a:bodyPr/>
                    <a:lstStyle/>
                    <a:p>
                      <a:r>
                        <a:rPr lang="en-ID" sz="1600" u="none" strike="noStrike" dirty="0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clear()</a:t>
                      </a:r>
                      <a:endParaRPr lang="en-ID" sz="1600" dirty="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Removes all items from the dictionary.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7050"/>
                  </a:ext>
                </a:extLst>
              </a:tr>
              <a:tr h="237092">
                <a:tc>
                  <a:txBody>
                    <a:bodyPr/>
                    <a:lstStyle/>
                    <a:p>
                      <a:r>
                        <a:rPr lang="en-ID" sz="1600" u="none" strike="noStrike" dirty="0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copy()</a:t>
                      </a:r>
                      <a:endParaRPr lang="en-ID" sz="1600" dirty="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Returns a shallow copy of the dictionary.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2730"/>
                  </a:ext>
                </a:extLst>
              </a:tr>
              <a:tr h="404451">
                <a:tc>
                  <a:txBody>
                    <a:bodyPr/>
                    <a:lstStyle/>
                    <a:p>
                      <a:r>
                        <a:rPr lang="en-ID" sz="1600" u="none" strike="noStrike" dirty="0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fromkeys(seq[, v])</a:t>
                      </a:r>
                      <a:endParaRPr lang="en-ID" sz="1600" dirty="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Returns a new dictionary with keys from </a:t>
                      </a:r>
                      <a:r>
                        <a:rPr lang="en-ID" sz="1600" i="0">
                          <a:effectLst/>
                          <a:latin typeface="Droid Sans Mono" panose="020B0609030804020204" pitchFamily="49" charset="0"/>
                        </a:rPr>
                        <a:t>seq</a:t>
                      </a:r>
                      <a:r>
                        <a:rPr lang="en-ID" sz="1600">
                          <a:effectLst/>
                        </a:rPr>
                        <a:t> and value equal to </a:t>
                      </a:r>
                      <a:r>
                        <a:rPr lang="en-ID" sz="1600" i="0">
                          <a:effectLst/>
                          <a:latin typeface="Droid Sans Mono" panose="020B0609030804020204" pitchFamily="49" charset="0"/>
                        </a:rPr>
                        <a:t>v</a:t>
                      </a:r>
                      <a:r>
                        <a:rPr lang="en-ID" sz="1600">
                          <a:effectLst/>
                        </a:rPr>
                        <a:t> (defaults to None).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67269"/>
                  </a:ext>
                </a:extLst>
              </a:tr>
              <a:tr h="404451">
                <a:tc>
                  <a:txBody>
                    <a:bodyPr/>
                    <a:lstStyle/>
                    <a:p>
                      <a:r>
                        <a:rPr lang="en-ID" sz="1600" u="none" strike="noStrike" dirty="0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get(key[,d])</a:t>
                      </a:r>
                      <a:endParaRPr lang="en-ID" sz="1600" dirty="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Returns the value of the </a:t>
                      </a:r>
                      <a:r>
                        <a:rPr lang="en-ID" sz="1600" i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>
                          <a:effectLst/>
                        </a:rPr>
                        <a:t>. If the </a:t>
                      </a:r>
                      <a:r>
                        <a:rPr lang="en-ID" sz="1600" i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>
                          <a:effectLst/>
                        </a:rPr>
                        <a:t> does not exist, returns </a:t>
                      </a:r>
                      <a:r>
                        <a:rPr lang="en-ID" sz="1600" i="0">
                          <a:effectLst/>
                          <a:latin typeface="Droid Sans Mono" panose="020B0609030804020204" pitchFamily="49" charset="0"/>
                        </a:rPr>
                        <a:t>d</a:t>
                      </a:r>
                      <a:r>
                        <a:rPr lang="en-ID" sz="1600">
                          <a:effectLst/>
                        </a:rPr>
                        <a:t> (defaults to None).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57787"/>
                  </a:ext>
                </a:extLst>
              </a:tr>
              <a:tr h="320772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items()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Return a new object of the dictionary's items in (key, value) format.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50037"/>
                  </a:ext>
                </a:extLst>
              </a:tr>
              <a:tr h="237092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keys()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Returns a new object of the dictionary's keys.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4158"/>
                  </a:ext>
                </a:extLst>
              </a:tr>
              <a:tr h="655490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pop(key[,d])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Removes the item with the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 dirty="0">
                          <a:effectLst/>
                        </a:rPr>
                        <a:t> and returns its value or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d</a:t>
                      </a:r>
                      <a:r>
                        <a:rPr lang="en-ID" sz="1600" dirty="0">
                          <a:effectLst/>
                        </a:rPr>
                        <a:t> if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 dirty="0">
                          <a:effectLst/>
                        </a:rPr>
                        <a:t> is not found. If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d</a:t>
                      </a:r>
                      <a:r>
                        <a:rPr lang="en-ID" sz="1600" dirty="0">
                          <a:effectLst/>
                        </a:rPr>
                        <a:t> is not provided and the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 dirty="0">
                          <a:effectLst/>
                        </a:rPr>
                        <a:t> is not found, it raises </a:t>
                      </a:r>
                      <a:r>
                        <a:rPr lang="en-ID" sz="1600" dirty="0" err="1">
                          <a:effectLst/>
                        </a:rPr>
                        <a:t>KeyError</a:t>
                      </a:r>
                      <a:r>
                        <a:rPr lang="en-ID" sz="1600" dirty="0">
                          <a:effectLst/>
                        </a:rPr>
                        <a:t>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88910"/>
                  </a:ext>
                </a:extLst>
              </a:tr>
              <a:tr h="404451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popitem()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Removes and returns an arbitrary item (</a:t>
                      </a:r>
                      <a:r>
                        <a:rPr lang="en-ID" sz="1600" b="1" dirty="0">
                          <a:effectLst/>
                        </a:rPr>
                        <a:t>key, value</a:t>
                      </a:r>
                      <a:r>
                        <a:rPr lang="en-ID" sz="1600" dirty="0">
                          <a:effectLst/>
                        </a:rPr>
                        <a:t>). Raises </a:t>
                      </a:r>
                      <a:r>
                        <a:rPr lang="en-ID" sz="1600" dirty="0" err="1">
                          <a:effectLst/>
                        </a:rPr>
                        <a:t>KeyError</a:t>
                      </a:r>
                      <a:r>
                        <a:rPr lang="en-ID" sz="1600" dirty="0">
                          <a:effectLst/>
                        </a:rPr>
                        <a:t> if the dictionary is empty.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5885"/>
                  </a:ext>
                </a:extLst>
              </a:tr>
              <a:tr h="655490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setdefault(key[,d])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Returns the corresponding value if the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 dirty="0">
                          <a:effectLst/>
                        </a:rPr>
                        <a:t> is in the dictionary. If not, inserts the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key</a:t>
                      </a:r>
                      <a:r>
                        <a:rPr lang="en-ID" sz="1600" dirty="0">
                          <a:effectLst/>
                        </a:rPr>
                        <a:t> with a value of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d</a:t>
                      </a:r>
                      <a:r>
                        <a:rPr lang="en-ID" sz="1600" dirty="0">
                          <a:effectLst/>
                        </a:rPr>
                        <a:t> and returns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d</a:t>
                      </a:r>
                      <a:r>
                        <a:rPr lang="en-ID" sz="1600" dirty="0">
                          <a:effectLst/>
                        </a:rPr>
                        <a:t> (defaults to None).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25242"/>
                  </a:ext>
                </a:extLst>
              </a:tr>
              <a:tr h="404451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update([other])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Updates the dictionary with the key/value pairs from </a:t>
                      </a:r>
                      <a:r>
                        <a:rPr lang="en-ID" sz="1600" i="0" dirty="0">
                          <a:effectLst/>
                          <a:latin typeface="Droid Sans Mono" panose="020B0609030804020204" pitchFamily="49" charset="0"/>
                        </a:rPr>
                        <a:t>other</a:t>
                      </a:r>
                      <a:r>
                        <a:rPr lang="en-ID" sz="1600" dirty="0">
                          <a:effectLst/>
                        </a:rPr>
                        <a:t>, overwriting existing keys.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75685"/>
                  </a:ext>
                </a:extLst>
              </a:tr>
              <a:tr h="237092">
                <a:tc>
                  <a:txBody>
                    <a:bodyPr/>
                    <a:lstStyle/>
                    <a:p>
                      <a:r>
                        <a:rPr lang="en-ID" sz="1600" u="none" strike="noStrike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values()</a:t>
                      </a:r>
                      <a:endParaRPr lang="en-ID" sz="1600">
                        <a:effectLst/>
                      </a:endParaRP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Returns a new object of the dictionary's values</a:t>
                      </a:r>
                    </a:p>
                  </a:txBody>
                  <a:tcPr marL="69733" marR="69733" marT="34866" marB="34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3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4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70C83-D32D-0147-9BDA-D7DBC95CD3DD}"/>
              </a:ext>
            </a:extLst>
          </p:cNvPr>
          <p:cNvSpPr/>
          <p:nvPr/>
        </p:nvSpPr>
        <p:spPr>
          <a:xfrm>
            <a:off x="751113" y="858521"/>
            <a:ext cx="1063534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Dictionary Methods</a:t>
            </a:r>
            <a:r>
              <a:rPr lang="en-ID" dirty="0"/>
              <a:t> </a:t>
            </a:r>
          </a:p>
          <a:p>
            <a:r>
              <a:rPr lang="en-ID" dirty="0"/>
              <a:t>marks = {}.</a:t>
            </a:r>
            <a:r>
              <a:rPr lang="en-ID" dirty="0" err="1"/>
              <a:t>fromkeys</a:t>
            </a:r>
            <a:r>
              <a:rPr lang="en-ID" dirty="0"/>
              <a:t>([</a:t>
            </a:r>
            <a:r>
              <a:rPr lang="en-ID" dirty="0">
                <a:solidFill>
                  <a:srgbClr val="50A14F"/>
                </a:solidFill>
              </a:rPr>
              <a:t>'Math'</a:t>
            </a:r>
            <a:r>
              <a:rPr lang="en-ID" dirty="0"/>
              <a:t>, </a:t>
            </a:r>
            <a:r>
              <a:rPr lang="en-ID" dirty="0">
                <a:solidFill>
                  <a:srgbClr val="50A14F"/>
                </a:solidFill>
              </a:rPr>
              <a:t>'English'</a:t>
            </a:r>
            <a:r>
              <a:rPr lang="en-ID" dirty="0"/>
              <a:t>, </a:t>
            </a:r>
            <a:r>
              <a:rPr lang="en-ID" dirty="0">
                <a:solidFill>
                  <a:srgbClr val="50A14F"/>
                </a:solidFill>
              </a:rPr>
              <a:t>'Science'</a:t>
            </a:r>
            <a:r>
              <a:rPr lang="en-ID" dirty="0"/>
              <a:t>], </a:t>
            </a:r>
            <a:r>
              <a:rPr lang="en-ID" dirty="0">
                <a:solidFill>
                  <a:srgbClr val="986801"/>
                </a:solidFill>
              </a:rPr>
              <a:t>0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{'English': 0, 'Math': 0, 'Science': 0}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(marks) </a:t>
            </a:r>
          </a:p>
          <a:p>
            <a:endParaRPr lang="en-ID" dirty="0">
              <a:solidFill>
                <a:srgbClr val="A626A4"/>
              </a:solidFill>
            </a:endParaRPr>
          </a:p>
          <a:p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item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</a:t>
            </a:r>
            <a:r>
              <a:rPr lang="en-ID" dirty="0" err="1"/>
              <a:t>marks.items</a:t>
            </a:r>
            <a:r>
              <a:rPr lang="en-ID" dirty="0"/>
              <a:t>(): </a:t>
            </a:r>
          </a:p>
          <a:p>
            <a:r>
              <a:rPr lang="en-ID" dirty="0">
                <a:solidFill>
                  <a:srgbClr val="A626A4"/>
                </a:solidFill>
              </a:rPr>
              <a:t>	print</a:t>
            </a:r>
            <a:r>
              <a:rPr lang="en-ID" dirty="0"/>
              <a:t>(item)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['English', 'Math', 'Science’]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(list(sorted(</a:t>
            </a:r>
            <a:r>
              <a:rPr lang="en-ID" dirty="0" err="1"/>
              <a:t>marks.keys</a:t>
            </a:r>
            <a:r>
              <a:rPr lang="en-ID" dirty="0"/>
              <a:t>())))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2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CD21-EDD7-CD4F-9A46-FF849D5F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Python Dictionary Comprehension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3877-88F5-CD4D-902A-B2CD485A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1323"/>
          </a:xfrm>
        </p:spPr>
        <p:txBody>
          <a:bodyPr/>
          <a:lstStyle/>
          <a:p>
            <a:r>
              <a:rPr lang="en-ID" sz="2400" dirty="0"/>
              <a:t>Dictionary comprehension is an elegant and concise way to create a new dictionary from an </a:t>
            </a:r>
            <a:r>
              <a:rPr lang="en-ID" sz="2400" dirty="0" err="1"/>
              <a:t>iterable</a:t>
            </a:r>
            <a:r>
              <a:rPr lang="en-ID" sz="2400" dirty="0"/>
              <a:t> in Python.</a:t>
            </a:r>
          </a:p>
          <a:p>
            <a:r>
              <a:rPr lang="en-ID" sz="2400" dirty="0"/>
              <a:t>Dictionary comprehension consists of an expression pair (</a:t>
            </a:r>
            <a:r>
              <a:rPr lang="en-ID" sz="2400" b="1" dirty="0"/>
              <a:t>key: value</a:t>
            </a:r>
            <a:r>
              <a:rPr lang="en-ID" sz="2400" dirty="0"/>
              <a:t>) followed by a for statement inside curly braces {}.</a:t>
            </a:r>
          </a:p>
          <a:p>
            <a:r>
              <a:rPr lang="en-ID" sz="2400" dirty="0"/>
              <a:t>Here is an example to make a dictionary with each item being a pair of a number and its square.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232B2-A568-CB49-81D0-A77E5A38DD05}"/>
              </a:ext>
            </a:extLst>
          </p:cNvPr>
          <p:cNvSpPr/>
          <p:nvPr/>
        </p:nvSpPr>
        <p:spPr>
          <a:xfrm>
            <a:off x="993730" y="4398856"/>
            <a:ext cx="99414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Dictionary Comprehension</a:t>
            </a:r>
            <a:r>
              <a:rPr lang="en-ID" dirty="0"/>
              <a:t> </a:t>
            </a:r>
          </a:p>
          <a:p>
            <a:r>
              <a:rPr lang="en-ID" dirty="0"/>
              <a:t>squares = {x: x*x </a:t>
            </a:r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x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range(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)} </a:t>
            </a:r>
          </a:p>
          <a:p>
            <a:endParaRPr lang="en-ID" dirty="0">
              <a:solidFill>
                <a:srgbClr val="A626A4"/>
              </a:solidFill>
            </a:endParaRP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7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tion to Programming">
            <a:extLst>
              <a:ext uri="{FF2B5EF4-FFF2-40B4-BE49-F238E27FC236}">
                <a16:creationId xmlns:a16="http://schemas.microsoft.com/office/drawing/2014/main" id="{5DA6EC20-909D-D143-A9E5-87321F964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24889" b="340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Agenda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093" y="2718054"/>
            <a:ext cx="5369950" cy="3207258"/>
          </a:xfrm>
        </p:spPr>
        <p:txBody>
          <a:bodyPr anchor="t">
            <a:normAutofit/>
          </a:bodyPr>
          <a:lstStyle/>
          <a:p>
            <a:pPr lvl="1" eaLnBrk="1" hangingPunct="1"/>
            <a:r>
              <a:rPr lang="en-US" sz="2000" b="1" dirty="0">
                <a:ea typeface="ＭＳ Ｐゴシック" pitchFamily="34" charset="-128"/>
              </a:rPr>
              <a:t>Review:</a:t>
            </a:r>
          </a:p>
          <a:p>
            <a:pPr lvl="2"/>
            <a:r>
              <a:rPr lang="en-US" sz="1600" b="1" dirty="0">
                <a:ea typeface="ＭＳ Ｐゴシック" pitchFamily="34" charset="-128"/>
              </a:rPr>
              <a:t>Set</a:t>
            </a:r>
          </a:p>
          <a:p>
            <a:pPr lvl="1" eaLnBrk="1" hangingPunct="1"/>
            <a:endParaRPr lang="en-US" sz="2000" b="1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b="1" dirty="0">
                <a:ea typeface="ＭＳ Ｐゴシック" pitchFamily="34" charset="-128"/>
              </a:rPr>
              <a:t>Python Dictionary</a:t>
            </a:r>
            <a:endParaRPr lang="en-US" sz="1600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8949" y="7292833"/>
            <a:ext cx="8953148" cy="35942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5BF542-62DB-46B5-9382-22F24A17A110}" type="slidenum">
              <a:rPr lang="en-US" sz="1824" smtClean="0">
                <a:solidFill>
                  <a:schemeClr val="accent6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824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6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5DE82-D477-944C-A748-AE714EFB8F25}"/>
              </a:ext>
            </a:extLst>
          </p:cNvPr>
          <p:cNvSpPr/>
          <p:nvPr/>
        </p:nvSpPr>
        <p:spPr>
          <a:xfrm>
            <a:off x="823221" y="490248"/>
            <a:ext cx="3394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latin typeface="euclid_circular_a"/>
              </a:rPr>
              <a:t>That code is equivalent to</a:t>
            </a:r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1113-5AA6-9F4B-8AED-132165BBC71E}"/>
              </a:ext>
            </a:extLst>
          </p:cNvPr>
          <p:cNvSpPr/>
          <p:nvPr/>
        </p:nvSpPr>
        <p:spPr>
          <a:xfrm>
            <a:off x="823221" y="1099848"/>
            <a:ext cx="104217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/>
              <a:t>squares = {} </a:t>
            </a:r>
          </a:p>
          <a:p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x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range(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): </a:t>
            </a:r>
          </a:p>
          <a:p>
            <a:r>
              <a:rPr lang="en-ID" dirty="0"/>
              <a:t>	squares[x] = x*x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(squares)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461A6-4F6C-9F43-9AC2-59DDE117CD2E}"/>
              </a:ext>
            </a:extLst>
          </p:cNvPr>
          <p:cNvSpPr/>
          <p:nvPr/>
        </p:nvSpPr>
        <p:spPr>
          <a:xfrm>
            <a:off x="823221" y="2629326"/>
            <a:ext cx="10421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euclid_circular_a"/>
              </a:rPr>
              <a:t>A dictionary comprehension can optionally contain more </a:t>
            </a:r>
            <a:r>
              <a:rPr lang="en-ID" sz="2400" dirty="0">
                <a:solidFill>
                  <a:srgbClr val="0556F3"/>
                </a:solidFill>
                <a:latin typeface="euclid_circular_a"/>
                <a:hlinkClick r:id="rId2"/>
              </a:rPr>
              <a:t>for</a:t>
            </a:r>
            <a:r>
              <a:rPr lang="en-ID" sz="2400" dirty="0">
                <a:latin typeface="euclid_circular_a"/>
              </a:rPr>
              <a:t> or </a:t>
            </a:r>
            <a:r>
              <a:rPr lang="en-ID" sz="2400" dirty="0">
                <a:solidFill>
                  <a:srgbClr val="0556F3"/>
                </a:solidFill>
                <a:latin typeface="euclid_circular_a"/>
                <a:hlinkClick r:id="rId3"/>
              </a:rPr>
              <a:t>if</a:t>
            </a:r>
            <a:r>
              <a:rPr lang="en-ID" sz="2400" dirty="0">
                <a:latin typeface="euclid_circular_a"/>
              </a:rPr>
              <a:t> 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euclid_circular_a"/>
              </a:rPr>
              <a:t>An optional if statement can filter out items to form the new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euclid_circular_a"/>
              </a:rPr>
              <a:t>Here are some examples to make a dictionary with only odd items.</a:t>
            </a:r>
            <a:endParaRPr lang="en-ID" sz="2400" b="0" i="0" dirty="0">
              <a:effectLst/>
              <a:latin typeface="euclid_circular_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83EC9-D74C-9F4E-89AD-C955357DC01E}"/>
              </a:ext>
            </a:extLst>
          </p:cNvPr>
          <p:cNvSpPr/>
          <p:nvPr/>
        </p:nvSpPr>
        <p:spPr>
          <a:xfrm>
            <a:off x="823221" y="3998463"/>
            <a:ext cx="104217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Dictionary Comprehension with if conditional</a:t>
            </a:r>
            <a:r>
              <a:rPr lang="en-ID" dirty="0"/>
              <a:t> </a:t>
            </a:r>
          </a:p>
          <a:p>
            <a:r>
              <a:rPr lang="en-ID" dirty="0" err="1"/>
              <a:t>odd_squares</a:t>
            </a:r>
            <a:r>
              <a:rPr lang="en-ID" dirty="0"/>
              <a:t> = {x: x*x </a:t>
            </a:r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x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range(</a:t>
            </a:r>
            <a:r>
              <a:rPr lang="en-ID" dirty="0">
                <a:solidFill>
                  <a:srgbClr val="986801"/>
                </a:solidFill>
              </a:rPr>
              <a:t>11</a:t>
            </a:r>
            <a:r>
              <a:rPr lang="en-ID" dirty="0"/>
              <a:t>) </a:t>
            </a:r>
            <a:r>
              <a:rPr lang="en-ID" dirty="0">
                <a:solidFill>
                  <a:srgbClr val="A626A4"/>
                </a:solidFill>
              </a:rPr>
              <a:t>if</a:t>
            </a:r>
            <a:r>
              <a:rPr lang="en-ID" dirty="0"/>
              <a:t> x %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 ==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626A4"/>
              </a:solidFill>
            </a:endParaRP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odd_squares</a:t>
            </a:r>
            <a:r>
              <a:rPr lang="en-ID" dirty="0"/>
              <a:t>)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A6F4B-7CDF-1C45-B741-4A92169EADBD}"/>
              </a:ext>
            </a:extLst>
          </p:cNvPr>
          <p:cNvSpPr/>
          <p:nvPr/>
        </p:nvSpPr>
        <p:spPr>
          <a:xfrm>
            <a:off x="823221" y="5573486"/>
            <a:ext cx="9938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latin typeface="euclid_circular_a"/>
              </a:rPr>
              <a:t>To learn more dictionary comprehensions, visit </a:t>
            </a:r>
          </a:p>
          <a:p>
            <a:r>
              <a:rPr lang="en-ID" sz="2400" dirty="0">
                <a:latin typeface="euclid_circular_a"/>
                <a:hlinkClick r:id="rId4"/>
              </a:rPr>
              <a:t>https://www.programiz.com/python-programming/dictionary-comprehension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5680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0C45-D51F-F34E-8407-A0F603F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Other Dictionary Operations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666C-64CF-2749-B26F-CAEFAF14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Dictionary Membership Test</a:t>
            </a:r>
          </a:p>
          <a:p>
            <a:pPr marL="0" indent="0">
              <a:buNone/>
            </a:pPr>
            <a:r>
              <a:rPr lang="en-ID" sz="2400" dirty="0"/>
              <a:t>We can test if a key is in a dictionary or not using the keyword in. Notice that the membership test is only for the keys and not for the values.</a:t>
            </a: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FC515-467D-D14E-BEA4-7B521B14DCD2}"/>
              </a:ext>
            </a:extLst>
          </p:cNvPr>
          <p:cNvSpPr/>
          <p:nvPr/>
        </p:nvSpPr>
        <p:spPr>
          <a:xfrm>
            <a:off x="838200" y="3106648"/>
            <a:ext cx="105156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Membership Test for Dictionary Keys</a:t>
            </a:r>
            <a:r>
              <a:rPr lang="en-ID" dirty="0"/>
              <a:t> </a:t>
            </a:r>
          </a:p>
          <a:p>
            <a:r>
              <a:rPr lang="en-ID" dirty="0"/>
              <a:t>squares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49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81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True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squares)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True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not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squares)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membership tests for key only not value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False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49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squares)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685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4DD1-9530-E642-B0BF-E9F7078D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14"/>
            <a:ext cx="10515600" cy="5578249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Iterating Through a Dictionary</a:t>
            </a:r>
          </a:p>
          <a:p>
            <a:pPr marL="0" indent="0">
              <a:buNone/>
            </a:pPr>
            <a:r>
              <a:rPr lang="en-ID" dirty="0"/>
              <a:t>We can iterate through each key in a dictionary using a for loop.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19BF1-E3AD-E145-BD5C-6D304C3554FC}"/>
              </a:ext>
            </a:extLst>
          </p:cNvPr>
          <p:cNvSpPr/>
          <p:nvPr/>
        </p:nvSpPr>
        <p:spPr>
          <a:xfrm>
            <a:off x="838200" y="1777778"/>
            <a:ext cx="10515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Iterating through a Dictionary</a:t>
            </a:r>
            <a:r>
              <a:rPr lang="en-ID" dirty="0"/>
              <a:t> </a:t>
            </a:r>
          </a:p>
          <a:p>
            <a:r>
              <a:rPr lang="en-ID" dirty="0"/>
              <a:t>squares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49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81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626A4"/>
              </a:solidFill>
            </a:endParaRPr>
          </a:p>
          <a:p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squares: </a:t>
            </a:r>
          </a:p>
          <a:p>
            <a:r>
              <a:rPr lang="en-ID" dirty="0">
                <a:solidFill>
                  <a:srgbClr val="A626A4"/>
                </a:solidFill>
              </a:rPr>
              <a:t>	print</a:t>
            </a:r>
            <a:r>
              <a:rPr lang="en-ID" dirty="0"/>
              <a:t>(squares[</a:t>
            </a:r>
            <a:r>
              <a:rPr lang="en-ID" dirty="0" err="1"/>
              <a:t>i</a:t>
            </a:r>
            <a:r>
              <a:rPr lang="en-ID" dirty="0"/>
              <a:t>])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448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F7FF-9014-4B42-8085-DF9FA1CE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Dictionary Built-in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932B-FF74-9A43-BE88-6AC9729E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8718"/>
          </a:xfrm>
        </p:spPr>
        <p:txBody>
          <a:bodyPr>
            <a:normAutofit/>
          </a:bodyPr>
          <a:lstStyle/>
          <a:p>
            <a:r>
              <a:rPr lang="en-ID" sz="2400" dirty="0"/>
              <a:t>Built-in functions like all(), any(), </a:t>
            </a:r>
            <a:r>
              <a:rPr lang="en-ID" sz="2400" dirty="0" err="1"/>
              <a:t>len</a:t>
            </a:r>
            <a:r>
              <a:rPr lang="en-ID" sz="2400" dirty="0"/>
              <a:t>(), </a:t>
            </a:r>
            <a:r>
              <a:rPr lang="en-ID" sz="2400" dirty="0" err="1"/>
              <a:t>cmp</a:t>
            </a:r>
            <a:r>
              <a:rPr lang="en-ID" sz="2400" dirty="0"/>
              <a:t>(), sorted(), etc. are commonly used with dictionaries to perform different tasks.</a:t>
            </a:r>
            <a:endParaRPr lang="en-AU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102DF-8BBE-304A-AAC6-BE6CBF1D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18898"/>
              </p:ext>
            </p:extLst>
          </p:nvPr>
        </p:nvGraphicFramePr>
        <p:xfrm>
          <a:off x="838199" y="2634344"/>
          <a:ext cx="10515600" cy="3718064"/>
        </p:xfrm>
        <a:graphic>
          <a:graphicData uri="http://schemas.openxmlformats.org/drawingml/2006/table">
            <a:tbl>
              <a:tblPr/>
              <a:tblGrid>
                <a:gridCol w="2305834">
                  <a:extLst>
                    <a:ext uri="{9D8B030D-6E8A-4147-A177-3AD203B41FA5}">
                      <a16:colId xmlns:a16="http://schemas.microsoft.com/office/drawing/2014/main" val="737071942"/>
                    </a:ext>
                  </a:extLst>
                </a:gridCol>
                <a:gridCol w="8209766">
                  <a:extLst>
                    <a:ext uri="{9D8B030D-6E8A-4147-A177-3AD203B41FA5}">
                      <a16:colId xmlns:a16="http://schemas.microsoft.com/office/drawing/2014/main" val="1793308241"/>
                    </a:ext>
                  </a:extLst>
                </a:gridCol>
              </a:tblGrid>
              <a:tr h="408921">
                <a:tc>
                  <a:txBody>
                    <a:bodyPr/>
                    <a:lstStyle/>
                    <a:p>
                      <a:pPr algn="l"/>
                      <a:r>
                        <a:rPr lang="en-ID" sz="2000" b="0">
                          <a:effectLst/>
                        </a:rPr>
                        <a:t>Function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 b="0">
                          <a:effectLst/>
                        </a:rPr>
                        <a:t>Description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31817"/>
                  </a:ext>
                </a:extLst>
              </a:tr>
              <a:tr h="774862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all()</a:t>
                      </a:r>
                      <a:endParaRPr lang="en-ID" sz="2000">
                        <a:effectLst/>
                      </a:endParaRP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Return True if all keys of the dictionary are True (or if the dictionary is empty).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69603"/>
                  </a:ext>
                </a:extLst>
              </a:tr>
              <a:tr h="774862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any()</a:t>
                      </a:r>
                      <a:endParaRPr lang="en-ID" sz="2000">
                        <a:effectLst/>
                      </a:endParaRP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Return True if any key of the dictionary is true. If the dictionary is empty, return False.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52598"/>
                  </a:ext>
                </a:extLst>
              </a:tr>
              <a:tr h="614546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len()</a:t>
                      </a:r>
                      <a:endParaRPr lang="en-ID" sz="2000">
                        <a:effectLst/>
                      </a:endParaRP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 the length (the number of items) in the dictionary.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38750"/>
                  </a:ext>
                </a:extLst>
              </a:tr>
              <a:tr h="614546"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cmp()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Compares items of two dictionaries. (Not available in Python 3)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91635"/>
                  </a:ext>
                </a:extLst>
              </a:tr>
              <a:tr h="454230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sorted()</a:t>
                      </a:r>
                      <a:endParaRPr lang="en-ID" sz="2000">
                        <a:effectLst/>
                      </a:endParaRP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Return a new sorted list of keys in the dictionary.</a:t>
                      </a:r>
                    </a:p>
                  </a:txBody>
                  <a:tcPr marL="164823" marR="164823" marT="82412" marB="8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9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294-4E64-F841-9162-9B6CB19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046"/>
          </a:xfrm>
        </p:spPr>
        <p:txBody>
          <a:bodyPr>
            <a:normAutofit/>
          </a:bodyPr>
          <a:lstStyle/>
          <a:p>
            <a:r>
              <a:rPr lang="en-ID" sz="2400" dirty="0"/>
              <a:t>Here are some examples that use built-in functions to work with a dictionary.</a:t>
            </a: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4E9C3-84AD-954E-AE3C-FE30B8D52C86}"/>
              </a:ext>
            </a:extLst>
          </p:cNvPr>
          <p:cNvSpPr/>
          <p:nvPr/>
        </p:nvSpPr>
        <p:spPr>
          <a:xfrm>
            <a:off x="838200" y="1087122"/>
            <a:ext cx="10515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Dictionary Built-in Functions</a:t>
            </a:r>
            <a:r>
              <a:rPr lang="en-ID" dirty="0"/>
              <a:t> </a:t>
            </a:r>
          </a:p>
          <a:p>
            <a:r>
              <a:rPr lang="en-ID" dirty="0"/>
              <a:t>squares = {</a:t>
            </a:r>
            <a:r>
              <a:rPr lang="en-ID" dirty="0">
                <a:solidFill>
                  <a:srgbClr val="986801"/>
                </a:solidFill>
              </a:rPr>
              <a:t>0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0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25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49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9</a:t>
            </a:r>
            <a:r>
              <a:rPr lang="en-ID" dirty="0"/>
              <a:t>: </a:t>
            </a:r>
            <a:r>
              <a:rPr lang="en-ID" dirty="0">
                <a:solidFill>
                  <a:srgbClr val="986801"/>
                </a:solidFill>
              </a:rPr>
              <a:t>81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False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(all(squares))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True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(any(squares))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6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len</a:t>
            </a:r>
            <a:r>
              <a:rPr lang="en-ID" dirty="0"/>
              <a:t>(squares))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[0, 1, 3, 5, 7, 9]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(sorted(squares))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51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FDB70-B3E8-A147-A6ED-9F6BE40B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what we have learnt today?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0164F-D3D0-5A49-A426-A9E0152B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Anyone?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8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29500-632F-FF4E-A6A3-AE8D463E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More 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9F5E-D8FD-8442-9A80-9C76F925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https://www.w3schools.com/python/python_dictionaries.asp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https://www.programiz.com/python-programming/dictionary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https://www.tutorialspoint.com/python/python_dictionary.htm</a:t>
            </a:r>
            <a:endParaRPr lang="en-US" sz="2200" dirty="0"/>
          </a:p>
          <a:p>
            <a:r>
              <a:rPr lang="en-US" sz="2200" dirty="0">
                <a:hlinkClick r:id="rId5"/>
              </a:rPr>
              <a:t>https://www.guru99.com/python-dictionary-beginners-tutorial.html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321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FEA-0E0B-4041-A3BE-062A8B99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1DBD-4598-5348-899D-1541AFFE1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468E-6C0B-274C-975E-AB69011F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have Extra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DDD0-0C3F-064E-A207-47B10337E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continue to discuss the list exercise Part 1 and Part 2</a:t>
            </a:r>
          </a:p>
        </p:txBody>
      </p:sp>
    </p:spTree>
    <p:extLst>
      <p:ext uri="{BB962C8B-B14F-4D97-AF65-F5344CB8AC3E}">
        <p14:creationId xmlns:p14="http://schemas.microsoft.com/office/powerpoint/2010/main" val="12320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F2BE-7EB0-1244-8B44-B1D4AC87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635-4178-2748-8A65-9CD20ACF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6502 - I2P: </a:t>
            </a:r>
          </a:p>
          <a:p>
            <a:pPr lvl="1"/>
            <a:r>
              <a:rPr lang="en-US" dirty="0"/>
              <a:t>Apply principles of Python programming in designing and developing a program</a:t>
            </a:r>
            <a:endParaRPr lang="en-ID" dirty="0"/>
          </a:p>
          <a:p>
            <a:pPr lvl="1"/>
            <a:r>
              <a:rPr lang="en-US" dirty="0"/>
              <a:t>Translate a specified algorithm into correct self-documented Python code using generally accepted programming style.</a:t>
            </a:r>
            <a:endParaRPr lang="en-ID" dirty="0"/>
          </a:p>
          <a:p>
            <a:pPr lvl="1"/>
            <a:r>
              <a:rPr lang="en-US" dirty="0"/>
              <a:t>Identify programming errors and solution requirements toward the problem </a:t>
            </a:r>
            <a:endParaRPr lang="en-ID" dirty="0"/>
          </a:p>
          <a:p>
            <a:r>
              <a:rPr lang="en-US" dirty="0"/>
              <a:t>COMP 6506 - PDM: </a:t>
            </a:r>
          </a:p>
          <a:p>
            <a:pPr lvl="1"/>
            <a:r>
              <a:rPr lang="en-US" dirty="0"/>
              <a:t>Explain the basic principles of computing and programming</a:t>
            </a:r>
            <a:endParaRPr lang="en-ID" dirty="0"/>
          </a:p>
          <a:p>
            <a:pPr lvl="1"/>
            <a:r>
              <a:rPr lang="en-US" dirty="0"/>
              <a:t>Design algorithmic solutions to problems.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2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66C-A8B4-6C43-A138-16877C8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AD4B-A6EB-3444-A5AA-D3F1FD6C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Learn about dictionary including manipulation, built-in method and function</a:t>
            </a:r>
            <a:endParaRPr lang="en-ID" dirty="0"/>
          </a:p>
          <a:p>
            <a:pPr lvl="0"/>
            <a:r>
              <a:rPr lang="en-US" dirty="0"/>
              <a:t>write simple code and example for dictionary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028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31223B-A46D-9D4E-9246-92D0D656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4357A-D8CB-4D42-AA68-4817919E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dirty="0">
                <a:ea typeface="ＭＳ Ｐゴシック" pitchFamily="34" charset="-128"/>
              </a:rPr>
              <a:t>Set</a:t>
            </a:r>
          </a:p>
          <a:p>
            <a:pPr algn="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A1E7-BE64-5A48-9F07-26BA11C9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0EC56-FFED-2645-AEAE-C54BE6C8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Anyone?</a:t>
            </a:r>
          </a:p>
        </p:txBody>
      </p:sp>
    </p:spTree>
    <p:extLst>
      <p:ext uri="{BB962C8B-B14F-4D97-AF65-F5344CB8AC3E}">
        <p14:creationId xmlns:p14="http://schemas.microsoft.com/office/powerpoint/2010/main" val="242753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801-203F-844D-A38C-17A79A9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0945-3347-874B-AED1-1BF9FD229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294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331F6-A24C-314F-A9E6-D37E7A0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AU" sz="5100"/>
              <a:t>Python Dictionary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03D5D7-4826-764F-A488-F4AA8230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ID" sz="2400" dirty="0"/>
              <a:t>Python dictionary is an unordered collection of items. Each item of a dictionary has a key/value pair.</a:t>
            </a:r>
          </a:p>
          <a:p>
            <a:r>
              <a:rPr lang="en-ID" sz="2400" dirty="0"/>
              <a:t>Dictionaries are optimized to retrieve values when the key is known.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5454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F95E-7BD0-2148-B4E6-6DB15842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Creating Python Dictionary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A847-0703-644A-AD25-DD3CD933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Creating a dictionary is as simple as placing items inside curly braces {} separated by commas.</a:t>
            </a:r>
          </a:p>
          <a:p>
            <a:endParaRPr lang="en-ID" sz="2400" dirty="0"/>
          </a:p>
          <a:p>
            <a:r>
              <a:rPr lang="en-ID" sz="2400" dirty="0"/>
              <a:t>An item has a key and a corresponding value that is expressed as a pair (</a:t>
            </a:r>
            <a:r>
              <a:rPr lang="en-ID" sz="2400" b="1" dirty="0"/>
              <a:t>key: value</a:t>
            </a:r>
            <a:r>
              <a:rPr lang="en-ID" sz="2400" dirty="0"/>
              <a:t>).</a:t>
            </a:r>
          </a:p>
          <a:p>
            <a:endParaRPr lang="en-ID" sz="2400" dirty="0"/>
          </a:p>
          <a:p>
            <a:r>
              <a:rPr lang="en-ID" sz="2400" dirty="0"/>
              <a:t>While the values can be of any data type and can repeat, keys must be of immutable type (</a:t>
            </a:r>
            <a:r>
              <a:rPr lang="en-ID" sz="2400" dirty="0">
                <a:hlinkClick r:id="rId2"/>
              </a:rPr>
              <a:t>string</a:t>
            </a:r>
            <a:r>
              <a:rPr lang="en-ID" sz="2400" dirty="0"/>
              <a:t>, </a:t>
            </a:r>
            <a:r>
              <a:rPr lang="en-ID" sz="2400" dirty="0">
                <a:hlinkClick r:id="rId3"/>
              </a:rPr>
              <a:t>number</a:t>
            </a:r>
            <a:r>
              <a:rPr lang="en-ID" sz="2400" dirty="0"/>
              <a:t> or </a:t>
            </a:r>
            <a:r>
              <a:rPr lang="en-ID" sz="2400" dirty="0">
                <a:hlinkClick r:id="rId4"/>
              </a:rPr>
              <a:t>tuple</a:t>
            </a:r>
            <a:r>
              <a:rPr lang="en-ID" sz="2400" dirty="0"/>
              <a:t> with immutable elements) and must be unique.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1869</Words>
  <Application>Microsoft Office PowerPoint</Application>
  <PresentationFormat>Widescreen</PresentationFormat>
  <Paragraphs>255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Droid Sans Mono</vt:lpstr>
      <vt:lpstr>euclid_circular_a</vt:lpstr>
      <vt:lpstr>Arial</vt:lpstr>
      <vt:lpstr>Calibri</vt:lpstr>
      <vt:lpstr>Calibri Light</vt:lpstr>
      <vt:lpstr>Open Sans</vt:lpstr>
      <vt:lpstr>Office Theme</vt:lpstr>
      <vt:lpstr>PowerPoint Presentation</vt:lpstr>
      <vt:lpstr>Agenda</vt:lpstr>
      <vt:lpstr>Learning Outcome</vt:lpstr>
      <vt:lpstr>Session Outcomes</vt:lpstr>
      <vt:lpstr>Review:</vt:lpstr>
      <vt:lpstr>Set</vt:lpstr>
      <vt:lpstr>Python Dictionary</vt:lpstr>
      <vt:lpstr>Python Dictionary</vt:lpstr>
      <vt:lpstr>Creating Python Dictionary</vt:lpstr>
      <vt:lpstr>PowerPoint Presentation</vt:lpstr>
      <vt:lpstr>Accessing Elements from Dictionary</vt:lpstr>
      <vt:lpstr>PowerPoint Presentation</vt:lpstr>
      <vt:lpstr>Changing and Adding Dictionary elements</vt:lpstr>
      <vt:lpstr>PowerPoint Presentation</vt:lpstr>
      <vt:lpstr>Removing elements from Dictionary</vt:lpstr>
      <vt:lpstr>PowerPoint Presentation</vt:lpstr>
      <vt:lpstr>Python Dictionary Methods</vt:lpstr>
      <vt:lpstr>PowerPoint Presentation</vt:lpstr>
      <vt:lpstr>Python Dictionary Comprehension</vt:lpstr>
      <vt:lpstr>PowerPoint Presentation</vt:lpstr>
      <vt:lpstr>Other Dictionary Operations</vt:lpstr>
      <vt:lpstr>PowerPoint Presentation</vt:lpstr>
      <vt:lpstr>Dictionary Built-in Functions</vt:lpstr>
      <vt:lpstr>Here are some examples that use built-in functions to work with a dictionary.</vt:lpstr>
      <vt:lpstr>So what we have learnt today?</vt:lpstr>
      <vt:lpstr>More References</vt:lpstr>
      <vt:lpstr>Thank you</vt:lpstr>
      <vt:lpstr>Still have Extra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Bagus Kerthyayana Manuaba</dc:creator>
  <cp:lastModifiedBy>jevon danaristo</cp:lastModifiedBy>
  <cp:revision>4</cp:revision>
  <dcterms:created xsi:type="dcterms:W3CDTF">2020-10-08T10:05:24Z</dcterms:created>
  <dcterms:modified xsi:type="dcterms:W3CDTF">2020-10-26T15:23:25Z</dcterms:modified>
</cp:coreProperties>
</file>