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A1A1-9B2A-43B1-BE0F-27A202DBCE6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EFF2-5F9E-4FCD-8CCA-71029881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6E81E-6A64-4E6B-90A2-0044AB769E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5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3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30351" y="6324600"/>
            <a:ext cx="741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 baseline="0"/>
              <a:t>Copyright © 2010 Pearson Education, Inc. Publishing as Pearson Addison-Wesley</a:t>
            </a:r>
          </a:p>
        </p:txBody>
      </p:sp>
      <p:sp>
        <p:nvSpPr>
          <p:cNvPr id="264195" name="AutoShape 3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CCC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4958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264196" name="Picture 4" descr="Pearson-logo_AW-imprint_black-text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5867400"/>
            <a:ext cx="1524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600200"/>
            <a:ext cx="54271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6733" y="1600200"/>
            <a:ext cx="542925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44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774E89B-EA38-4B2E-B2C8-4ACF339AD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COMP6056 </a:t>
            </a:r>
            <a:br>
              <a:rPr lang="en-US" dirty="0"/>
            </a:br>
            <a:r>
              <a:rPr lang="en-US" dirty="0"/>
              <a:t>Program Design Methods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Input, Processing and Output (Part 1)</a:t>
            </a:r>
          </a:p>
          <a:p>
            <a:r>
              <a:rPr lang="id-ID" dirty="0"/>
              <a:t>Session </a:t>
            </a:r>
            <a:r>
              <a:rPr lang="en-US" dirty="0"/>
              <a:t>2</a:t>
            </a:r>
            <a:endParaRPr lang="id-ID" dirty="0"/>
          </a:p>
          <a:p>
            <a:endParaRPr lang="id-ID" dirty="0"/>
          </a:p>
          <a:p>
            <a:r>
              <a:rPr lang="en-US" dirty="0"/>
              <a:t>Jude J.L. Martinez</a:t>
            </a:r>
            <a:endParaRPr lang="id-ID" dirty="0"/>
          </a:p>
          <a:p>
            <a:r>
              <a:rPr lang="en-US" dirty="0" err="1"/>
              <a:t>jmartinez</a:t>
            </a:r>
            <a:r>
              <a:rPr lang="id-ID" dirty="0"/>
              <a:t>@binus.edu</a:t>
            </a:r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BC33A24-2FEA-4D3A-ABCD-732DC0CF48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Designing a Program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00200"/>
            <a:ext cx="4572000" cy="4572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Flowcharts</a:t>
            </a:r>
          </a:p>
          <a:p>
            <a:pPr marL="609600" indent="-609600"/>
            <a:r>
              <a:rPr lang="en-US" altLang="en-US"/>
              <a:t>A diagram that graphically depicts the steps that take place in a program</a:t>
            </a:r>
          </a:p>
          <a:p>
            <a:pPr marL="609600" indent="-609600">
              <a:buNone/>
            </a:pPr>
            <a:endParaRPr lang="en-US" altLang="en-US"/>
          </a:p>
          <a:p>
            <a:pPr marL="609600" indent="-609600"/>
            <a:endParaRPr lang="en-US" altLang="en-US"/>
          </a:p>
          <a:p>
            <a:pPr marL="609600" indent="-609600">
              <a:buNone/>
            </a:pPr>
            <a:endParaRPr lang="en-US" altLang="en-US" i="1"/>
          </a:p>
          <a:p>
            <a:pPr marL="1866900" lvl="3" indent="-381000">
              <a:buNone/>
            </a:pPr>
            <a:endParaRPr lang="en-US" altLang="en-US" i="1"/>
          </a:p>
        </p:txBody>
      </p:sp>
      <p:grpSp>
        <p:nvGrpSpPr>
          <p:cNvPr id="248852" name="Group 20"/>
          <p:cNvGrpSpPr>
            <a:grpSpLocks/>
          </p:cNvGrpSpPr>
          <p:nvPr/>
        </p:nvGrpSpPr>
        <p:grpSpPr bwMode="auto">
          <a:xfrm>
            <a:off x="2133600" y="3962401"/>
            <a:ext cx="3352800" cy="2163763"/>
            <a:chOff x="3312" y="912"/>
            <a:chExt cx="2112" cy="1363"/>
          </a:xfrm>
        </p:grpSpPr>
        <p:sp>
          <p:nvSpPr>
            <p:cNvPr id="248838" name="Text Box 6"/>
            <p:cNvSpPr txBox="1">
              <a:spLocks noChangeArrowheads="1"/>
            </p:cNvSpPr>
            <p:nvPr/>
          </p:nvSpPr>
          <p:spPr bwMode="auto">
            <a:xfrm>
              <a:off x="4080" y="912"/>
              <a:ext cx="13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Terminator used for start and stop</a:t>
              </a:r>
            </a:p>
          </p:txBody>
        </p:sp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4080" y="1344"/>
              <a:ext cx="12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Parallelogram used for input and output</a:t>
              </a:r>
            </a:p>
          </p:txBody>
        </p:sp>
        <p:sp>
          <p:nvSpPr>
            <p:cNvPr id="248840" name="Text Box 8"/>
            <p:cNvSpPr txBox="1">
              <a:spLocks noChangeArrowheads="1"/>
            </p:cNvSpPr>
            <p:nvPr/>
          </p:nvSpPr>
          <p:spPr bwMode="auto">
            <a:xfrm>
              <a:off x="4080" y="1824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Rectangle used for processes</a:t>
              </a:r>
            </a:p>
          </p:txBody>
        </p:sp>
        <p:graphicFrame>
          <p:nvGraphicFramePr>
            <p:cNvPr id="248849" name="Object 17"/>
            <p:cNvGraphicFramePr>
              <a:graphicFrameLocks noChangeAspect="1"/>
            </p:cNvGraphicFramePr>
            <p:nvPr/>
          </p:nvGraphicFramePr>
          <p:xfrm>
            <a:off x="3312" y="1008"/>
            <a:ext cx="587" cy="1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Visio" r:id="rId3" imgW="931774" imgH="2011680" progId="Visio.Drawing.11">
                    <p:embed/>
                  </p:oleObj>
                </mc:Choice>
                <mc:Fallback>
                  <p:oleObj name="Visio" r:id="rId3" imgW="931774" imgH="2011680" progId="Visio.Drawing.11">
                    <p:embed/>
                    <p:pic>
                      <p:nvPicPr>
                        <p:cNvPr id="2488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008"/>
                          <a:ext cx="587" cy="1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8851" name="Picture 19" descr="fig02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1981201"/>
            <a:ext cx="1693863" cy="46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7010400" y="1219200"/>
            <a:ext cx="315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Figure 2.2</a:t>
            </a:r>
            <a:r>
              <a:rPr lang="en-US" altLang="en-US">
                <a:latin typeface="Arial" panose="020B0604020202020204" pitchFamily="34" charset="0"/>
              </a:rPr>
              <a:t>  Flowchart for the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pay calculating program</a:t>
            </a:r>
          </a:p>
        </p:txBody>
      </p:sp>
    </p:spTree>
    <p:extLst>
      <p:ext uri="{BB962C8B-B14F-4D97-AF65-F5344CB8AC3E}">
        <p14:creationId xmlns:p14="http://schemas.microsoft.com/office/powerpoint/2010/main" val="412069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1CBDF09-942E-48A9-82E8-E92A5975F1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 Output, Input, and Variables</a:t>
            </a:r>
          </a:p>
        </p:txBody>
      </p:sp>
      <p:sp>
        <p:nvSpPr>
          <p:cNvPr id="2508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Output – data that is generated and displayed</a:t>
            </a:r>
          </a:p>
          <a:p>
            <a:pPr marL="609600" indent="-609600">
              <a:buNone/>
            </a:pPr>
            <a:r>
              <a:rPr lang="en-US" altLang="en-US"/>
              <a:t>Input – data that a program receives</a:t>
            </a:r>
          </a:p>
          <a:p>
            <a:pPr marL="609600" indent="-609600">
              <a:buNone/>
            </a:pPr>
            <a:r>
              <a:rPr lang="en-US" altLang="en-US"/>
              <a:t>Variables – storage locations in memory for data</a:t>
            </a:r>
          </a:p>
          <a:p>
            <a:pPr marL="609600" indent="-609600">
              <a:buNone/>
            </a:pP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Computer programs typically follow 3 steps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Input is received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Some process is performed on the input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Output is produced</a:t>
            </a:r>
          </a:p>
        </p:txBody>
      </p:sp>
    </p:spTree>
    <p:extLst>
      <p:ext uri="{BB962C8B-B14F-4D97-AF65-F5344CB8AC3E}">
        <p14:creationId xmlns:p14="http://schemas.microsoft.com/office/powerpoint/2010/main" val="317433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6124F6D-F754-489C-8FF4-78DDFC293A2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 Output, Input, and Variables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2286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 i="1"/>
              <a:t>Display</a:t>
            </a:r>
            <a:r>
              <a:rPr lang="en-US" altLang="en-US"/>
              <a:t> is the keyword to show output to the screen</a:t>
            </a:r>
          </a:p>
          <a:p>
            <a:pPr marL="609600" indent="-609600">
              <a:buNone/>
            </a:pPr>
            <a:r>
              <a:rPr lang="en-US" altLang="en-US"/>
              <a:t>Sequence – lines execute in the order they appear</a:t>
            </a:r>
          </a:p>
          <a:p>
            <a:pPr marL="609600" indent="-609600">
              <a:buNone/>
            </a:pPr>
            <a:r>
              <a:rPr lang="en-US" altLang="en-US"/>
              <a:t>String Literals – a sequence of characters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6705600" y="393065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Figure 2-5</a:t>
            </a:r>
            <a:r>
              <a:rPr lang="en-US" altLang="en-US">
                <a:latin typeface="Arial" panose="020B0604020202020204" pitchFamily="34" charset="0"/>
              </a:rPr>
              <a:t>  Output of Program 2-1</a:t>
            </a:r>
          </a:p>
        </p:txBody>
      </p:sp>
      <p:pic>
        <p:nvPicPr>
          <p:cNvPr id="251909" name="Picture 5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876801"/>
            <a:ext cx="3165475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910" name="Picture 6" descr="fig02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1"/>
            <a:ext cx="2833688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2057400" y="396875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Figure 2-4</a:t>
            </a:r>
            <a:r>
              <a:rPr lang="en-US" altLang="en-US">
                <a:latin typeface="Arial" panose="020B0604020202020204" pitchFamily="34" charset="0"/>
              </a:rPr>
              <a:t>  The statements execute in order</a:t>
            </a:r>
          </a:p>
        </p:txBody>
      </p:sp>
    </p:spTree>
    <p:extLst>
      <p:ext uri="{BB962C8B-B14F-4D97-AF65-F5344CB8AC3E}">
        <p14:creationId xmlns:p14="http://schemas.microsoft.com/office/powerpoint/2010/main" val="89383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AD7730B-A3F5-4D46-946B-044AEABD2D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 Output, Input, and Variables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 i="1"/>
              <a:t>Input</a:t>
            </a:r>
            <a:r>
              <a:rPr lang="en-US" altLang="en-US"/>
              <a:t> is the keyword to take values from the user of the program</a:t>
            </a:r>
          </a:p>
          <a:p>
            <a:pPr marL="609600" indent="-609600">
              <a:buNone/>
            </a:pPr>
            <a:r>
              <a:rPr lang="en-US" altLang="en-US"/>
              <a:t>It is usually stored in </a:t>
            </a:r>
            <a:r>
              <a:rPr lang="en-US" altLang="en-US" i="1"/>
              <a:t>variables</a:t>
            </a:r>
          </a:p>
          <a:p>
            <a:pPr marL="609600" indent="-609600">
              <a:buNone/>
            </a:pPr>
            <a:endParaRPr lang="en-US" altLang="en-US" i="1"/>
          </a:p>
        </p:txBody>
      </p:sp>
      <p:pic>
        <p:nvPicPr>
          <p:cNvPr id="253956" name="Picture 4" descr="pr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505201"/>
            <a:ext cx="8061325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CA7263E-3BEA-45ED-9246-93B3E4ABBE2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 Output, Input, and Variables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Programmers can define variable names following certain rules</a:t>
            </a:r>
          </a:p>
          <a:p>
            <a:pPr marL="990600" lvl="1" indent="-533400"/>
            <a:r>
              <a:rPr lang="en-US" altLang="en-US"/>
              <a:t>Must be one word, no spaces</a:t>
            </a:r>
          </a:p>
          <a:p>
            <a:pPr marL="990600" lvl="1" indent="-533400"/>
            <a:r>
              <a:rPr lang="en-US" altLang="en-US"/>
              <a:t>Generally, punctuation characters are avoided</a:t>
            </a:r>
          </a:p>
          <a:p>
            <a:pPr marL="990600" lvl="1" indent="-533400"/>
            <a:r>
              <a:rPr lang="en-US" altLang="en-US"/>
              <a:t>Generally, the first character cannot be a number</a:t>
            </a:r>
          </a:p>
          <a:p>
            <a:pPr marL="990600" lvl="1" indent="-533400"/>
            <a:r>
              <a:rPr lang="en-US" altLang="en-US"/>
              <a:t>Name a variable something that indicates what may be stored in it</a:t>
            </a:r>
          </a:p>
          <a:p>
            <a:pPr marL="609600" indent="-609600">
              <a:buNone/>
            </a:pPr>
            <a:r>
              <a:rPr lang="en-US" altLang="en-US"/>
              <a:t>camelCase is popular naming convention</a:t>
            </a:r>
          </a:p>
          <a:p>
            <a:pPr marL="609600" indent="-609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0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3147452-9EF9-4DE1-BCBC-C8AA6FCF01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  Variable Assignment &amp; Calculations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Variable assignment does not always have to come from user input, it can also be set through an assignment statement</a:t>
            </a:r>
          </a:p>
          <a:p>
            <a:pPr marL="609600" indent="-609600">
              <a:buNone/>
            </a:pPr>
            <a:r>
              <a:rPr lang="en-US" altLang="en-US" i="1"/>
              <a:t>Set price = 20</a:t>
            </a:r>
          </a:p>
          <a:p>
            <a:pPr marL="609600" indent="-609600">
              <a:buNone/>
            </a:pPr>
            <a:endParaRPr lang="en-US" altLang="en-US" i="1"/>
          </a:p>
        </p:txBody>
      </p:sp>
      <p:pic>
        <p:nvPicPr>
          <p:cNvPr id="256004" name="Picture 4" descr="prg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962401"/>
            <a:ext cx="7832725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9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33506E1-CC70-4EFA-9E33-4FFF857544C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  Variable Assignment &amp; Calculations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18288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Calculations are performed using math operators</a:t>
            </a:r>
          </a:p>
          <a:p>
            <a:pPr marL="609600" indent="-609600">
              <a:buNone/>
            </a:pPr>
            <a:r>
              <a:rPr lang="en-US" altLang="en-US"/>
              <a:t>The expression is normally stored in variables</a:t>
            </a:r>
          </a:p>
          <a:p>
            <a:pPr marL="609600" indent="-609600">
              <a:buNone/>
            </a:pPr>
            <a:r>
              <a:rPr lang="en-US" altLang="en-US" i="1"/>
              <a:t>Set sale = price – discount</a:t>
            </a:r>
            <a:endParaRPr lang="en-US" altLang="en-US" b="1">
              <a:solidFill>
                <a:srgbClr val="FF3300"/>
              </a:solidFill>
            </a:endParaRPr>
          </a:p>
        </p:txBody>
      </p:sp>
      <p:pic>
        <p:nvPicPr>
          <p:cNvPr id="257028" name="Picture 4" descr="tbl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4114801"/>
            <a:ext cx="8240713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1887539" y="3581400"/>
            <a:ext cx="384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Table 2-1 </a:t>
            </a:r>
            <a:r>
              <a:rPr lang="en-US" altLang="en-US">
                <a:latin typeface="Arial" panose="020B0604020202020204" pitchFamily="34" charset="0"/>
              </a:rPr>
              <a:t> Common math operators</a:t>
            </a:r>
          </a:p>
        </p:txBody>
      </p:sp>
    </p:spTree>
    <p:extLst>
      <p:ext uri="{BB962C8B-B14F-4D97-AF65-F5344CB8AC3E}">
        <p14:creationId xmlns:p14="http://schemas.microsoft.com/office/powerpoint/2010/main" val="267256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68350C4-7B7A-4FAB-8DC2-1521056AC0B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 Variable Declarations &amp; Data Types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A </a:t>
            </a:r>
            <a:r>
              <a:rPr lang="en-US" altLang="en-US" i="1"/>
              <a:t>variable declaration </a:t>
            </a:r>
            <a:r>
              <a:rPr lang="en-US" altLang="en-US"/>
              <a:t>includes a variable’s name and a variable’s data type</a:t>
            </a:r>
          </a:p>
          <a:p>
            <a:pPr marL="609600" indent="-609600">
              <a:buNone/>
            </a:pPr>
            <a:r>
              <a:rPr lang="en-US" altLang="en-US"/>
              <a:t>Data Type – defines the type of data you intend to store in a variable</a:t>
            </a:r>
          </a:p>
          <a:p>
            <a:pPr marL="990600" lvl="1" indent="-533400"/>
            <a:r>
              <a:rPr lang="en-US" altLang="en-US"/>
              <a:t>Integer – stores only whole numbers</a:t>
            </a:r>
          </a:p>
          <a:p>
            <a:pPr marL="990600" lvl="1" indent="-533400"/>
            <a:r>
              <a:rPr lang="en-US" altLang="en-US"/>
              <a:t>Real – stores whole or decimal numbers</a:t>
            </a:r>
          </a:p>
          <a:p>
            <a:pPr marL="990600" lvl="1" indent="-533400"/>
            <a:r>
              <a:rPr lang="en-US" altLang="en-US"/>
              <a:t>String – any series of characters</a:t>
            </a:r>
          </a:p>
          <a:p>
            <a:pPr marL="609600" indent="-609600"/>
            <a:r>
              <a:rPr lang="en-US" altLang="en-US" i="1"/>
              <a:t>Declare Real grossPay</a:t>
            </a:r>
          </a:p>
        </p:txBody>
      </p:sp>
    </p:spTree>
    <p:extLst>
      <p:ext uri="{BB962C8B-B14F-4D97-AF65-F5344CB8AC3E}">
        <p14:creationId xmlns:p14="http://schemas.microsoft.com/office/powerpoint/2010/main" val="264964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4AEE37E-A621-4C8A-AF4C-CC46B5BDA9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 Variable Declarations &amp; Data Types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For safety and to avoid logic errors, variables should be </a:t>
            </a:r>
            <a:r>
              <a:rPr lang="en-US" altLang="en-US" i="1"/>
              <a:t>initialized </a:t>
            </a:r>
            <a:r>
              <a:rPr lang="en-US" altLang="en-US"/>
              <a:t>to 0 or some other value</a:t>
            </a:r>
          </a:p>
        </p:txBody>
      </p:sp>
      <p:pic>
        <p:nvPicPr>
          <p:cNvPr id="259076" name="Picture 4" descr="prg02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819401"/>
            <a:ext cx="7567613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1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29BB021E-A065-4611-9C99-8FC7DE80892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2.5  Named Constants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A </a:t>
            </a:r>
            <a:r>
              <a:rPr lang="en-US" altLang="en-US" i="1"/>
              <a:t>named constant </a:t>
            </a:r>
            <a:r>
              <a:rPr lang="en-US" altLang="en-US"/>
              <a:t>is a name that represents a value that cannot be changed</a:t>
            </a:r>
          </a:p>
          <a:p>
            <a:pPr marL="990600" lvl="1" indent="-533400"/>
            <a:r>
              <a:rPr lang="en-US" altLang="en-US"/>
              <a:t>Makes programs more self explanatory</a:t>
            </a:r>
          </a:p>
          <a:p>
            <a:pPr marL="990600" lvl="1" indent="-533400"/>
            <a:r>
              <a:rPr lang="en-US" altLang="en-US"/>
              <a:t>If a change to the value occurs, it only has to be modified in one place</a:t>
            </a:r>
          </a:p>
          <a:p>
            <a:pPr marL="609600" indent="-609600">
              <a:buNone/>
            </a:pPr>
            <a:r>
              <a:rPr lang="en-US" altLang="en-US" i="1"/>
              <a:t>Constant Real INTEREST_RATE = 0.069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7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Session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Upon completion of this session, students are expected to be able to</a:t>
            </a:r>
          </a:p>
          <a:p>
            <a:pPr lvl="1"/>
            <a:r>
              <a:rPr lang="en-US" dirty="0"/>
              <a:t>Explain the program development life cycle, data types, variables and sequence structure</a:t>
            </a:r>
          </a:p>
        </p:txBody>
      </p: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CAF6CB3-4F86-475C-92A5-74A57CF5068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2.6  Hand Tracing a Program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 i="1"/>
              <a:t>Hand tracing </a:t>
            </a:r>
            <a:r>
              <a:rPr lang="en-US" altLang="en-US"/>
              <a:t>is a simple debugging process for locating hard to find errors in a program</a:t>
            </a:r>
          </a:p>
          <a:p>
            <a:pPr marL="609600" indent="-609600">
              <a:buNone/>
            </a:pPr>
            <a:r>
              <a:rPr lang="en-US" altLang="en-US"/>
              <a:t>Involves creating a chart with a column for each variable, and a row for each line of code</a:t>
            </a:r>
          </a:p>
          <a:p>
            <a:pPr marL="609600" indent="-609600">
              <a:buNone/>
            </a:pPr>
            <a:endParaRPr lang="en-US" altLang="en-US" b="1">
              <a:solidFill>
                <a:srgbClr val="FF3300"/>
              </a:solidFill>
            </a:endParaRPr>
          </a:p>
        </p:txBody>
      </p:sp>
      <p:pic>
        <p:nvPicPr>
          <p:cNvPr id="261124" name="Picture 4" descr="fig02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4495801"/>
            <a:ext cx="7154863" cy="1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905001" y="3886200"/>
            <a:ext cx="6147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Figure 2-14</a:t>
            </a:r>
            <a:r>
              <a:rPr lang="en-US" altLang="en-US">
                <a:latin typeface="Arial" panose="020B0604020202020204" pitchFamily="34" charset="0"/>
              </a:rPr>
              <a:t>  Program with the hand trace chart completed</a:t>
            </a:r>
          </a:p>
        </p:txBody>
      </p:sp>
    </p:spTree>
    <p:extLst>
      <p:ext uri="{BB962C8B-B14F-4D97-AF65-F5344CB8AC3E}">
        <p14:creationId xmlns:p14="http://schemas.microsoft.com/office/powerpoint/2010/main" val="54427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673B887-27B9-4C49-88CE-E15D51525CF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2.7  Documenting a Program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294688" cy="4572000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altLang="en-US" i="1"/>
              <a:t>External documentation </a:t>
            </a:r>
            <a:r>
              <a:rPr lang="en-US" altLang="en-US"/>
              <a:t>describes aspects of the program for the user, sometimes written by a technical writer</a:t>
            </a:r>
          </a:p>
          <a:p>
            <a:pPr marL="609600" indent="-609600">
              <a:buNone/>
            </a:pPr>
            <a:r>
              <a:rPr lang="en-US" altLang="en-US" i="1"/>
              <a:t>Internal documentation </a:t>
            </a:r>
            <a:r>
              <a:rPr lang="en-US" altLang="en-US"/>
              <a:t>explains how parts of the program works for the programmer, also known as </a:t>
            </a:r>
            <a:r>
              <a:rPr lang="en-US" altLang="en-US" i="1"/>
              <a:t>comments </a:t>
            </a:r>
          </a:p>
          <a:p>
            <a:pPr marL="609600" indent="-609600">
              <a:buNone/>
            </a:pPr>
            <a:r>
              <a:rPr lang="en-US" altLang="en-US" i="1"/>
              <a:t>	// comments are often distinguished within </a:t>
            </a:r>
          </a:p>
          <a:p>
            <a:pPr marL="609600" indent="-609600">
              <a:buNone/>
            </a:pPr>
            <a:r>
              <a:rPr lang="en-US" altLang="en-US" i="1"/>
              <a:t>	// the program with line comments</a:t>
            </a:r>
          </a:p>
        </p:txBody>
      </p:sp>
    </p:spTree>
    <p:extLst>
      <p:ext uri="{BB962C8B-B14F-4D97-AF65-F5344CB8AC3E}">
        <p14:creationId xmlns:p14="http://schemas.microsoft.com/office/powerpoint/2010/main" val="7244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TOPIC: Input, Processing and Output </a:t>
            </a:r>
            <a:br>
              <a:rPr lang="en-US" dirty="0"/>
            </a:br>
            <a:r>
              <a:rPr lang="en-US" dirty="0"/>
              <a:t>(Part 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1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362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</a:rPr>
              <a:t>Starting Out with Programming Logic &amp; Design  </a:t>
            </a:r>
          </a:p>
          <a:p>
            <a:pPr algn="ctr"/>
            <a:endParaRPr lang="en-US" altLang="en-US" b="1">
              <a:latin typeface="Arial" panose="020B0604020202020204" pitchFamily="34" charset="0"/>
            </a:endParaRPr>
          </a:p>
          <a:p>
            <a:pPr algn="ctr"/>
            <a:r>
              <a:rPr lang="en-US" altLang="en-US" b="1">
                <a:latin typeface="Arial" panose="020B0604020202020204" pitchFamily="34" charset="0"/>
              </a:rPr>
              <a:t>Second Edition</a:t>
            </a:r>
          </a:p>
          <a:p>
            <a:endParaRPr lang="en-US" altLang="en-US" b="1"/>
          </a:p>
          <a:p>
            <a:pPr algn="ctr"/>
            <a:r>
              <a:rPr lang="en-US" altLang="en-US" sz="2200" b="1">
                <a:latin typeface="Arial" panose="020B0604020202020204" pitchFamily="34" charset="0"/>
              </a:rPr>
              <a:t>by Tony Gaddis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828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en-US" sz="3600" b="1"/>
              <a:t>Chapter 2:</a:t>
            </a:r>
            <a:br>
              <a:rPr lang="en-US" altLang="en-US" sz="3600" b="1"/>
            </a:br>
            <a:r>
              <a:rPr lang="en-US" altLang="en-US" sz="3600" b="1"/>
              <a:t>Input, Processing, and Output</a:t>
            </a:r>
          </a:p>
        </p:txBody>
      </p:sp>
    </p:spTree>
    <p:extLst>
      <p:ext uri="{BB962C8B-B14F-4D97-AF65-F5344CB8AC3E}">
        <p14:creationId xmlns:p14="http://schemas.microsoft.com/office/powerpoint/2010/main" val="176403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A045F5A-03AB-4C7A-A24D-6B1B50FCDC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Topics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2.1  Designing a Program</a:t>
            </a:r>
          </a:p>
          <a:p>
            <a:pPr>
              <a:buFontTx/>
              <a:buNone/>
            </a:pPr>
            <a:r>
              <a:rPr lang="en-US" altLang="en-US"/>
              <a:t>2.2  Output, Input, and Variables</a:t>
            </a:r>
          </a:p>
          <a:p>
            <a:pPr>
              <a:buFontTx/>
              <a:buNone/>
            </a:pPr>
            <a:r>
              <a:rPr lang="en-US" altLang="en-US"/>
              <a:t>2.3  Variable Assignment and Calculations</a:t>
            </a:r>
          </a:p>
          <a:p>
            <a:pPr>
              <a:buFontTx/>
              <a:buNone/>
            </a:pPr>
            <a:r>
              <a:rPr lang="en-US" altLang="en-US"/>
              <a:t>2.4  Variable Declarations and Data Types</a:t>
            </a:r>
          </a:p>
          <a:p>
            <a:pPr>
              <a:buFontTx/>
              <a:buNone/>
            </a:pPr>
            <a:r>
              <a:rPr lang="en-US" altLang="en-US"/>
              <a:t>2.5  Named Constants</a:t>
            </a:r>
          </a:p>
          <a:p>
            <a:pPr>
              <a:buFontTx/>
              <a:buNone/>
            </a:pPr>
            <a:r>
              <a:rPr lang="en-US" altLang="en-US"/>
              <a:t>2.6  Hand Tracing a Program</a:t>
            </a:r>
          </a:p>
          <a:p>
            <a:pPr>
              <a:buFontTx/>
              <a:buNone/>
            </a:pPr>
            <a:r>
              <a:rPr lang="en-US" altLang="en-US"/>
              <a:t>2.7  Documenting a Program</a:t>
            </a:r>
          </a:p>
        </p:txBody>
      </p:sp>
    </p:spTree>
    <p:extLst>
      <p:ext uri="{BB962C8B-B14F-4D97-AF65-F5344CB8AC3E}">
        <p14:creationId xmlns:p14="http://schemas.microsoft.com/office/powerpoint/2010/main" val="64296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C12A11C-4E32-406C-9AF9-BA6BDE46B80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Designing a Program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The first step in programming is designing – </a:t>
            </a:r>
            <a:r>
              <a:rPr lang="en-US" altLang="en-US" b="1"/>
              <a:t>flowcharts</a:t>
            </a:r>
            <a:r>
              <a:rPr lang="en-US" altLang="en-US"/>
              <a:t> and </a:t>
            </a:r>
            <a:r>
              <a:rPr lang="en-US" altLang="en-US" b="1"/>
              <a:t>pseudocode</a:t>
            </a:r>
            <a:r>
              <a:rPr lang="en-US" altLang="en-US"/>
              <a:t> help with this process.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Next, the code is written.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All code must be cleared of all </a:t>
            </a:r>
            <a:r>
              <a:rPr lang="en-US" altLang="en-US" b="1"/>
              <a:t>syntax errors</a:t>
            </a:r>
            <a:r>
              <a:rPr lang="en-US" altLang="en-US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After the executable is created, it can be checked for </a:t>
            </a:r>
            <a:r>
              <a:rPr lang="en-US" altLang="en-US" b="1"/>
              <a:t>logic errors.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If logic errors exist, the program must be </a:t>
            </a:r>
            <a:r>
              <a:rPr lang="en-US" altLang="en-US" b="1"/>
              <a:t>debugged</a:t>
            </a:r>
            <a:r>
              <a:rPr lang="en-US" altLang="en-US"/>
              <a:t>.  </a:t>
            </a:r>
          </a:p>
          <a:p>
            <a:pPr marL="609600" indent="-609600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6B8C6-9C97-4AFD-893B-EF021B72999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Designing a Program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The purpose of Programming Logic and Design is to focus on Flowcharts and Pseudocode.</a:t>
            </a:r>
          </a:p>
          <a:p>
            <a:pPr marL="609600" indent="-609600">
              <a:buNone/>
            </a:pPr>
            <a:r>
              <a:rPr lang="en-US" altLang="en-US"/>
              <a:t>The design is the foundation of a good program.</a:t>
            </a:r>
          </a:p>
          <a:p>
            <a:pPr marL="609600" indent="-609600">
              <a:buNone/>
            </a:pPr>
            <a:r>
              <a:rPr lang="en-US" altLang="en-US" b="1">
                <a:latin typeface="Arial" panose="020B0604020202020204" pitchFamily="34" charset="0"/>
              </a:rPr>
              <a:t>Figure 2-1  </a:t>
            </a:r>
            <a:r>
              <a:rPr lang="en-US" altLang="en-US">
                <a:latin typeface="Arial" panose="020B0604020202020204" pitchFamily="34" charset="0"/>
              </a:rPr>
              <a:t>The program development cycle</a:t>
            </a:r>
          </a:p>
        </p:txBody>
      </p:sp>
      <p:pic>
        <p:nvPicPr>
          <p:cNvPr id="245764" name="Picture 4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1"/>
            <a:ext cx="64643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2904B0F7-79C6-4F33-8283-4BDDE65A705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Designing a Program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Two steps in designing a program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Understand the tasks that the program is to perform.</a:t>
            </a:r>
          </a:p>
          <a:p>
            <a:pPr marL="990600" lvl="1" indent="-533400">
              <a:buFontTx/>
              <a:buChar char="•"/>
            </a:pPr>
            <a:r>
              <a:rPr lang="en-US" altLang="en-US"/>
              <a:t>Learning what the customer wants.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Determine the steps that must be taken to perform the task.</a:t>
            </a:r>
          </a:p>
          <a:p>
            <a:pPr marL="990600" lvl="1" indent="-533400">
              <a:buFontTx/>
              <a:buChar char="•"/>
            </a:pPr>
            <a:r>
              <a:rPr lang="en-US" altLang="en-US"/>
              <a:t>Create an algorithm, or step-by-step directions to solve the problem.</a:t>
            </a:r>
          </a:p>
          <a:p>
            <a:pPr marL="990600" lvl="1" indent="-533400">
              <a:buFontTx/>
              <a:buChar char="•"/>
            </a:pPr>
            <a:r>
              <a:rPr lang="en-US" altLang="en-US"/>
              <a:t>Use flowcharts and/or pseudocode to solve.</a:t>
            </a:r>
          </a:p>
        </p:txBody>
      </p:sp>
    </p:spTree>
    <p:extLst>
      <p:ext uri="{BB962C8B-B14F-4D97-AF65-F5344CB8AC3E}">
        <p14:creationId xmlns:p14="http://schemas.microsoft.com/office/powerpoint/2010/main" val="7312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F29DA227-604E-43A4-9FED-23371D2CA8A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Designing a Program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Pseudocode</a:t>
            </a:r>
          </a:p>
          <a:p>
            <a:pPr marL="609600" indent="-609600"/>
            <a:r>
              <a:rPr lang="en-US" altLang="en-US"/>
              <a:t>Fake code used as a model for programs</a:t>
            </a:r>
          </a:p>
          <a:p>
            <a:pPr marL="609600" indent="-609600"/>
            <a:r>
              <a:rPr lang="en-US" altLang="en-US"/>
              <a:t>No syntax rules</a:t>
            </a:r>
          </a:p>
          <a:p>
            <a:pPr marL="609600" indent="-609600"/>
            <a:r>
              <a:rPr lang="en-US" altLang="en-US"/>
              <a:t>Well written pseudocode can be easily translated to actual code</a:t>
            </a:r>
          </a:p>
          <a:p>
            <a:pPr marL="1752600" lvl="3" indent="-381000">
              <a:buNone/>
            </a:pPr>
            <a:r>
              <a:rPr lang="en-US" altLang="en-US" i="1"/>
              <a:t>Display “Enter the number of hours”</a:t>
            </a:r>
          </a:p>
          <a:p>
            <a:pPr marL="1752600" lvl="3" indent="-381000">
              <a:buNone/>
            </a:pPr>
            <a:r>
              <a:rPr lang="en-US" altLang="en-US" i="1"/>
              <a:t>Input hours</a:t>
            </a:r>
          </a:p>
          <a:p>
            <a:pPr marL="1752600" lvl="3" indent="-381000">
              <a:buNone/>
            </a:pPr>
            <a:r>
              <a:rPr lang="en-US" altLang="en-US" i="1"/>
              <a:t>Display “Enter the hourly pay rate”</a:t>
            </a:r>
          </a:p>
          <a:p>
            <a:pPr marL="1752600" lvl="3" indent="-381000">
              <a:buNone/>
            </a:pPr>
            <a:r>
              <a:rPr lang="en-US" altLang="en-US" i="1"/>
              <a:t>Input payRate</a:t>
            </a:r>
          </a:p>
          <a:p>
            <a:pPr marL="1752600" lvl="3" indent="-381000">
              <a:buNone/>
            </a:pPr>
            <a:r>
              <a:rPr lang="en-US" altLang="en-US" i="1"/>
              <a:t>Set grossPay = hours * payRate</a:t>
            </a:r>
          </a:p>
          <a:p>
            <a:pPr marL="1752600" lvl="3" indent="-381000">
              <a:buNone/>
            </a:pPr>
            <a:r>
              <a:rPr lang="en-US" altLang="en-US" i="1"/>
              <a:t>Display “The gross pay is $”, grossPay</a:t>
            </a:r>
          </a:p>
          <a:p>
            <a:pPr marL="1752600" lvl="3" indent="-381000">
              <a:buNone/>
            </a:pP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370112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830</Words>
  <Application>Microsoft Office PowerPoint</Application>
  <PresentationFormat>Widescreen</PresentationFormat>
  <Paragraphs>135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Visio</vt:lpstr>
      <vt:lpstr>COMP6056  Program Design Methods</vt:lpstr>
      <vt:lpstr>Session Learning Outcomes</vt:lpstr>
      <vt:lpstr>TOPIC: Input, Processing and Output  (Part 1)</vt:lpstr>
      <vt:lpstr>PowerPoint Presentation</vt:lpstr>
      <vt:lpstr>Chapter Topics</vt:lpstr>
      <vt:lpstr>2.1  Designing a Program</vt:lpstr>
      <vt:lpstr>2.1  Designing a Program</vt:lpstr>
      <vt:lpstr>2.1  Designing a Program</vt:lpstr>
      <vt:lpstr>2.1  Designing a Program</vt:lpstr>
      <vt:lpstr>2.1  Designing a Program</vt:lpstr>
      <vt:lpstr>2.2  Output, Input, and Variables</vt:lpstr>
      <vt:lpstr>2.2  Output, Input, and Variables</vt:lpstr>
      <vt:lpstr>2.2  Output, Input, and Variables</vt:lpstr>
      <vt:lpstr>2.2  Output, Input, and Variables</vt:lpstr>
      <vt:lpstr>2.3  Variable Assignment &amp; Calculations</vt:lpstr>
      <vt:lpstr>2.3  Variable Assignment &amp; Calculations</vt:lpstr>
      <vt:lpstr>2.4  Variable Declarations &amp; Data Types</vt:lpstr>
      <vt:lpstr>2.4  Variable Declarations &amp; Data Types</vt:lpstr>
      <vt:lpstr>2.5  Named Constants</vt:lpstr>
      <vt:lpstr>2.6  Hand Tracing a Program</vt:lpstr>
      <vt:lpstr>2.7  Documenting 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Jude Joseph Lamug Martinez</cp:lastModifiedBy>
  <cp:revision>8</cp:revision>
  <dcterms:created xsi:type="dcterms:W3CDTF">2018-07-13T04:13:16Z</dcterms:created>
  <dcterms:modified xsi:type="dcterms:W3CDTF">2018-09-06T04:55:46Z</dcterms:modified>
</cp:coreProperties>
</file>