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8" r:id="rId2"/>
    <p:sldId id="284" r:id="rId3"/>
    <p:sldId id="310" r:id="rId4"/>
    <p:sldId id="311" r:id="rId5"/>
    <p:sldId id="312" r:id="rId6"/>
    <p:sldId id="313" r:id="rId7"/>
    <p:sldId id="352" r:id="rId8"/>
    <p:sldId id="317" r:id="rId9"/>
    <p:sldId id="318" r:id="rId10"/>
    <p:sldId id="322" r:id="rId11"/>
    <p:sldId id="323" r:id="rId12"/>
    <p:sldId id="319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72" r:id="rId28"/>
    <p:sldId id="373" r:id="rId29"/>
    <p:sldId id="367" r:id="rId30"/>
    <p:sldId id="368" r:id="rId31"/>
    <p:sldId id="369" r:id="rId32"/>
    <p:sldId id="370" r:id="rId33"/>
    <p:sldId id="374" r:id="rId34"/>
    <p:sldId id="351" r:id="rId35"/>
    <p:sldId id="371" r:id="rId36"/>
    <p:sldId id="342" r:id="rId37"/>
    <p:sldId id="341" r:id="rId38"/>
    <p:sldId id="309" r:id="rId39"/>
    <p:sldId id="343" r:id="rId40"/>
    <p:sldId id="375" r:id="rId41"/>
    <p:sldId id="376" r:id="rId42"/>
    <p:sldId id="377" r:id="rId43"/>
    <p:sldId id="37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37F45-86DD-4E02-96FE-409338A27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63B543-6825-4337-8D34-88352BDA1E44}">
      <dgm:prSet/>
      <dgm:spPr/>
      <dgm:t>
        <a:bodyPr/>
        <a:lstStyle/>
        <a:p>
          <a:r>
            <a:rPr lang="en-ID"/>
            <a:t>We can use the index operator [] to access an item in a tuple, where the index starts from 0.</a:t>
          </a:r>
          <a:endParaRPr lang="en-US"/>
        </a:p>
      </dgm:t>
    </dgm:pt>
    <dgm:pt modelId="{2E0CC849-C91C-4BDE-961F-01D8B730C1C2}" type="parTrans" cxnId="{97A067BB-0238-4459-8717-DC01692E930A}">
      <dgm:prSet/>
      <dgm:spPr/>
      <dgm:t>
        <a:bodyPr/>
        <a:lstStyle/>
        <a:p>
          <a:endParaRPr lang="en-US"/>
        </a:p>
      </dgm:t>
    </dgm:pt>
    <dgm:pt modelId="{E36AF31B-D751-4488-9D15-8604A3369FC2}" type="sibTrans" cxnId="{97A067BB-0238-4459-8717-DC01692E930A}">
      <dgm:prSet/>
      <dgm:spPr/>
      <dgm:t>
        <a:bodyPr/>
        <a:lstStyle/>
        <a:p>
          <a:endParaRPr lang="en-US"/>
        </a:p>
      </dgm:t>
    </dgm:pt>
    <dgm:pt modelId="{272E75CD-EB60-4B5B-B64B-41CB4D86C80F}">
      <dgm:prSet/>
      <dgm:spPr/>
      <dgm:t>
        <a:bodyPr/>
        <a:lstStyle/>
        <a:p>
          <a:r>
            <a:rPr lang="en-ID"/>
            <a:t>So, a tuple having 6 elements will have indices from 0 to 5. Trying to access an index outside of the tuple index range(6,7,... in this example) will raise an </a:t>
          </a:r>
          <a:r>
            <a:rPr lang="en-ID" b="1"/>
            <a:t>IndexError</a:t>
          </a:r>
          <a:r>
            <a:rPr lang="en-ID"/>
            <a:t>.</a:t>
          </a:r>
          <a:endParaRPr lang="en-US"/>
        </a:p>
      </dgm:t>
    </dgm:pt>
    <dgm:pt modelId="{18371C57-9E00-48CD-AAC0-D8F282B0BEA9}" type="parTrans" cxnId="{7BC43994-01ED-4E88-ACD6-B034D9D68965}">
      <dgm:prSet/>
      <dgm:spPr/>
      <dgm:t>
        <a:bodyPr/>
        <a:lstStyle/>
        <a:p>
          <a:endParaRPr lang="en-US"/>
        </a:p>
      </dgm:t>
    </dgm:pt>
    <dgm:pt modelId="{C415C27D-3775-4E37-AC3D-EF8E0E8CA265}" type="sibTrans" cxnId="{7BC43994-01ED-4E88-ACD6-B034D9D68965}">
      <dgm:prSet/>
      <dgm:spPr/>
      <dgm:t>
        <a:bodyPr/>
        <a:lstStyle/>
        <a:p>
          <a:endParaRPr lang="en-US"/>
        </a:p>
      </dgm:t>
    </dgm:pt>
    <dgm:pt modelId="{8839D933-D691-46AE-B667-5577FECAF083}">
      <dgm:prSet/>
      <dgm:spPr/>
      <dgm:t>
        <a:bodyPr/>
        <a:lstStyle/>
        <a:p>
          <a:r>
            <a:rPr lang="en-ID"/>
            <a:t>The index must be an integer, so we cannot use float or other types. This will result in </a:t>
          </a:r>
          <a:r>
            <a:rPr lang="en-ID" b="1"/>
            <a:t>TypeError</a:t>
          </a:r>
          <a:r>
            <a:rPr lang="en-ID"/>
            <a:t>.</a:t>
          </a:r>
          <a:endParaRPr lang="en-US"/>
        </a:p>
      </dgm:t>
    </dgm:pt>
    <dgm:pt modelId="{865F7274-69F9-4D07-80A5-F4F3CE6AEC0C}" type="parTrans" cxnId="{F4B8ED0D-F68D-4A6A-860D-100C2C204C98}">
      <dgm:prSet/>
      <dgm:spPr/>
      <dgm:t>
        <a:bodyPr/>
        <a:lstStyle/>
        <a:p>
          <a:endParaRPr lang="en-US"/>
        </a:p>
      </dgm:t>
    </dgm:pt>
    <dgm:pt modelId="{E6BC4536-B819-404B-A0C4-2FA0975376E5}" type="sibTrans" cxnId="{F4B8ED0D-F68D-4A6A-860D-100C2C204C98}">
      <dgm:prSet/>
      <dgm:spPr/>
      <dgm:t>
        <a:bodyPr/>
        <a:lstStyle/>
        <a:p>
          <a:endParaRPr lang="en-US"/>
        </a:p>
      </dgm:t>
    </dgm:pt>
    <dgm:pt modelId="{465FC695-BA7A-4C8E-B014-810265FA1785}">
      <dgm:prSet/>
      <dgm:spPr/>
      <dgm:t>
        <a:bodyPr/>
        <a:lstStyle/>
        <a:p>
          <a:r>
            <a:rPr lang="en-ID"/>
            <a:t>Likewise, nested tuples are accessed using nested indexing</a:t>
          </a:r>
          <a:endParaRPr lang="en-US"/>
        </a:p>
      </dgm:t>
    </dgm:pt>
    <dgm:pt modelId="{F186E6C9-4289-40DD-A6E9-294278E2075F}" type="parTrans" cxnId="{FDD23EF0-B884-470C-B9C9-C7404FA3BC61}">
      <dgm:prSet/>
      <dgm:spPr/>
      <dgm:t>
        <a:bodyPr/>
        <a:lstStyle/>
        <a:p>
          <a:endParaRPr lang="en-US"/>
        </a:p>
      </dgm:t>
    </dgm:pt>
    <dgm:pt modelId="{F00FBF5E-D6A4-4F23-BA7E-8B33DE4A8AFC}" type="sibTrans" cxnId="{FDD23EF0-B884-470C-B9C9-C7404FA3BC61}">
      <dgm:prSet/>
      <dgm:spPr/>
      <dgm:t>
        <a:bodyPr/>
        <a:lstStyle/>
        <a:p>
          <a:endParaRPr lang="en-US"/>
        </a:p>
      </dgm:t>
    </dgm:pt>
    <dgm:pt modelId="{422C3CCA-CB8A-4B9E-AE6C-E8EA8858F876}" type="pres">
      <dgm:prSet presAssocID="{AE737F45-86DD-4E02-96FE-409338A27ABF}" presName="root" presStyleCnt="0">
        <dgm:presLayoutVars>
          <dgm:dir/>
          <dgm:resizeHandles val="exact"/>
        </dgm:presLayoutVars>
      </dgm:prSet>
      <dgm:spPr/>
    </dgm:pt>
    <dgm:pt modelId="{4FBCD8FA-8798-495E-A171-0FE507AA7A24}" type="pres">
      <dgm:prSet presAssocID="{E963B543-6825-4337-8D34-88352BDA1E44}" presName="compNode" presStyleCnt="0"/>
      <dgm:spPr/>
    </dgm:pt>
    <dgm:pt modelId="{975DEF02-C844-49C2-BD58-F9DFD8BC2DDE}" type="pres">
      <dgm:prSet presAssocID="{E963B543-6825-4337-8D34-88352BDA1E44}" presName="bgRect" presStyleLbl="bgShp" presStyleIdx="0" presStyleCnt="4"/>
      <dgm:spPr/>
    </dgm:pt>
    <dgm:pt modelId="{2DA4A623-6B5A-44AC-BD34-E16885076CBD}" type="pres">
      <dgm:prSet presAssocID="{E963B543-6825-4337-8D34-88352BDA1E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4133A83-023D-44AB-91D0-7BDAEE47108D}" type="pres">
      <dgm:prSet presAssocID="{E963B543-6825-4337-8D34-88352BDA1E44}" presName="spaceRect" presStyleCnt="0"/>
      <dgm:spPr/>
    </dgm:pt>
    <dgm:pt modelId="{C37640CF-4DBE-45BB-8C6F-986D2A9BC47A}" type="pres">
      <dgm:prSet presAssocID="{E963B543-6825-4337-8D34-88352BDA1E44}" presName="parTx" presStyleLbl="revTx" presStyleIdx="0" presStyleCnt="4">
        <dgm:presLayoutVars>
          <dgm:chMax val="0"/>
          <dgm:chPref val="0"/>
        </dgm:presLayoutVars>
      </dgm:prSet>
      <dgm:spPr/>
    </dgm:pt>
    <dgm:pt modelId="{E6F13222-30DA-4E0F-938F-D2A11EE5D04C}" type="pres">
      <dgm:prSet presAssocID="{E36AF31B-D751-4488-9D15-8604A3369FC2}" presName="sibTrans" presStyleCnt="0"/>
      <dgm:spPr/>
    </dgm:pt>
    <dgm:pt modelId="{F28E834D-CB5C-4080-9849-E6FE03216791}" type="pres">
      <dgm:prSet presAssocID="{272E75CD-EB60-4B5B-B64B-41CB4D86C80F}" presName="compNode" presStyleCnt="0"/>
      <dgm:spPr/>
    </dgm:pt>
    <dgm:pt modelId="{DA2024DE-192E-4C93-A77B-9A28AD62FFA0}" type="pres">
      <dgm:prSet presAssocID="{272E75CD-EB60-4B5B-B64B-41CB4D86C80F}" presName="bgRect" presStyleLbl="bgShp" presStyleIdx="1" presStyleCnt="4"/>
      <dgm:spPr/>
    </dgm:pt>
    <dgm:pt modelId="{0EFC3DBB-4AE1-4549-B200-E20B86CF6758}" type="pres">
      <dgm:prSet presAssocID="{272E75CD-EB60-4B5B-B64B-41CB4D86C8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2BD8F4-94D2-4F95-80A4-90E54D61D6DB}" type="pres">
      <dgm:prSet presAssocID="{272E75CD-EB60-4B5B-B64B-41CB4D86C80F}" presName="spaceRect" presStyleCnt="0"/>
      <dgm:spPr/>
    </dgm:pt>
    <dgm:pt modelId="{9521D2DE-2517-45CF-B307-16E0C0C21E36}" type="pres">
      <dgm:prSet presAssocID="{272E75CD-EB60-4B5B-B64B-41CB4D86C80F}" presName="parTx" presStyleLbl="revTx" presStyleIdx="1" presStyleCnt="4">
        <dgm:presLayoutVars>
          <dgm:chMax val="0"/>
          <dgm:chPref val="0"/>
        </dgm:presLayoutVars>
      </dgm:prSet>
      <dgm:spPr/>
    </dgm:pt>
    <dgm:pt modelId="{FF3718C5-D2ED-4E31-A9ED-2F379DB5C1FF}" type="pres">
      <dgm:prSet presAssocID="{C415C27D-3775-4E37-AC3D-EF8E0E8CA265}" presName="sibTrans" presStyleCnt="0"/>
      <dgm:spPr/>
    </dgm:pt>
    <dgm:pt modelId="{288DB617-B578-418C-B189-078D5AE88943}" type="pres">
      <dgm:prSet presAssocID="{8839D933-D691-46AE-B667-5577FECAF083}" presName="compNode" presStyleCnt="0"/>
      <dgm:spPr/>
    </dgm:pt>
    <dgm:pt modelId="{0CF30FD2-B039-4451-9E4E-5BE599FD663C}" type="pres">
      <dgm:prSet presAssocID="{8839D933-D691-46AE-B667-5577FECAF083}" presName="bgRect" presStyleLbl="bgShp" presStyleIdx="2" presStyleCnt="4"/>
      <dgm:spPr/>
    </dgm:pt>
    <dgm:pt modelId="{8CD95DE7-62A9-4322-9C66-374941466996}" type="pres">
      <dgm:prSet presAssocID="{8839D933-D691-46AE-B667-5577FECAF0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269C1FB5-B9AA-44A3-A5B0-33785A0D676D}" type="pres">
      <dgm:prSet presAssocID="{8839D933-D691-46AE-B667-5577FECAF083}" presName="spaceRect" presStyleCnt="0"/>
      <dgm:spPr/>
    </dgm:pt>
    <dgm:pt modelId="{2FE445BC-15BF-4B1B-A0EB-ECBC15114196}" type="pres">
      <dgm:prSet presAssocID="{8839D933-D691-46AE-B667-5577FECAF083}" presName="parTx" presStyleLbl="revTx" presStyleIdx="2" presStyleCnt="4">
        <dgm:presLayoutVars>
          <dgm:chMax val="0"/>
          <dgm:chPref val="0"/>
        </dgm:presLayoutVars>
      </dgm:prSet>
      <dgm:spPr/>
    </dgm:pt>
    <dgm:pt modelId="{1E740EF0-5956-4CF8-A8D4-159F8DAA51D7}" type="pres">
      <dgm:prSet presAssocID="{E6BC4536-B819-404B-A0C4-2FA0975376E5}" presName="sibTrans" presStyleCnt="0"/>
      <dgm:spPr/>
    </dgm:pt>
    <dgm:pt modelId="{26295BD1-7E87-4083-88E1-30A06FD729EE}" type="pres">
      <dgm:prSet presAssocID="{465FC695-BA7A-4C8E-B014-810265FA1785}" presName="compNode" presStyleCnt="0"/>
      <dgm:spPr/>
    </dgm:pt>
    <dgm:pt modelId="{B6BEF084-783F-459C-AAA9-2900B39F12D3}" type="pres">
      <dgm:prSet presAssocID="{465FC695-BA7A-4C8E-B014-810265FA1785}" presName="bgRect" presStyleLbl="bgShp" presStyleIdx="3" presStyleCnt="4"/>
      <dgm:spPr/>
    </dgm:pt>
    <dgm:pt modelId="{99FDD5ED-C6E9-4E2C-9EA4-C042A3910697}" type="pres">
      <dgm:prSet presAssocID="{465FC695-BA7A-4C8E-B014-810265FA17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FDBFE62-55E4-4BA5-A630-07395FE3D590}" type="pres">
      <dgm:prSet presAssocID="{465FC695-BA7A-4C8E-B014-810265FA1785}" presName="spaceRect" presStyleCnt="0"/>
      <dgm:spPr/>
    </dgm:pt>
    <dgm:pt modelId="{E53FC3C8-3B2D-406D-8F51-55C6140C6A92}" type="pres">
      <dgm:prSet presAssocID="{465FC695-BA7A-4C8E-B014-810265FA17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B8ED0D-F68D-4A6A-860D-100C2C204C98}" srcId="{AE737F45-86DD-4E02-96FE-409338A27ABF}" destId="{8839D933-D691-46AE-B667-5577FECAF083}" srcOrd="2" destOrd="0" parTransId="{865F7274-69F9-4D07-80A5-F4F3CE6AEC0C}" sibTransId="{E6BC4536-B819-404B-A0C4-2FA0975376E5}"/>
    <dgm:cxn modelId="{54BC0221-2646-4024-A431-C32CDECBBFB0}" type="presOf" srcId="{272E75CD-EB60-4B5B-B64B-41CB4D86C80F}" destId="{9521D2DE-2517-45CF-B307-16E0C0C21E36}" srcOrd="0" destOrd="0" presId="urn:microsoft.com/office/officeart/2018/2/layout/IconVerticalSolidList"/>
    <dgm:cxn modelId="{69D46241-9DAE-48A3-A854-6142444A603C}" type="presOf" srcId="{AE737F45-86DD-4E02-96FE-409338A27ABF}" destId="{422C3CCA-CB8A-4B9E-AE6C-E8EA8858F876}" srcOrd="0" destOrd="0" presId="urn:microsoft.com/office/officeart/2018/2/layout/IconVerticalSolidList"/>
    <dgm:cxn modelId="{7BC43994-01ED-4E88-ACD6-B034D9D68965}" srcId="{AE737F45-86DD-4E02-96FE-409338A27ABF}" destId="{272E75CD-EB60-4B5B-B64B-41CB4D86C80F}" srcOrd="1" destOrd="0" parTransId="{18371C57-9E00-48CD-AAC0-D8F282B0BEA9}" sibTransId="{C415C27D-3775-4E37-AC3D-EF8E0E8CA265}"/>
    <dgm:cxn modelId="{0CC7BF97-E438-4ABD-A7DD-97FBFC6743D8}" type="presOf" srcId="{E963B543-6825-4337-8D34-88352BDA1E44}" destId="{C37640CF-4DBE-45BB-8C6F-986D2A9BC47A}" srcOrd="0" destOrd="0" presId="urn:microsoft.com/office/officeart/2018/2/layout/IconVerticalSolidList"/>
    <dgm:cxn modelId="{97A067BB-0238-4459-8717-DC01692E930A}" srcId="{AE737F45-86DD-4E02-96FE-409338A27ABF}" destId="{E963B543-6825-4337-8D34-88352BDA1E44}" srcOrd="0" destOrd="0" parTransId="{2E0CC849-C91C-4BDE-961F-01D8B730C1C2}" sibTransId="{E36AF31B-D751-4488-9D15-8604A3369FC2}"/>
    <dgm:cxn modelId="{4D5DEBE5-DF30-49E7-826B-3772FB7B1EE5}" type="presOf" srcId="{8839D933-D691-46AE-B667-5577FECAF083}" destId="{2FE445BC-15BF-4B1B-A0EB-ECBC15114196}" srcOrd="0" destOrd="0" presId="urn:microsoft.com/office/officeart/2018/2/layout/IconVerticalSolidList"/>
    <dgm:cxn modelId="{FDD23EF0-B884-470C-B9C9-C7404FA3BC61}" srcId="{AE737F45-86DD-4E02-96FE-409338A27ABF}" destId="{465FC695-BA7A-4C8E-B014-810265FA1785}" srcOrd="3" destOrd="0" parTransId="{F186E6C9-4289-40DD-A6E9-294278E2075F}" sibTransId="{F00FBF5E-D6A4-4F23-BA7E-8B33DE4A8AFC}"/>
    <dgm:cxn modelId="{579EA4F7-3C5C-41CE-99A8-F64F2BFF197B}" type="presOf" srcId="{465FC695-BA7A-4C8E-B014-810265FA1785}" destId="{E53FC3C8-3B2D-406D-8F51-55C6140C6A92}" srcOrd="0" destOrd="0" presId="urn:microsoft.com/office/officeart/2018/2/layout/IconVerticalSolidList"/>
    <dgm:cxn modelId="{39CBD458-1C28-42CB-83FE-E5BEC42D9AEB}" type="presParOf" srcId="{422C3CCA-CB8A-4B9E-AE6C-E8EA8858F876}" destId="{4FBCD8FA-8798-495E-A171-0FE507AA7A24}" srcOrd="0" destOrd="0" presId="urn:microsoft.com/office/officeart/2018/2/layout/IconVerticalSolidList"/>
    <dgm:cxn modelId="{5C35F77A-45D3-4404-8668-1F5584C9DAA9}" type="presParOf" srcId="{4FBCD8FA-8798-495E-A171-0FE507AA7A24}" destId="{975DEF02-C844-49C2-BD58-F9DFD8BC2DDE}" srcOrd="0" destOrd="0" presId="urn:microsoft.com/office/officeart/2018/2/layout/IconVerticalSolidList"/>
    <dgm:cxn modelId="{0AD15D7F-CA24-447E-AEB2-47B4CCE5A21C}" type="presParOf" srcId="{4FBCD8FA-8798-495E-A171-0FE507AA7A24}" destId="{2DA4A623-6B5A-44AC-BD34-E16885076CBD}" srcOrd="1" destOrd="0" presId="urn:microsoft.com/office/officeart/2018/2/layout/IconVerticalSolidList"/>
    <dgm:cxn modelId="{13D57E0A-84B6-4EF6-A7DD-2C6173633181}" type="presParOf" srcId="{4FBCD8FA-8798-495E-A171-0FE507AA7A24}" destId="{24133A83-023D-44AB-91D0-7BDAEE47108D}" srcOrd="2" destOrd="0" presId="urn:microsoft.com/office/officeart/2018/2/layout/IconVerticalSolidList"/>
    <dgm:cxn modelId="{67C95FC4-26BD-4D8B-8B58-EBF8CA5CBAFC}" type="presParOf" srcId="{4FBCD8FA-8798-495E-A171-0FE507AA7A24}" destId="{C37640CF-4DBE-45BB-8C6F-986D2A9BC47A}" srcOrd="3" destOrd="0" presId="urn:microsoft.com/office/officeart/2018/2/layout/IconVerticalSolidList"/>
    <dgm:cxn modelId="{207B670B-8A53-4CFA-97E8-4A2A46446CB9}" type="presParOf" srcId="{422C3CCA-CB8A-4B9E-AE6C-E8EA8858F876}" destId="{E6F13222-30DA-4E0F-938F-D2A11EE5D04C}" srcOrd="1" destOrd="0" presId="urn:microsoft.com/office/officeart/2018/2/layout/IconVerticalSolidList"/>
    <dgm:cxn modelId="{72033F8F-3E10-4DF6-BD96-0B924D2EA4D2}" type="presParOf" srcId="{422C3CCA-CB8A-4B9E-AE6C-E8EA8858F876}" destId="{F28E834D-CB5C-4080-9849-E6FE03216791}" srcOrd="2" destOrd="0" presId="urn:microsoft.com/office/officeart/2018/2/layout/IconVerticalSolidList"/>
    <dgm:cxn modelId="{E331353D-0A40-489F-B48C-EF65BB943EDD}" type="presParOf" srcId="{F28E834D-CB5C-4080-9849-E6FE03216791}" destId="{DA2024DE-192E-4C93-A77B-9A28AD62FFA0}" srcOrd="0" destOrd="0" presId="urn:microsoft.com/office/officeart/2018/2/layout/IconVerticalSolidList"/>
    <dgm:cxn modelId="{C8DEF0EC-C7E7-4BD6-8FA4-1621E5AF0668}" type="presParOf" srcId="{F28E834D-CB5C-4080-9849-E6FE03216791}" destId="{0EFC3DBB-4AE1-4549-B200-E20B86CF6758}" srcOrd="1" destOrd="0" presId="urn:microsoft.com/office/officeart/2018/2/layout/IconVerticalSolidList"/>
    <dgm:cxn modelId="{0C1C343E-E94C-48DA-8186-C03CEBEE5556}" type="presParOf" srcId="{F28E834D-CB5C-4080-9849-E6FE03216791}" destId="{642BD8F4-94D2-4F95-80A4-90E54D61D6DB}" srcOrd="2" destOrd="0" presId="urn:microsoft.com/office/officeart/2018/2/layout/IconVerticalSolidList"/>
    <dgm:cxn modelId="{FE58B24F-DFEB-4599-939F-CFCC16487E3B}" type="presParOf" srcId="{F28E834D-CB5C-4080-9849-E6FE03216791}" destId="{9521D2DE-2517-45CF-B307-16E0C0C21E36}" srcOrd="3" destOrd="0" presId="urn:microsoft.com/office/officeart/2018/2/layout/IconVerticalSolidList"/>
    <dgm:cxn modelId="{26B0CEBE-6D64-4F73-B608-F1C91582365F}" type="presParOf" srcId="{422C3CCA-CB8A-4B9E-AE6C-E8EA8858F876}" destId="{FF3718C5-D2ED-4E31-A9ED-2F379DB5C1FF}" srcOrd="3" destOrd="0" presId="urn:microsoft.com/office/officeart/2018/2/layout/IconVerticalSolidList"/>
    <dgm:cxn modelId="{02303624-189F-4C64-8AC0-6F3C68221B38}" type="presParOf" srcId="{422C3CCA-CB8A-4B9E-AE6C-E8EA8858F876}" destId="{288DB617-B578-418C-B189-078D5AE88943}" srcOrd="4" destOrd="0" presId="urn:microsoft.com/office/officeart/2018/2/layout/IconVerticalSolidList"/>
    <dgm:cxn modelId="{C6547044-DBEC-436C-8B98-2A7453091D04}" type="presParOf" srcId="{288DB617-B578-418C-B189-078D5AE88943}" destId="{0CF30FD2-B039-4451-9E4E-5BE599FD663C}" srcOrd="0" destOrd="0" presId="urn:microsoft.com/office/officeart/2018/2/layout/IconVerticalSolidList"/>
    <dgm:cxn modelId="{17125B49-B756-4017-8C37-833B63F1336C}" type="presParOf" srcId="{288DB617-B578-418C-B189-078D5AE88943}" destId="{8CD95DE7-62A9-4322-9C66-374941466996}" srcOrd="1" destOrd="0" presId="urn:microsoft.com/office/officeart/2018/2/layout/IconVerticalSolidList"/>
    <dgm:cxn modelId="{8D445274-5173-4E64-BF89-CEDA7C41425A}" type="presParOf" srcId="{288DB617-B578-418C-B189-078D5AE88943}" destId="{269C1FB5-B9AA-44A3-A5B0-33785A0D676D}" srcOrd="2" destOrd="0" presId="urn:microsoft.com/office/officeart/2018/2/layout/IconVerticalSolidList"/>
    <dgm:cxn modelId="{FF5C87D5-C13B-436C-B63F-20D28FEACEEB}" type="presParOf" srcId="{288DB617-B578-418C-B189-078D5AE88943}" destId="{2FE445BC-15BF-4B1B-A0EB-ECBC15114196}" srcOrd="3" destOrd="0" presId="urn:microsoft.com/office/officeart/2018/2/layout/IconVerticalSolidList"/>
    <dgm:cxn modelId="{7AAD83AF-43D6-473F-A83D-BCA56437BA7C}" type="presParOf" srcId="{422C3CCA-CB8A-4B9E-AE6C-E8EA8858F876}" destId="{1E740EF0-5956-4CF8-A8D4-159F8DAA51D7}" srcOrd="5" destOrd="0" presId="urn:microsoft.com/office/officeart/2018/2/layout/IconVerticalSolidList"/>
    <dgm:cxn modelId="{589154F9-B965-4776-A32A-FFE6BFFB2FD4}" type="presParOf" srcId="{422C3CCA-CB8A-4B9E-AE6C-E8EA8858F876}" destId="{26295BD1-7E87-4083-88E1-30A06FD729EE}" srcOrd="6" destOrd="0" presId="urn:microsoft.com/office/officeart/2018/2/layout/IconVerticalSolidList"/>
    <dgm:cxn modelId="{1624B9A8-579D-4CA9-83DD-90DD38F2B3B3}" type="presParOf" srcId="{26295BD1-7E87-4083-88E1-30A06FD729EE}" destId="{B6BEF084-783F-459C-AAA9-2900B39F12D3}" srcOrd="0" destOrd="0" presId="urn:microsoft.com/office/officeart/2018/2/layout/IconVerticalSolidList"/>
    <dgm:cxn modelId="{ACC85234-698C-4401-8B0C-AC0095C7EC08}" type="presParOf" srcId="{26295BD1-7E87-4083-88E1-30A06FD729EE}" destId="{99FDD5ED-C6E9-4E2C-9EA4-C042A3910697}" srcOrd="1" destOrd="0" presId="urn:microsoft.com/office/officeart/2018/2/layout/IconVerticalSolidList"/>
    <dgm:cxn modelId="{37D8B865-8517-430F-9CCE-C3071AEC1C5E}" type="presParOf" srcId="{26295BD1-7E87-4083-88E1-30A06FD729EE}" destId="{1FDBFE62-55E4-4BA5-A630-07395FE3D590}" srcOrd="2" destOrd="0" presId="urn:microsoft.com/office/officeart/2018/2/layout/IconVerticalSolidList"/>
    <dgm:cxn modelId="{473ADCAF-FEB8-42BE-8A7A-57E553E49A8E}" type="presParOf" srcId="{26295BD1-7E87-4083-88E1-30A06FD729EE}" destId="{E53FC3C8-3B2D-406D-8F51-55C6140C6A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9FFF7-BF0B-454C-BE4F-1DEDDD7F8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0C0B59-C786-43B9-98CC-D34EC32F2D3A}">
      <dgm:prSet/>
      <dgm:spPr/>
      <dgm:t>
        <a:bodyPr/>
        <a:lstStyle/>
        <a:p>
          <a:r>
            <a:rPr lang="en-ID"/>
            <a:t>Since tuples are quite similar to lists, both of them are used in similar situations. However, there are certain advantages of implementing a tuple over a list. Below listed are some of the main advantages:</a:t>
          </a:r>
          <a:endParaRPr lang="en-US"/>
        </a:p>
      </dgm:t>
    </dgm:pt>
    <dgm:pt modelId="{B716EDAE-078F-4959-94A3-B90A9279CD35}" type="parTrans" cxnId="{116E5E55-3C62-454A-86E3-593A1563EE2E}">
      <dgm:prSet/>
      <dgm:spPr/>
      <dgm:t>
        <a:bodyPr/>
        <a:lstStyle/>
        <a:p>
          <a:endParaRPr lang="en-US"/>
        </a:p>
      </dgm:t>
    </dgm:pt>
    <dgm:pt modelId="{456C4904-FE75-405A-803E-CCEF36D78ECA}" type="sibTrans" cxnId="{116E5E55-3C62-454A-86E3-593A1563EE2E}">
      <dgm:prSet/>
      <dgm:spPr/>
      <dgm:t>
        <a:bodyPr/>
        <a:lstStyle/>
        <a:p>
          <a:endParaRPr lang="en-US"/>
        </a:p>
      </dgm:t>
    </dgm:pt>
    <dgm:pt modelId="{5636D8FB-FB18-475D-BA8B-D10E4865C634}">
      <dgm:prSet/>
      <dgm:spPr/>
      <dgm:t>
        <a:bodyPr/>
        <a:lstStyle/>
        <a:p>
          <a:r>
            <a:rPr lang="en-ID"/>
            <a:t>We generally use tuples for heterogeneous (different) data types and lists for homogeneous (similar) data types.</a:t>
          </a:r>
          <a:endParaRPr lang="en-US"/>
        </a:p>
      </dgm:t>
    </dgm:pt>
    <dgm:pt modelId="{A1FB7457-E1AA-4C11-A0D7-FABAC302E284}" type="parTrans" cxnId="{4DFEFA2F-8E21-4DBD-809C-3B0D4DE11147}">
      <dgm:prSet/>
      <dgm:spPr/>
      <dgm:t>
        <a:bodyPr/>
        <a:lstStyle/>
        <a:p>
          <a:endParaRPr lang="en-US"/>
        </a:p>
      </dgm:t>
    </dgm:pt>
    <dgm:pt modelId="{849CCA11-8A90-4A17-A66B-E774CCDF1422}" type="sibTrans" cxnId="{4DFEFA2F-8E21-4DBD-809C-3B0D4DE11147}">
      <dgm:prSet/>
      <dgm:spPr/>
      <dgm:t>
        <a:bodyPr/>
        <a:lstStyle/>
        <a:p>
          <a:endParaRPr lang="en-US"/>
        </a:p>
      </dgm:t>
    </dgm:pt>
    <dgm:pt modelId="{94220F2B-647F-469B-9E04-93934C15DC93}">
      <dgm:prSet/>
      <dgm:spPr/>
      <dgm:t>
        <a:bodyPr/>
        <a:lstStyle/>
        <a:p>
          <a:r>
            <a:rPr lang="en-ID"/>
            <a:t>Since tuples are immutable, iterating through a tuple is faster than with list. So there is a slight performance boost.</a:t>
          </a:r>
          <a:endParaRPr lang="en-US"/>
        </a:p>
      </dgm:t>
    </dgm:pt>
    <dgm:pt modelId="{20E12956-99F6-4EBF-8ED9-41CE0306FA96}" type="parTrans" cxnId="{47EFCE26-8440-4D75-B45A-163AD264A024}">
      <dgm:prSet/>
      <dgm:spPr/>
      <dgm:t>
        <a:bodyPr/>
        <a:lstStyle/>
        <a:p>
          <a:endParaRPr lang="en-US"/>
        </a:p>
      </dgm:t>
    </dgm:pt>
    <dgm:pt modelId="{7165F46C-4222-4D28-B324-DBEC54BC2416}" type="sibTrans" cxnId="{47EFCE26-8440-4D75-B45A-163AD264A024}">
      <dgm:prSet/>
      <dgm:spPr/>
      <dgm:t>
        <a:bodyPr/>
        <a:lstStyle/>
        <a:p>
          <a:endParaRPr lang="en-US"/>
        </a:p>
      </dgm:t>
    </dgm:pt>
    <dgm:pt modelId="{85017A49-FE0C-4778-B644-E97FE26A5798}">
      <dgm:prSet/>
      <dgm:spPr/>
      <dgm:t>
        <a:bodyPr/>
        <a:lstStyle/>
        <a:p>
          <a:r>
            <a:rPr lang="en-ID"/>
            <a:t>Tuples that contain immutable elements can be used as a key for a dictionary. With lists, this is not possible.</a:t>
          </a:r>
          <a:endParaRPr lang="en-US"/>
        </a:p>
      </dgm:t>
    </dgm:pt>
    <dgm:pt modelId="{E4F894DF-A1AC-4525-B9D6-E24429D19CD8}" type="parTrans" cxnId="{0CD3D83D-9A4F-4018-A116-7FDC90E052BA}">
      <dgm:prSet/>
      <dgm:spPr/>
      <dgm:t>
        <a:bodyPr/>
        <a:lstStyle/>
        <a:p>
          <a:endParaRPr lang="en-US"/>
        </a:p>
      </dgm:t>
    </dgm:pt>
    <dgm:pt modelId="{BB4CFD8F-D270-453C-B9D6-374BEAF3582E}" type="sibTrans" cxnId="{0CD3D83D-9A4F-4018-A116-7FDC90E052BA}">
      <dgm:prSet/>
      <dgm:spPr/>
      <dgm:t>
        <a:bodyPr/>
        <a:lstStyle/>
        <a:p>
          <a:endParaRPr lang="en-US"/>
        </a:p>
      </dgm:t>
    </dgm:pt>
    <dgm:pt modelId="{25E9F7C1-B2F2-46A2-B8AE-B1562931ED60}">
      <dgm:prSet/>
      <dgm:spPr/>
      <dgm:t>
        <a:bodyPr/>
        <a:lstStyle/>
        <a:p>
          <a:r>
            <a:rPr lang="en-ID"/>
            <a:t>If you have data that doesn't change, implementing it as tuple will guarantee that it remains write-protected.</a:t>
          </a:r>
          <a:endParaRPr lang="en-US"/>
        </a:p>
      </dgm:t>
    </dgm:pt>
    <dgm:pt modelId="{025A8964-3D24-42DC-B76E-E72D70D4A0F9}" type="parTrans" cxnId="{BDD2780E-715D-43A2-8C5F-46BB23F9FB4E}">
      <dgm:prSet/>
      <dgm:spPr/>
      <dgm:t>
        <a:bodyPr/>
        <a:lstStyle/>
        <a:p>
          <a:endParaRPr lang="en-US"/>
        </a:p>
      </dgm:t>
    </dgm:pt>
    <dgm:pt modelId="{1B790BF8-FBAF-4037-AAD3-1F8E313CFFB5}" type="sibTrans" cxnId="{BDD2780E-715D-43A2-8C5F-46BB23F9FB4E}">
      <dgm:prSet/>
      <dgm:spPr/>
      <dgm:t>
        <a:bodyPr/>
        <a:lstStyle/>
        <a:p>
          <a:endParaRPr lang="en-US"/>
        </a:p>
      </dgm:t>
    </dgm:pt>
    <dgm:pt modelId="{700F8622-3173-4754-9B3F-6E314FAF531F}" type="pres">
      <dgm:prSet presAssocID="{51B9FFF7-BF0B-454C-BE4F-1DEDDD7F8F82}" presName="root" presStyleCnt="0">
        <dgm:presLayoutVars>
          <dgm:dir/>
          <dgm:resizeHandles val="exact"/>
        </dgm:presLayoutVars>
      </dgm:prSet>
      <dgm:spPr/>
    </dgm:pt>
    <dgm:pt modelId="{9AFC6A6A-82CF-40CB-8DBA-34B0EA132D83}" type="pres">
      <dgm:prSet presAssocID="{F70C0B59-C786-43B9-98CC-D34EC32F2D3A}" presName="compNode" presStyleCnt="0"/>
      <dgm:spPr/>
    </dgm:pt>
    <dgm:pt modelId="{8323C663-2744-4E0C-BC66-A7E8B2DFD6FD}" type="pres">
      <dgm:prSet presAssocID="{F70C0B59-C786-43B9-98CC-D34EC32F2D3A}" presName="bgRect" presStyleLbl="bgShp" presStyleIdx="0" presStyleCnt="5"/>
      <dgm:spPr/>
    </dgm:pt>
    <dgm:pt modelId="{A23840E6-1959-48F8-BA2A-4D858EB90A81}" type="pres">
      <dgm:prSet presAssocID="{F70C0B59-C786-43B9-98CC-D34EC32F2D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A217839-A2EA-468A-A408-CC55F7EBAA64}" type="pres">
      <dgm:prSet presAssocID="{F70C0B59-C786-43B9-98CC-D34EC32F2D3A}" presName="spaceRect" presStyleCnt="0"/>
      <dgm:spPr/>
    </dgm:pt>
    <dgm:pt modelId="{52934F30-AB3E-4405-886A-128642B34D63}" type="pres">
      <dgm:prSet presAssocID="{F70C0B59-C786-43B9-98CC-D34EC32F2D3A}" presName="parTx" presStyleLbl="revTx" presStyleIdx="0" presStyleCnt="5">
        <dgm:presLayoutVars>
          <dgm:chMax val="0"/>
          <dgm:chPref val="0"/>
        </dgm:presLayoutVars>
      </dgm:prSet>
      <dgm:spPr/>
    </dgm:pt>
    <dgm:pt modelId="{691947BA-98F2-4CA7-8880-89737099B62B}" type="pres">
      <dgm:prSet presAssocID="{456C4904-FE75-405A-803E-CCEF36D78ECA}" presName="sibTrans" presStyleCnt="0"/>
      <dgm:spPr/>
    </dgm:pt>
    <dgm:pt modelId="{C25956DC-9FFA-419A-9A23-5F4424CFA187}" type="pres">
      <dgm:prSet presAssocID="{5636D8FB-FB18-475D-BA8B-D10E4865C634}" presName="compNode" presStyleCnt="0"/>
      <dgm:spPr/>
    </dgm:pt>
    <dgm:pt modelId="{833B69E3-1BEF-4FA6-BB03-61B7345F172E}" type="pres">
      <dgm:prSet presAssocID="{5636D8FB-FB18-475D-BA8B-D10E4865C634}" presName="bgRect" presStyleLbl="bgShp" presStyleIdx="1" presStyleCnt="5"/>
      <dgm:spPr/>
    </dgm:pt>
    <dgm:pt modelId="{751BFDE6-2C09-42C3-B79D-461FF7BF8099}" type="pres">
      <dgm:prSet presAssocID="{5636D8FB-FB18-475D-BA8B-D10E4865C6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CC57553-3287-4F0F-9CC9-E66F5011C9F3}" type="pres">
      <dgm:prSet presAssocID="{5636D8FB-FB18-475D-BA8B-D10E4865C634}" presName="spaceRect" presStyleCnt="0"/>
      <dgm:spPr/>
    </dgm:pt>
    <dgm:pt modelId="{96E420C9-53C1-4FE9-BB4B-D4ED46738205}" type="pres">
      <dgm:prSet presAssocID="{5636D8FB-FB18-475D-BA8B-D10E4865C634}" presName="parTx" presStyleLbl="revTx" presStyleIdx="1" presStyleCnt="5">
        <dgm:presLayoutVars>
          <dgm:chMax val="0"/>
          <dgm:chPref val="0"/>
        </dgm:presLayoutVars>
      </dgm:prSet>
      <dgm:spPr/>
    </dgm:pt>
    <dgm:pt modelId="{004C821C-147E-48A3-9649-FAF319691533}" type="pres">
      <dgm:prSet presAssocID="{849CCA11-8A90-4A17-A66B-E774CCDF1422}" presName="sibTrans" presStyleCnt="0"/>
      <dgm:spPr/>
    </dgm:pt>
    <dgm:pt modelId="{442A4F23-4EA4-48F4-8433-EF12226F331F}" type="pres">
      <dgm:prSet presAssocID="{94220F2B-647F-469B-9E04-93934C15DC93}" presName="compNode" presStyleCnt="0"/>
      <dgm:spPr/>
    </dgm:pt>
    <dgm:pt modelId="{03413D35-6333-4875-BCFE-195773523D03}" type="pres">
      <dgm:prSet presAssocID="{94220F2B-647F-469B-9E04-93934C15DC93}" presName="bgRect" presStyleLbl="bgShp" presStyleIdx="2" presStyleCnt="5"/>
      <dgm:spPr/>
    </dgm:pt>
    <dgm:pt modelId="{248F1A14-9EBE-4A23-ACE7-9AAA84842772}" type="pres">
      <dgm:prSet presAssocID="{94220F2B-647F-469B-9E04-93934C15DC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FF61704-9E32-4C94-885C-6845DC3BF766}" type="pres">
      <dgm:prSet presAssocID="{94220F2B-647F-469B-9E04-93934C15DC93}" presName="spaceRect" presStyleCnt="0"/>
      <dgm:spPr/>
    </dgm:pt>
    <dgm:pt modelId="{065E7F07-9CB9-4BA0-B156-01A6CBF989BB}" type="pres">
      <dgm:prSet presAssocID="{94220F2B-647F-469B-9E04-93934C15DC93}" presName="parTx" presStyleLbl="revTx" presStyleIdx="2" presStyleCnt="5">
        <dgm:presLayoutVars>
          <dgm:chMax val="0"/>
          <dgm:chPref val="0"/>
        </dgm:presLayoutVars>
      </dgm:prSet>
      <dgm:spPr/>
    </dgm:pt>
    <dgm:pt modelId="{8181E81F-C1DC-4405-8421-1317B5CE9467}" type="pres">
      <dgm:prSet presAssocID="{7165F46C-4222-4D28-B324-DBEC54BC2416}" presName="sibTrans" presStyleCnt="0"/>
      <dgm:spPr/>
    </dgm:pt>
    <dgm:pt modelId="{A5AE7BB9-D6D9-4A88-9B9A-D39FD2750C3E}" type="pres">
      <dgm:prSet presAssocID="{85017A49-FE0C-4778-B644-E97FE26A5798}" presName="compNode" presStyleCnt="0"/>
      <dgm:spPr/>
    </dgm:pt>
    <dgm:pt modelId="{9AEC9BC7-0268-4DED-AC25-3F514B309984}" type="pres">
      <dgm:prSet presAssocID="{85017A49-FE0C-4778-B644-E97FE26A5798}" presName="bgRect" presStyleLbl="bgShp" presStyleIdx="3" presStyleCnt="5"/>
      <dgm:spPr/>
    </dgm:pt>
    <dgm:pt modelId="{8EB2F403-8946-4390-817D-DDC00351D9BE}" type="pres">
      <dgm:prSet presAssocID="{85017A49-FE0C-4778-B644-E97FE26A57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841AC41-A08C-4BF3-AEFB-64F4ECF88A53}" type="pres">
      <dgm:prSet presAssocID="{85017A49-FE0C-4778-B644-E97FE26A5798}" presName="spaceRect" presStyleCnt="0"/>
      <dgm:spPr/>
    </dgm:pt>
    <dgm:pt modelId="{1CFC0E2D-299F-4F7B-A29F-B3863406BD18}" type="pres">
      <dgm:prSet presAssocID="{85017A49-FE0C-4778-B644-E97FE26A5798}" presName="parTx" presStyleLbl="revTx" presStyleIdx="3" presStyleCnt="5">
        <dgm:presLayoutVars>
          <dgm:chMax val="0"/>
          <dgm:chPref val="0"/>
        </dgm:presLayoutVars>
      </dgm:prSet>
      <dgm:spPr/>
    </dgm:pt>
    <dgm:pt modelId="{A0F755BA-13A9-424E-AFCB-57B2C76509BB}" type="pres">
      <dgm:prSet presAssocID="{BB4CFD8F-D270-453C-B9D6-374BEAF3582E}" presName="sibTrans" presStyleCnt="0"/>
      <dgm:spPr/>
    </dgm:pt>
    <dgm:pt modelId="{72A496AC-4AF3-4020-9CCA-D459411C7177}" type="pres">
      <dgm:prSet presAssocID="{25E9F7C1-B2F2-46A2-B8AE-B1562931ED60}" presName="compNode" presStyleCnt="0"/>
      <dgm:spPr/>
    </dgm:pt>
    <dgm:pt modelId="{A7429803-349B-4D02-9A95-626721048863}" type="pres">
      <dgm:prSet presAssocID="{25E9F7C1-B2F2-46A2-B8AE-B1562931ED60}" presName="bgRect" presStyleLbl="bgShp" presStyleIdx="4" presStyleCnt="5"/>
      <dgm:spPr/>
    </dgm:pt>
    <dgm:pt modelId="{557F2E67-EED1-4C82-91C0-5040C36A066E}" type="pres">
      <dgm:prSet presAssocID="{25E9F7C1-B2F2-46A2-B8AE-B1562931ED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84F264D-D2DC-458F-A72E-0FFB5FCEACAF}" type="pres">
      <dgm:prSet presAssocID="{25E9F7C1-B2F2-46A2-B8AE-B1562931ED60}" presName="spaceRect" presStyleCnt="0"/>
      <dgm:spPr/>
    </dgm:pt>
    <dgm:pt modelId="{AF2223CC-AF89-47DC-BF0B-D15580EC9DD0}" type="pres">
      <dgm:prSet presAssocID="{25E9F7C1-B2F2-46A2-B8AE-B1562931ED6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D2780E-715D-43A2-8C5F-46BB23F9FB4E}" srcId="{51B9FFF7-BF0B-454C-BE4F-1DEDDD7F8F82}" destId="{25E9F7C1-B2F2-46A2-B8AE-B1562931ED60}" srcOrd="4" destOrd="0" parTransId="{025A8964-3D24-42DC-B76E-E72D70D4A0F9}" sibTransId="{1B790BF8-FBAF-4037-AAD3-1F8E313CFFB5}"/>
    <dgm:cxn modelId="{47EFCE26-8440-4D75-B45A-163AD264A024}" srcId="{51B9FFF7-BF0B-454C-BE4F-1DEDDD7F8F82}" destId="{94220F2B-647F-469B-9E04-93934C15DC93}" srcOrd="2" destOrd="0" parTransId="{20E12956-99F6-4EBF-8ED9-41CE0306FA96}" sibTransId="{7165F46C-4222-4D28-B324-DBEC54BC2416}"/>
    <dgm:cxn modelId="{4DFEFA2F-8E21-4DBD-809C-3B0D4DE11147}" srcId="{51B9FFF7-BF0B-454C-BE4F-1DEDDD7F8F82}" destId="{5636D8FB-FB18-475D-BA8B-D10E4865C634}" srcOrd="1" destOrd="0" parTransId="{A1FB7457-E1AA-4C11-A0D7-FABAC302E284}" sibTransId="{849CCA11-8A90-4A17-A66B-E774CCDF1422}"/>
    <dgm:cxn modelId="{0CD3D83D-9A4F-4018-A116-7FDC90E052BA}" srcId="{51B9FFF7-BF0B-454C-BE4F-1DEDDD7F8F82}" destId="{85017A49-FE0C-4778-B644-E97FE26A5798}" srcOrd="3" destOrd="0" parTransId="{E4F894DF-A1AC-4525-B9D6-E24429D19CD8}" sibTransId="{BB4CFD8F-D270-453C-B9D6-374BEAF3582E}"/>
    <dgm:cxn modelId="{116E5E55-3C62-454A-86E3-593A1563EE2E}" srcId="{51B9FFF7-BF0B-454C-BE4F-1DEDDD7F8F82}" destId="{F70C0B59-C786-43B9-98CC-D34EC32F2D3A}" srcOrd="0" destOrd="0" parTransId="{B716EDAE-078F-4959-94A3-B90A9279CD35}" sibTransId="{456C4904-FE75-405A-803E-CCEF36D78ECA}"/>
    <dgm:cxn modelId="{32CA8D5B-B252-4962-A8DF-990F43470DEA}" type="presOf" srcId="{25E9F7C1-B2F2-46A2-B8AE-B1562931ED60}" destId="{AF2223CC-AF89-47DC-BF0B-D15580EC9DD0}" srcOrd="0" destOrd="0" presId="urn:microsoft.com/office/officeart/2018/2/layout/IconVerticalSolidList"/>
    <dgm:cxn modelId="{54424E85-291F-4395-9533-FD21102E104A}" type="presOf" srcId="{5636D8FB-FB18-475D-BA8B-D10E4865C634}" destId="{96E420C9-53C1-4FE9-BB4B-D4ED46738205}" srcOrd="0" destOrd="0" presId="urn:microsoft.com/office/officeart/2018/2/layout/IconVerticalSolidList"/>
    <dgm:cxn modelId="{749DD59A-F1E4-4C5F-A004-EB82360E69A6}" type="presOf" srcId="{51B9FFF7-BF0B-454C-BE4F-1DEDDD7F8F82}" destId="{700F8622-3173-4754-9B3F-6E314FAF531F}" srcOrd="0" destOrd="0" presId="urn:microsoft.com/office/officeart/2018/2/layout/IconVerticalSolidList"/>
    <dgm:cxn modelId="{7339569D-0B7E-4062-AD89-FCB4D6FA2233}" type="presOf" srcId="{85017A49-FE0C-4778-B644-E97FE26A5798}" destId="{1CFC0E2D-299F-4F7B-A29F-B3863406BD18}" srcOrd="0" destOrd="0" presId="urn:microsoft.com/office/officeart/2018/2/layout/IconVerticalSolidList"/>
    <dgm:cxn modelId="{99546DAB-DD9F-4D88-BFFB-FB7A7A28A1A9}" type="presOf" srcId="{94220F2B-647F-469B-9E04-93934C15DC93}" destId="{065E7F07-9CB9-4BA0-B156-01A6CBF989BB}" srcOrd="0" destOrd="0" presId="urn:microsoft.com/office/officeart/2018/2/layout/IconVerticalSolidList"/>
    <dgm:cxn modelId="{4F3EEAED-4C1C-4C32-A53F-14485524D412}" type="presOf" srcId="{F70C0B59-C786-43B9-98CC-D34EC32F2D3A}" destId="{52934F30-AB3E-4405-886A-128642B34D63}" srcOrd="0" destOrd="0" presId="urn:microsoft.com/office/officeart/2018/2/layout/IconVerticalSolidList"/>
    <dgm:cxn modelId="{A8F3F8D2-8E04-4578-83E8-60BE332F66BD}" type="presParOf" srcId="{700F8622-3173-4754-9B3F-6E314FAF531F}" destId="{9AFC6A6A-82CF-40CB-8DBA-34B0EA132D83}" srcOrd="0" destOrd="0" presId="urn:microsoft.com/office/officeart/2018/2/layout/IconVerticalSolidList"/>
    <dgm:cxn modelId="{B0FEBF8B-6F86-48F4-922F-5090FAD5B5AA}" type="presParOf" srcId="{9AFC6A6A-82CF-40CB-8DBA-34B0EA132D83}" destId="{8323C663-2744-4E0C-BC66-A7E8B2DFD6FD}" srcOrd="0" destOrd="0" presId="urn:microsoft.com/office/officeart/2018/2/layout/IconVerticalSolidList"/>
    <dgm:cxn modelId="{BC874D99-C0F2-4584-B7F9-2A090B8C2B2B}" type="presParOf" srcId="{9AFC6A6A-82CF-40CB-8DBA-34B0EA132D83}" destId="{A23840E6-1959-48F8-BA2A-4D858EB90A81}" srcOrd="1" destOrd="0" presId="urn:microsoft.com/office/officeart/2018/2/layout/IconVerticalSolidList"/>
    <dgm:cxn modelId="{F5AF6CB6-9BB6-475D-984F-A02371DC5146}" type="presParOf" srcId="{9AFC6A6A-82CF-40CB-8DBA-34B0EA132D83}" destId="{DA217839-A2EA-468A-A408-CC55F7EBAA64}" srcOrd="2" destOrd="0" presId="urn:microsoft.com/office/officeart/2018/2/layout/IconVerticalSolidList"/>
    <dgm:cxn modelId="{FF452282-B50A-4D52-A609-9F186FE82374}" type="presParOf" srcId="{9AFC6A6A-82CF-40CB-8DBA-34B0EA132D83}" destId="{52934F30-AB3E-4405-886A-128642B34D63}" srcOrd="3" destOrd="0" presId="urn:microsoft.com/office/officeart/2018/2/layout/IconVerticalSolidList"/>
    <dgm:cxn modelId="{7D21AC33-3F22-4397-8625-066239404742}" type="presParOf" srcId="{700F8622-3173-4754-9B3F-6E314FAF531F}" destId="{691947BA-98F2-4CA7-8880-89737099B62B}" srcOrd="1" destOrd="0" presId="urn:microsoft.com/office/officeart/2018/2/layout/IconVerticalSolidList"/>
    <dgm:cxn modelId="{68ED776B-4874-4864-8769-8AE79209CD94}" type="presParOf" srcId="{700F8622-3173-4754-9B3F-6E314FAF531F}" destId="{C25956DC-9FFA-419A-9A23-5F4424CFA187}" srcOrd="2" destOrd="0" presId="urn:microsoft.com/office/officeart/2018/2/layout/IconVerticalSolidList"/>
    <dgm:cxn modelId="{FEE8EAE3-67E0-4050-8BE0-69C091379C0F}" type="presParOf" srcId="{C25956DC-9FFA-419A-9A23-5F4424CFA187}" destId="{833B69E3-1BEF-4FA6-BB03-61B7345F172E}" srcOrd="0" destOrd="0" presId="urn:microsoft.com/office/officeart/2018/2/layout/IconVerticalSolidList"/>
    <dgm:cxn modelId="{ABD700DE-A643-4F74-B869-6D606743B71A}" type="presParOf" srcId="{C25956DC-9FFA-419A-9A23-5F4424CFA187}" destId="{751BFDE6-2C09-42C3-B79D-461FF7BF8099}" srcOrd="1" destOrd="0" presId="urn:microsoft.com/office/officeart/2018/2/layout/IconVerticalSolidList"/>
    <dgm:cxn modelId="{828EF216-678D-4B0C-B17F-FFC0D599A75B}" type="presParOf" srcId="{C25956DC-9FFA-419A-9A23-5F4424CFA187}" destId="{FCC57553-3287-4F0F-9CC9-E66F5011C9F3}" srcOrd="2" destOrd="0" presId="urn:microsoft.com/office/officeart/2018/2/layout/IconVerticalSolidList"/>
    <dgm:cxn modelId="{F4750254-10AC-437E-9F33-0D57884A0C91}" type="presParOf" srcId="{C25956DC-9FFA-419A-9A23-5F4424CFA187}" destId="{96E420C9-53C1-4FE9-BB4B-D4ED46738205}" srcOrd="3" destOrd="0" presId="urn:microsoft.com/office/officeart/2018/2/layout/IconVerticalSolidList"/>
    <dgm:cxn modelId="{687D4263-6B46-4659-87BF-15EFD2102477}" type="presParOf" srcId="{700F8622-3173-4754-9B3F-6E314FAF531F}" destId="{004C821C-147E-48A3-9649-FAF319691533}" srcOrd="3" destOrd="0" presId="urn:microsoft.com/office/officeart/2018/2/layout/IconVerticalSolidList"/>
    <dgm:cxn modelId="{BCC93F76-9CC1-4BDE-BFDC-24D8E9D0E8CD}" type="presParOf" srcId="{700F8622-3173-4754-9B3F-6E314FAF531F}" destId="{442A4F23-4EA4-48F4-8433-EF12226F331F}" srcOrd="4" destOrd="0" presId="urn:microsoft.com/office/officeart/2018/2/layout/IconVerticalSolidList"/>
    <dgm:cxn modelId="{2428CFE4-A538-4BF2-8257-564D62ED6D77}" type="presParOf" srcId="{442A4F23-4EA4-48F4-8433-EF12226F331F}" destId="{03413D35-6333-4875-BCFE-195773523D03}" srcOrd="0" destOrd="0" presId="urn:microsoft.com/office/officeart/2018/2/layout/IconVerticalSolidList"/>
    <dgm:cxn modelId="{1CB7859C-A5D5-4B0D-AD98-2476E000A21B}" type="presParOf" srcId="{442A4F23-4EA4-48F4-8433-EF12226F331F}" destId="{248F1A14-9EBE-4A23-ACE7-9AAA84842772}" srcOrd="1" destOrd="0" presId="urn:microsoft.com/office/officeart/2018/2/layout/IconVerticalSolidList"/>
    <dgm:cxn modelId="{E17B49F3-8B5A-46DB-9C6A-49E54CEE9C76}" type="presParOf" srcId="{442A4F23-4EA4-48F4-8433-EF12226F331F}" destId="{EFF61704-9E32-4C94-885C-6845DC3BF766}" srcOrd="2" destOrd="0" presId="urn:microsoft.com/office/officeart/2018/2/layout/IconVerticalSolidList"/>
    <dgm:cxn modelId="{1892B85C-6C77-497A-A952-88267F9CB798}" type="presParOf" srcId="{442A4F23-4EA4-48F4-8433-EF12226F331F}" destId="{065E7F07-9CB9-4BA0-B156-01A6CBF989BB}" srcOrd="3" destOrd="0" presId="urn:microsoft.com/office/officeart/2018/2/layout/IconVerticalSolidList"/>
    <dgm:cxn modelId="{735C4AC6-C3FB-4C3A-B63D-D5278CA1A4B7}" type="presParOf" srcId="{700F8622-3173-4754-9B3F-6E314FAF531F}" destId="{8181E81F-C1DC-4405-8421-1317B5CE9467}" srcOrd="5" destOrd="0" presId="urn:microsoft.com/office/officeart/2018/2/layout/IconVerticalSolidList"/>
    <dgm:cxn modelId="{3C90C832-DFEB-4961-BBFA-7E7F9918DA37}" type="presParOf" srcId="{700F8622-3173-4754-9B3F-6E314FAF531F}" destId="{A5AE7BB9-D6D9-4A88-9B9A-D39FD2750C3E}" srcOrd="6" destOrd="0" presId="urn:microsoft.com/office/officeart/2018/2/layout/IconVerticalSolidList"/>
    <dgm:cxn modelId="{E0B9696F-64A3-401A-B016-7C01F853AC80}" type="presParOf" srcId="{A5AE7BB9-D6D9-4A88-9B9A-D39FD2750C3E}" destId="{9AEC9BC7-0268-4DED-AC25-3F514B309984}" srcOrd="0" destOrd="0" presId="urn:microsoft.com/office/officeart/2018/2/layout/IconVerticalSolidList"/>
    <dgm:cxn modelId="{4BA0B56D-D0BD-4A69-B0F4-AB95130E5A98}" type="presParOf" srcId="{A5AE7BB9-D6D9-4A88-9B9A-D39FD2750C3E}" destId="{8EB2F403-8946-4390-817D-DDC00351D9BE}" srcOrd="1" destOrd="0" presId="urn:microsoft.com/office/officeart/2018/2/layout/IconVerticalSolidList"/>
    <dgm:cxn modelId="{264D2B7A-2DFD-417A-9618-031E9300E6AD}" type="presParOf" srcId="{A5AE7BB9-D6D9-4A88-9B9A-D39FD2750C3E}" destId="{1841AC41-A08C-4BF3-AEFB-64F4ECF88A53}" srcOrd="2" destOrd="0" presId="urn:microsoft.com/office/officeart/2018/2/layout/IconVerticalSolidList"/>
    <dgm:cxn modelId="{B6955760-0375-4D15-85E8-AFC6CF4A9758}" type="presParOf" srcId="{A5AE7BB9-D6D9-4A88-9B9A-D39FD2750C3E}" destId="{1CFC0E2D-299F-4F7B-A29F-B3863406BD18}" srcOrd="3" destOrd="0" presId="urn:microsoft.com/office/officeart/2018/2/layout/IconVerticalSolidList"/>
    <dgm:cxn modelId="{C7F0B800-B767-447D-9DF0-8EB1CB276CCD}" type="presParOf" srcId="{700F8622-3173-4754-9B3F-6E314FAF531F}" destId="{A0F755BA-13A9-424E-AFCB-57B2C76509BB}" srcOrd="7" destOrd="0" presId="urn:microsoft.com/office/officeart/2018/2/layout/IconVerticalSolidList"/>
    <dgm:cxn modelId="{747743DC-60B4-4700-9338-1EDDBD67313F}" type="presParOf" srcId="{700F8622-3173-4754-9B3F-6E314FAF531F}" destId="{72A496AC-4AF3-4020-9CCA-D459411C7177}" srcOrd="8" destOrd="0" presId="urn:microsoft.com/office/officeart/2018/2/layout/IconVerticalSolidList"/>
    <dgm:cxn modelId="{0603D542-D041-4620-8445-DA73852EADED}" type="presParOf" srcId="{72A496AC-4AF3-4020-9CCA-D459411C7177}" destId="{A7429803-349B-4D02-9A95-626721048863}" srcOrd="0" destOrd="0" presId="urn:microsoft.com/office/officeart/2018/2/layout/IconVerticalSolidList"/>
    <dgm:cxn modelId="{695BF0E6-59CF-4FC9-BC3F-91FBB487319D}" type="presParOf" srcId="{72A496AC-4AF3-4020-9CCA-D459411C7177}" destId="{557F2E67-EED1-4C82-91C0-5040C36A066E}" srcOrd="1" destOrd="0" presId="urn:microsoft.com/office/officeart/2018/2/layout/IconVerticalSolidList"/>
    <dgm:cxn modelId="{4D2E3707-853E-436B-9FD1-394880A49CF7}" type="presParOf" srcId="{72A496AC-4AF3-4020-9CCA-D459411C7177}" destId="{084F264D-D2DC-458F-A72E-0FFB5FCEACAF}" srcOrd="2" destOrd="0" presId="urn:microsoft.com/office/officeart/2018/2/layout/IconVerticalSolidList"/>
    <dgm:cxn modelId="{3DECF54F-542B-428A-ACA1-7A4EEC5D5CE4}" type="presParOf" srcId="{72A496AC-4AF3-4020-9CCA-D459411C7177}" destId="{AF2223CC-AF89-47DC-BF0B-D15580EC9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DEF02-C844-49C2-BD58-F9DFD8BC2DDE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4A623-6B5A-44AC-BD34-E16885076CBD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40CF-4DBE-45BB-8C6F-986D2A9BC47A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/>
            <a:t>We can use the index operator [] to access an item in a tuple, where the index starts from 0.</a:t>
          </a:r>
          <a:endParaRPr lang="en-US" sz="2100" kern="1200"/>
        </a:p>
      </dsp:txBody>
      <dsp:txXfrm>
        <a:off x="1113940" y="1902"/>
        <a:ext cx="9392515" cy="964450"/>
      </dsp:txXfrm>
    </dsp:sp>
    <dsp:sp modelId="{DA2024DE-192E-4C93-A77B-9A28AD62FFA0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3DBB-4AE1-4549-B200-E20B86CF6758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1D2DE-2517-45CF-B307-16E0C0C21E36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/>
            <a:t>So, a tuple having 6 elements will have indices from 0 to 5. Trying to access an index outside of the tuple index range(6,7,... in this example) will raise an </a:t>
          </a:r>
          <a:r>
            <a:rPr lang="en-ID" sz="2100" b="1" kern="1200"/>
            <a:t>IndexError</a:t>
          </a:r>
          <a:r>
            <a:rPr lang="en-ID" sz="2100" kern="1200"/>
            <a:t>.</a:t>
          </a:r>
          <a:endParaRPr lang="en-US" sz="2100" kern="1200"/>
        </a:p>
      </dsp:txBody>
      <dsp:txXfrm>
        <a:off x="1113940" y="1207466"/>
        <a:ext cx="9392515" cy="964450"/>
      </dsp:txXfrm>
    </dsp:sp>
    <dsp:sp modelId="{0CF30FD2-B039-4451-9E4E-5BE599FD663C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95DE7-62A9-4322-9C66-374941466996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45BC-15BF-4B1B-A0EB-ECBC15114196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/>
            <a:t>The index must be an integer, so we cannot use float or other types. This will result in </a:t>
          </a:r>
          <a:r>
            <a:rPr lang="en-ID" sz="2100" b="1" kern="1200"/>
            <a:t>TypeError</a:t>
          </a:r>
          <a:r>
            <a:rPr lang="en-ID" sz="2100" kern="1200"/>
            <a:t>.</a:t>
          </a:r>
          <a:endParaRPr lang="en-US" sz="2100" kern="1200"/>
        </a:p>
      </dsp:txBody>
      <dsp:txXfrm>
        <a:off x="1113940" y="2413029"/>
        <a:ext cx="9392515" cy="964450"/>
      </dsp:txXfrm>
    </dsp:sp>
    <dsp:sp modelId="{B6BEF084-783F-459C-AAA9-2900B39F12D3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D5ED-C6E9-4E2C-9EA4-C042A3910697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FC3C8-3B2D-406D-8F51-55C6140C6A92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/>
            <a:t>Likewise, nested tuples are accessed using nested indexing</a:t>
          </a:r>
          <a:endParaRPr lang="en-US" sz="2100" kern="1200"/>
        </a:p>
      </dsp:txBody>
      <dsp:txXfrm>
        <a:off x="1113940" y="3618592"/>
        <a:ext cx="9392515" cy="96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C663-2744-4E0C-BC66-A7E8B2DFD6FD}">
      <dsp:nvSpPr>
        <dsp:cNvPr id="0" name=""/>
        <dsp:cNvSpPr/>
      </dsp:nvSpPr>
      <dsp:spPr>
        <a:xfrm>
          <a:off x="0" y="3543"/>
          <a:ext cx="10506456" cy="7547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40E6-1959-48F8-BA2A-4D858EB90A81}">
      <dsp:nvSpPr>
        <dsp:cNvPr id="0" name=""/>
        <dsp:cNvSpPr/>
      </dsp:nvSpPr>
      <dsp:spPr>
        <a:xfrm>
          <a:off x="228303" y="173355"/>
          <a:ext cx="415097" cy="415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34F30-AB3E-4405-886A-128642B34D63}">
      <dsp:nvSpPr>
        <dsp:cNvPr id="0" name=""/>
        <dsp:cNvSpPr/>
      </dsp:nvSpPr>
      <dsp:spPr>
        <a:xfrm>
          <a:off x="871704" y="3543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Since tuples are quite similar to lists, both of them are used in similar situations. However, there are certain advantages of implementing a tuple over a list. Below listed are some of the main advantages:</a:t>
          </a:r>
          <a:endParaRPr lang="en-US" sz="1800" kern="1200"/>
        </a:p>
      </dsp:txBody>
      <dsp:txXfrm>
        <a:off x="871704" y="3543"/>
        <a:ext cx="9634751" cy="754722"/>
      </dsp:txXfrm>
    </dsp:sp>
    <dsp:sp modelId="{833B69E3-1BEF-4FA6-BB03-61B7345F172E}">
      <dsp:nvSpPr>
        <dsp:cNvPr id="0" name=""/>
        <dsp:cNvSpPr/>
      </dsp:nvSpPr>
      <dsp:spPr>
        <a:xfrm>
          <a:off x="0" y="946946"/>
          <a:ext cx="10506456" cy="754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BFDE6-2C09-42C3-B79D-461FF7BF8099}">
      <dsp:nvSpPr>
        <dsp:cNvPr id="0" name=""/>
        <dsp:cNvSpPr/>
      </dsp:nvSpPr>
      <dsp:spPr>
        <a:xfrm>
          <a:off x="228303" y="1116759"/>
          <a:ext cx="415097" cy="415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420C9-53C1-4FE9-BB4B-D4ED46738205}">
      <dsp:nvSpPr>
        <dsp:cNvPr id="0" name=""/>
        <dsp:cNvSpPr/>
      </dsp:nvSpPr>
      <dsp:spPr>
        <a:xfrm>
          <a:off x="871704" y="946946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We generally use tuples for heterogeneous (different) data types and lists for homogeneous (similar) data types.</a:t>
          </a:r>
          <a:endParaRPr lang="en-US" sz="1800" kern="1200"/>
        </a:p>
      </dsp:txBody>
      <dsp:txXfrm>
        <a:off x="871704" y="946946"/>
        <a:ext cx="9634751" cy="754722"/>
      </dsp:txXfrm>
    </dsp:sp>
    <dsp:sp modelId="{03413D35-6333-4875-BCFE-195773523D03}">
      <dsp:nvSpPr>
        <dsp:cNvPr id="0" name=""/>
        <dsp:cNvSpPr/>
      </dsp:nvSpPr>
      <dsp:spPr>
        <a:xfrm>
          <a:off x="0" y="1890350"/>
          <a:ext cx="10506456" cy="754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1A14-9EBE-4A23-ACE7-9AAA84842772}">
      <dsp:nvSpPr>
        <dsp:cNvPr id="0" name=""/>
        <dsp:cNvSpPr/>
      </dsp:nvSpPr>
      <dsp:spPr>
        <a:xfrm>
          <a:off x="228303" y="2060163"/>
          <a:ext cx="415097" cy="415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E7F07-9CB9-4BA0-B156-01A6CBF989BB}">
      <dsp:nvSpPr>
        <dsp:cNvPr id="0" name=""/>
        <dsp:cNvSpPr/>
      </dsp:nvSpPr>
      <dsp:spPr>
        <a:xfrm>
          <a:off x="871704" y="1890350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Since tuples are immutable, iterating through a tuple is faster than with list. So there is a slight performance boost.</a:t>
          </a:r>
          <a:endParaRPr lang="en-US" sz="1800" kern="1200"/>
        </a:p>
      </dsp:txBody>
      <dsp:txXfrm>
        <a:off x="871704" y="1890350"/>
        <a:ext cx="9634751" cy="754722"/>
      </dsp:txXfrm>
    </dsp:sp>
    <dsp:sp modelId="{9AEC9BC7-0268-4DED-AC25-3F514B309984}">
      <dsp:nvSpPr>
        <dsp:cNvPr id="0" name=""/>
        <dsp:cNvSpPr/>
      </dsp:nvSpPr>
      <dsp:spPr>
        <a:xfrm>
          <a:off x="0" y="2833754"/>
          <a:ext cx="10506456" cy="7547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2F403-8946-4390-817D-DDC00351D9BE}">
      <dsp:nvSpPr>
        <dsp:cNvPr id="0" name=""/>
        <dsp:cNvSpPr/>
      </dsp:nvSpPr>
      <dsp:spPr>
        <a:xfrm>
          <a:off x="228303" y="3003566"/>
          <a:ext cx="415097" cy="415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C0E2D-299F-4F7B-A29F-B3863406BD18}">
      <dsp:nvSpPr>
        <dsp:cNvPr id="0" name=""/>
        <dsp:cNvSpPr/>
      </dsp:nvSpPr>
      <dsp:spPr>
        <a:xfrm>
          <a:off x="871704" y="2833754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Tuples that contain immutable elements can be used as a key for a dictionary. With lists, this is not possible.</a:t>
          </a:r>
          <a:endParaRPr lang="en-US" sz="1800" kern="1200"/>
        </a:p>
      </dsp:txBody>
      <dsp:txXfrm>
        <a:off x="871704" y="2833754"/>
        <a:ext cx="9634751" cy="754722"/>
      </dsp:txXfrm>
    </dsp:sp>
    <dsp:sp modelId="{A7429803-349B-4D02-9A95-626721048863}">
      <dsp:nvSpPr>
        <dsp:cNvPr id="0" name=""/>
        <dsp:cNvSpPr/>
      </dsp:nvSpPr>
      <dsp:spPr>
        <a:xfrm>
          <a:off x="0" y="3777157"/>
          <a:ext cx="10506456" cy="7547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F2E67-EED1-4C82-91C0-5040C36A066E}">
      <dsp:nvSpPr>
        <dsp:cNvPr id="0" name=""/>
        <dsp:cNvSpPr/>
      </dsp:nvSpPr>
      <dsp:spPr>
        <a:xfrm>
          <a:off x="228303" y="3946970"/>
          <a:ext cx="415097" cy="415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23CC-AF89-47DC-BF0B-D15580EC9DD0}">
      <dsp:nvSpPr>
        <dsp:cNvPr id="0" name=""/>
        <dsp:cNvSpPr/>
      </dsp:nvSpPr>
      <dsp:spPr>
        <a:xfrm>
          <a:off x="871704" y="3777157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If you have data that doesn't change, implementing it as tuple will guarantee that it remains write-protected.</a:t>
          </a:r>
          <a:endParaRPr lang="en-US" sz="1800" kern="1200"/>
        </a:p>
      </dsp:txBody>
      <dsp:txXfrm>
        <a:off x="871704" y="3777157"/>
        <a:ext cx="9634751" cy="754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A046-738B-694C-BECC-64EC59DAA8A6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22A-57CE-9843-8CAB-99BA20726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22A-57CE-9843-8CAB-99BA207262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FC8-5694-AB4C-B5BE-ACF15B3D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7F3F-37FE-8349-ADD4-AE7DF7DB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6180-9C72-EF48-ACAB-3F6280B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601C-7909-7040-97D3-14EC75D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1FCE-6794-0F43-A70A-BADE1B8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9AF5-946F-5649-8E50-CB21348C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848-7B94-BE47-BAA0-EB5FE0EE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F80C-5B74-944C-8C5E-E27743D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1074-57FE-814E-89C8-1BD6E1A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D3F0-7ABB-6E40-B543-389F402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E942-44FC-FD43-832B-D034359C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72F51-485B-6049-B284-D6D88E7EE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11B7-3A0C-A54E-A179-5BADE6C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CD55-F3A2-0F45-B3DC-AFDD14B8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7824-1618-DF44-BC3A-F96B2FE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DAAE-FE84-F745-9FB3-89B8E8A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23FB-9EE5-8740-B177-B828D7CD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28358-1A4B-0841-952C-AD97EBC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C554-5107-8246-9979-445FE3E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5B6-493B-C642-8F4D-089522FE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DFDA-4E62-564F-BB15-0D3D69F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F525-27CD-CD48-9164-67D2F876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8C51-B565-4643-B9D1-4A106AC9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19B1-1EF0-BB46-8E19-5472AA2B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C20D-6665-4B49-9AAE-00952520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5EB-16A6-154A-9F9D-4BE5C8B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1357-545A-5448-80D6-E5A7A914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EF5-6EC6-4C46-9731-61FD23A8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7CDE-C950-EB49-AB1A-98CFCB5B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B6C0-8146-B640-9D6F-0DA2B375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B603-98B8-C948-BAC1-0A659014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7834-BACB-6F4C-93D2-5A9DF06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797F-3523-184A-896F-EF8F93A7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7ABB-6B05-6D49-B914-E5BAD19D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1DF9-6140-944A-B455-616616A3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C83A-B953-7848-9788-9D1CBBB6E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C849E-1448-0940-8AF6-0ACA9EA3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F848-BFC4-6243-98D7-70EDACB7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F7FB2-282A-AA49-9E37-AA84D21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97A9-0150-D648-B12E-061BADCE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5E3CF-E040-6F4E-AB6F-5F21F81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BD2D3-8901-0A43-AD26-0459A1E2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265A-EDDE-A946-ADF6-2B420B1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34AB6-A8E5-7447-921E-2E1992C4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550F3-4428-8C41-A1F4-941C01A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AF13-6A26-A347-B11D-DDB19CC8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7CA-3D40-4D4F-8A34-5D637A05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A70-E1AD-764A-BADE-07751D2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B03E-4338-0442-8C75-F6005D66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165E-1BB7-D449-A25F-37B7B505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4F3E-2B4F-0945-9784-D8B3BF3E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D4AD-CE67-A84C-A367-7885686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A93C-D5FF-8240-AFF2-5B17559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A1A8B-EB49-8C46-8C9F-8773D357B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4903-6311-B941-89E8-6A9B959D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A7C0-B76A-324E-A486-6CE7C4F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D0C8-6896-5D4D-8679-42CE00E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D91A-769D-2842-8655-695C0BB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21CFE-14B9-B648-82E7-DEFE8CF6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18AE-7F07-B841-A720-06C00D97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248F-6185-2047-9949-FB61BD0F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0227-F6E8-D84A-AF9B-3F2FEA07880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76B6-28D4-194C-B459-7B5350F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D8BE-E302-9747-A14F-13A9236E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programiz.com/python-programming/keyword-list#de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tuple/index" TargetMode="External"/><Relationship Id="rId2" Type="http://schemas.openxmlformats.org/officeDocument/2006/relationships/hyperlink" Target="https://www.programiz.com/python-programming/methods/tuple/cou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tuple" TargetMode="External"/><Relationship Id="rId3" Type="http://schemas.openxmlformats.org/officeDocument/2006/relationships/hyperlink" Target="https://www.w3schools.com/python/python_tuples.asp" TargetMode="External"/><Relationship Id="rId7" Type="http://schemas.openxmlformats.org/officeDocument/2006/relationships/hyperlink" Target="https://www.askpython.com/python/list/python-list-of-tuples" TargetMode="External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in/python-tutorial/tuples/#:~:text=Some%20of%20the%20characteristics%20features,must%20have%20a%20defined%20order" TargetMode="External"/><Relationship Id="rId5" Type="http://schemas.openxmlformats.org/officeDocument/2006/relationships/hyperlink" Target="https://www.geeksforgeeks.org/tuples-in-python/" TargetMode="External"/><Relationship Id="rId4" Type="http://schemas.openxmlformats.org/officeDocument/2006/relationships/hyperlink" Target="https://realpython.com/python-lists-tuples/#python-tupl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imanuaba/tuplesExercise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Background 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2" y="0"/>
            <a:ext cx="12186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2389350" y="2184575"/>
            <a:ext cx="9796738" cy="2329249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Introduction of Tuples</a:t>
            </a:r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COMP 6502 + COMP 6056</a:t>
            </a: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By Ida Bagus Kerthyayana Manuaba</a:t>
            </a:r>
          </a:p>
          <a:p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Monday, 28 Sep 2020</a:t>
            </a: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C5346-4047-5D44-B6D8-5B8D5529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Python Tuples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B8C4-064E-C143-B089-9F38757B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 Tuple is a collection of Python objects separated by commas.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In someway a tuple is similar to a List in terms of indexing, nested objects and repetition but a tuple is immutable unlike lists which are mutable.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18EF4F-33D3-814D-80C0-C5B5ECBF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ID">
                <a:solidFill>
                  <a:schemeClr val="bg1"/>
                </a:solidFill>
              </a:rPr>
              <a:t>The characteristics of Python Tuples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B868-E821-114C-AEBC-07D8B8E8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ID" sz="2400"/>
              <a:t>Tuples are defined in the same way as lists.</a:t>
            </a:r>
          </a:p>
          <a:p>
            <a:r>
              <a:rPr lang="en-ID" sz="2400"/>
              <a:t>They are enclosed within parenthesis and not within square braces.</a:t>
            </a:r>
          </a:p>
          <a:p>
            <a:r>
              <a:rPr lang="en-ID" sz="2400"/>
              <a:t>Elements of the tuple must have a defined order.</a:t>
            </a:r>
          </a:p>
          <a:p>
            <a:r>
              <a:rPr lang="en-ID" sz="2400"/>
              <a:t>Negative indices are counted from the end of the tuple, just like lists.</a:t>
            </a:r>
          </a:p>
          <a:p>
            <a:r>
              <a:rPr lang="en-ID" sz="2400"/>
              <a:t>Tuple also has the same structure where commas separate the values.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4486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863A-2A23-5141-A1CA-F662D66A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D" b="1"/>
              <a:t>Creating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ABE3-1959-BB4B-92F6-BECA2EB2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D" sz="2000"/>
              <a:t>A tuple is created by placing all the items (elements) inside parentheses (), separated by commas. </a:t>
            </a:r>
          </a:p>
          <a:p>
            <a:pPr lvl="1"/>
            <a:r>
              <a:rPr lang="en-ID" sz="2000"/>
              <a:t>The parentheses are optional; however, it is a good practice to use them.</a:t>
            </a:r>
          </a:p>
          <a:p>
            <a:r>
              <a:rPr lang="en-ID" sz="2000"/>
              <a:t>A tuple can have any number of items and they may be of different types (integer, float, list, string, etc.).</a:t>
            </a:r>
          </a:p>
          <a:p>
            <a:endParaRPr lang="en-US" sz="200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488F13F-CE99-44AC-9FFE-FC6766D17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5A856-1FF9-DD48-A8D3-304FF77D24FB}"/>
              </a:ext>
            </a:extLst>
          </p:cNvPr>
          <p:cNvSpPr/>
          <p:nvPr/>
        </p:nvSpPr>
        <p:spPr>
          <a:xfrm>
            <a:off x="995662" y="766732"/>
            <a:ext cx="106394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Different types of tuples 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Empty tuple </a:t>
            </a:r>
          </a:p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()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Tuple having integers </a:t>
            </a:r>
          </a:p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(1, 2, 3)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tuple with mixed datatypes </a:t>
            </a:r>
          </a:p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(1, "Hello", 3.4)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nested tuple </a:t>
            </a:r>
          </a:p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("mouse", [8, 4, 6], (1, 2, 3))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</a:t>
            </a:r>
            <a:endParaRPr lang="en-US" sz="2300" dirty="0"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C6EB1-3327-6C4D-8041-D1F0F16F2EB5}"/>
              </a:ext>
            </a:extLst>
          </p:cNvPr>
          <p:cNvSpPr/>
          <p:nvPr/>
        </p:nvSpPr>
        <p:spPr>
          <a:xfrm>
            <a:off x="7628320" y="3267483"/>
            <a:ext cx="2066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latin typeface="euclid_circular_a"/>
              </a:rPr>
              <a:t>Output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041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4387D-AF03-064A-B718-FBE75B94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981C7-4D2B-B747-9DE0-75E8950BE5DF}"/>
              </a:ext>
            </a:extLst>
          </p:cNvPr>
          <p:cNvSpPr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()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(1, 2, 3)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(1, 'Hello', 3.4)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('mouse', [8, 4, 6], (1, 2, 3))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7D281-2673-BB43-8218-B584E71B7359}"/>
              </a:ext>
            </a:extLst>
          </p:cNvPr>
          <p:cNvSpPr/>
          <p:nvPr/>
        </p:nvSpPr>
        <p:spPr>
          <a:xfrm>
            <a:off x="635000" y="2400301"/>
            <a:ext cx="10896600" cy="332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3, 4.6, "dog"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tuple unpacking is also possible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a, b, c = 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print(a) # 3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print(b) # 4.6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print(c) # dog</a:t>
            </a:r>
            <a:endParaRPr lang="en-US" sz="2000" dirty="0"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A03F-9CE5-8B47-A349-CB18684A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35000"/>
            <a:ext cx="10896600" cy="2159000"/>
          </a:xfrm>
        </p:spPr>
        <p:txBody>
          <a:bodyPr wrap="square" anchor="t">
            <a:normAutofit/>
          </a:bodyPr>
          <a:lstStyle/>
          <a:p>
            <a:r>
              <a:rPr lang="en-ID" dirty="0"/>
              <a:t>A tuple can also be created without using parentheses. This is known as </a:t>
            </a:r>
            <a:r>
              <a:rPr lang="en-ID" b="1" dirty="0"/>
              <a:t>tuple packing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021A4-44B9-9744-8171-C4585996AC1D}"/>
              </a:ext>
            </a:extLst>
          </p:cNvPr>
          <p:cNvSpPr/>
          <p:nvPr/>
        </p:nvSpPr>
        <p:spPr>
          <a:xfrm>
            <a:off x="635000" y="3009900"/>
            <a:ext cx="10896600" cy="317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150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 = ("hello")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print(type(</a:t>
            </a: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)) # &lt;class 'str’&gt;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150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Creating a tuple having one element </a:t>
            </a: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 = ("hello",)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print(type(</a:t>
            </a: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)) # &lt;class 'tuple’&gt;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150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Parentheses is optional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 = "hello",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print(type(</a:t>
            </a:r>
            <a:r>
              <a:rPr lang="en-ID" sz="150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)) # &lt;class 'tuple’&gt;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260A-3050-0D4D-890B-06853A3C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35000"/>
            <a:ext cx="10896600" cy="2298700"/>
          </a:xfrm>
        </p:spPr>
        <p:txBody>
          <a:bodyPr wrap="square" anchor="t">
            <a:normAutofit/>
          </a:bodyPr>
          <a:lstStyle/>
          <a:p>
            <a:r>
              <a:rPr lang="en-ID" dirty="0"/>
              <a:t>Creating a tuple with one element is a bit tricky.</a:t>
            </a:r>
          </a:p>
          <a:p>
            <a:r>
              <a:rPr lang="en-ID" dirty="0"/>
              <a:t>Having one element within parentheses is not enough. We will need a trailing comma to indicate that it is, in fact, a tuple.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97D2-0FE4-B24E-83B5-11DF3100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D" b="1" dirty="0"/>
              <a:t>Access Tuple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35C8-21A0-1A4C-92BA-45313983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There are various ways in which we can access the elements of a tuple.</a:t>
            </a:r>
            <a:endParaRPr lang="en-ID" sz="2000" b="1" dirty="0"/>
          </a:p>
          <a:p>
            <a:pPr lvl="1"/>
            <a:r>
              <a:rPr lang="en-ID" sz="2000" b="1" dirty="0"/>
              <a:t>Indexing</a:t>
            </a:r>
          </a:p>
          <a:p>
            <a:pPr lvl="1"/>
            <a:r>
              <a:rPr lang="en-ID" sz="2000" b="1" dirty="0"/>
              <a:t>Negative Indexing</a:t>
            </a:r>
          </a:p>
          <a:p>
            <a:pPr lvl="1"/>
            <a:r>
              <a:rPr lang="en-ID" sz="2000" b="1" dirty="0"/>
              <a:t>Slicing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349C7-45D3-49C8-9BCA-F499B5DB7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4" r="1890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5AF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8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A9F8-590C-294A-9DFB-45CED318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E8EB5F-0B88-454D-9A3F-40D5A8D2D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82765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21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F80C-C877-6F48-8461-BE695726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Examples: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F1097-C5AF-0140-8C0F-3C94BBBD41C3}"/>
              </a:ext>
            </a:extLst>
          </p:cNvPr>
          <p:cNvSpPr/>
          <p:nvPr/>
        </p:nvSpPr>
        <p:spPr>
          <a:xfrm>
            <a:off x="4447308" y="319088"/>
            <a:ext cx="6906491" cy="6452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Accessing tuple elements using indexing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 = ('p','e','r','m','</a:t>
            </a: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i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','t’)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[0]) # 'p’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[5]) # 't’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IndexError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: list index out of range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print(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[6])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Index must be an integer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TypeError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: list indices must be integers, not float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[2.0]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nested tuple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n_tuple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 = ("mouse", [8, 4, 6], (1, 2, 3))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# nested index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n_tuple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[0][3]) # 's’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US" sz="1600" dirty="0" err="1">
                <a:latin typeface="Roboto Mono for Powerline" pitchFamily="2" charset="0"/>
                <a:ea typeface="Roboto Mono for Powerline" pitchFamily="2" charset="0"/>
              </a:rPr>
              <a:t>n_tuple</a:t>
            </a:r>
            <a:r>
              <a:rPr lang="en-US" sz="1600" dirty="0">
                <a:latin typeface="Roboto Mono for Powerline" pitchFamily="2" charset="0"/>
                <a:ea typeface="Roboto Mono for Powerline" pitchFamily="2" charset="0"/>
              </a:rPr>
              <a:t>[1][1]) # 4</a:t>
            </a:r>
          </a:p>
        </p:txBody>
      </p:sp>
    </p:spTree>
    <p:extLst>
      <p:ext uri="{BB962C8B-B14F-4D97-AF65-F5344CB8AC3E}">
        <p14:creationId xmlns:p14="http://schemas.microsoft.com/office/powerpoint/2010/main" val="155360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tion to Programming">
            <a:extLst>
              <a:ext uri="{FF2B5EF4-FFF2-40B4-BE49-F238E27FC236}">
                <a16:creationId xmlns:a16="http://schemas.microsoft.com/office/drawing/2014/main" id="{5DA6EC20-909D-D143-A9E5-87321F964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24889" b="340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Agenda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093" y="2718054"/>
            <a:ext cx="5369950" cy="3207258"/>
          </a:xfrm>
        </p:spPr>
        <p:txBody>
          <a:bodyPr anchor="t">
            <a:normAutofit/>
          </a:bodyPr>
          <a:lstStyle/>
          <a:p>
            <a:pPr lvl="1" eaLnBrk="1" hangingPunct="1"/>
            <a:r>
              <a:rPr lang="en-US" sz="2000" b="1" dirty="0">
                <a:ea typeface="ＭＳ Ｐゴシック" pitchFamily="34" charset="-128"/>
              </a:rPr>
              <a:t>Review:</a:t>
            </a:r>
          </a:p>
          <a:p>
            <a:pPr lvl="2"/>
            <a:r>
              <a:rPr lang="en-US" sz="1600" b="1" dirty="0">
                <a:ea typeface="ＭＳ Ｐゴシック" pitchFamily="34" charset="-128"/>
              </a:rPr>
              <a:t>Python List</a:t>
            </a:r>
          </a:p>
          <a:p>
            <a:pPr lvl="2"/>
            <a:r>
              <a:rPr lang="en-US" sz="1600" b="1" dirty="0">
                <a:ea typeface="ＭＳ Ｐゴシック" pitchFamily="34" charset="-128"/>
              </a:rPr>
              <a:t>String</a:t>
            </a:r>
          </a:p>
          <a:p>
            <a:pPr lvl="1" eaLnBrk="1" hangingPunct="1"/>
            <a:endParaRPr lang="en-US" sz="2000" b="1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b="1">
                <a:ea typeface="ＭＳ Ｐゴシック" pitchFamily="34" charset="-128"/>
              </a:rPr>
              <a:t>Python </a:t>
            </a:r>
            <a:r>
              <a:rPr lang="en-US" sz="2000" b="1" dirty="0">
                <a:ea typeface="ＭＳ Ｐゴシック" pitchFamily="34" charset="-128"/>
              </a:rPr>
              <a:t>Tuples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8949" y="7292833"/>
            <a:ext cx="8953148" cy="35942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5BF542-62DB-46B5-9382-22F24A17A110}" type="slidenum">
              <a:rPr lang="en-US" sz="1824" smtClean="0">
                <a:solidFill>
                  <a:schemeClr val="accent6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824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6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C5A36-79EC-494E-9E89-B8C881C0E371}"/>
              </a:ext>
            </a:extLst>
          </p:cNvPr>
          <p:cNvSpPr/>
          <p:nvPr/>
        </p:nvSpPr>
        <p:spPr>
          <a:xfrm>
            <a:off x="717423" y="3327400"/>
            <a:ext cx="10839577" cy="29460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Negative indexing for accessing tuple elements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('p', 'e', 'r', 'm', '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i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', 't’)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Output: 't’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[-1])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Output: 'p’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[-6])</a:t>
            </a:r>
            <a:endParaRPr lang="en-US" sz="2000" dirty="0"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37FDD-EC40-3347-A6BA-CCEC481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D" sz="3200" b="1" dirty="0">
                <a:solidFill>
                  <a:srgbClr val="FFFFFF"/>
                </a:solidFill>
              </a:rPr>
              <a:t>Negative Indexing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C01E-2F39-2547-B3F7-5F924C1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0" y="952500"/>
            <a:ext cx="6896100" cy="2324100"/>
          </a:xfrm>
        </p:spPr>
        <p:txBody>
          <a:bodyPr wrap="square" anchor="t">
            <a:normAutofit/>
          </a:bodyPr>
          <a:lstStyle/>
          <a:p>
            <a:r>
              <a:rPr lang="en-ID" dirty="0"/>
              <a:t>Python allows negative indexing for its sequences.</a:t>
            </a:r>
          </a:p>
          <a:p>
            <a:r>
              <a:rPr lang="en-ID" dirty="0"/>
              <a:t>Similar to ”</a:t>
            </a:r>
            <a:r>
              <a:rPr lang="en-ID" b="1" dirty="0"/>
              <a:t>List</a:t>
            </a:r>
            <a:r>
              <a:rPr lang="en-ID" dirty="0"/>
              <a:t>” The index of -1 refers to the last item, -2 to the second last item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F04B-C1C1-A745-B0EA-62E9DF8962C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D" b="1" dirty="0"/>
              <a:t>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C205-D8BD-7042-BDA1-F881E952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List, </a:t>
            </a:r>
            <a:r>
              <a:rPr lang="en-ID" dirty="0"/>
              <a:t>We can access a range of items in a tuple by using the slicing operator colon 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B13F7-8C29-FD49-85F7-102E5D66C629}"/>
              </a:ext>
            </a:extLst>
          </p:cNvPr>
          <p:cNvSpPr/>
          <p:nvPr/>
        </p:nvSpPr>
        <p:spPr>
          <a:xfrm>
            <a:off x="838197" y="2779554"/>
            <a:ext cx="5257798" cy="2739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Accessing tuple elements using slicing </a:t>
            </a:r>
          </a:p>
          <a:p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 = ('p','r','o','g','r','a','m','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i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','z’) </a:t>
            </a:r>
          </a:p>
          <a:p>
            <a:endParaRPr lang="en-ID" sz="14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elements 2nd to 4th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Output: ('r', 'o', 'g’)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[1:4]) </a:t>
            </a:r>
          </a:p>
          <a:p>
            <a:endParaRPr lang="en-ID" sz="14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elements beginning to 2nd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Output: ('p', 'r’)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[:-7]) </a:t>
            </a:r>
          </a:p>
          <a:p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A5FA1-4678-9642-9150-0339D078418C}"/>
              </a:ext>
            </a:extLst>
          </p:cNvPr>
          <p:cNvSpPr/>
          <p:nvPr/>
        </p:nvSpPr>
        <p:spPr>
          <a:xfrm>
            <a:off x="6095998" y="2773784"/>
            <a:ext cx="5257802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elements 8th to end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Output: ('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i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', 'z’)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[7:]) </a:t>
            </a:r>
          </a:p>
          <a:p>
            <a:endParaRPr lang="en-ID" sz="14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elements beginning to end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# Output: ('p', 'r', 'o', 'g', 'r', 'a', 'm', '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i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', 'z’) </a:t>
            </a:r>
          </a:p>
          <a:p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14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1400" dirty="0">
                <a:latin typeface="Roboto Mono for Powerline" pitchFamily="2" charset="0"/>
                <a:ea typeface="Roboto Mono for Powerline" pitchFamily="2" charset="0"/>
              </a:rPr>
              <a:t>[:])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7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4C6-E41D-FC4D-B13C-3B68BC89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D" b="1" dirty="0"/>
              <a:t>Changing a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7039-6126-3C4E-8954-7F78D764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D" sz="2000"/>
              <a:t>Unlike lists, tuples are immutable.</a:t>
            </a:r>
          </a:p>
          <a:p>
            <a:r>
              <a:rPr lang="en-ID" sz="2000"/>
              <a:t>This means that elements of a tuple cannot be changed once they have been assigned. But, if the element is itself a mutable data type like list, its nested items can be changed.</a:t>
            </a:r>
          </a:p>
          <a:p>
            <a:r>
              <a:rPr lang="en-ID" sz="2000"/>
              <a:t>We can also assign a tuple to different values (reassignment).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33105-E43A-4CD0-9BE4-6CA28B69F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8" r="2055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38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2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DDA3-579A-0249-B175-F86A0CB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5073C-F0B7-7E4D-A095-E5389D7C642E}"/>
              </a:ext>
            </a:extLst>
          </p:cNvPr>
          <p:cNvSpPr/>
          <p:nvPr/>
        </p:nvSpPr>
        <p:spPr>
          <a:xfrm>
            <a:off x="838199" y="1498938"/>
            <a:ext cx="1051559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/>
              <a:t># Changing tuple values</a:t>
            </a:r>
          </a:p>
          <a:p>
            <a:r>
              <a:rPr lang="en-ID" dirty="0"/>
              <a:t> </a:t>
            </a:r>
            <a:r>
              <a:rPr lang="en-ID" dirty="0" err="1"/>
              <a:t>my_tuple</a:t>
            </a:r>
            <a:r>
              <a:rPr lang="en-ID" dirty="0"/>
              <a:t> = (4, 2, 3, [6, 5]) 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TypeError</a:t>
            </a:r>
            <a:r>
              <a:rPr lang="en-ID" dirty="0"/>
              <a:t>: 'tuple' object does not support item assignment </a:t>
            </a:r>
          </a:p>
          <a:p>
            <a:r>
              <a:rPr lang="en-ID" dirty="0"/>
              <a:t># </a:t>
            </a:r>
            <a:r>
              <a:rPr lang="en-ID" dirty="0" err="1"/>
              <a:t>my_tuple</a:t>
            </a:r>
            <a:r>
              <a:rPr lang="en-ID" dirty="0"/>
              <a:t>[1] = 9 </a:t>
            </a:r>
          </a:p>
          <a:p>
            <a:endParaRPr lang="en-ID" dirty="0"/>
          </a:p>
          <a:p>
            <a:r>
              <a:rPr lang="en-ID" dirty="0"/>
              <a:t># However, item of mutable element can be changed </a:t>
            </a:r>
          </a:p>
          <a:p>
            <a:r>
              <a:rPr lang="en-ID" dirty="0" err="1"/>
              <a:t>my_tuple</a:t>
            </a:r>
            <a:r>
              <a:rPr lang="en-ID" dirty="0"/>
              <a:t>[3][0] = 9    # Output: (4, 2, 3, [9, 5]) </a:t>
            </a:r>
          </a:p>
          <a:p>
            <a:r>
              <a:rPr lang="en-ID" dirty="0"/>
              <a:t>print(</a:t>
            </a:r>
            <a:r>
              <a:rPr lang="en-ID" dirty="0" err="1"/>
              <a:t>my_tuple</a:t>
            </a:r>
            <a:r>
              <a:rPr lang="en-ID" dirty="0"/>
              <a:t>) </a:t>
            </a:r>
          </a:p>
          <a:p>
            <a:endParaRPr lang="en-ID" dirty="0"/>
          </a:p>
          <a:p>
            <a:r>
              <a:rPr lang="en-ID" dirty="0"/>
              <a:t># Tuples can be reassigned </a:t>
            </a:r>
          </a:p>
          <a:p>
            <a:r>
              <a:rPr lang="en-ID" dirty="0" err="1"/>
              <a:t>my_tuple</a:t>
            </a:r>
            <a:r>
              <a:rPr lang="en-ID" dirty="0"/>
              <a:t> = ('p', 'r', 'o', 'g', 'r', 'a', 'm', '</a:t>
            </a:r>
            <a:r>
              <a:rPr lang="en-ID" dirty="0" err="1"/>
              <a:t>i</a:t>
            </a:r>
            <a:r>
              <a:rPr lang="en-ID" dirty="0"/>
              <a:t>', 'z') # Output: ('p', 'r', 'o', 'g', 'r', 'a', 'm', '</a:t>
            </a:r>
            <a:r>
              <a:rPr lang="en-ID" dirty="0" err="1"/>
              <a:t>i</a:t>
            </a:r>
            <a:r>
              <a:rPr lang="en-ID" dirty="0"/>
              <a:t>', 'z’) </a:t>
            </a:r>
          </a:p>
          <a:p>
            <a:r>
              <a:rPr lang="en-ID" dirty="0"/>
              <a:t>print(</a:t>
            </a:r>
            <a:r>
              <a:rPr lang="en-ID" dirty="0" err="1"/>
              <a:t>my_tuple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EA234-C652-764A-9204-525952A9894E}"/>
              </a:ext>
            </a:extLst>
          </p:cNvPr>
          <p:cNvSpPr/>
          <p:nvPr/>
        </p:nvSpPr>
        <p:spPr>
          <a:xfrm>
            <a:off x="6357698" y="5501759"/>
            <a:ext cx="49961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/>
              <a:t>(4, 2, 3, [9, 5]) </a:t>
            </a:r>
          </a:p>
          <a:p>
            <a:r>
              <a:rPr lang="en-ID" dirty="0"/>
              <a:t>('p', 'r', 'o', 'g', 'r', 'a', 'm', '</a:t>
            </a:r>
            <a:r>
              <a:rPr lang="en-ID" dirty="0" err="1"/>
              <a:t>i</a:t>
            </a:r>
            <a:r>
              <a:rPr lang="en-ID" dirty="0"/>
              <a:t>', 'z')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A5C10-014C-144A-AD95-EF043F21E434}"/>
              </a:ext>
            </a:extLst>
          </p:cNvPr>
          <p:cNvSpPr/>
          <p:nvPr/>
        </p:nvSpPr>
        <p:spPr>
          <a:xfrm>
            <a:off x="5225247" y="550175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latin typeface="euclid_circular_a"/>
              </a:rPr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A0A1D-0745-5641-ADC7-2D3952855460}"/>
              </a:ext>
            </a:extLst>
          </p:cNvPr>
          <p:cNvSpPr/>
          <p:nvPr/>
        </p:nvSpPr>
        <p:spPr>
          <a:xfrm>
            <a:off x="635000" y="4013200"/>
            <a:ext cx="10896600" cy="2171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</a:t>
            </a:r>
            <a:r>
              <a:rPr lang="en-ID" sz="1500" b="1">
                <a:latin typeface="Roboto Mono for Powerline" pitchFamily="2" charset="0"/>
                <a:ea typeface="Roboto Mono for Powerline" pitchFamily="2" charset="0"/>
              </a:rPr>
              <a:t>Concatenation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Output: (1, 2, 3, 4, 5, 6)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print((1, 2, 3) + (4, 5, 6))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D" sz="1500">
              <a:latin typeface="Roboto Mono for Powerline" pitchFamily="2" charset="0"/>
              <a:ea typeface="Roboto Mono for Powerline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</a:t>
            </a:r>
            <a:r>
              <a:rPr lang="en-ID" sz="1500" b="1">
                <a:latin typeface="Roboto Mono for Powerline" pitchFamily="2" charset="0"/>
                <a:ea typeface="Roboto Mono for Powerline" pitchFamily="2" charset="0"/>
              </a:rPr>
              <a:t>Repeat</a:t>
            </a: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# Output: ('Repeat', 'Repeat', 'Repeat’)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500">
                <a:latin typeface="Roboto Mono for Powerline" pitchFamily="2" charset="0"/>
                <a:ea typeface="Roboto Mono for Powerline" pitchFamily="2" charset="0"/>
              </a:rPr>
              <a:t>print(("Repeat",) * 3)</a:t>
            </a:r>
            <a:endParaRPr lang="en-US" sz="1500"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1D88-B058-9843-9EA9-57BE0CDC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35000"/>
            <a:ext cx="10896600" cy="3302000"/>
          </a:xfrm>
        </p:spPr>
        <p:txBody>
          <a:bodyPr wrap="square" anchor="t">
            <a:normAutofit/>
          </a:bodyPr>
          <a:lstStyle/>
          <a:p>
            <a:r>
              <a:rPr lang="en-ID" dirty="0"/>
              <a:t>We can use + operator to combine two tuples. This is called </a:t>
            </a:r>
            <a:r>
              <a:rPr lang="en-ID" b="1" dirty="0"/>
              <a:t>concatenation</a:t>
            </a:r>
            <a:r>
              <a:rPr lang="en-ID" dirty="0"/>
              <a:t>.</a:t>
            </a:r>
          </a:p>
          <a:p>
            <a:r>
              <a:rPr lang="en-ID" dirty="0"/>
              <a:t>We can also </a:t>
            </a:r>
            <a:r>
              <a:rPr lang="en-ID" b="1" dirty="0"/>
              <a:t>repeat</a:t>
            </a:r>
            <a:r>
              <a:rPr lang="en-ID" dirty="0"/>
              <a:t> the elements in a tuple for a given number of times using the * operator.</a:t>
            </a:r>
          </a:p>
          <a:p>
            <a:r>
              <a:rPr lang="en-ID" dirty="0"/>
              <a:t>Both + and * operations result in a new tuple.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9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14F7-D16C-A342-B957-07DBA8F3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Deleting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509A-6E58-C74A-8EB4-9DF10623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D" sz="2000" dirty="0"/>
              <a:t>As discussed above, we cannot change the elements in a tuple. It means that we cannot delete or remove items from a tuple.</a:t>
            </a:r>
          </a:p>
          <a:p>
            <a:endParaRPr lang="en-ID" sz="2000" dirty="0"/>
          </a:p>
          <a:p>
            <a:r>
              <a:rPr lang="en-ID" sz="2000" dirty="0"/>
              <a:t>Deleting a tuple entirely, however, is possible using the keyword </a:t>
            </a:r>
            <a:r>
              <a:rPr lang="en-ID" sz="2000" dirty="0">
                <a:hlinkClick r:id="rId2"/>
              </a:rPr>
              <a:t>del</a:t>
            </a:r>
            <a:r>
              <a:rPr lang="en-ID" sz="2000" dirty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056B0-3FC0-4927-9A38-E380608A5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1" r="1819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5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5ED568-BC27-E34A-8FE6-B187A9F1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Examples: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C7DED-6FB3-4D47-A69C-D61B3A23CC70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Deleting tuples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my_tuple</a:t>
            </a:r>
            <a:r>
              <a:rPr lang="en-US" sz="2400" dirty="0"/>
              <a:t> = ('p', 'r', 'o', 'g', 'r', 'a', 'm', '</a:t>
            </a:r>
            <a:r>
              <a:rPr lang="en-US" sz="2400" dirty="0" err="1"/>
              <a:t>i</a:t>
            </a:r>
            <a:r>
              <a:rPr lang="en-US" sz="2400" dirty="0"/>
              <a:t>', 'z’)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can't delete items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</a:t>
            </a:r>
            <a:r>
              <a:rPr lang="en-US" sz="2400" dirty="0" err="1"/>
              <a:t>TypeError</a:t>
            </a:r>
            <a:r>
              <a:rPr lang="en-US" sz="2400" dirty="0"/>
              <a:t>: 'tuple' object doesn't support item deletion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del </a:t>
            </a:r>
            <a:r>
              <a:rPr lang="en-US" sz="2400" dirty="0" err="1"/>
              <a:t>my_tuple</a:t>
            </a:r>
            <a:r>
              <a:rPr lang="en-US" sz="2400" dirty="0"/>
              <a:t>[3]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Can delete an entire tuple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del </a:t>
            </a:r>
            <a:r>
              <a:rPr lang="en-US" sz="2400" dirty="0" err="1"/>
              <a:t>my_tuple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# </a:t>
            </a:r>
            <a:r>
              <a:rPr lang="en-US" sz="2400" dirty="0" err="1"/>
              <a:t>NameError</a:t>
            </a:r>
            <a:r>
              <a:rPr lang="en-US" sz="2400" dirty="0"/>
              <a:t>: name '</a:t>
            </a:r>
            <a:r>
              <a:rPr lang="en-US" sz="2400" dirty="0" err="1"/>
              <a:t>my_tuple</a:t>
            </a:r>
            <a:r>
              <a:rPr lang="en-US" sz="2400" dirty="0"/>
              <a:t>' is not defined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my_tuple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24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370D0-812E-E24A-B5C0-5C040EC5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Built-in Tuples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and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BD40-8C10-A64B-972B-BE4638F3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2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5B13E-FC5A-EC4D-8169-346AEA8B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D829A-413A-964A-B53B-EDFAA87B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Unlike Python lists, tuples does not have methods such as append(), remove(), extend(), insert() and pop() due to its immutable nature. However, there are many other built-in methods to work with tuples:</a:t>
            </a:r>
          </a:p>
          <a:p>
            <a:pPr lvl="1"/>
            <a:r>
              <a:rPr lang="en-ID" b="1" dirty="0"/>
              <a:t>count() </a:t>
            </a:r>
            <a:r>
              <a:rPr lang="en-ID" dirty="0"/>
              <a:t>returns the number of occurrences of an item in a tuple.</a:t>
            </a:r>
          </a:p>
          <a:p>
            <a:pPr lvl="1"/>
            <a:r>
              <a:rPr lang="en-ID" b="1" dirty="0" err="1"/>
              <a:t>len</a:t>
            </a:r>
            <a:r>
              <a:rPr lang="en-ID" b="1" dirty="0"/>
              <a:t>() </a:t>
            </a:r>
            <a:r>
              <a:rPr lang="en-ID" dirty="0"/>
              <a:t>function, you can return the length of the tuple</a:t>
            </a:r>
          </a:p>
          <a:p>
            <a:pPr lvl="1"/>
            <a:r>
              <a:rPr lang="en-ID" b="1" dirty="0"/>
              <a:t>any() </a:t>
            </a:r>
            <a:r>
              <a:rPr lang="en-ID" dirty="0"/>
              <a:t>to discover whether any element of a tuple is an </a:t>
            </a:r>
            <a:r>
              <a:rPr lang="en-ID" dirty="0" err="1"/>
              <a:t>iterable</a:t>
            </a:r>
            <a:r>
              <a:rPr lang="en-ID" dirty="0"/>
              <a:t>. You'll get back True if this is the case, else it will return False.</a:t>
            </a:r>
          </a:p>
          <a:p>
            <a:pPr lvl="1"/>
            <a:r>
              <a:rPr lang="en-ID" b="1" dirty="0"/>
              <a:t>tuple() </a:t>
            </a:r>
            <a:r>
              <a:rPr lang="en-ID" dirty="0"/>
              <a:t>to converts a data type to tuple. For example, in the code chunk below, you convert a Python list to a tuple.</a:t>
            </a:r>
          </a:p>
          <a:p>
            <a:pPr lvl="1"/>
            <a:r>
              <a:rPr lang="en-ID" dirty="0"/>
              <a:t>While </a:t>
            </a:r>
            <a:r>
              <a:rPr lang="en-ID" b="1" dirty="0"/>
              <a:t>max() </a:t>
            </a:r>
            <a:r>
              <a:rPr lang="en-ID" dirty="0"/>
              <a:t>returns the largest element in the tuple, you can use </a:t>
            </a:r>
            <a:r>
              <a:rPr lang="en-ID" b="1" dirty="0"/>
              <a:t>min() </a:t>
            </a:r>
            <a:r>
              <a:rPr lang="en-ID" dirty="0"/>
              <a:t>to return the smallest element of the tuple. </a:t>
            </a:r>
          </a:p>
          <a:p>
            <a:pPr lvl="1"/>
            <a:r>
              <a:rPr lang="en-ID" b="1" dirty="0"/>
              <a:t>sum(), w</a:t>
            </a:r>
            <a:r>
              <a:rPr lang="en-ID" dirty="0"/>
              <a:t>ith this function, you return the total sum of the items in a tuple. This can only be used with numerical values.</a:t>
            </a:r>
          </a:p>
          <a:p>
            <a:pPr lvl="1"/>
            <a:r>
              <a:rPr lang="en-ID" b="1" dirty="0"/>
              <a:t>sorted(), t</a:t>
            </a:r>
            <a:r>
              <a:rPr lang="en-ID" dirty="0"/>
              <a:t>o return a tuple with the elements in a sorted 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5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1C2C-557B-A54A-BE01-EEDB8065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Tuple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BBEF-BEFB-C343-8EAE-0ED8804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Methods that add items or remove items are not available with tuple. Only the following two methods are available.</a:t>
            </a:r>
          </a:p>
          <a:p>
            <a:r>
              <a:rPr lang="en-ID" dirty="0"/>
              <a:t>Some examples of Python tuple methods:</a:t>
            </a:r>
          </a:p>
          <a:p>
            <a:pPr lvl="1"/>
            <a:r>
              <a:rPr lang="en-ID" dirty="0">
                <a:hlinkClick r:id="rId2"/>
              </a:rPr>
              <a:t>Python Tuple count()</a:t>
            </a:r>
            <a:endParaRPr lang="en-ID" dirty="0"/>
          </a:p>
          <a:p>
            <a:pPr lvl="2"/>
            <a:r>
              <a:rPr lang="en-ID" dirty="0"/>
              <a:t>returns count of the element in the tuple</a:t>
            </a:r>
          </a:p>
          <a:p>
            <a:pPr lvl="1"/>
            <a:r>
              <a:rPr lang="en-ID" dirty="0">
                <a:hlinkClick r:id="rId3"/>
              </a:rPr>
              <a:t>Python Tuple index()</a:t>
            </a:r>
            <a:endParaRPr lang="en-ID" dirty="0"/>
          </a:p>
          <a:p>
            <a:pPr lvl="2"/>
            <a:r>
              <a:rPr lang="en-ID" dirty="0"/>
              <a:t>returns the index of the element in the tuple</a:t>
            </a:r>
          </a:p>
          <a:p>
            <a:endParaRPr lang="en-ID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01D3-A53A-424A-9FB2-E3284AB088F8}"/>
              </a:ext>
            </a:extLst>
          </p:cNvPr>
          <p:cNvSpPr/>
          <p:nvPr/>
        </p:nvSpPr>
        <p:spPr>
          <a:xfrm>
            <a:off x="838201" y="4863403"/>
            <a:ext cx="1051559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('a', 'p', 'p', 'l', 'e’,)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my_tuple.count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('p')) # Output: 2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my_tuple.index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('l')) # Output: 3</a:t>
            </a:r>
            <a:endParaRPr lang="en-US" sz="2000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F2BE-7EB0-1244-8B44-B1D4AC87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635-4178-2748-8A65-9CD20ACF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6502 - I2P: </a:t>
            </a:r>
          </a:p>
          <a:p>
            <a:pPr lvl="1"/>
            <a:r>
              <a:rPr lang="en-US" dirty="0"/>
              <a:t>Apply principles of Python programming in designing and developing a program</a:t>
            </a:r>
            <a:endParaRPr lang="en-ID" dirty="0"/>
          </a:p>
          <a:p>
            <a:pPr lvl="1"/>
            <a:r>
              <a:rPr lang="en-US" dirty="0"/>
              <a:t>Translate a specified algorithm into correct self-documented Python code using generally accepted programming style.</a:t>
            </a:r>
            <a:endParaRPr lang="en-ID" dirty="0"/>
          </a:p>
          <a:p>
            <a:pPr lvl="1"/>
            <a:r>
              <a:rPr lang="en-US" dirty="0"/>
              <a:t>Identify programming errors and solution requirements toward the problem </a:t>
            </a:r>
            <a:endParaRPr lang="en-ID" dirty="0"/>
          </a:p>
          <a:p>
            <a:r>
              <a:rPr lang="en-US" dirty="0"/>
              <a:t>COMP 6506 - PDM: </a:t>
            </a:r>
          </a:p>
          <a:p>
            <a:pPr lvl="1"/>
            <a:r>
              <a:rPr lang="en-US" dirty="0"/>
              <a:t>Explain the basic principles of computing and programming</a:t>
            </a:r>
            <a:endParaRPr lang="en-ID" dirty="0"/>
          </a:p>
          <a:p>
            <a:pPr lvl="1"/>
            <a:r>
              <a:rPr lang="en-US" dirty="0"/>
              <a:t>Design algorithmic solutions to problems.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2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176FE8-4066-6F48-8D89-E1CA0F17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Tuple Operations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657B7-ED1C-5144-A29C-A80E9100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48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BD6526-28A1-2E48-AA58-CF573689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1. Tuple Membership 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D5466-7402-904D-889E-ACCB2F0B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We can test if an item exists in a tuple or not, using the keyword in.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596FF-9C66-3B45-BF01-BCDD89E6E6EE}"/>
              </a:ext>
            </a:extLst>
          </p:cNvPr>
          <p:cNvSpPr/>
          <p:nvPr/>
        </p:nvSpPr>
        <p:spPr>
          <a:xfrm>
            <a:off x="838199" y="2505670"/>
            <a:ext cx="10515599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Membership test in tuple </a:t>
            </a:r>
          </a:p>
          <a:p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 = ('a', 'p', 'p', 'l', 'e’,)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In operation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print('a' in 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# True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print('b' in 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# False</a:t>
            </a:r>
          </a:p>
          <a:p>
            <a:endParaRPr lang="en-ID" sz="2000" dirty="0">
              <a:latin typeface="Roboto Mono for Powerline" pitchFamily="2" charset="0"/>
              <a:ea typeface="Roboto Mono for Powerline" pitchFamily="2" charset="0"/>
            </a:endParaRP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# Not in operation </a:t>
            </a:r>
          </a:p>
          <a:p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print('g' not in </a:t>
            </a:r>
            <a:r>
              <a:rPr lang="en-ID" sz="2000" dirty="0" err="1">
                <a:latin typeface="Roboto Mono for Powerline" pitchFamily="2" charset="0"/>
                <a:ea typeface="Roboto Mono for Powerline" pitchFamily="2" charset="0"/>
              </a:rPr>
              <a:t>my_tuple</a:t>
            </a:r>
            <a:r>
              <a:rPr lang="en-ID" sz="2000" dirty="0">
                <a:latin typeface="Roboto Mono for Powerline" pitchFamily="2" charset="0"/>
                <a:ea typeface="Roboto Mono for Powerline" pitchFamily="2" charset="0"/>
              </a:rPr>
              <a:t>) # True</a:t>
            </a:r>
            <a:endParaRPr lang="en-US" sz="2000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7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FA40-AA05-B94A-A58A-A83BB5E1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Iterating Through a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CFFD-ECBF-314C-9028-CE547185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We can use a for loop to iterate through each item in a tuple.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11A47-89EC-4A45-886F-A69B3B7CE4C6}"/>
              </a:ext>
            </a:extLst>
          </p:cNvPr>
          <p:cNvSpPr/>
          <p:nvPr/>
        </p:nvSpPr>
        <p:spPr>
          <a:xfrm>
            <a:off x="838199" y="2631669"/>
            <a:ext cx="105155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latin typeface="Roboto Mono for Powerline" pitchFamily="2" charset="0"/>
                <a:ea typeface="Roboto Mono for Powerline" pitchFamily="2" charset="0"/>
              </a:rPr>
              <a:t># Using a for loop to iterate through a tuple </a:t>
            </a:r>
          </a:p>
          <a:p>
            <a:r>
              <a:rPr lang="en-ID" dirty="0">
                <a:latin typeface="Roboto Mono for Powerline" pitchFamily="2" charset="0"/>
                <a:ea typeface="Roboto Mono for Powerline" pitchFamily="2" charset="0"/>
              </a:rPr>
              <a:t>for name in ('John', 'Kate’): </a:t>
            </a:r>
          </a:p>
          <a:p>
            <a:r>
              <a:rPr lang="en-ID" dirty="0">
                <a:latin typeface="Roboto Mono for Powerline" pitchFamily="2" charset="0"/>
                <a:ea typeface="Roboto Mono for Powerline" pitchFamily="2" charset="0"/>
              </a:rPr>
              <a:t>    print("Hello", name)</a:t>
            </a:r>
            <a:br>
              <a:rPr lang="en-ID" dirty="0">
                <a:latin typeface="Roboto Mono for Powerline" pitchFamily="2" charset="0"/>
                <a:ea typeface="Roboto Mono for Powerline" pitchFamily="2" charset="0"/>
              </a:rPr>
            </a:br>
            <a:endParaRPr lang="en-US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1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7481-AAE9-A34E-BDD8-CA4F81C9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3. Assigning Multiple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A4CF-B8F4-834E-B139-29D0A627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Something cool that you can do with tuples is to use them to assign multiple values at once.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lvl="1"/>
            <a:r>
              <a:rPr lang="en-ID" dirty="0">
                <a:solidFill>
                  <a:schemeClr val="bg2">
                    <a:lumMod val="25000"/>
                  </a:schemeClr>
                </a:solidFill>
              </a:rPr>
              <a:t>a is a tuple of three elements and (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</a:rPr>
              <a:t>one,two,three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</a:rPr>
              <a:t>) is a tuple of three variables. Assigning (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</a:rPr>
              <a:t>one,two,three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</a:rPr>
              <a:t>) to a tuple assigns each of the values of a to each of the variables: one, two and three, in order. This can be handy when you have to assign a range of values to a sequence stored in a tuple.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525FFE-01F8-C94F-B5AE-D9C1711773F8}"/>
              </a:ext>
            </a:extLst>
          </p:cNvPr>
          <p:cNvSpPr/>
          <p:nvPr/>
        </p:nvSpPr>
        <p:spPr>
          <a:xfrm>
            <a:off x="1164096" y="2862370"/>
            <a:ext cx="98550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a = (</a:t>
            </a:r>
            <a:r>
              <a:rPr lang="en-ID" dirty="0">
                <a:solidFill>
                  <a:srgbClr val="2AA198"/>
                </a:solidFill>
                <a:latin typeface="Roboto Mono for Powerline" pitchFamily="2" charset="0"/>
                <a:ea typeface="Roboto Mono for Powerline" pitchFamily="2" charset="0"/>
              </a:rPr>
              <a:t>1</a:t>
            </a:r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,</a:t>
            </a:r>
            <a:r>
              <a:rPr lang="en-ID" dirty="0">
                <a:solidFill>
                  <a:srgbClr val="2AA198"/>
                </a:solidFill>
                <a:latin typeface="Roboto Mono for Powerline" pitchFamily="2" charset="0"/>
                <a:ea typeface="Roboto Mono for Powerline" pitchFamily="2" charset="0"/>
              </a:rPr>
              <a:t>2</a:t>
            </a:r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,</a:t>
            </a:r>
            <a:r>
              <a:rPr lang="en-ID" dirty="0">
                <a:solidFill>
                  <a:srgbClr val="2AA198"/>
                </a:solidFill>
                <a:latin typeface="Roboto Mono for Powerline" pitchFamily="2" charset="0"/>
                <a:ea typeface="Roboto Mono for Powerline" pitchFamily="2" charset="0"/>
              </a:rPr>
              <a:t>3</a:t>
            </a:r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) </a:t>
            </a:r>
          </a:p>
          <a:p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(</a:t>
            </a:r>
            <a:r>
              <a:rPr lang="en-ID" dirty="0" err="1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one,two,three</a:t>
            </a:r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) = a </a:t>
            </a:r>
          </a:p>
          <a:p>
            <a:r>
              <a:rPr lang="en-ID" dirty="0">
                <a:solidFill>
                  <a:srgbClr val="839496"/>
                </a:solidFill>
                <a:latin typeface="Roboto Mono for Powerline" pitchFamily="2" charset="0"/>
                <a:ea typeface="Roboto Mono for Powerline" pitchFamily="2" charset="0"/>
              </a:rPr>
              <a:t>print(one)</a:t>
            </a:r>
            <a:endParaRPr lang="en-US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0E50C-6410-6B4A-8D16-D5D1AFF6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Lists vs Tuples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What are the differences between tuples and lists in Python? - Quora">
            <a:extLst>
              <a:ext uri="{FF2B5EF4-FFF2-40B4-BE49-F238E27FC236}">
                <a16:creationId xmlns:a16="http://schemas.microsoft.com/office/drawing/2014/main" id="{70A7B97F-8006-2340-AEEF-44638D76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170" y="1845426"/>
            <a:ext cx="798260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98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EA0D-C575-DE4D-BB37-90F08D5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D" sz="4000" b="1"/>
              <a:t>Advantages of Tuple over List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8F745-1360-460F-905D-9AA11DF06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24893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72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FDB70-B3E8-A147-A6ED-9F6BE40B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what we have learnt today?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0164F-D3D0-5A49-A426-A9E0152B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Anyone?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83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29500-632F-FF4E-A6A3-AE8D463E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9F5E-D8FD-8442-9A80-9C76F925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hlinkClick r:id="rId2"/>
              </a:rPr>
              <a:t>https://www.programiz.com/python-programming/tuple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https://www.w3schools.com/python/python_tuples.asp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https://realpython.com/python-lists-tuples/#python-tuples</a:t>
            </a:r>
            <a:endParaRPr lang="en-US" sz="2200" dirty="0"/>
          </a:p>
          <a:p>
            <a:r>
              <a:rPr lang="en-US" sz="2200" dirty="0">
                <a:hlinkClick r:id="rId5"/>
              </a:rPr>
              <a:t>https://www.geeksforgeeks.org/tuples-in-python/</a:t>
            </a:r>
            <a:endParaRPr lang="en-US" sz="2200" dirty="0"/>
          </a:p>
          <a:p>
            <a:r>
              <a:rPr lang="en-US" sz="2200" dirty="0">
                <a:hlinkClick r:id="rId6"/>
              </a:rPr>
              <a:t>https://www.w3schools.in/python-tutorial/tuples/#:~:text=Some%20of%20the%20characteristics%20features,must%20have%20a%20defined%20order</a:t>
            </a:r>
            <a:r>
              <a:rPr lang="en-US" sz="2200" dirty="0"/>
              <a:t>.</a:t>
            </a:r>
          </a:p>
          <a:p>
            <a:r>
              <a:rPr lang="en-US" sz="2200" dirty="0">
                <a:hlinkClick r:id="rId7"/>
              </a:rPr>
              <a:t>https://www.askpython.com/python/list/python-list-of-tuples</a:t>
            </a:r>
            <a:endParaRPr lang="en-US" sz="2200" dirty="0"/>
          </a:p>
          <a:p>
            <a:r>
              <a:rPr lang="en-US" sz="2200" dirty="0">
                <a:hlinkClick r:id="rId8"/>
              </a:rPr>
              <a:t>https://www.programiz.com/python-programming/methods/tuple</a:t>
            </a:r>
            <a:endParaRPr lang="en-US" sz="2200" dirty="0"/>
          </a:p>
          <a:p>
            <a:r>
              <a:rPr lang="en-US" sz="2200" dirty="0"/>
              <a:t>https://</a:t>
            </a:r>
            <a:r>
              <a:rPr lang="en-US" sz="2200" dirty="0" err="1"/>
              <a:t>www.datacamp.com</a:t>
            </a:r>
            <a:r>
              <a:rPr lang="en-US" sz="2200" dirty="0"/>
              <a:t>/community/tutorials/python-tuples-tutorial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321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1FEA-0E0B-4041-A3BE-062A8B99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1DBD-4598-5348-899D-1541AFFE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7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468E-6C0B-274C-975E-AB69011F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Still have Extra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DDD0-0C3F-064E-A207-47B10337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66C-A8B4-6C43-A138-16877C8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AD4B-A6EB-3444-A5AA-D3F1FD6C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Access elements in a list</a:t>
            </a:r>
            <a:endParaRPr lang="en-ID" dirty="0"/>
          </a:p>
          <a:p>
            <a:pPr lvl="0"/>
            <a:r>
              <a:rPr lang="en-US" dirty="0"/>
              <a:t>Change, add and remove elements in a list</a:t>
            </a:r>
            <a:endParaRPr lang="en-ID" dirty="0"/>
          </a:p>
          <a:p>
            <a:r>
              <a:rPr lang="en-US" dirty="0"/>
              <a:t>Organize a list</a:t>
            </a:r>
            <a:r>
              <a:rPr lang="en-ID" dirty="0"/>
              <a:t> </a:t>
            </a:r>
            <a:endParaRPr lang="en-US" dirty="0"/>
          </a:p>
          <a:p>
            <a:pPr lvl="0"/>
            <a:r>
              <a:rPr lang="en-US" dirty="0"/>
              <a:t>use pseudo code and flow chart to design simple programs that read input</a:t>
            </a:r>
            <a:endParaRPr lang="en-ID" dirty="0"/>
          </a:p>
          <a:p>
            <a:pPr lvl="0"/>
            <a:r>
              <a:rPr lang="en-US" dirty="0"/>
              <a:t>write simple code to perform mathematical operations </a:t>
            </a:r>
            <a:endParaRPr lang="en-ID" dirty="0"/>
          </a:p>
          <a:p>
            <a:r>
              <a:rPr lang="en-US" dirty="0"/>
              <a:t>produce screen output</a:t>
            </a:r>
            <a:r>
              <a:rPr lang="en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84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5AC6B-97A6-A545-81A9-47B1E823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use your Python Command Line for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E36F-6789-FE4D-9DC6-ECD14AC1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opy your answer on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Pedlet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within 5 minutes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https://padlet.com/imanuaba/tuplesExercises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forget to put your name in card title…</a:t>
            </a:r>
          </a:p>
        </p:txBody>
      </p:sp>
    </p:spTree>
    <p:extLst>
      <p:ext uri="{BB962C8B-B14F-4D97-AF65-F5344CB8AC3E}">
        <p14:creationId xmlns:p14="http://schemas.microsoft.com/office/powerpoint/2010/main" val="2159986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B7E288-2196-3543-9661-5C99A79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minutes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7A49B6-804E-8A48-A2CC-EFB630063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Exercise Question 1: </a:t>
            </a:r>
          </a:p>
          <a:p>
            <a:pPr marL="0" indent="0">
              <a:buNone/>
            </a:pPr>
            <a:r>
              <a:rPr lang="en-ID" b="1" dirty="0"/>
              <a:t>Reverse the following tuple</a:t>
            </a:r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(10, 20, 30, 40, 50)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(50, 40, 30, 20, 10)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7B4255-0148-E74D-9A6A-24DE6C2BF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Exercise Question 2: </a:t>
            </a:r>
          </a:p>
          <a:p>
            <a:pPr marL="0" indent="0">
              <a:buNone/>
            </a:pPr>
            <a:r>
              <a:rPr lang="en-ID" b="1" dirty="0"/>
              <a:t>Access value 20 from the following tuple</a:t>
            </a:r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("Orange", [10, 20, 30], (5, 15, 25))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20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9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B7E288-2196-3543-9661-5C99A79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minutes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7A49B6-804E-8A48-A2CC-EFB630063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90842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Exercise Question 1: </a:t>
            </a:r>
          </a:p>
          <a:p>
            <a:pPr marL="0" indent="0">
              <a:buNone/>
            </a:pPr>
            <a:r>
              <a:rPr lang="en-ID" b="1" dirty="0"/>
              <a:t>Reverse the following tuple</a:t>
            </a:r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(10, 20, 30, 40, 50)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(50, 40, 30, 20, 10)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7B4255-0148-E74D-9A6A-24DE6C2BF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Exercise Question 3: </a:t>
            </a:r>
          </a:p>
          <a:p>
            <a:pPr marL="0" indent="0">
              <a:buNone/>
            </a:pPr>
            <a:r>
              <a:rPr lang="en-ID" b="1" dirty="0"/>
              <a:t>Access value 20 from the following tuple</a:t>
            </a:r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("Orange", [10, 20, 30], (5, 15, 25))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20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4CE1E8F-146F-E040-9C50-3B0A4E581DEA}"/>
              </a:ext>
            </a:extLst>
          </p:cNvPr>
          <p:cNvSpPr txBox="1">
            <a:spLocks/>
          </p:cNvSpPr>
          <p:nvPr/>
        </p:nvSpPr>
        <p:spPr>
          <a:xfrm>
            <a:off x="838200" y="4868984"/>
            <a:ext cx="5181600" cy="13079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b="1" dirty="0"/>
              <a:t>Exercise Question 2: Create a tuple with single item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7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B7E288-2196-3543-9661-5C99A79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minutes Exercise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7B4255-0148-E74D-9A6A-24DE6C2BF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Exercise Question 5: </a:t>
            </a:r>
          </a:p>
          <a:p>
            <a:pPr marL="0" indent="0">
              <a:buNone/>
            </a:pPr>
            <a:r>
              <a:rPr lang="en-ID" b="1" dirty="0"/>
              <a:t>Swap the following two tuples</a:t>
            </a:r>
          </a:p>
          <a:p>
            <a:pPr marL="0" indent="0">
              <a:buNone/>
            </a:pPr>
            <a:r>
              <a:rPr lang="en-ID" dirty="0"/>
              <a:t>tuple1 = (11, 22) </a:t>
            </a:r>
          </a:p>
          <a:p>
            <a:pPr marL="0" indent="0">
              <a:buNone/>
            </a:pPr>
            <a:r>
              <a:rPr lang="en-ID" dirty="0"/>
              <a:t>tuple2 = (99, 88)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tuple1 = (99, 88) </a:t>
            </a:r>
          </a:p>
          <a:p>
            <a:pPr marL="0" indent="0">
              <a:buNone/>
            </a:pPr>
            <a:r>
              <a:rPr lang="en-ID" dirty="0"/>
              <a:t>tuple2 = (11, 22)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D7DBCC9-5C84-AE45-92BA-4F6DCE5D0006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181600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 dirty="0"/>
              <a:t>Exercise Question 4: </a:t>
            </a:r>
          </a:p>
          <a:p>
            <a:pPr marL="0" indent="0">
              <a:buNone/>
            </a:pPr>
            <a:r>
              <a:rPr lang="en-ID" b="1" dirty="0"/>
              <a:t>Unpack the following tuple into 4 variables</a:t>
            </a:r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(10, 20, 30, 40)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/>
              <a:t>Expected output: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aTuple</a:t>
            </a:r>
            <a:r>
              <a:rPr lang="en-ID" dirty="0"/>
              <a:t> = (10, 20, 30, 40) </a:t>
            </a:r>
          </a:p>
          <a:p>
            <a:pPr marL="0" indent="0">
              <a:buNone/>
            </a:pPr>
            <a:r>
              <a:rPr lang="en-ID" dirty="0">
                <a:highlight>
                  <a:srgbClr val="FFFF00"/>
                </a:highlight>
              </a:rPr>
              <a:t># Your code </a:t>
            </a:r>
          </a:p>
          <a:p>
            <a:pPr marL="0" indent="0">
              <a:buNone/>
            </a:pPr>
            <a:r>
              <a:rPr lang="en-ID" dirty="0"/>
              <a:t>print(a) # should print 10 </a:t>
            </a:r>
          </a:p>
          <a:p>
            <a:pPr marL="0" indent="0">
              <a:buNone/>
            </a:pPr>
            <a:r>
              <a:rPr lang="en-ID" dirty="0"/>
              <a:t>print(b) # should print 20 </a:t>
            </a:r>
          </a:p>
          <a:p>
            <a:pPr marL="0" indent="0">
              <a:buNone/>
            </a:pPr>
            <a:r>
              <a:rPr lang="en-ID" dirty="0"/>
              <a:t>print(c) # should print 30 </a:t>
            </a:r>
          </a:p>
          <a:p>
            <a:pPr marL="0" indent="0">
              <a:buNone/>
            </a:pPr>
            <a:r>
              <a:rPr lang="en-ID" dirty="0"/>
              <a:t>print(d) # should print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31223B-A46D-9D4E-9246-92D0D656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4357A-D8CB-4D42-AA68-4817919E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dirty="0">
                <a:ea typeface="ＭＳ Ｐゴシック" pitchFamily="34" charset="-128"/>
              </a:rPr>
              <a:t>Python Lists</a:t>
            </a:r>
          </a:p>
          <a:p>
            <a:pPr algn="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A1E7-BE64-5A48-9F07-26BA11C9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List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0EC56-FFED-2645-AEAE-C54BE6C8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Six Characteristics of List and Examples</a:t>
            </a:r>
            <a:endParaRPr lang="en-US" sz="2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53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A1E7-BE64-5A48-9F07-26BA11C9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0EC56-FFED-2645-AEAE-C54BE6C8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What you have learn about “String” data type</a:t>
            </a:r>
            <a:endParaRPr lang="en-US" sz="2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0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A6DF6-6C97-6049-8C4E-2358A1D1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Python 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90508-5EAC-DA47-B840-9963379C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461" y="4072045"/>
            <a:ext cx="4984813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Collection Data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8E01A-0263-474B-B2B9-A133553A4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8" r="19238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C5F13-CAE6-D04D-A65A-D1FBDEB6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Collection Data Types (Arrays)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16C75-EC44-194F-81A4-EA0A28B6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Python List </a:t>
            </a:r>
            <a:r>
              <a:rPr lang="en-US" sz="2000" dirty="0"/>
              <a:t>is a member of </a:t>
            </a:r>
            <a:r>
              <a:rPr lang="en-US" sz="2000" b="1" u="sng" dirty="0"/>
              <a:t>collection data types </a:t>
            </a:r>
            <a:r>
              <a:rPr lang="en-US" sz="2000" dirty="0"/>
              <a:t>in Python</a:t>
            </a:r>
          </a:p>
          <a:p>
            <a:endParaRPr lang="en-US" sz="2000" dirty="0"/>
          </a:p>
          <a:p>
            <a:r>
              <a:rPr lang="en-US" sz="2000" dirty="0"/>
              <a:t>There are 4 collection data types:</a:t>
            </a:r>
          </a:p>
          <a:p>
            <a:pPr lvl="1"/>
            <a:r>
              <a:rPr lang="en-US" sz="2000" dirty="0"/>
              <a:t>List</a:t>
            </a:r>
            <a:endParaRPr lang="en-US" sz="2000" dirty="0">
              <a:sym typeface="Wingdings" pitchFamily="2" charset="2"/>
            </a:endParaRPr>
          </a:p>
          <a:p>
            <a:pPr lvl="2"/>
            <a:r>
              <a:rPr lang="en-ID" sz="1600" dirty="0"/>
              <a:t>a collection which is ordered and changeable. </a:t>
            </a:r>
          </a:p>
          <a:p>
            <a:pPr lvl="2"/>
            <a:r>
              <a:rPr lang="en-ID" sz="1600" dirty="0"/>
              <a:t>Allows duplicate members.</a:t>
            </a:r>
            <a:endParaRPr lang="en-US" sz="1600" dirty="0"/>
          </a:p>
          <a:p>
            <a:pPr lvl="1"/>
            <a:r>
              <a:rPr lang="en-US" b="1" i="1" dirty="0">
                <a:solidFill>
                  <a:srgbClr val="002060"/>
                </a:solidFill>
                <a:highlight>
                  <a:srgbClr val="FFFF00"/>
                </a:highlight>
              </a:rPr>
              <a:t>Tuple</a:t>
            </a:r>
            <a:endParaRPr lang="en-US" b="1" i="1" dirty="0">
              <a:solidFill>
                <a:srgbClr val="002060"/>
              </a:solidFill>
              <a:highlight>
                <a:srgbClr val="FFFF00"/>
              </a:highlight>
              <a:sym typeface="Wingdings" pitchFamily="2" charset="2"/>
            </a:endParaRPr>
          </a:p>
          <a:p>
            <a:pPr lvl="2"/>
            <a:r>
              <a:rPr lang="en-ID" sz="2100" b="1" i="1" dirty="0">
                <a:solidFill>
                  <a:srgbClr val="002060"/>
                </a:solidFill>
                <a:highlight>
                  <a:srgbClr val="FFFF00"/>
                </a:highlight>
              </a:rPr>
              <a:t>a collection which is ordered and unchangeable. </a:t>
            </a:r>
          </a:p>
          <a:p>
            <a:pPr lvl="2"/>
            <a:r>
              <a:rPr lang="en-ID" sz="2100" b="1" i="1" dirty="0">
                <a:solidFill>
                  <a:srgbClr val="002060"/>
                </a:solidFill>
                <a:highlight>
                  <a:srgbClr val="FFFF00"/>
                </a:highlight>
              </a:rPr>
              <a:t>Allows duplicate members</a:t>
            </a:r>
            <a:r>
              <a:rPr lang="en-ID" sz="2100" b="1" i="1" dirty="0">
                <a:highlight>
                  <a:srgbClr val="FFFF00"/>
                </a:highlight>
              </a:rPr>
              <a:t>.</a:t>
            </a:r>
            <a:endParaRPr lang="en-US" sz="1600" b="1" i="1" dirty="0">
              <a:highlight>
                <a:srgbClr val="FFFF00"/>
              </a:highlight>
            </a:endParaRPr>
          </a:p>
          <a:p>
            <a:pPr lvl="1"/>
            <a:r>
              <a:rPr lang="en-US" sz="2000" dirty="0"/>
              <a:t>Set</a:t>
            </a:r>
            <a:endParaRPr lang="en-US" sz="2000" dirty="0">
              <a:sym typeface="Wingdings" pitchFamily="2" charset="2"/>
            </a:endParaRPr>
          </a:p>
          <a:p>
            <a:pPr lvl="2"/>
            <a:r>
              <a:rPr lang="en-ID" sz="1600" dirty="0"/>
              <a:t>a collection which is unordered and unindexed. </a:t>
            </a:r>
          </a:p>
          <a:p>
            <a:pPr lvl="2"/>
            <a:r>
              <a:rPr lang="en-ID" sz="1600" dirty="0"/>
              <a:t>No duplicate members</a:t>
            </a:r>
            <a:endParaRPr lang="en-US" sz="1600" dirty="0"/>
          </a:p>
          <a:p>
            <a:pPr lvl="1"/>
            <a:r>
              <a:rPr lang="en-US" sz="2000" dirty="0"/>
              <a:t>Dictionary</a:t>
            </a:r>
            <a:endParaRPr lang="en-US" sz="2000" dirty="0">
              <a:sym typeface="Wingdings" pitchFamily="2" charset="2"/>
            </a:endParaRPr>
          </a:p>
          <a:p>
            <a:pPr lvl="2"/>
            <a:r>
              <a:rPr lang="en-ID" sz="1600" dirty="0"/>
              <a:t>a collection which is unordered, changeable and indexed. </a:t>
            </a:r>
          </a:p>
          <a:p>
            <a:pPr lvl="2"/>
            <a:r>
              <a:rPr lang="en-ID" sz="1600" dirty="0"/>
              <a:t>No duplicate members.</a:t>
            </a:r>
            <a:r>
              <a:rPr lang="en-US" sz="1600" dirty="0">
                <a:sym typeface="Wingdings" pitchFamily="2" charset="2"/>
              </a:rPr>
              <a:t> 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AE779-C51B-469F-BD05-71F20ACB3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3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2776</Words>
  <Application>Microsoft Macintosh PowerPoint</Application>
  <PresentationFormat>Widescreen</PresentationFormat>
  <Paragraphs>347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euclid_circular_a</vt:lpstr>
      <vt:lpstr>Open Sans</vt:lpstr>
      <vt:lpstr>Roboto Mono for Powerline</vt:lpstr>
      <vt:lpstr>Office Theme</vt:lpstr>
      <vt:lpstr>PowerPoint Presentation</vt:lpstr>
      <vt:lpstr>Agenda</vt:lpstr>
      <vt:lpstr>Learning Outcome</vt:lpstr>
      <vt:lpstr>Session Outcomes</vt:lpstr>
      <vt:lpstr>Review:</vt:lpstr>
      <vt:lpstr>Python List </vt:lpstr>
      <vt:lpstr>String</vt:lpstr>
      <vt:lpstr>Python Tuples</vt:lpstr>
      <vt:lpstr>Collection Data Types (Arrays)</vt:lpstr>
      <vt:lpstr>Python Tuples</vt:lpstr>
      <vt:lpstr>The characteristics of Python Tuples</vt:lpstr>
      <vt:lpstr>Creating a Tuple</vt:lpstr>
      <vt:lpstr>PowerPoint Presentation</vt:lpstr>
      <vt:lpstr>Output:</vt:lpstr>
      <vt:lpstr>PowerPoint Presentation</vt:lpstr>
      <vt:lpstr>PowerPoint Presentation</vt:lpstr>
      <vt:lpstr>Access Tuple Elements</vt:lpstr>
      <vt:lpstr>Indexing</vt:lpstr>
      <vt:lpstr>Examples:</vt:lpstr>
      <vt:lpstr>Negative Indexing</vt:lpstr>
      <vt:lpstr>Slicing</vt:lpstr>
      <vt:lpstr>Changing a Tuple</vt:lpstr>
      <vt:lpstr>Examples:</vt:lpstr>
      <vt:lpstr>PowerPoint Presentation</vt:lpstr>
      <vt:lpstr>Deleting a Tuple</vt:lpstr>
      <vt:lpstr>Examples:</vt:lpstr>
      <vt:lpstr>Built-in Tuples  Function and Method</vt:lpstr>
      <vt:lpstr>Tuple Functions</vt:lpstr>
      <vt:lpstr>Tuple Methods</vt:lpstr>
      <vt:lpstr>Other Tuple Operations</vt:lpstr>
      <vt:lpstr>1. Tuple Membership Test</vt:lpstr>
      <vt:lpstr>2. Iterating Through a Tuple</vt:lpstr>
      <vt:lpstr>3. Assigning Multiple Values</vt:lpstr>
      <vt:lpstr>Lists vs Tuples</vt:lpstr>
      <vt:lpstr>Advantages of Tuple over List</vt:lpstr>
      <vt:lpstr>So what we have learnt today?</vt:lpstr>
      <vt:lpstr>References</vt:lpstr>
      <vt:lpstr>Thank you</vt:lpstr>
      <vt:lpstr>Still have Extra time?</vt:lpstr>
      <vt:lpstr>Please use your Python Command Line for help</vt:lpstr>
      <vt:lpstr>5 minutes Exercise</vt:lpstr>
      <vt:lpstr>5 minutes Exercise</vt:lpstr>
      <vt:lpstr>5 minutes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Bagus Kerthyayana Manuaba</dc:creator>
  <cp:lastModifiedBy>Ida Bagus Kerthyayana Manuaba</cp:lastModifiedBy>
  <cp:revision>4</cp:revision>
  <dcterms:created xsi:type="dcterms:W3CDTF">2020-09-27T14:08:41Z</dcterms:created>
  <dcterms:modified xsi:type="dcterms:W3CDTF">2020-09-28T02:34:14Z</dcterms:modified>
</cp:coreProperties>
</file>