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78" r:id="rId2"/>
    <p:sldId id="284" r:id="rId3"/>
    <p:sldId id="310" r:id="rId4"/>
    <p:sldId id="311" r:id="rId5"/>
    <p:sldId id="312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8" r:id="rId18"/>
    <p:sldId id="375" r:id="rId19"/>
    <p:sldId id="376" r:id="rId20"/>
    <p:sldId id="377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90" r:id="rId32"/>
    <p:sldId id="389" r:id="rId33"/>
    <p:sldId id="391" r:id="rId34"/>
    <p:sldId id="363" r:id="rId35"/>
    <p:sldId id="341" r:id="rId36"/>
    <p:sldId id="3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3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outlineViewPr>
    <p:cViewPr>
      <p:scale>
        <a:sx n="33" d="100"/>
        <a:sy n="33" d="100"/>
      </p:scale>
      <p:origin x="0" y="-29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A046-738B-694C-BECC-64EC59DAA8A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922A-57CE-9843-8CAB-99BA20726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922A-57CE-9843-8CAB-99BA207262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AFC8-5694-AB4C-B5BE-ACF15B3D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A7F3F-37FE-8349-ADD4-AE7DF7DB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6180-9C72-EF48-ACAB-3F6280B2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601C-7909-7040-97D3-14EC75D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1FCE-6794-0F43-A70A-BADE1B8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9AF5-946F-5649-8E50-CB21348C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C848-7B94-BE47-BAA0-EB5FE0EE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F80C-5B74-944C-8C5E-E27743D9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1074-57FE-814E-89C8-1BD6E1A3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D3F0-7ABB-6E40-B543-389F402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E942-44FC-FD43-832B-D034359C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72F51-485B-6049-B284-D6D88E7EE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11B7-3A0C-A54E-A179-5BADE6C2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CD55-F3A2-0F45-B3DC-AFDD14B8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7824-1618-DF44-BC3A-F96B2FE2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DAAE-FE84-F745-9FB3-89B8E8A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23FB-9EE5-8740-B177-B828D7CD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28358-1A4B-0841-952C-AD97EBCA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C554-5107-8246-9979-445FE3E9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5B6-493B-C642-8F4D-089522FE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DFDA-4E62-564F-BB15-0D3D69F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F525-27CD-CD48-9164-67D2F876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8C51-B565-4643-B9D1-4A106AC9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19B1-1EF0-BB46-8E19-5472AA2B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C20D-6665-4B49-9AAE-00952520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D5EB-16A6-154A-9F9D-4BE5C8B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1357-545A-5448-80D6-E5A7A914F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15EF5-6EC6-4C46-9731-61FD23A8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7CDE-C950-EB49-AB1A-98CFCB5B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B6C0-8146-B640-9D6F-0DA2B375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B603-98B8-C948-BAC1-0A659014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7834-BACB-6F4C-93D2-5A9DF06B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5797F-3523-184A-896F-EF8F93A7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7ABB-6B05-6D49-B914-E5BAD19D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81DF9-6140-944A-B455-616616A37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BC83A-B953-7848-9788-9D1CBBB6E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C849E-1448-0940-8AF6-0ACA9EA3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F848-BFC4-6243-98D7-70EDACB7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F7FB2-282A-AA49-9E37-AA84D21D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97A9-0150-D648-B12E-061BADCE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5E3CF-E040-6F4E-AB6F-5F21F813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BD2D3-8901-0A43-AD26-0459A1E2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E265A-EDDE-A946-ADF6-2B420B1E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34AB6-A8E5-7447-921E-2E1992C4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550F3-4428-8C41-A1F4-941C01A7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7AF13-6A26-A347-B11D-DDB19CC8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7CA-3D40-4D4F-8A34-5D637A05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8A70-E1AD-764A-BADE-07751D2E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8B03E-4338-0442-8C75-F6005D66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6165E-1BB7-D449-A25F-37B7B505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4F3E-2B4F-0945-9784-D8B3BF3E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3D4AD-CE67-A84C-A367-78856867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A93C-D5FF-8240-AFF2-5B17559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A1A8B-EB49-8C46-8C9F-8773D357B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D4903-6311-B941-89E8-6A9B959D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A7C0-B76A-324E-A486-6CE7C4F2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D0C8-6896-5D4D-8679-42CE00E7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4D91A-769D-2842-8655-695C0BB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21CFE-14B9-B648-82E7-DEFE8CF6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18AE-7F07-B841-A720-06C00D97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248F-6185-2047-9949-FB61BD0FF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0227-F6E8-D84A-AF9B-3F2FEA078800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76B6-28D4-194C-B459-7B5350F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D8BE-E302-9747-A14F-13A9236EB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EDEE-905A-8844-AB4A-335831CA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set/intersection" TargetMode="External"/><Relationship Id="rId13" Type="http://schemas.openxmlformats.org/officeDocument/2006/relationships/hyperlink" Target="https://www.programiz.com/python-programming/methods/set/pop" TargetMode="External"/><Relationship Id="rId18" Type="http://schemas.openxmlformats.org/officeDocument/2006/relationships/hyperlink" Target="https://www.programiz.com/python-programming/methods/set/update" TargetMode="External"/><Relationship Id="rId3" Type="http://schemas.openxmlformats.org/officeDocument/2006/relationships/hyperlink" Target="https://www.programiz.com/python-programming/methods/set/clear" TargetMode="External"/><Relationship Id="rId7" Type="http://schemas.openxmlformats.org/officeDocument/2006/relationships/hyperlink" Target="https://www.programiz.com/python-programming/methods/set/discard" TargetMode="External"/><Relationship Id="rId12" Type="http://schemas.openxmlformats.org/officeDocument/2006/relationships/hyperlink" Target="https://www.programiz.com/python-programming/methods/set/issuperset" TargetMode="External"/><Relationship Id="rId17" Type="http://schemas.openxmlformats.org/officeDocument/2006/relationships/hyperlink" Target="https://www.programiz.com/python-programming/methods/set/union" TargetMode="External"/><Relationship Id="rId2" Type="http://schemas.openxmlformats.org/officeDocument/2006/relationships/hyperlink" Target="https://www.programiz.com/python-programming/methods/set/add" TargetMode="External"/><Relationship Id="rId16" Type="http://schemas.openxmlformats.org/officeDocument/2006/relationships/hyperlink" Target="https://www.programiz.com/python-programming/methods/set/symmetric_difference_upd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set/difference_update" TargetMode="External"/><Relationship Id="rId11" Type="http://schemas.openxmlformats.org/officeDocument/2006/relationships/hyperlink" Target="https://www.programiz.com/python-programming/methods/set/issubset" TargetMode="External"/><Relationship Id="rId5" Type="http://schemas.openxmlformats.org/officeDocument/2006/relationships/hyperlink" Target="https://www.programiz.com/python-programming/methods/set/difference" TargetMode="External"/><Relationship Id="rId15" Type="http://schemas.openxmlformats.org/officeDocument/2006/relationships/hyperlink" Target="https://www.programiz.com/python-programming/methods/set/symmetric_difference" TargetMode="External"/><Relationship Id="rId10" Type="http://schemas.openxmlformats.org/officeDocument/2006/relationships/hyperlink" Target="https://www.programiz.com/python-programming/methods/set/isdisjoint" TargetMode="External"/><Relationship Id="rId4" Type="http://schemas.openxmlformats.org/officeDocument/2006/relationships/hyperlink" Target="https://www.programiz.com/python-programming/methods/set/copy" TargetMode="External"/><Relationship Id="rId9" Type="http://schemas.openxmlformats.org/officeDocument/2006/relationships/hyperlink" Target="https://www.programiz.com/python-programming/methods/set/intersection_update" TargetMode="External"/><Relationship Id="rId14" Type="http://schemas.openxmlformats.org/officeDocument/2006/relationships/hyperlink" Target="https://www.programiz.com/python-programming/methods/set/remov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any" TargetMode="External"/><Relationship Id="rId7" Type="http://schemas.openxmlformats.org/officeDocument/2006/relationships/hyperlink" Target="https://www.programiz.com/python-programming/methods/built-in/min" TargetMode="External"/><Relationship Id="rId2" Type="http://schemas.openxmlformats.org/officeDocument/2006/relationships/hyperlink" Target="https://www.programiz.com/python-programming/methods/built-in/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methods/built-in/max" TargetMode="External"/><Relationship Id="rId5" Type="http://schemas.openxmlformats.org/officeDocument/2006/relationships/hyperlink" Target="https://www.programiz.com/python-programming/methods/built-in/len" TargetMode="External"/><Relationship Id="rId4" Type="http://schemas.openxmlformats.org/officeDocument/2006/relationships/hyperlink" Target="https://www.programiz.com/python-programming/methods/built-in/enumerate" TargetMode="External"/><Relationship Id="rId9" Type="http://schemas.openxmlformats.org/officeDocument/2006/relationships/hyperlink" Target="https://www.programiz.com/python-programming/methods/built-in/su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/frozense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ets/" TargetMode="External"/><Relationship Id="rId2" Type="http://schemas.openxmlformats.org/officeDocument/2006/relationships/hyperlink" Target="https://www.programiz.com/python-programming/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rkp0432/set-type-and-frozenset-in-python-3-all-functions-and-examples-a5754e9f2ab6" TargetMode="External"/><Relationship Id="rId4" Type="http://schemas.openxmlformats.org/officeDocument/2006/relationships/hyperlink" Target="https://www.python-course.eu/sets_frozensets.ph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dictionary" TargetMode="External"/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Background 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2" y="0"/>
            <a:ext cx="12186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2389350" y="2184575"/>
            <a:ext cx="9796738" cy="232924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Set and Frozen Set</a:t>
            </a: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COMP 6502 + COMP 6056</a:t>
            </a:r>
          </a:p>
          <a:p>
            <a:pPr eaLnBrk="1" hangingPunct="1"/>
            <a:endParaRPr lang="en-US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endParaRPr lang="en-US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By Ida Bagus Kerthyayana Manuaba</a:t>
            </a:r>
          </a:p>
          <a:p>
            <a:r>
              <a:rPr lang="en-US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Friday, 23 Oct 2020</a:t>
            </a:r>
          </a:p>
          <a:p>
            <a:pPr eaLnBrk="1" hangingPunct="1"/>
            <a:endParaRPr lang="en-US" sz="3600" b="1" dirty="0">
              <a:solidFill>
                <a:schemeClr val="bg1"/>
              </a:solidFill>
              <a:latin typeface="Open Sans" pitchFamily="-8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70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F874C-F8DD-4E42-9E68-F9F6D198208F}"/>
              </a:ext>
            </a:extLst>
          </p:cNvPr>
          <p:cNvSpPr/>
          <p:nvPr/>
        </p:nvSpPr>
        <p:spPr>
          <a:xfrm>
            <a:off x="638628" y="344313"/>
            <a:ext cx="10914743" cy="61863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Different types of sets in Python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set of integers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}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set of mixed datatypes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{</a:t>
            </a:r>
            <a:r>
              <a:rPr lang="en-ID" dirty="0">
                <a:solidFill>
                  <a:srgbClr val="986801"/>
                </a:solidFill>
              </a:rPr>
              <a:t>1.0</a:t>
            </a:r>
            <a:r>
              <a:rPr lang="en-ID" dirty="0"/>
              <a:t>, </a:t>
            </a:r>
            <a:r>
              <a:rPr lang="en-ID" dirty="0">
                <a:solidFill>
                  <a:srgbClr val="50A14F"/>
                </a:solidFill>
              </a:rPr>
              <a:t>"Hello"</a:t>
            </a:r>
            <a:r>
              <a:rPr lang="en-ID" dirty="0"/>
              <a:t>, (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)}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</a:t>
            </a:r>
          </a:p>
          <a:p>
            <a:endParaRPr lang="en-ID" dirty="0"/>
          </a:p>
          <a:p>
            <a:r>
              <a:rPr lang="en-ID" dirty="0">
                <a:solidFill>
                  <a:srgbClr val="A0A1A7"/>
                </a:solidFill>
              </a:rPr>
              <a:t># set cannot have duplicates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2, 3, 4}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}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we can make set from a list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2, 3}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set([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])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set cannot have mutable items</a:t>
            </a:r>
            <a:r>
              <a:rPr lang="en-ID" dirty="0"/>
              <a:t> </a:t>
            </a:r>
            <a:r>
              <a:rPr lang="en-ID" dirty="0">
                <a:solidFill>
                  <a:srgbClr val="A0A1A7"/>
                </a:solidFill>
              </a:rPr>
              <a:t># here [3, 4] is a mutable list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this will cause an error.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[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12289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361FB-EE59-E943-B99C-954960E4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empty 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3B58D-A4CD-E242-8073-4D4B612A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Empty curly braces {} will make an empty dictionary in Python. To make a set without any elements, we use the set() function without any argument.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7C4A3-4646-EB4B-8BD5-CD34C881DA80}"/>
              </a:ext>
            </a:extLst>
          </p:cNvPr>
          <p:cNvSpPr/>
          <p:nvPr/>
        </p:nvSpPr>
        <p:spPr>
          <a:xfrm>
            <a:off x="838200" y="2828836"/>
            <a:ext cx="10515600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Distinguish set and dictionary while creating empty set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initialize a with {}</a:t>
            </a:r>
            <a:r>
              <a:rPr lang="en-ID" dirty="0"/>
              <a:t> </a:t>
            </a:r>
          </a:p>
          <a:p>
            <a:r>
              <a:rPr lang="en-ID" dirty="0"/>
              <a:t>a = {}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check data type of a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(type(a)) </a:t>
            </a:r>
          </a:p>
          <a:p>
            <a:endParaRPr lang="en-ID" dirty="0"/>
          </a:p>
          <a:p>
            <a:r>
              <a:rPr lang="en-ID" dirty="0">
                <a:solidFill>
                  <a:srgbClr val="A0A1A7"/>
                </a:solidFill>
              </a:rPr>
              <a:t># initialize a with set()</a:t>
            </a:r>
            <a:r>
              <a:rPr lang="en-ID" dirty="0"/>
              <a:t> </a:t>
            </a:r>
          </a:p>
          <a:p>
            <a:r>
              <a:rPr lang="en-ID" dirty="0"/>
              <a:t>a = set() </a:t>
            </a:r>
          </a:p>
          <a:p>
            <a:endParaRPr lang="en-ID" dirty="0"/>
          </a:p>
          <a:p>
            <a:r>
              <a:rPr lang="en-ID" dirty="0">
                <a:solidFill>
                  <a:srgbClr val="A0A1A7"/>
                </a:solidFill>
              </a:rPr>
              <a:t># check data type of a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(type(a))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47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3F2E-998F-3C4F-BDE0-1ACFA8A2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Modifying a set in Python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A087-A06D-6C4E-A07D-3F752CF1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Sets are mutable. However, since they are unordered, indexing has no meaning.</a:t>
            </a:r>
          </a:p>
          <a:p>
            <a:endParaRPr lang="en-ID" sz="2400" dirty="0"/>
          </a:p>
          <a:p>
            <a:r>
              <a:rPr lang="en-ID" sz="2400" dirty="0"/>
              <a:t>We cannot access or change an element of a set using indexing or slicing. Set data type does not support it.</a:t>
            </a:r>
          </a:p>
          <a:p>
            <a:endParaRPr lang="en-ID" sz="2400" dirty="0"/>
          </a:p>
          <a:p>
            <a:r>
              <a:rPr lang="en-ID" sz="2400" dirty="0"/>
              <a:t>We can add a single element using the add() method, and multiple elements using the update() method. </a:t>
            </a:r>
          </a:p>
          <a:p>
            <a:endParaRPr lang="en-ID" sz="2400" dirty="0"/>
          </a:p>
          <a:p>
            <a:r>
              <a:rPr lang="en-ID" sz="2400" dirty="0"/>
              <a:t>The update() method can take </a:t>
            </a:r>
            <a:r>
              <a:rPr lang="en-ID" sz="2400" i="1" dirty="0"/>
              <a:t>tuples</a:t>
            </a:r>
            <a:r>
              <a:rPr lang="en-ID" sz="2400" dirty="0"/>
              <a:t>, </a:t>
            </a:r>
            <a:r>
              <a:rPr lang="en-ID" sz="2400" i="1" dirty="0"/>
              <a:t>lists</a:t>
            </a:r>
            <a:r>
              <a:rPr lang="en-ID" sz="2400" dirty="0"/>
              <a:t>, </a:t>
            </a:r>
            <a:r>
              <a:rPr lang="en-ID" sz="2400" i="1" dirty="0"/>
              <a:t>strings</a:t>
            </a:r>
            <a:r>
              <a:rPr lang="en-ID" sz="2400" dirty="0"/>
              <a:t> or other </a:t>
            </a:r>
            <a:r>
              <a:rPr lang="en-ID" sz="2400" i="1" dirty="0"/>
              <a:t>sets</a:t>
            </a:r>
            <a:r>
              <a:rPr lang="en-ID" sz="2400" dirty="0"/>
              <a:t> as its argument. In all cases, duplicates are avoided.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533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F3606F-A697-A54D-B3B7-93F543D8629D}"/>
              </a:ext>
            </a:extLst>
          </p:cNvPr>
          <p:cNvSpPr/>
          <p:nvPr/>
        </p:nvSpPr>
        <p:spPr>
          <a:xfrm>
            <a:off x="548640" y="335845"/>
            <a:ext cx="11094720" cy="61863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initialize </a:t>
            </a:r>
            <a:r>
              <a:rPr lang="en-ID" dirty="0" err="1">
                <a:solidFill>
                  <a:srgbClr val="A0A1A7"/>
                </a:solidFill>
              </a:rPr>
              <a:t>my_set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}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if you uncomment line below,</a:t>
            </a:r>
            <a:r>
              <a:rPr lang="en-ID" dirty="0"/>
              <a:t> </a:t>
            </a:r>
            <a:r>
              <a:rPr lang="en-ID" dirty="0">
                <a:solidFill>
                  <a:srgbClr val="A0A1A7"/>
                </a:solidFill>
              </a:rPr>
              <a:t>you will get an error</a:t>
            </a:r>
            <a:r>
              <a:rPr lang="en-ID" dirty="0"/>
              <a:t> </a:t>
            </a:r>
            <a:r>
              <a:rPr lang="en-ID" dirty="0" err="1">
                <a:solidFill>
                  <a:srgbClr val="A0A1A7"/>
                </a:solidFill>
              </a:rPr>
              <a:t>TypeError</a:t>
            </a:r>
            <a:r>
              <a:rPr lang="en-ID" dirty="0">
                <a:solidFill>
                  <a:srgbClr val="A0A1A7"/>
                </a:solidFill>
              </a:rPr>
              <a:t>: 'set' object does not support indexing</a:t>
            </a:r>
            <a:r>
              <a:rPr lang="en-ID" dirty="0"/>
              <a:t>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  <a:highlight>
                  <a:srgbClr val="FFFF00"/>
                </a:highlight>
              </a:rPr>
              <a:t># </a:t>
            </a:r>
            <a:r>
              <a:rPr lang="en-ID" dirty="0" err="1">
                <a:solidFill>
                  <a:srgbClr val="A0A1A7"/>
                </a:solidFill>
                <a:highlight>
                  <a:srgbClr val="FFFF00"/>
                </a:highlight>
              </a:rPr>
              <a:t>my_set</a:t>
            </a:r>
            <a:r>
              <a:rPr lang="en-ID" dirty="0">
                <a:solidFill>
                  <a:srgbClr val="A0A1A7"/>
                </a:solidFill>
                <a:highlight>
                  <a:srgbClr val="FFFF00"/>
                </a:highlight>
              </a:rPr>
              <a:t>[0]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add an element</a:t>
            </a:r>
            <a:r>
              <a:rPr lang="en-ID" dirty="0"/>
              <a:t> </a:t>
            </a:r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Output: {1, 2, 3}</a:t>
            </a:r>
            <a:r>
              <a:rPr lang="en-ID" dirty="0"/>
              <a:t> </a:t>
            </a:r>
          </a:p>
          <a:p>
            <a:r>
              <a:rPr lang="en-ID" dirty="0" err="1"/>
              <a:t>my_set.add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)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add multiple elements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2, 3, 4}</a:t>
            </a:r>
            <a:r>
              <a:rPr lang="en-ID" dirty="0"/>
              <a:t> </a:t>
            </a:r>
          </a:p>
          <a:p>
            <a:r>
              <a:rPr lang="en-ID" dirty="0" err="1"/>
              <a:t>my_set.update</a:t>
            </a:r>
            <a:r>
              <a:rPr lang="en-ID" dirty="0"/>
              <a:t>([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])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add list and set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2, 3, 4, 5, 6, 8}</a:t>
            </a:r>
            <a:r>
              <a:rPr lang="en-ID" dirty="0"/>
              <a:t> </a:t>
            </a:r>
          </a:p>
          <a:p>
            <a:r>
              <a:rPr lang="en-ID" dirty="0" err="1"/>
              <a:t>my_set.update</a:t>
            </a:r>
            <a:r>
              <a:rPr lang="en-ID" dirty="0"/>
              <a:t>([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],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})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719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6849-80A7-C145-8192-B34F3220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Removing elements from a 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1549-9902-A646-80E2-D2AEE69A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A particular item can be removed from a set using the methods discard() and remove().</a:t>
            </a:r>
          </a:p>
          <a:p>
            <a:endParaRPr lang="en-ID" sz="2400" dirty="0"/>
          </a:p>
          <a:p>
            <a:r>
              <a:rPr lang="en-ID" sz="2400" dirty="0"/>
              <a:t>The only difference between the two is that the discard() function leaves a set unchanged if the element is not present in the set. </a:t>
            </a:r>
          </a:p>
          <a:p>
            <a:endParaRPr lang="en-ID" sz="2400" dirty="0"/>
          </a:p>
          <a:p>
            <a:r>
              <a:rPr lang="en-ID" sz="2400" dirty="0"/>
              <a:t>On the other hand, the remove() function will raise an error in such a condition (if element is not present in the set).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89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4E725-BB14-EE44-8469-B38E7E6382ED}"/>
              </a:ext>
            </a:extLst>
          </p:cNvPr>
          <p:cNvSpPr/>
          <p:nvPr/>
        </p:nvSpPr>
        <p:spPr>
          <a:xfrm>
            <a:off x="853440" y="470422"/>
            <a:ext cx="10570464" cy="563231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Difference between discard() and remove()</a:t>
            </a:r>
            <a:r>
              <a:rPr lang="en-ID" dirty="0"/>
              <a:t>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initialize </a:t>
            </a:r>
            <a:r>
              <a:rPr lang="en-ID" dirty="0" err="1">
                <a:solidFill>
                  <a:srgbClr val="A0A1A7"/>
                </a:solidFill>
              </a:rPr>
              <a:t>my_set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discard an element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3, 5, 6}</a:t>
            </a:r>
            <a:r>
              <a:rPr lang="en-ID" dirty="0"/>
              <a:t> </a:t>
            </a:r>
          </a:p>
          <a:p>
            <a:r>
              <a:rPr lang="en-ID" dirty="0" err="1"/>
              <a:t>my_set.discard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remove an element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3, 5}</a:t>
            </a:r>
            <a:r>
              <a:rPr lang="en-ID" dirty="0"/>
              <a:t> </a:t>
            </a:r>
          </a:p>
          <a:p>
            <a:r>
              <a:rPr lang="en-ID" dirty="0" err="1"/>
              <a:t>my_set.remove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discard an element</a:t>
            </a:r>
            <a:r>
              <a:rPr lang="en-ID" dirty="0"/>
              <a:t> </a:t>
            </a:r>
            <a:r>
              <a:rPr lang="en-ID" dirty="0">
                <a:solidFill>
                  <a:srgbClr val="A0A1A7"/>
                </a:solidFill>
              </a:rPr>
              <a:t>not present in </a:t>
            </a:r>
            <a:r>
              <a:rPr lang="en-ID" dirty="0" err="1">
                <a:solidFill>
                  <a:srgbClr val="A0A1A7"/>
                </a:solidFill>
              </a:rPr>
              <a:t>my_set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3, 5}</a:t>
            </a:r>
            <a:r>
              <a:rPr lang="en-ID" dirty="0"/>
              <a:t> </a:t>
            </a:r>
          </a:p>
          <a:p>
            <a:r>
              <a:rPr lang="en-ID" dirty="0" err="1"/>
              <a:t>my_set.discard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remove an element</a:t>
            </a:r>
            <a:r>
              <a:rPr lang="en-ID" dirty="0"/>
              <a:t> </a:t>
            </a:r>
            <a:r>
              <a:rPr lang="en-ID" dirty="0">
                <a:solidFill>
                  <a:srgbClr val="A0A1A7"/>
                </a:solidFill>
              </a:rPr>
              <a:t> not present in </a:t>
            </a:r>
            <a:r>
              <a:rPr lang="en-ID" dirty="0" err="1">
                <a:solidFill>
                  <a:srgbClr val="A0A1A7"/>
                </a:solidFill>
              </a:rPr>
              <a:t>my_set</a:t>
            </a:r>
            <a:r>
              <a:rPr lang="en-ID" dirty="0"/>
              <a:t> </a:t>
            </a:r>
            <a:r>
              <a:rPr lang="en-ID" dirty="0">
                <a:solidFill>
                  <a:srgbClr val="A0A1A7"/>
                </a:solidFill>
              </a:rPr>
              <a:t> you will get an error.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</a:t>
            </a:r>
            <a:r>
              <a:rPr lang="en-ID" dirty="0" err="1">
                <a:solidFill>
                  <a:srgbClr val="A0A1A7"/>
                </a:solidFill>
              </a:rPr>
              <a:t>KeyError</a:t>
            </a:r>
            <a:r>
              <a:rPr lang="en-ID" dirty="0"/>
              <a:t> </a:t>
            </a:r>
          </a:p>
          <a:p>
            <a:r>
              <a:rPr lang="en-ID" dirty="0" err="1"/>
              <a:t>my_set.remove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372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1C3C-62D4-364B-AED6-0E308B7D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296"/>
            <a:ext cx="10515600" cy="5713667"/>
          </a:xfrm>
        </p:spPr>
        <p:txBody>
          <a:bodyPr/>
          <a:lstStyle/>
          <a:p>
            <a:r>
              <a:rPr lang="en-ID" sz="2400" dirty="0"/>
              <a:t>Similarly, we can remove and return an item using the pop() method.</a:t>
            </a:r>
          </a:p>
          <a:p>
            <a:r>
              <a:rPr lang="en-ID" sz="2400" dirty="0"/>
              <a:t>Since set is an unordered data type, there is no way of determining which item will be popped. It is completely arbitrary.</a:t>
            </a:r>
          </a:p>
          <a:p>
            <a:r>
              <a:rPr lang="en-ID" sz="2400" dirty="0"/>
              <a:t>We can also remove all the items from a set using the clear() method.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0CAD6-B2BE-9B4F-9F83-6F3DB01475FC}"/>
              </a:ext>
            </a:extLst>
          </p:cNvPr>
          <p:cNvSpPr/>
          <p:nvPr/>
        </p:nvSpPr>
        <p:spPr>
          <a:xfrm>
            <a:off x="838200" y="2202656"/>
            <a:ext cx="10515600" cy="45243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initialize </a:t>
            </a:r>
            <a:r>
              <a:rPr lang="en-ID" dirty="0" err="1">
                <a:solidFill>
                  <a:srgbClr val="A0A1A7"/>
                </a:solidFill>
              </a:rPr>
              <a:t>my_set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set of unique elements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set(</a:t>
            </a:r>
            <a:r>
              <a:rPr lang="en-ID" dirty="0">
                <a:solidFill>
                  <a:srgbClr val="50A14F"/>
                </a:solidFill>
              </a:rPr>
              <a:t>"HelloWorld"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pop an element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random element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my_set.pop</a:t>
            </a:r>
            <a:r>
              <a:rPr lang="en-ID" dirty="0"/>
              <a:t>())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pop another element</a:t>
            </a:r>
            <a:r>
              <a:rPr lang="en-ID" dirty="0"/>
              <a:t> </a:t>
            </a:r>
          </a:p>
          <a:p>
            <a:r>
              <a:rPr lang="en-ID" dirty="0" err="1"/>
              <a:t>my_set.pop</a:t>
            </a:r>
            <a:r>
              <a:rPr lang="en-ID" dirty="0"/>
              <a:t>()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clear </a:t>
            </a:r>
            <a:r>
              <a:rPr lang="en-ID" dirty="0" err="1">
                <a:solidFill>
                  <a:srgbClr val="A0A1A7"/>
                </a:solidFill>
              </a:rPr>
              <a:t>my_set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set()</a:t>
            </a:r>
            <a:r>
              <a:rPr lang="en-ID" dirty="0"/>
              <a:t> </a:t>
            </a:r>
          </a:p>
          <a:p>
            <a:r>
              <a:rPr lang="en-ID" dirty="0" err="1"/>
              <a:t>my_set.clear</a:t>
            </a:r>
            <a:r>
              <a:rPr lang="en-ID" dirty="0"/>
              <a:t>()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 err="1"/>
              <a:t>my_set</a:t>
            </a:r>
            <a:r>
              <a:rPr lang="en-ID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985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C90CF-578B-3445-81F6-BB291F1EF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Sets can be used to carry out mathematical set operations like union, intersection, difference and symmetric difference. We can do this with operators or methods.</a:t>
            </a:r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0A7CB3-2B79-0646-9346-D56D1C7D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Python Set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594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A457-4BD4-BA48-93DB-E128D27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Union operation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2C18-61C1-D741-A02F-DC5B18DD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Let us consider the following two sets for the following operations.</a:t>
            </a:r>
          </a:p>
          <a:p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40E-8C7D-D845-888A-1AC54B448E76}"/>
              </a:ext>
            </a:extLst>
          </p:cNvPr>
          <p:cNvSpPr/>
          <p:nvPr/>
        </p:nvSpPr>
        <p:spPr>
          <a:xfrm>
            <a:off x="869994" y="2498106"/>
            <a:ext cx="10515601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/>
              <a:t>A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}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/>
              <a:t>B = {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</a:t>
            </a:r>
            <a:endParaRPr lang="en-AU" dirty="0"/>
          </a:p>
        </p:txBody>
      </p:sp>
      <p:pic>
        <p:nvPicPr>
          <p:cNvPr id="1026" name="Picture 2" descr="Set Union in Python">
            <a:extLst>
              <a:ext uri="{FF2B5EF4-FFF2-40B4-BE49-F238E27FC236}">
                <a16:creationId xmlns:a16="http://schemas.microsoft.com/office/drawing/2014/main" id="{D894CFCA-D3CE-A449-A025-CCD4A2CD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5091893" cy="29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A39065-813B-FB46-A9BC-B660472F1074}"/>
              </a:ext>
            </a:extLst>
          </p:cNvPr>
          <p:cNvSpPr/>
          <p:nvPr/>
        </p:nvSpPr>
        <p:spPr>
          <a:xfrm>
            <a:off x="838200" y="3485658"/>
            <a:ext cx="5423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latin typeface="euclid_circular_a"/>
              </a:rPr>
              <a:t>Union of </a:t>
            </a:r>
            <a:r>
              <a:rPr lang="en-ID" sz="2400" dirty="0">
                <a:latin typeface="Droid Sans Mono" panose="020B0609030804020204" pitchFamily="49" charset="0"/>
              </a:rPr>
              <a:t>A</a:t>
            </a:r>
            <a:r>
              <a:rPr lang="en-ID" sz="2400" dirty="0">
                <a:latin typeface="euclid_circular_a"/>
              </a:rPr>
              <a:t> and </a:t>
            </a:r>
            <a:r>
              <a:rPr lang="en-ID" sz="2400" dirty="0">
                <a:latin typeface="Droid Sans Mono" panose="020B0609030804020204" pitchFamily="49" charset="0"/>
              </a:rPr>
              <a:t>B</a:t>
            </a:r>
            <a:r>
              <a:rPr lang="en-ID" sz="2400" dirty="0">
                <a:latin typeface="euclid_circular_a"/>
              </a:rPr>
              <a:t> is a set of all elements from both sets.</a:t>
            </a:r>
          </a:p>
        </p:txBody>
      </p:sp>
    </p:spTree>
    <p:extLst>
      <p:ext uri="{BB962C8B-B14F-4D97-AF65-F5344CB8AC3E}">
        <p14:creationId xmlns:p14="http://schemas.microsoft.com/office/powerpoint/2010/main" val="417210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CBFF-DA6C-C84B-9C2E-C6B4E84D7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448"/>
            <a:ext cx="10515600" cy="5640515"/>
          </a:xfrm>
        </p:spPr>
        <p:txBody>
          <a:bodyPr>
            <a:normAutofit/>
          </a:bodyPr>
          <a:lstStyle/>
          <a:p>
            <a:r>
              <a:rPr lang="en-ID" sz="2400" dirty="0"/>
              <a:t>Union is performed using | operator. Same can be accomplished using the union() method.</a:t>
            </a:r>
          </a:p>
          <a:p>
            <a:endParaRPr lang="en-A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6D40E-CF3A-2C45-AA7E-DBAE4C9D2472}"/>
              </a:ext>
            </a:extLst>
          </p:cNvPr>
          <p:cNvSpPr/>
          <p:nvPr/>
        </p:nvSpPr>
        <p:spPr>
          <a:xfrm>
            <a:off x="838200" y="1418951"/>
            <a:ext cx="10515600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Set union method</a:t>
            </a:r>
            <a:r>
              <a:rPr lang="en-ID" dirty="0"/>
              <a:t> </a:t>
            </a:r>
            <a:r>
              <a:rPr lang="en-ID" dirty="0">
                <a:solidFill>
                  <a:srgbClr val="A0A1A7"/>
                </a:solidFill>
              </a:rPr>
              <a:t># initialize A and B</a:t>
            </a:r>
            <a:r>
              <a:rPr lang="en-ID" dirty="0"/>
              <a:t> </a:t>
            </a:r>
          </a:p>
          <a:p>
            <a:r>
              <a:rPr lang="en-ID" dirty="0"/>
              <a:t>A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} B = {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use | operator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2, 3, 4, 5, 6, 7, 8}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(A | B)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67E7F3-B9A1-9E4C-8E02-F9C8747AEE0D}"/>
              </a:ext>
            </a:extLst>
          </p:cNvPr>
          <p:cNvSpPr/>
          <p:nvPr/>
        </p:nvSpPr>
        <p:spPr>
          <a:xfrm>
            <a:off x="838200" y="4055780"/>
            <a:ext cx="105156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use union function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A.union</a:t>
            </a:r>
            <a:r>
              <a:rPr lang="en-ID" dirty="0"/>
              <a:t>(B) </a:t>
            </a:r>
          </a:p>
          <a:p>
            <a:r>
              <a:rPr lang="en-ID" dirty="0"/>
              <a:t>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use union function on B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B.union</a:t>
            </a:r>
            <a:r>
              <a:rPr lang="en-ID" dirty="0"/>
              <a:t>(A) </a:t>
            </a:r>
          </a:p>
          <a:p>
            <a:r>
              <a:rPr lang="en-ID" dirty="0"/>
              <a:t>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</a:t>
            </a:r>
            <a:br>
              <a:rPr lang="en-ID" dirty="0"/>
            </a:b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A3064-C683-1B44-BF29-2E41F97E24BC}"/>
              </a:ext>
            </a:extLst>
          </p:cNvPr>
          <p:cNvSpPr txBox="1"/>
          <p:nvPr/>
        </p:nvSpPr>
        <p:spPr>
          <a:xfrm>
            <a:off x="838200" y="3429000"/>
            <a:ext cx="328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 You could use union() method</a:t>
            </a:r>
          </a:p>
        </p:txBody>
      </p:sp>
    </p:spTree>
    <p:extLst>
      <p:ext uri="{BB962C8B-B14F-4D97-AF65-F5344CB8AC3E}">
        <p14:creationId xmlns:p14="http://schemas.microsoft.com/office/powerpoint/2010/main" val="156636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troduction to Programming">
            <a:extLst>
              <a:ext uri="{FF2B5EF4-FFF2-40B4-BE49-F238E27FC236}">
                <a16:creationId xmlns:a16="http://schemas.microsoft.com/office/drawing/2014/main" id="{5DA6EC20-909D-D143-A9E5-87321F964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24889" b="340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Agenda</a:t>
            </a: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094" y="2646680"/>
            <a:ext cx="5369950" cy="3768634"/>
          </a:xfrm>
        </p:spPr>
        <p:txBody>
          <a:bodyPr anchor="t">
            <a:normAutofit/>
          </a:bodyPr>
          <a:lstStyle/>
          <a:p>
            <a:pPr lvl="1" eaLnBrk="1" hangingPunct="1"/>
            <a:r>
              <a:rPr lang="en-US" sz="3200" b="1" dirty="0">
                <a:ea typeface="ＭＳ Ｐゴシック" pitchFamily="34" charset="-128"/>
              </a:rPr>
              <a:t>Review:</a:t>
            </a:r>
          </a:p>
          <a:p>
            <a:pPr lvl="2"/>
            <a:r>
              <a:rPr lang="en-US" sz="2400" b="1" dirty="0">
                <a:ea typeface="ＭＳ Ｐゴシック" pitchFamily="34" charset="-128"/>
              </a:rPr>
              <a:t>Dictionary </a:t>
            </a:r>
          </a:p>
          <a:p>
            <a:pPr marL="914400" lvl="2" indent="0">
              <a:buNone/>
            </a:pPr>
            <a:endParaRPr lang="en-US" sz="2400" b="1" dirty="0">
              <a:ea typeface="ＭＳ Ｐゴシック" pitchFamily="34" charset="-128"/>
            </a:endParaRPr>
          </a:p>
          <a:p>
            <a:pPr lvl="1" eaLnBrk="1" hangingPunct="1"/>
            <a:endParaRPr lang="en-US" sz="3200" b="1" dirty="0">
              <a:ea typeface="ＭＳ Ｐゴシック" pitchFamily="34" charset="-128"/>
            </a:endParaRPr>
          </a:p>
          <a:p>
            <a:pPr lvl="1" eaLnBrk="1" hangingPunct="1"/>
            <a:r>
              <a:rPr lang="en-US" sz="3200" b="1" dirty="0">
                <a:ea typeface="ＭＳ Ｐゴシック" pitchFamily="34" charset="-128"/>
              </a:rPr>
              <a:t>Set </a:t>
            </a:r>
          </a:p>
          <a:p>
            <a:pPr lvl="1" eaLnBrk="1" hangingPunct="1"/>
            <a:r>
              <a:rPr lang="en-US" sz="3200" b="1" dirty="0" err="1">
                <a:ea typeface="ＭＳ Ｐゴシック" pitchFamily="34" charset="-128"/>
              </a:rPr>
              <a:t>FrozenSet</a:t>
            </a:r>
            <a:endParaRPr lang="en-US" sz="2400" b="1" dirty="0">
              <a:ea typeface="ＭＳ Ｐゴシック" pitchFamily="34" charset="-128"/>
            </a:endParaRPr>
          </a:p>
          <a:p>
            <a:pPr lvl="2"/>
            <a:endParaRPr lang="en-US" sz="1800" b="1" dirty="0">
              <a:ea typeface="ＭＳ Ｐゴシック" pitchFamily="34" charset="-128"/>
            </a:endParaRPr>
          </a:p>
          <a:p>
            <a:pPr lvl="2"/>
            <a:endParaRPr lang="en-US" sz="1800" b="1" dirty="0"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08949" y="7292833"/>
            <a:ext cx="8953148" cy="359427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FA5BF542-62DB-46B5-9382-22F24A17A110}" type="slidenum">
              <a:rPr lang="en-US" sz="1824" smtClean="0">
                <a:solidFill>
                  <a:schemeClr val="accent6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824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6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4EE-7B43-8B41-BA89-566507E2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Intersection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763F-8616-BB44-8A4D-14C898E7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0" y="1825625"/>
            <a:ext cx="4546600" cy="4351338"/>
          </a:xfrm>
        </p:spPr>
        <p:txBody>
          <a:bodyPr/>
          <a:lstStyle/>
          <a:p>
            <a:r>
              <a:rPr lang="en-ID" sz="2400" dirty="0"/>
              <a:t>Intersection of A and B is a set of elements that are common in both the sets.</a:t>
            </a:r>
          </a:p>
          <a:p>
            <a:endParaRPr lang="en-ID" sz="2400" dirty="0"/>
          </a:p>
          <a:p>
            <a:r>
              <a:rPr lang="en-ID" sz="2400" dirty="0"/>
              <a:t>Intersection is performed using &amp; operator. Same can be accomplished using the intersection() method.</a:t>
            </a:r>
          </a:p>
          <a:p>
            <a:endParaRPr lang="en-AU" dirty="0"/>
          </a:p>
        </p:txBody>
      </p:sp>
      <p:pic>
        <p:nvPicPr>
          <p:cNvPr id="3074" name="Picture 2" descr="Set Intersection in Python">
            <a:extLst>
              <a:ext uri="{FF2B5EF4-FFF2-40B4-BE49-F238E27FC236}">
                <a16:creationId xmlns:a16="http://schemas.microsoft.com/office/drawing/2014/main" id="{304CEA8B-F054-EE41-8447-C6CEBC28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7150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8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7B287-593C-8F49-9789-BC05E25ABE96}"/>
              </a:ext>
            </a:extLst>
          </p:cNvPr>
          <p:cNvSpPr/>
          <p:nvPr/>
        </p:nvSpPr>
        <p:spPr>
          <a:xfrm>
            <a:off x="743712" y="582091"/>
            <a:ext cx="10704576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Intersection of sets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initialize A and B</a:t>
            </a:r>
            <a:r>
              <a:rPr lang="en-ID" dirty="0"/>
              <a:t> </a:t>
            </a:r>
          </a:p>
          <a:p>
            <a:r>
              <a:rPr lang="en-ID" dirty="0"/>
              <a:t>A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} </a:t>
            </a:r>
          </a:p>
          <a:p>
            <a:r>
              <a:rPr lang="en-ID" dirty="0"/>
              <a:t>B = {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use &amp; operator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{4, 5}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(A &amp; B)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31A1D-DF73-BC49-94D2-40125DF63D2F}"/>
              </a:ext>
            </a:extLst>
          </p:cNvPr>
          <p:cNvSpPr/>
          <p:nvPr/>
        </p:nvSpPr>
        <p:spPr>
          <a:xfrm>
            <a:off x="743712" y="3967586"/>
            <a:ext cx="10704576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use intersection function on A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A.intersection</a:t>
            </a:r>
            <a:r>
              <a:rPr lang="en-ID" dirty="0"/>
              <a:t>(B) </a:t>
            </a:r>
          </a:p>
          <a:p>
            <a:r>
              <a:rPr lang="en-ID" dirty="0"/>
              <a:t>{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use intersection function on B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B.intersection</a:t>
            </a:r>
            <a:r>
              <a:rPr lang="en-ID" dirty="0"/>
              <a:t>(A) </a:t>
            </a:r>
          </a:p>
          <a:p>
            <a:r>
              <a:rPr lang="en-ID" dirty="0"/>
              <a:t>{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}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FB723-5C37-994E-83CD-C153F5AAF792}"/>
              </a:ext>
            </a:extLst>
          </p:cNvPr>
          <p:cNvSpPr txBox="1"/>
          <p:nvPr/>
        </p:nvSpPr>
        <p:spPr>
          <a:xfrm>
            <a:off x="743712" y="3244334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Or you could do it using intersection() method</a:t>
            </a:r>
          </a:p>
        </p:txBody>
      </p:sp>
    </p:spTree>
    <p:extLst>
      <p:ext uri="{BB962C8B-B14F-4D97-AF65-F5344CB8AC3E}">
        <p14:creationId xmlns:p14="http://schemas.microsoft.com/office/powerpoint/2010/main" val="26373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BB85-AAAE-F044-82C9-8BFDF191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E0E5-D3E7-D14D-8976-6099F362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Difference of the set B from set A, or (A - B), is a set of elements that are only in A but not in B. </a:t>
            </a:r>
          </a:p>
          <a:p>
            <a:endParaRPr lang="en-ID" sz="2400" dirty="0"/>
          </a:p>
          <a:p>
            <a:r>
              <a:rPr lang="en-ID" sz="2400" dirty="0"/>
              <a:t>Similarly, B - A is a set of elements in B but not in A.</a:t>
            </a:r>
          </a:p>
          <a:p>
            <a:endParaRPr lang="en-ID" sz="2400" dirty="0"/>
          </a:p>
          <a:p>
            <a:r>
              <a:rPr lang="en-ID" sz="2400" dirty="0"/>
              <a:t>Difference is performed using - operator. Same can be accomplished using the difference() method.</a:t>
            </a:r>
          </a:p>
          <a:p>
            <a:endParaRPr lang="en-AU" sz="2400" dirty="0"/>
          </a:p>
        </p:txBody>
      </p:sp>
      <p:pic>
        <p:nvPicPr>
          <p:cNvPr id="4098" name="Picture 2" descr="Set Difference in Python">
            <a:extLst>
              <a:ext uri="{FF2B5EF4-FFF2-40B4-BE49-F238E27FC236}">
                <a16:creationId xmlns:a16="http://schemas.microsoft.com/office/drawing/2014/main" id="{2004483A-828D-7542-AD65-88422BAF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758950"/>
            <a:ext cx="57150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22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3A5A32-6C1D-EC4B-9EA4-7A51716B94AC}"/>
              </a:ext>
            </a:extLst>
          </p:cNvPr>
          <p:cNvSpPr/>
          <p:nvPr/>
        </p:nvSpPr>
        <p:spPr>
          <a:xfrm>
            <a:off x="638628" y="559844"/>
            <a:ext cx="10856686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Difference of two sets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initialize A and B</a:t>
            </a:r>
            <a:r>
              <a:rPr lang="en-ID" dirty="0"/>
              <a:t> </a:t>
            </a:r>
          </a:p>
          <a:p>
            <a:r>
              <a:rPr lang="en-ID" dirty="0"/>
              <a:t>A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} </a:t>
            </a:r>
          </a:p>
          <a:p>
            <a:r>
              <a:rPr lang="en-ID" dirty="0"/>
              <a:t>B = {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use - operator on A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(A - B) </a:t>
            </a:r>
            <a:r>
              <a:rPr lang="en-ID" dirty="0">
                <a:solidFill>
                  <a:srgbClr val="A0A1A7"/>
                </a:solidFill>
              </a:rPr>
              <a:t># Output: {1, 2, 3}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(B - A ) </a:t>
            </a:r>
            <a:r>
              <a:rPr lang="en-ID" dirty="0">
                <a:solidFill>
                  <a:srgbClr val="A0A1A7"/>
                </a:solidFill>
              </a:rPr>
              <a:t># Output: {6, 7, 8 }</a:t>
            </a:r>
            <a:r>
              <a:rPr lang="en-ID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C9159-9225-7F40-94B8-E69C2B51BC5A}"/>
              </a:ext>
            </a:extLst>
          </p:cNvPr>
          <p:cNvSpPr/>
          <p:nvPr/>
        </p:nvSpPr>
        <p:spPr>
          <a:xfrm>
            <a:off x="638628" y="3989832"/>
            <a:ext cx="10856686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use difference function on A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A.difference</a:t>
            </a:r>
            <a:r>
              <a:rPr lang="en-ID" dirty="0"/>
              <a:t>(B) </a:t>
            </a:r>
          </a:p>
          <a:p>
            <a:r>
              <a:rPr lang="en-ID" dirty="0"/>
              <a:t>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use difference function on B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B.difference</a:t>
            </a:r>
            <a:r>
              <a:rPr lang="en-ID" dirty="0"/>
              <a:t>(A) </a:t>
            </a:r>
          </a:p>
          <a:p>
            <a:r>
              <a:rPr lang="en-ID" dirty="0"/>
              <a:t>{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}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AB27E-CE4D-884B-87D2-6AB7463B4A5B}"/>
              </a:ext>
            </a:extLst>
          </p:cNvPr>
          <p:cNvSpPr txBox="1"/>
          <p:nvPr/>
        </p:nvSpPr>
        <p:spPr>
          <a:xfrm>
            <a:off x="638628" y="3244334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You could use difference() method also</a:t>
            </a:r>
          </a:p>
        </p:txBody>
      </p:sp>
    </p:spTree>
    <p:extLst>
      <p:ext uri="{BB962C8B-B14F-4D97-AF65-F5344CB8AC3E}">
        <p14:creationId xmlns:p14="http://schemas.microsoft.com/office/powerpoint/2010/main" val="853107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0B64-C04D-5B4B-B86F-583A1E24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Symmetric Difference Operation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B613-07D4-EB41-9037-19C7327A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70" y="1825625"/>
            <a:ext cx="4677229" cy="4351338"/>
          </a:xfrm>
        </p:spPr>
        <p:txBody>
          <a:bodyPr>
            <a:normAutofit/>
          </a:bodyPr>
          <a:lstStyle/>
          <a:p>
            <a:r>
              <a:rPr lang="en-ID" sz="2400" dirty="0"/>
              <a:t>Symmetric Difference of A and B is a set of elements in A and B but not in both (excluding the intersection).</a:t>
            </a:r>
          </a:p>
          <a:p>
            <a:endParaRPr lang="en-ID" sz="2400" dirty="0"/>
          </a:p>
          <a:p>
            <a:r>
              <a:rPr lang="en-ID" sz="2400" dirty="0"/>
              <a:t>Symmetric difference is performed using ^ operator. Same can be accomplished using the method </a:t>
            </a:r>
            <a:r>
              <a:rPr lang="en-ID" sz="2400" dirty="0" err="1"/>
              <a:t>symmetric_difference</a:t>
            </a:r>
            <a:r>
              <a:rPr lang="en-ID" sz="2400" dirty="0"/>
              <a:t>().</a:t>
            </a:r>
          </a:p>
          <a:p>
            <a:endParaRPr lang="en-AU" sz="2400" dirty="0"/>
          </a:p>
        </p:txBody>
      </p:sp>
      <p:pic>
        <p:nvPicPr>
          <p:cNvPr id="5122" name="Picture 2" descr="Set Symmetric Difference in Python">
            <a:extLst>
              <a:ext uri="{FF2B5EF4-FFF2-40B4-BE49-F238E27FC236}">
                <a16:creationId xmlns:a16="http://schemas.microsoft.com/office/drawing/2014/main" id="{8BB8594C-FDD3-194D-9FAF-B517FA9C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6" y="1825625"/>
            <a:ext cx="57150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98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5173A7-C65F-C744-9140-36A317877AFF}"/>
              </a:ext>
            </a:extLst>
          </p:cNvPr>
          <p:cNvSpPr/>
          <p:nvPr/>
        </p:nvSpPr>
        <p:spPr>
          <a:xfrm>
            <a:off x="676656" y="492359"/>
            <a:ext cx="10838688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Symmetric difference of two sets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initialize A and B</a:t>
            </a:r>
            <a:r>
              <a:rPr lang="en-ID" dirty="0"/>
              <a:t> </a:t>
            </a:r>
          </a:p>
          <a:p>
            <a:r>
              <a:rPr lang="en-ID" dirty="0"/>
              <a:t>A = 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} </a:t>
            </a:r>
          </a:p>
          <a:p>
            <a:r>
              <a:rPr lang="en-ID" dirty="0"/>
              <a:t>B = {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use ^ operator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{1, 2, 3, 6, 7, 8}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(A ^ B)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3BBD4-92B9-274A-AC0B-7A8BC2F73560}"/>
              </a:ext>
            </a:extLst>
          </p:cNvPr>
          <p:cNvSpPr/>
          <p:nvPr/>
        </p:nvSpPr>
        <p:spPr>
          <a:xfrm>
            <a:off x="676656" y="3730536"/>
            <a:ext cx="10838688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use </a:t>
            </a:r>
            <a:r>
              <a:rPr lang="en-ID" dirty="0" err="1">
                <a:solidFill>
                  <a:srgbClr val="A0A1A7"/>
                </a:solidFill>
              </a:rPr>
              <a:t>symmetric_difference</a:t>
            </a:r>
            <a:r>
              <a:rPr lang="en-ID" dirty="0">
                <a:solidFill>
                  <a:srgbClr val="A0A1A7"/>
                </a:solidFill>
              </a:rPr>
              <a:t> function on A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A.symmetric_difference</a:t>
            </a:r>
            <a:r>
              <a:rPr lang="en-ID" dirty="0"/>
              <a:t>(B) </a:t>
            </a:r>
          </a:p>
          <a:p>
            <a:r>
              <a:rPr lang="en-ID" dirty="0"/>
              <a:t>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use </a:t>
            </a:r>
            <a:r>
              <a:rPr lang="en-ID" dirty="0" err="1">
                <a:solidFill>
                  <a:srgbClr val="A0A1A7"/>
                </a:solidFill>
              </a:rPr>
              <a:t>symmetric_difference</a:t>
            </a:r>
            <a:r>
              <a:rPr lang="en-ID" dirty="0">
                <a:solidFill>
                  <a:srgbClr val="A0A1A7"/>
                </a:solidFill>
              </a:rPr>
              <a:t> function on B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B.symmetric_difference</a:t>
            </a:r>
            <a:r>
              <a:rPr lang="en-ID" dirty="0"/>
              <a:t>(A) </a:t>
            </a:r>
          </a:p>
          <a:p>
            <a:r>
              <a:rPr lang="en-ID" dirty="0"/>
              <a:t>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7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8</a:t>
            </a:r>
            <a:r>
              <a:rPr lang="en-ID" dirty="0"/>
              <a:t>}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33F06-BB14-2E42-BD61-986F5D74F8B3}"/>
              </a:ext>
            </a:extLst>
          </p:cNvPr>
          <p:cNvSpPr txBox="1"/>
          <p:nvPr/>
        </p:nvSpPr>
        <p:spPr>
          <a:xfrm>
            <a:off x="676656" y="3127464"/>
            <a:ext cx="447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Try also using </a:t>
            </a:r>
            <a:r>
              <a:rPr lang="en-AU" dirty="0" err="1"/>
              <a:t>symmetric_difference</a:t>
            </a:r>
            <a:r>
              <a:rPr lang="en-AU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22858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D50A-1FDB-E14B-A510-42307804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en-ID" b="1" dirty="0"/>
              <a:t>Other Python Set Methods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648DBF-CB31-214F-BEF0-248227E4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68828"/>
              </p:ext>
            </p:extLst>
          </p:nvPr>
        </p:nvGraphicFramePr>
        <p:xfrm>
          <a:off x="685800" y="1244600"/>
          <a:ext cx="11163300" cy="5289039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128450714"/>
                    </a:ext>
                  </a:extLst>
                </a:gridCol>
                <a:gridCol w="7962900">
                  <a:extLst>
                    <a:ext uri="{9D8B030D-6E8A-4147-A177-3AD203B41FA5}">
                      <a16:colId xmlns:a16="http://schemas.microsoft.com/office/drawing/2014/main" val="1997367094"/>
                    </a:ext>
                  </a:extLst>
                </a:gridCol>
              </a:tblGrid>
              <a:tr h="159549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effectLst/>
                        </a:rPr>
                        <a:t>Method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effectLst/>
                        </a:rPr>
                        <a:t>Description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25801"/>
                  </a:ext>
                </a:extLst>
              </a:tr>
              <a:tr h="159549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add()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Adds an element to the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4576"/>
                  </a:ext>
                </a:extLst>
              </a:tr>
              <a:tr h="159549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clear()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Removes all elements from the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18917"/>
                  </a:ext>
                </a:extLst>
              </a:tr>
              <a:tr h="159549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copy()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Returns a copy of the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75611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difference()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Returns the difference of two or more sets as a new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175910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difference_update()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Removes all elements of another set from this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395233"/>
                  </a:ext>
                </a:extLst>
              </a:tr>
              <a:tr h="333603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discard()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Removes an element from the set if it is a member. (Do nothing if the element is not in set)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55163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intersection()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Returns the intersection of two sets as a new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9780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intersection_update()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Updates the set with the intersection of itself and another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33971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isdisjoint()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Returns True if two sets have a null intersection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820571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issubset()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Returns True if another set contains this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09938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issuperset()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Returns True if this set contains another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63652"/>
                  </a:ext>
                </a:extLst>
              </a:tr>
              <a:tr h="333603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3"/>
                        </a:rPr>
                        <a:t>pop()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Removes and returns an arbitrary set element. Raises KeyError if the set is empty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2398"/>
                  </a:ext>
                </a:extLst>
              </a:tr>
              <a:tr h="333603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4"/>
                        </a:rPr>
                        <a:t>remove()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Removes an element from the set. If the element is not a member, raises a KeyError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25333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5"/>
                        </a:rPr>
                        <a:t>symmetric_difference()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Returns the symmetric difference of two sets as a new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73590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6"/>
                        </a:rPr>
                        <a:t>symmetric_difference_update()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Updates a set with the symmetric difference of itself and another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19345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7"/>
                        </a:rPr>
                        <a:t>union()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Returns the union of sets in a new set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2392"/>
                  </a:ext>
                </a:extLst>
              </a:tr>
              <a:tr h="246576">
                <a:tc>
                  <a:txBody>
                    <a:bodyPr/>
                    <a:lstStyle/>
                    <a:p>
                      <a:r>
                        <a:rPr lang="en-ID" sz="1400" u="none" strike="noStrike">
                          <a:solidFill>
                            <a:srgbClr val="0556F3"/>
                          </a:solidFill>
                          <a:effectLst/>
                          <a:hlinkClick r:id="rId18"/>
                        </a:rPr>
                        <a:t>update()</a:t>
                      </a:r>
                      <a:endParaRPr lang="en-ID" sz="1400">
                        <a:effectLst/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Updates the set with the union of itself and others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3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73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95E2B-D923-F149-A743-B56DB836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Other Set Operations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D1B5E-61AB-5645-B904-98B2E2A6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dirty="0"/>
              <a:t>Set Membership Test and Iterating Through a Set</a:t>
            </a:r>
          </a:p>
          <a:p>
            <a:endParaRPr lang="en-ID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57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7181A-281D-5E42-B52B-C823C43C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Set Membership Test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A1A76-F305-3F47-BCC3-3052FC11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We can test if an item exists in a set or not, using the in keyword.</a:t>
            </a:r>
            <a:endParaRPr lang="en-AU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73851-56A6-BF45-9AD2-ACC543B7EC13}"/>
              </a:ext>
            </a:extLst>
          </p:cNvPr>
          <p:cNvSpPr/>
          <p:nvPr/>
        </p:nvSpPr>
        <p:spPr>
          <a:xfrm>
            <a:off x="838200" y="2383135"/>
            <a:ext cx="10515600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A0A1A7"/>
                </a:solidFill>
              </a:rPr>
              <a:t># in keyword in a set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initialize </a:t>
            </a:r>
            <a:r>
              <a:rPr lang="en-ID" dirty="0" err="1">
                <a:solidFill>
                  <a:srgbClr val="A0A1A7"/>
                </a:solidFill>
              </a:rPr>
              <a:t>my_set</a:t>
            </a:r>
            <a:r>
              <a:rPr lang="en-ID" dirty="0"/>
              <a:t> </a:t>
            </a:r>
          </a:p>
          <a:p>
            <a:r>
              <a:rPr lang="en-ID" dirty="0" err="1"/>
              <a:t>my_set</a:t>
            </a:r>
            <a:r>
              <a:rPr lang="en-ID" dirty="0"/>
              <a:t> = set(</a:t>
            </a:r>
            <a:r>
              <a:rPr lang="en-ID" dirty="0">
                <a:solidFill>
                  <a:srgbClr val="50A14F"/>
                </a:solidFill>
              </a:rPr>
              <a:t>"apple"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check if 'a' is present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True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>
                <a:solidFill>
                  <a:srgbClr val="50A14F"/>
                </a:solidFill>
              </a:rPr>
              <a:t>'a'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</a:t>
            </a:r>
            <a:r>
              <a:rPr lang="en-ID" dirty="0" err="1"/>
              <a:t>my_set</a:t>
            </a:r>
            <a:r>
              <a:rPr lang="en-ID" dirty="0"/>
              <a:t>) </a:t>
            </a:r>
          </a:p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check if 'p' is present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Output: False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</a:t>
            </a:r>
            <a:r>
              <a:rPr lang="en-ID" dirty="0">
                <a:solidFill>
                  <a:srgbClr val="50A14F"/>
                </a:solidFill>
              </a:rPr>
              <a:t>'p'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not</a:t>
            </a:r>
            <a:r>
              <a:rPr lang="en-ID" dirty="0"/>
              <a:t>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</a:t>
            </a:r>
            <a:r>
              <a:rPr lang="en-ID" dirty="0" err="1"/>
              <a:t>my_set</a:t>
            </a:r>
            <a:r>
              <a:rPr lang="en-ID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8417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12F2-42C1-8D46-93C0-6E46E2D1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Iterating Through a 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2ECA-83EF-C448-9965-DE22093B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We can iterate through each item in a set using a for loop.</a:t>
            </a:r>
            <a:endParaRPr lang="en-A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52D6A-09B0-3843-9C65-C6DB88D71AC1}"/>
              </a:ext>
            </a:extLst>
          </p:cNvPr>
          <p:cNvSpPr/>
          <p:nvPr/>
        </p:nvSpPr>
        <p:spPr>
          <a:xfrm>
            <a:off x="986652" y="2634734"/>
            <a:ext cx="10367147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>
                <a:solidFill>
                  <a:srgbClr val="A626A4"/>
                </a:solidFill>
              </a:rPr>
              <a:t>for</a:t>
            </a:r>
            <a:r>
              <a:rPr lang="en-ID" dirty="0"/>
              <a:t> letter </a:t>
            </a:r>
            <a:r>
              <a:rPr lang="en-ID" dirty="0">
                <a:solidFill>
                  <a:srgbClr val="A626A4"/>
                </a:solidFill>
              </a:rPr>
              <a:t>in</a:t>
            </a:r>
            <a:r>
              <a:rPr lang="en-ID" dirty="0"/>
              <a:t> set(</a:t>
            </a:r>
            <a:r>
              <a:rPr lang="en-ID" dirty="0">
                <a:solidFill>
                  <a:srgbClr val="50A14F"/>
                </a:solidFill>
              </a:rPr>
              <a:t>”</a:t>
            </a:r>
            <a:r>
              <a:rPr lang="en-ID" dirty="0" err="1">
                <a:solidFill>
                  <a:srgbClr val="50A14F"/>
                </a:solidFill>
              </a:rPr>
              <a:t>bagus</a:t>
            </a:r>
            <a:r>
              <a:rPr lang="en-ID" dirty="0">
                <a:solidFill>
                  <a:srgbClr val="50A14F"/>
                </a:solidFill>
              </a:rPr>
              <a:t>"</a:t>
            </a:r>
            <a:r>
              <a:rPr lang="en-ID" dirty="0"/>
              <a:t>): </a:t>
            </a:r>
          </a:p>
          <a:p>
            <a:r>
              <a:rPr lang="en-ID" dirty="0">
                <a:solidFill>
                  <a:srgbClr val="4078F2"/>
                </a:solidFill>
              </a:rPr>
              <a:t>... </a:t>
            </a:r>
            <a:r>
              <a:rPr lang="en-ID" dirty="0">
                <a:solidFill>
                  <a:srgbClr val="A626A4"/>
                </a:solidFill>
              </a:rPr>
              <a:t>print</a:t>
            </a:r>
            <a:r>
              <a:rPr lang="en-ID" dirty="0"/>
              <a:t>(letter) </a:t>
            </a:r>
          </a:p>
          <a:p>
            <a:r>
              <a:rPr lang="en-ID" dirty="0">
                <a:solidFill>
                  <a:srgbClr val="4078F2"/>
                </a:solidFill>
              </a:rPr>
              <a:t>... </a:t>
            </a:r>
          </a:p>
          <a:p>
            <a:r>
              <a:rPr lang="en-ID" dirty="0"/>
              <a:t>b</a:t>
            </a:r>
          </a:p>
          <a:p>
            <a:r>
              <a:rPr lang="en-ID" dirty="0"/>
              <a:t>a </a:t>
            </a:r>
          </a:p>
          <a:p>
            <a:r>
              <a:rPr lang="en-ID" dirty="0"/>
              <a:t>g </a:t>
            </a:r>
          </a:p>
          <a:p>
            <a:r>
              <a:rPr lang="en-ID" dirty="0"/>
              <a:t>u</a:t>
            </a:r>
          </a:p>
          <a:p>
            <a:r>
              <a:rPr lang="en-ID" dirty="0"/>
              <a:t>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366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7F2BE-7EB0-1244-8B44-B1D4AC87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Learning Outcome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0635-4178-2748-8A65-9CD20ACF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COMP 6502 - I2P: </a:t>
            </a:r>
          </a:p>
          <a:p>
            <a:pPr lvl="1"/>
            <a:r>
              <a:rPr lang="en-US" sz="2200"/>
              <a:t>Apply principles of Python programming in designing and developing a program</a:t>
            </a:r>
            <a:endParaRPr lang="en-ID" sz="2200"/>
          </a:p>
          <a:p>
            <a:pPr lvl="1"/>
            <a:r>
              <a:rPr lang="en-US" sz="2200"/>
              <a:t>Translate a specified algorithm into correct self-documented Python code using generally accepted programming style.</a:t>
            </a:r>
            <a:endParaRPr lang="en-ID" sz="2200"/>
          </a:p>
          <a:p>
            <a:pPr lvl="1"/>
            <a:r>
              <a:rPr lang="en-US" sz="2200"/>
              <a:t>Identify programming errors and solution requirements toward the problem </a:t>
            </a:r>
            <a:endParaRPr lang="en-ID" sz="2200"/>
          </a:p>
          <a:p>
            <a:r>
              <a:rPr lang="en-US" sz="2200"/>
              <a:t>COMP 6506 - PDM: </a:t>
            </a:r>
          </a:p>
          <a:p>
            <a:pPr lvl="1"/>
            <a:r>
              <a:rPr lang="en-US" sz="2200"/>
              <a:t>Explain the basic principles of computing and programming</a:t>
            </a:r>
            <a:endParaRPr lang="en-ID" sz="2200"/>
          </a:p>
          <a:p>
            <a:pPr lvl="1"/>
            <a:r>
              <a:rPr lang="en-US" sz="2200"/>
              <a:t>Design algorithmic solutions to problems.</a:t>
            </a:r>
            <a:endParaRPr lang="en-ID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3992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1C23-EA7D-1C4B-BBEF-0C2892D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Built-in Functions with Set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D8A35C-ACDB-6F41-B73C-D99970728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915104"/>
              </p:ext>
            </p:extLst>
          </p:nvPr>
        </p:nvGraphicFramePr>
        <p:xfrm>
          <a:off x="838200" y="1523645"/>
          <a:ext cx="10617200" cy="498351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820199877"/>
                    </a:ext>
                  </a:extLst>
                </a:gridCol>
                <a:gridCol w="8331200">
                  <a:extLst>
                    <a:ext uri="{9D8B030D-6E8A-4147-A177-3AD203B41FA5}">
                      <a16:colId xmlns:a16="http://schemas.microsoft.com/office/drawing/2014/main" val="2479798781"/>
                    </a:ext>
                  </a:extLst>
                </a:gridCol>
              </a:tblGrid>
              <a:tr h="301036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effectLst/>
                        </a:rPr>
                        <a:t>Function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effectLst/>
                        </a:rPr>
                        <a:t>Description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09307"/>
                  </a:ext>
                </a:extLst>
              </a:tr>
              <a:tr h="465237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all()</a:t>
                      </a:r>
                      <a:endParaRPr lang="en-ID" sz="2000">
                        <a:effectLst/>
                      </a:endParaRP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Returns True if all elements of the set are true (or if the set is empty).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7859"/>
                  </a:ext>
                </a:extLst>
              </a:tr>
              <a:tr h="629439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any()</a:t>
                      </a:r>
                      <a:endParaRPr lang="en-ID" sz="2000">
                        <a:effectLst/>
                      </a:endParaRP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Returns True if any element of the set is true. If the set is empty, returns False.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476810"/>
                  </a:ext>
                </a:extLst>
              </a:tr>
              <a:tr h="629439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enumerate()</a:t>
                      </a:r>
                      <a:endParaRPr lang="en-ID" sz="2000">
                        <a:effectLst/>
                      </a:endParaRP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Returns an enumerate object. It contains the index and value for all the items of the set as a pair.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607317"/>
                  </a:ext>
                </a:extLst>
              </a:tr>
              <a:tr h="465237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len()</a:t>
                      </a:r>
                      <a:endParaRPr lang="en-ID" sz="2000">
                        <a:effectLst/>
                      </a:endParaRP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Returns the length (the number of items) in the set.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12895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max()</a:t>
                      </a:r>
                      <a:endParaRPr lang="en-ID" sz="2000">
                        <a:effectLst/>
                      </a:endParaRP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Returns the largest item in the set.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25595"/>
                  </a:ext>
                </a:extLst>
              </a:tr>
              <a:tr h="465237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min()</a:t>
                      </a:r>
                      <a:endParaRPr lang="en-ID" sz="2000">
                        <a:effectLst/>
                      </a:endParaRP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Returns the smallest item in the set.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98641"/>
                  </a:ext>
                </a:extLst>
              </a:tr>
              <a:tr h="629439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sorted()</a:t>
                      </a:r>
                      <a:endParaRPr lang="en-ID" sz="2000">
                        <a:effectLst/>
                      </a:endParaRP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>
                          <a:effectLst/>
                        </a:rPr>
                        <a:t>Returns a new sorted list from elements in the set(does not sort the set itself).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85270"/>
                  </a:ext>
                </a:extLst>
              </a:tr>
              <a:tr h="465237">
                <a:tc>
                  <a:txBody>
                    <a:bodyPr/>
                    <a:lstStyle/>
                    <a:p>
                      <a:r>
                        <a:rPr lang="en-ID" sz="2000" u="none" strike="noStrike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sum()</a:t>
                      </a:r>
                      <a:endParaRPr lang="en-ID" sz="2000">
                        <a:effectLst/>
                      </a:endParaRP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2000" dirty="0">
                          <a:effectLst/>
                        </a:rPr>
                        <a:t>Returns the sum of all elements in the set.</a:t>
                      </a:r>
                    </a:p>
                  </a:txBody>
                  <a:tcPr marL="136835" marR="136835" marT="68417" marB="684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73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76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69FD2D-752F-F64F-95BF-DA8B4E99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Python </a:t>
            </a:r>
            <a:r>
              <a:rPr lang="en-ID" b="1" dirty="0" err="1"/>
              <a:t>Frozenset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676B8-ED20-AE49-A4CF-F28F6BE2C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217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D32A-E6A9-DE40-ABB7-B6AC470A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Python </a:t>
            </a:r>
            <a:r>
              <a:rPr lang="en-ID" b="1" dirty="0" err="1"/>
              <a:t>Frozenset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9ADB-B846-0A4F-A143-487D33EF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Frozenset</a:t>
            </a:r>
            <a:r>
              <a:rPr lang="en-ID" dirty="0"/>
              <a:t> is a new class that has the characteristics of a set, but its elements cannot be changed once assigned. </a:t>
            </a:r>
          </a:p>
          <a:p>
            <a:pPr lvl="1"/>
            <a:r>
              <a:rPr lang="en-ID" dirty="0"/>
              <a:t>While tuples are immutable lists, </a:t>
            </a:r>
            <a:r>
              <a:rPr lang="en-ID" dirty="0" err="1"/>
              <a:t>frozensets</a:t>
            </a:r>
            <a:r>
              <a:rPr lang="en-ID" dirty="0"/>
              <a:t> are immutable sets.</a:t>
            </a:r>
          </a:p>
          <a:p>
            <a:endParaRPr lang="en-ID" dirty="0"/>
          </a:p>
          <a:p>
            <a:r>
              <a:rPr lang="en-ID" dirty="0"/>
              <a:t>Sets being mutable are </a:t>
            </a:r>
            <a:r>
              <a:rPr lang="en-ID" dirty="0" err="1"/>
              <a:t>unhashable</a:t>
            </a:r>
            <a:r>
              <a:rPr lang="en-ID" dirty="0"/>
              <a:t>, so they can't be used as dictionary keys. On the other hand, </a:t>
            </a:r>
            <a:r>
              <a:rPr lang="en-ID" dirty="0" err="1"/>
              <a:t>frozensets</a:t>
            </a:r>
            <a:r>
              <a:rPr lang="en-ID" dirty="0"/>
              <a:t> are </a:t>
            </a:r>
            <a:r>
              <a:rPr lang="en-ID" dirty="0" err="1"/>
              <a:t>hashable</a:t>
            </a:r>
            <a:r>
              <a:rPr lang="en-ID" dirty="0"/>
              <a:t> and can be used as keys to a dictionary.</a:t>
            </a:r>
          </a:p>
          <a:p>
            <a:endParaRPr lang="en-ID" dirty="0"/>
          </a:p>
          <a:p>
            <a:r>
              <a:rPr lang="en-ID" dirty="0" err="1"/>
              <a:t>Frozensets</a:t>
            </a:r>
            <a:r>
              <a:rPr lang="en-ID" dirty="0"/>
              <a:t> can be created using the </a:t>
            </a:r>
            <a:r>
              <a:rPr lang="en-ID" dirty="0">
                <a:hlinkClick r:id="rId2"/>
              </a:rPr>
              <a:t>frozenset()</a:t>
            </a:r>
            <a:r>
              <a:rPr lang="en-ID" dirty="0"/>
              <a:t> function.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1538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F19E-D051-884E-8296-00290624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/>
              <a:t>This data type supports methods like copy(), difference(), intersection(), </a:t>
            </a:r>
            <a:r>
              <a:rPr lang="en-ID" sz="2000" dirty="0" err="1"/>
              <a:t>isdisjoint</a:t>
            </a:r>
            <a:r>
              <a:rPr lang="en-ID" sz="2000" dirty="0"/>
              <a:t>(), </a:t>
            </a:r>
            <a:r>
              <a:rPr lang="en-ID" sz="2000" dirty="0" err="1"/>
              <a:t>issubset</a:t>
            </a:r>
            <a:r>
              <a:rPr lang="en-ID" sz="2000" dirty="0"/>
              <a:t>(), </a:t>
            </a:r>
          </a:p>
          <a:p>
            <a:pPr marL="0" indent="0">
              <a:buNone/>
            </a:pPr>
            <a:r>
              <a:rPr lang="en-ID" sz="2000" dirty="0" err="1"/>
              <a:t>issuperset</a:t>
            </a:r>
            <a:r>
              <a:rPr lang="en-ID" sz="2000" dirty="0"/>
              <a:t>(), </a:t>
            </a:r>
            <a:r>
              <a:rPr lang="en-ID" sz="2000" dirty="0" err="1"/>
              <a:t>symmetric_difference</a:t>
            </a:r>
            <a:r>
              <a:rPr lang="en-ID" sz="2000" dirty="0"/>
              <a:t>() and union(). </a:t>
            </a:r>
            <a:r>
              <a:rPr lang="en-ID" sz="2000" b="1" dirty="0"/>
              <a:t>REMEMBER</a:t>
            </a:r>
            <a:r>
              <a:rPr lang="en-ID" sz="2000" dirty="0"/>
              <a:t>: Being immutable, it does not have methods that add or remove elements.</a:t>
            </a:r>
            <a:endParaRPr lang="en-A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D18B0-E155-9F40-838A-0873689ECBC7}"/>
              </a:ext>
            </a:extLst>
          </p:cNvPr>
          <p:cNvSpPr/>
          <p:nvPr/>
        </p:nvSpPr>
        <p:spPr>
          <a:xfrm>
            <a:off x="838200" y="2204135"/>
            <a:ext cx="10515600" cy="39703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ID" dirty="0">
              <a:solidFill>
                <a:srgbClr val="A0A1A7"/>
              </a:solidFill>
            </a:endParaRPr>
          </a:p>
          <a:p>
            <a:r>
              <a:rPr lang="en-ID" dirty="0">
                <a:solidFill>
                  <a:srgbClr val="A0A1A7"/>
                </a:solidFill>
              </a:rPr>
              <a:t># </a:t>
            </a:r>
            <a:r>
              <a:rPr lang="en-ID" dirty="0" err="1">
                <a:solidFill>
                  <a:srgbClr val="A0A1A7"/>
                </a:solidFill>
              </a:rPr>
              <a:t>Frozensets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A0A1A7"/>
                </a:solidFill>
              </a:rPr>
              <a:t># initialize A and B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</a:t>
            </a:r>
            <a:r>
              <a:rPr lang="en-ID" dirty="0"/>
              <a:t> A = </a:t>
            </a:r>
            <a:r>
              <a:rPr lang="en-ID" dirty="0" err="1"/>
              <a:t>frozenset</a:t>
            </a:r>
            <a:r>
              <a:rPr lang="en-ID" dirty="0"/>
              <a:t>([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])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</a:t>
            </a:r>
            <a:r>
              <a:rPr lang="en-ID" dirty="0"/>
              <a:t> B = </a:t>
            </a:r>
            <a:r>
              <a:rPr lang="en-ID" dirty="0" err="1"/>
              <a:t>frozenset</a:t>
            </a:r>
            <a:r>
              <a:rPr lang="en-ID" dirty="0"/>
              <a:t>([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])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A.isdisjoint</a:t>
            </a:r>
            <a:r>
              <a:rPr lang="en-ID" dirty="0"/>
              <a:t>(B) </a:t>
            </a:r>
          </a:p>
          <a:p>
            <a:r>
              <a:rPr lang="en-ID" dirty="0">
                <a:solidFill>
                  <a:srgbClr val="0184BB"/>
                </a:solidFill>
              </a:rPr>
              <a:t>False</a:t>
            </a:r>
            <a:r>
              <a:rPr lang="en-ID" dirty="0"/>
              <a:t>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A.difference</a:t>
            </a:r>
            <a:r>
              <a:rPr lang="en-ID" dirty="0"/>
              <a:t>(B) </a:t>
            </a:r>
          </a:p>
          <a:p>
            <a:r>
              <a:rPr lang="en-ID" dirty="0" err="1"/>
              <a:t>frozenset</a:t>
            </a:r>
            <a:r>
              <a:rPr lang="en-ID" dirty="0"/>
              <a:t>({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})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/>
              <a:t>A | B </a:t>
            </a:r>
          </a:p>
          <a:p>
            <a:r>
              <a:rPr lang="en-ID" dirty="0" err="1"/>
              <a:t>frozenset</a:t>
            </a:r>
            <a:r>
              <a:rPr lang="en-ID" dirty="0"/>
              <a:t>({</a:t>
            </a:r>
            <a:r>
              <a:rPr lang="en-ID" dirty="0">
                <a:solidFill>
                  <a:srgbClr val="986801"/>
                </a:solidFill>
              </a:rPr>
              <a:t>1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2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4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5</a:t>
            </a:r>
            <a:r>
              <a:rPr lang="en-ID" dirty="0"/>
              <a:t>, </a:t>
            </a:r>
            <a:r>
              <a:rPr lang="en-ID" dirty="0">
                <a:solidFill>
                  <a:srgbClr val="986801"/>
                </a:solidFill>
              </a:rPr>
              <a:t>6</a:t>
            </a:r>
            <a:r>
              <a:rPr lang="en-ID" dirty="0"/>
              <a:t>}) </a:t>
            </a:r>
          </a:p>
          <a:p>
            <a:r>
              <a:rPr lang="en-ID" dirty="0">
                <a:solidFill>
                  <a:srgbClr val="4078F2"/>
                </a:solidFill>
              </a:rPr>
              <a:t>&gt;&gt;&gt; </a:t>
            </a:r>
            <a:r>
              <a:rPr lang="en-ID" dirty="0" err="1"/>
              <a:t>A.add</a:t>
            </a:r>
            <a:r>
              <a:rPr lang="en-ID" dirty="0"/>
              <a:t>(</a:t>
            </a:r>
            <a:r>
              <a:rPr lang="en-ID" dirty="0">
                <a:solidFill>
                  <a:srgbClr val="986801"/>
                </a:solidFill>
              </a:rPr>
              <a:t>3</a:t>
            </a:r>
            <a:r>
              <a:rPr lang="en-ID" dirty="0"/>
              <a:t>) </a:t>
            </a:r>
          </a:p>
          <a:p>
            <a:r>
              <a:rPr lang="en-ID" dirty="0"/>
              <a:t>... </a:t>
            </a:r>
            <a:r>
              <a:rPr lang="en-ID" dirty="0" err="1"/>
              <a:t>AttributeError</a:t>
            </a:r>
            <a:r>
              <a:rPr lang="en-ID" dirty="0"/>
              <a:t>: </a:t>
            </a:r>
            <a:r>
              <a:rPr lang="en-ID" dirty="0">
                <a:solidFill>
                  <a:srgbClr val="50A14F"/>
                </a:solidFill>
              </a:rPr>
              <a:t>'</a:t>
            </a:r>
            <a:r>
              <a:rPr lang="en-ID" dirty="0" err="1">
                <a:solidFill>
                  <a:srgbClr val="50A14F"/>
                </a:solidFill>
              </a:rPr>
              <a:t>frozenset</a:t>
            </a:r>
            <a:r>
              <a:rPr lang="en-ID" dirty="0">
                <a:solidFill>
                  <a:srgbClr val="50A14F"/>
                </a:solidFill>
              </a:rPr>
              <a:t>'</a:t>
            </a:r>
            <a:r>
              <a:rPr lang="en-ID" dirty="0"/>
              <a:t> object has no attribute </a:t>
            </a:r>
            <a:r>
              <a:rPr lang="en-ID" dirty="0">
                <a:solidFill>
                  <a:srgbClr val="50A14F"/>
                </a:solidFill>
              </a:rPr>
              <a:t>'add'</a:t>
            </a:r>
            <a:endParaRPr lang="en-AU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4863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3B4BC6-8DBB-6647-83B8-A68C3936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 what we have learn today??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D9C22-9B82-A94B-B800-F11829D9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034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29500-632F-FF4E-A6A3-AE8D463E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9F5E-D8FD-8442-9A80-9C76F925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hlinkClick r:id="rId2"/>
              </a:rPr>
              <a:t>https://www.programiz.com/python-programming/set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https://realpython.com/python-sets/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https://www.python-course.eu/sets_frozensets.php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https://medium.com/@rkp0432/set-type-and-frozenset-in-python-3-all-functions-and-examples-a5754e9f2ab6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3218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71FEA-0E0B-4041-A3BE-062A8B99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637953"/>
            <a:ext cx="765968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1DBD-4598-5348-899D-1541AFFE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6557" y="4376667"/>
            <a:ext cx="7659688" cy="108925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DB66C-A8B4-6C43-A138-16877C89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Session Outcomes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AD4B-A6EB-3444-A5AA-D3F1FD6C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Understanding sequence data type</a:t>
            </a:r>
          </a:p>
          <a:p>
            <a:pPr lvl="0"/>
            <a:r>
              <a:rPr lang="en-US" sz="2200" dirty="0"/>
              <a:t>Understand how to implement set and </a:t>
            </a:r>
            <a:r>
              <a:rPr lang="en-US" sz="2200" dirty="0" err="1"/>
              <a:t>frozenSet</a:t>
            </a:r>
            <a:r>
              <a:rPr lang="en-US" sz="2200" dirty="0"/>
              <a:t> with example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62028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31223B-A46D-9D4E-9246-92D0D656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4357A-D8CB-4D42-AA68-4817919E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b="1" dirty="0">
                <a:ea typeface="ＭＳ Ｐゴシック" pitchFamily="34" charset="-128"/>
              </a:rPr>
              <a:t>Python Dictionary</a:t>
            </a:r>
          </a:p>
          <a:p>
            <a:pPr algn="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88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2388-E581-9C4C-9D7C-DC71FA75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Play a bit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11D5-3013-5B44-8B91-D67E16C30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Graphic 4" descr="Winking face outline">
            <a:extLst>
              <a:ext uri="{FF2B5EF4-FFF2-40B4-BE49-F238E27FC236}">
                <a16:creationId xmlns:a16="http://schemas.microsoft.com/office/drawing/2014/main" id="{D4687FA2-3884-BF4D-A880-06623DA2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648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3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8674-2E62-1E40-83B7-56DCE6E3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Set and Frozen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FEA3-99FA-194B-B770-1A1211083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14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49086B-4199-5743-9799-2E4D3429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2C6EB-CFAF-2A43-AE6C-33B06006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set is an unordered collection of items. Every set element is unique (no duplicates) and must be immutable (cannot be changed).</a:t>
            </a:r>
          </a:p>
          <a:p>
            <a:endParaRPr lang="en-ID" dirty="0"/>
          </a:p>
          <a:p>
            <a:r>
              <a:rPr lang="en-ID" dirty="0"/>
              <a:t>However, a set itself is mutable. We can add or remove items from it.</a:t>
            </a:r>
          </a:p>
          <a:p>
            <a:endParaRPr lang="en-ID" dirty="0"/>
          </a:p>
          <a:p>
            <a:r>
              <a:rPr lang="en-ID" dirty="0"/>
              <a:t>Sets can also be used to perform mathematical set operations like union, intersection, symmetric difference, etc.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17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68C8-C9D3-CB43-A0A1-A37DFA29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D823-AD27-534D-9FE9-75787218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 set is created by placing all the items (elements) inside curly braces {}, separated by comma, or by using the built-in </a:t>
            </a:r>
            <a:r>
              <a:rPr lang="en-ID" b="1" dirty="0"/>
              <a:t>set()</a:t>
            </a:r>
            <a:r>
              <a:rPr lang="en-ID" dirty="0"/>
              <a:t> function.</a:t>
            </a:r>
          </a:p>
          <a:p>
            <a:pPr lvl="1"/>
            <a:r>
              <a:rPr lang="en-ID" dirty="0"/>
              <a:t>Almost similar like Dictionary</a:t>
            </a:r>
          </a:p>
          <a:p>
            <a:endParaRPr lang="en-ID" dirty="0"/>
          </a:p>
          <a:p>
            <a:r>
              <a:rPr lang="en-ID" dirty="0"/>
              <a:t>It can have any number of items and they may be of different types (integer, float, tuple, string etc.). </a:t>
            </a:r>
          </a:p>
          <a:p>
            <a:endParaRPr lang="en-ID" dirty="0"/>
          </a:p>
          <a:p>
            <a:r>
              <a:rPr lang="en-ID" dirty="0"/>
              <a:t>But a set cannot have mutable elements like </a:t>
            </a:r>
            <a:r>
              <a:rPr lang="en-ID" dirty="0">
                <a:hlinkClick r:id="rId2"/>
              </a:rPr>
              <a:t>lists</a:t>
            </a:r>
            <a:r>
              <a:rPr lang="en-ID" dirty="0"/>
              <a:t>, sets or </a:t>
            </a:r>
            <a:r>
              <a:rPr lang="en-ID" dirty="0">
                <a:hlinkClick r:id="rId3"/>
              </a:rPr>
              <a:t>dictionaries</a:t>
            </a:r>
            <a:r>
              <a:rPr lang="en-ID" dirty="0"/>
              <a:t> as its elements.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688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2598</Words>
  <Application>Microsoft Macintosh PowerPoint</Application>
  <PresentationFormat>Widescreen</PresentationFormat>
  <Paragraphs>351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Droid Sans Mono</vt:lpstr>
      <vt:lpstr>euclid_circular_a</vt:lpstr>
      <vt:lpstr>Open Sans</vt:lpstr>
      <vt:lpstr>Office Theme</vt:lpstr>
      <vt:lpstr>PowerPoint Presentation</vt:lpstr>
      <vt:lpstr>Agenda</vt:lpstr>
      <vt:lpstr>Learning Outcome</vt:lpstr>
      <vt:lpstr>Session Outcomes</vt:lpstr>
      <vt:lpstr>Review:</vt:lpstr>
      <vt:lpstr>Let’s Play a bit </vt:lpstr>
      <vt:lpstr>Python Set and Frozen Set</vt:lpstr>
      <vt:lpstr>Python Set</vt:lpstr>
      <vt:lpstr>How to create Python Set</vt:lpstr>
      <vt:lpstr>PowerPoint Presentation</vt:lpstr>
      <vt:lpstr>Creating empty set?</vt:lpstr>
      <vt:lpstr>Modifying a set in Python</vt:lpstr>
      <vt:lpstr>PowerPoint Presentation</vt:lpstr>
      <vt:lpstr>Removing elements from a set</vt:lpstr>
      <vt:lpstr>PowerPoint Presentation</vt:lpstr>
      <vt:lpstr>PowerPoint Presentation</vt:lpstr>
      <vt:lpstr>Python Set Operations</vt:lpstr>
      <vt:lpstr>Union operation</vt:lpstr>
      <vt:lpstr>PowerPoint Presentation</vt:lpstr>
      <vt:lpstr>Intersection Operation</vt:lpstr>
      <vt:lpstr>PowerPoint Presentation</vt:lpstr>
      <vt:lpstr>Different Operation</vt:lpstr>
      <vt:lpstr>PowerPoint Presentation</vt:lpstr>
      <vt:lpstr>Symmetric Difference Operation</vt:lpstr>
      <vt:lpstr>PowerPoint Presentation</vt:lpstr>
      <vt:lpstr>Other Python Set Methods</vt:lpstr>
      <vt:lpstr>Other Set Operations</vt:lpstr>
      <vt:lpstr>Set Membership Test</vt:lpstr>
      <vt:lpstr>Iterating Through a Set</vt:lpstr>
      <vt:lpstr>Built-in Functions with Set</vt:lpstr>
      <vt:lpstr>Python Frozenset</vt:lpstr>
      <vt:lpstr>Python Frozenset</vt:lpstr>
      <vt:lpstr>PowerPoint Presentation</vt:lpstr>
      <vt:lpstr>So what we have learn today??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Bagus Kerthyayana Manuaba</dc:creator>
  <cp:lastModifiedBy>Ida Bagus Kerthyayana Manuaba</cp:lastModifiedBy>
  <cp:revision>3</cp:revision>
  <dcterms:created xsi:type="dcterms:W3CDTF">2020-10-17T01:47:53Z</dcterms:created>
  <dcterms:modified xsi:type="dcterms:W3CDTF">2020-10-23T09:39:21Z</dcterms:modified>
</cp:coreProperties>
</file>