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87" r:id="rId2"/>
    <p:sldId id="290" r:id="rId3"/>
    <p:sldId id="391" r:id="rId4"/>
    <p:sldId id="489" r:id="rId5"/>
    <p:sldId id="490" r:id="rId6"/>
    <p:sldId id="492" r:id="rId7"/>
    <p:sldId id="493" r:id="rId8"/>
    <p:sldId id="49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185C5"/>
    <a:srgbClr val="7EC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B5D9-5CC3-4CAB-83EE-76CF98DA9B82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9815-6012-40FE-8993-7600B069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3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68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6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54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7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39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72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8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D31E-FF1D-466D-9D88-050B610DA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60"/>
          <p:cNvSpPr/>
          <p:nvPr userDrawn="1"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61"/>
          <p:cNvSpPr/>
          <p:nvPr userDrawn="1"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62"/>
          <p:cNvSpPr/>
          <p:nvPr userDrawn="1"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63"/>
          <p:cNvSpPr/>
          <p:nvPr userDrawn="1"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59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 userDrawn="1">
            <p:ph type="ctrTitle" hasCustomPrompt="1"/>
          </p:nvPr>
        </p:nvSpPr>
        <p:spPr>
          <a:xfrm>
            <a:off x="721425" y="1589932"/>
            <a:ext cx="6193725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r>
              <a:rPr lang="en-US" dirty="0"/>
              <a:t>Enter the title</a:t>
            </a:r>
            <a:endParaRPr dirty="0"/>
          </a:p>
        </p:txBody>
      </p:sp>
      <p:sp>
        <p:nvSpPr>
          <p:cNvPr id="10" name="Shape 10"/>
          <p:cNvSpPr/>
          <p:nvPr userDrawn="1"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 userDrawn="1"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 userDrawn="1"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 userDrawn="1"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186073" y="6321170"/>
            <a:ext cx="1096669" cy="517967"/>
            <a:chOff x="4295599" y="1560475"/>
            <a:chExt cx="1371706" cy="647870"/>
          </a:xfrm>
        </p:grpSpPr>
        <p:pic>
          <p:nvPicPr>
            <p:cNvPr id="8" name="그림 25"/>
            <p:cNvPicPr/>
            <p:nvPr/>
          </p:nvPicPr>
          <p:blipFill rotWithShape="1">
            <a:blip r:embed="rId2"/>
            <a:srcRect l="46801" t="28879" r="13734" b="39577"/>
            <a:stretch/>
          </p:blipFill>
          <p:spPr>
            <a:xfrm>
              <a:off x="4793789" y="1610387"/>
              <a:ext cx="667211" cy="53308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26"/>
            <p:cNvPicPr/>
            <p:nvPr/>
          </p:nvPicPr>
          <p:blipFill>
            <a:blip r:embed="rId3"/>
            <a:srcRect l="47750" t="40579" r="46653" b="48509"/>
            <a:stretch>
              <a:fillRect/>
            </a:stretch>
          </p:blipFill>
          <p:spPr>
            <a:xfrm>
              <a:off x="4896497" y="1767730"/>
              <a:ext cx="44958" cy="8809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4823735" y="2143470"/>
              <a:ext cx="475000" cy="6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25"/>
            <p:cNvPicPr/>
            <p:nvPr/>
          </p:nvPicPr>
          <p:blipFill rotWithShape="1">
            <a:blip r:embed="rId2"/>
            <a:srcRect t="20216" r="52248" b="23324"/>
            <a:stretch/>
          </p:blipFill>
          <p:spPr>
            <a:xfrm>
              <a:off x="4295599" y="1610386"/>
              <a:ext cx="476782" cy="563512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4793789" y="1560475"/>
              <a:ext cx="873516" cy="161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25"/>
            <p:cNvPicPr/>
            <p:nvPr/>
          </p:nvPicPr>
          <p:blipFill rotWithShape="1">
            <a:blip r:embed="rId2"/>
            <a:srcRect l="54199" t="27879" b="60205"/>
            <a:stretch/>
          </p:blipFill>
          <p:spPr>
            <a:xfrm>
              <a:off x="4793789" y="1610386"/>
              <a:ext cx="774307" cy="20139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4131374" y="6417057"/>
            <a:ext cx="501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High Performance Parallel Embedded Computing Lab.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0" y="6410877"/>
            <a:ext cx="132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Daehee Kim</a:t>
            </a:r>
            <a:endParaRPr lang="ko-KR" altLang="en-US" sz="1600" b="1" i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4" t="6956" r="14317" b="67421"/>
          <a:stretch/>
        </p:blipFill>
        <p:spPr>
          <a:xfrm>
            <a:off x="7466149" y="162935"/>
            <a:ext cx="1504579" cy="541550"/>
          </a:xfrm>
          <a:prstGeom prst="rect">
            <a:avLst/>
          </a:prstGeom>
        </p:spPr>
      </p:pic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721424" y="3677720"/>
            <a:ext cx="3409950" cy="923925"/>
          </a:xfrm>
        </p:spPr>
        <p:txBody>
          <a:bodyPr/>
          <a:lstStyle>
            <a:lvl1pPr marL="0" indent="0">
              <a:buNone/>
              <a:defRPr>
                <a:solidFill>
                  <a:srgbClr val="7ECEFD"/>
                </a:solidFill>
              </a:defRPr>
            </a:lvl1pPr>
          </a:lstStyle>
          <a:p>
            <a:pPr lvl="0"/>
            <a:r>
              <a:rPr lang="en-US" altLang="ko-KR" dirty="0"/>
              <a:t>Enter 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28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3186073" y="6321170"/>
            <a:ext cx="1096669" cy="517967"/>
            <a:chOff x="4295599" y="1560475"/>
            <a:chExt cx="1371706" cy="647870"/>
          </a:xfrm>
        </p:grpSpPr>
        <p:pic>
          <p:nvPicPr>
            <p:cNvPr id="33" name="그림 25"/>
            <p:cNvPicPr/>
            <p:nvPr/>
          </p:nvPicPr>
          <p:blipFill rotWithShape="1">
            <a:blip r:embed="rId2"/>
            <a:srcRect l="46801" t="28879" r="13734" b="39577"/>
            <a:stretch/>
          </p:blipFill>
          <p:spPr>
            <a:xfrm>
              <a:off x="4793789" y="1610387"/>
              <a:ext cx="667211" cy="53308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그림 26"/>
            <p:cNvPicPr/>
            <p:nvPr/>
          </p:nvPicPr>
          <p:blipFill>
            <a:blip r:embed="rId3"/>
            <a:srcRect l="47750" t="40579" r="46653" b="48509"/>
            <a:stretch>
              <a:fillRect/>
            </a:stretch>
          </p:blipFill>
          <p:spPr>
            <a:xfrm>
              <a:off x="4896497" y="1767730"/>
              <a:ext cx="44958" cy="8809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4823735" y="2143470"/>
              <a:ext cx="475000" cy="6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25"/>
            <p:cNvPicPr/>
            <p:nvPr/>
          </p:nvPicPr>
          <p:blipFill rotWithShape="1">
            <a:blip r:embed="rId2"/>
            <a:srcRect t="20216" r="52248" b="23324"/>
            <a:stretch/>
          </p:blipFill>
          <p:spPr>
            <a:xfrm>
              <a:off x="4295599" y="1610386"/>
              <a:ext cx="476782" cy="563512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>
              <a:off x="4793789" y="1560475"/>
              <a:ext cx="873516" cy="161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25"/>
            <p:cNvPicPr/>
            <p:nvPr/>
          </p:nvPicPr>
          <p:blipFill rotWithShape="1">
            <a:blip r:embed="rId2"/>
            <a:srcRect l="54199" t="27879" b="60205"/>
            <a:stretch/>
          </p:blipFill>
          <p:spPr>
            <a:xfrm>
              <a:off x="4793789" y="1610386"/>
              <a:ext cx="774307" cy="20139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9" name="TextBox 38"/>
          <p:cNvSpPr txBox="1"/>
          <p:nvPr userDrawn="1"/>
        </p:nvSpPr>
        <p:spPr>
          <a:xfrm>
            <a:off x="4131374" y="6417057"/>
            <a:ext cx="501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High Performance Parallel Embedded Computing Lab.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0" y="6410877"/>
            <a:ext cx="132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Daehee Kim</a:t>
            </a:r>
            <a:endParaRPr lang="ko-KR" altLang="en-US" sz="1600" b="1" i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9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 userDrawn="1"/>
        </p:nvGrpSpPr>
        <p:grpSpPr>
          <a:xfrm>
            <a:off x="8097822" y="6263231"/>
            <a:ext cx="979148" cy="462460"/>
            <a:chOff x="4295599" y="1560475"/>
            <a:chExt cx="1371706" cy="647870"/>
          </a:xfrm>
        </p:grpSpPr>
        <p:pic>
          <p:nvPicPr>
            <p:cNvPr id="39" name="그림 25"/>
            <p:cNvPicPr/>
            <p:nvPr/>
          </p:nvPicPr>
          <p:blipFill rotWithShape="1">
            <a:blip r:embed="rId2"/>
            <a:srcRect l="46801" t="28879" r="13734" b="39577"/>
            <a:stretch/>
          </p:blipFill>
          <p:spPr>
            <a:xfrm>
              <a:off x="4793789" y="1610387"/>
              <a:ext cx="667211" cy="53308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그림 26"/>
            <p:cNvPicPr/>
            <p:nvPr/>
          </p:nvPicPr>
          <p:blipFill>
            <a:blip r:embed="rId3"/>
            <a:srcRect l="47750" t="40579" r="46653" b="48509"/>
            <a:stretch>
              <a:fillRect/>
            </a:stretch>
          </p:blipFill>
          <p:spPr>
            <a:xfrm>
              <a:off x="4896497" y="1767730"/>
              <a:ext cx="44958" cy="8809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4823735" y="2143470"/>
              <a:ext cx="475000" cy="6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/>
            <p:nvPr/>
          </p:nvPicPr>
          <p:blipFill rotWithShape="1">
            <a:blip r:embed="rId2"/>
            <a:srcRect t="20216" r="52248" b="23324"/>
            <a:stretch/>
          </p:blipFill>
          <p:spPr>
            <a:xfrm>
              <a:off x="4295599" y="1610386"/>
              <a:ext cx="476782" cy="563512"/>
            </a:xfrm>
            <a:prstGeom prst="rect">
              <a:avLst/>
            </a:prstGeom>
            <a:ln>
              <a:noFill/>
            </a:ln>
          </p:spPr>
        </p:pic>
        <p:sp>
          <p:nvSpPr>
            <p:cNvPr id="43" name="직사각형 42"/>
            <p:cNvSpPr/>
            <p:nvPr/>
          </p:nvSpPr>
          <p:spPr>
            <a:xfrm>
              <a:off x="4793789" y="1560475"/>
              <a:ext cx="873516" cy="161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25"/>
            <p:cNvPicPr/>
            <p:nvPr/>
          </p:nvPicPr>
          <p:blipFill rotWithShape="1">
            <a:blip r:embed="rId2"/>
            <a:srcRect l="54199" t="27879" b="60205"/>
            <a:stretch/>
          </p:blipFill>
          <p:spPr>
            <a:xfrm>
              <a:off x="4793789" y="1610386"/>
              <a:ext cx="774307" cy="20139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693696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/>
          <p:nvPr userDrawn="1"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 userDrawn="1"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37"/>
          <p:cNvSpPr txBox="1">
            <a:spLocks noGrp="1"/>
          </p:cNvSpPr>
          <p:nvPr>
            <p:ph type="body" idx="1"/>
          </p:nvPr>
        </p:nvSpPr>
        <p:spPr>
          <a:xfrm>
            <a:off x="893624" y="1600200"/>
            <a:ext cx="7693785" cy="463362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0" y="6407109"/>
            <a:ext cx="132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Daehee Kim</a:t>
            </a:r>
            <a:endParaRPr lang="ko-KR" altLang="en-US" sz="1600" b="1" i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11816" y="6437959"/>
            <a:ext cx="2057400" cy="365125"/>
          </a:xfrm>
        </p:spPr>
        <p:txBody>
          <a:bodyPr/>
          <a:lstStyle>
            <a:lvl1pPr algn="ctr">
              <a:defRPr sz="1400">
                <a:latin typeface="Bernard MT Condensed" panose="02050806060905020404" pitchFamily="18" charset="0"/>
              </a:defRPr>
            </a:lvl1pPr>
          </a:lstStyle>
          <a:p>
            <a:fld id="{59E5D31E-FF1D-466D-9D88-050B610DA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D31E-FF1D-466D-9D88-050B610DA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1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2" r:id="rId3"/>
    <p:sldLayoutId id="2147483674" r:id="rId4"/>
    <p:sldLayoutId id="2147483676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pe.ca2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Final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6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7200" dirty="0">
              <a:solidFill>
                <a:srgbClr val="7ECEFD"/>
              </a:solidFill>
            </a:endParaRPr>
          </a:p>
          <a:p>
            <a:pPr lvl="0"/>
            <a:r>
              <a:rPr lang="en-US" altLang="ko-KR" dirty="0"/>
              <a:t>DIJKSTRA ALGORITHM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3665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Dijkstra Algorithm</a:t>
            </a:r>
            <a:endParaRPr lang="en" sz="3600" dirty="0"/>
          </a:p>
        </p:txBody>
      </p:sp>
      <p:sp>
        <p:nvSpPr>
          <p:cNvPr id="12" name="Shape 112"/>
          <p:cNvSpPr txBox="1">
            <a:spLocks noGrp="1"/>
          </p:cNvSpPr>
          <p:nvPr>
            <p:ph type="body" idx="4294967295"/>
          </p:nvPr>
        </p:nvSpPr>
        <p:spPr>
          <a:xfrm>
            <a:off x="360299" y="1213717"/>
            <a:ext cx="8519005" cy="4739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알고리즘 설명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최단거리 추적 알고리즘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노드와 </a:t>
            </a:r>
            <a:r>
              <a:rPr lang="ko-KR" altLang="en-US" dirty="0" err="1"/>
              <a:t>노드사이의</a:t>
            </a:r>
            <a:r>
              <a:rPr lang="ko-KR" altLang="en-US" dirty="0"/>
              <a:t> 거리 중 가장 가까운 거리를 선택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C,</a:t>
            </a:r>
            <a:r>
              <a:rPr lang="ko-KR" altLang="en-US" dirty="0"/>
              <a:t> </a:t>
            </a:r>
            <a:r>
              <a:rPr lang="en-US" altLang="ko-KR" dirty="0"/>
              <a:t>E,</a:t>
            </a:r>
            <a:r>
              <a:rPr lang="ko-KR" altLang="en-US" dirty="0"/>
              <a:t> </a:t>
            </a:r>
            <a:r>
              <a:rPr lang="en-US" altLang="ko-KR" dirty="0"/>
              <a:t>D,</a:t>
            </a:r>
            <a:r>
              <a:rPr lang="ko-KR" altLang="en-US" dirty="0"/>
              <a:t> </a:t>
            </a:r>
            <a:r>
              <a:rPr lang="en-US" altLang="ko-KR" dirty="0"/>
              <a:t>F =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92" y="3583579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Matrix-Vector Multiplication</a:t>
            </a:r>
            <a:endParaRPr lang="en" sz="3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42984"/>
            <a:ext cx="8229600" cy="52864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Due Date</a:t>
            </a:r>
          </a:p>
          <a:p>
            <a:pPr lvl="1"/>
            <a:r>
              <a:rPr lang="en-US" altLang="ko-KR" dirty="0"/>
              <a:t>2017/12/07(</a:t>
            </a:r>
            <a:r>
              <a:rPr lang="ko-KR" altLang="en-US" dirty="0"/>
              <a:t>목</a:t>
            </a:r>
            <a:r>
              <a:rPr lang="en-US" altLang="ko-KR" dirty="0"/>
              <a:t>) PM 5:00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Contents </a:t>
            </a:r>
          </a:p>
          <a:p>
            <a:pPr lvl="1"/>
            <a:r>
              <a:rPr lang="en-US" altLang="ko-KR" dirty="0"/>
              <a:t>Source code</a:t>
            </a:r>
          </a:p>
          <a:p>
            <a:pPr lvl="2"/>
            <a:r>
              <a:rPr lang="ko-KR" altLang="en-US" dirty="0"/>
              <a:t>시간 측정 코드 포함</a:t>
            </a:r>
            <a:endParaRPr lang="en-US" altLang="ko-KR" dirty="0"/>
          </a:p>
          <a:p>
            <a:pPr lvl="1"/>
            <a:r>
              <a:rPr lang="en-US" altLang="ko-KR" dirty="0"/>
              <a:t>Report</a:t>
            </a:r>
          </a:p>
          <a:p>
            <a:pPr lvl="2"/>
            <a:r>
              <a:rPr lang="ko-KR" altLang="en-US" dirty="0"/>
              <a:t>구현에 대한 설명 포함</a:t>
            </a:r>
            <a:endParaRPr lang="en-US" altLang="ko-KR" dirty="0"/>
          </a:p>
          <a:p>
            <a:pPr lvl="2"/>
            <a:r>
              <a:rPr lang="ko-KR" altLang="en-US" dirty="0"/>
              <a:t>병렬화 구현</a:t>
            </a:r>
            <a:r>
              <a:rPr lang="en-US" altLang="ko-KR" dirty="0"/>
              <a:t>, </a:t>
            </a:r>
            <a:r>
              <a:rPr lang="ko-KR" altLang="en-US" dirty="0"/>
              <a:t>최적화 등 반드시 구체적인 설명 포함</a:t>
            </a:r>
            <a:endParaRPr lang="en-US" altLang="ko-KR" dirty="0"/>
          </a:p>
          <a:p>
            <a:pPr lvl="2"/>
            <a:r>
              <a:rPr lang="ko-KR" altLang="en-US" dirty="0"/>
              <a:t>형식 없음</a:t>
            </a:r>
            <a:endParaRPr lang="en-US" altLang="ko-KR" dirty="0"/>
          </a:p>
          <a:p>
            <a:pPr lvl="2"/>
            <a:r>
              <a:rPr lang="ko-KR" altLang="en-US" dirty="0">
                <a:latin typeface="맑은 고딕" panose="020B0503020000020004" pitchFamily="50" charset="-127"/>
              </a:rPr>
              <a:t>보고서 </a:t>
            </a:r>
            <a:r>
              <a:rPr lang="en-US" altLang="ko-KR" dirty="0">
                <a:latin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</a:rPr>
              <a:t>페이지 이상 시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감점 </a:t>
            </a:r>
            <a:r>
              <a:rPr lang="en-US" altLang="ko-KR" dirty="0">
                <a:latin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</a:rPr>
              <a:t>점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74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Matrix-Vector Multiplication</a:t>
            </a:r>
            <a:endParaRPr lang="en" sz="3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42984"/>
            <a:ext cx="8229600" cy="52864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E-mail: </a:t>
            </a:r>
            <a:r>
              <a:rPr lang="en-US" altLang="ko-KR" sz="2000" dirty="0" err="1">
                <a:latin typeface="맑은 고딕" panose="020B0503020000020004" pitchFamily="50" charset="-127"/>
                <a:hlinkClick r:id="rId3"/>
              </a:rPr>
              <a:t>hpe.ca2@gmail.com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제목</a:t>
            </a:r>
            <a:r>
              <a:rPr lang="en-US" altLang="ko-KR" sz="2000" dirty="0">
                <a:latin typeface="맑은 고딕" panose="020B0503020000020004" pitchFamily="50" charset="-127"/>
              </a:rPr>
              <a:t>: [</a:t>
            </a:r>
            <a:r>
              <a:rPr lang="ko-KR" altLang="en-US" sz="2000" dirty="0">
                <a:latin typeface="맑은 고딕" panose="020B0503020000020004" pitchFamily="50" charset="-127"/>
              </a:rPr>
              <a:t>최종프로젝트</a:t>
            </a:r>
            <a:r>
              <a:rPr lang="en-US" altLang="ko-KR" sz="2000" dirty="0">
                <a:latin typeface="맑은 고딕" panose="020B0503020000020004" pitchFamily="50" charset="-127"/>
              </a:rPr>
              <a:t>] </a:t>
            </a:r>
            <a:r>
              <a:rPr lang="ko-KR" altLang="en-US" sz="2000" dirty="0">
                <a:latin typeface="맑은 고딕" panose="020B0503020000020004" pitchFamily="50" charset="-127"/>
              </a:rPr>
              <a:t>학번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이름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맑은 고딕" panose="020B0503020000020004" pitchFamily="50" charset="-127"/>
              </a:rPr>
              <a:t>*</a:t>
            </a:r>
            <a:r>
              <a:rPr lang="ko-KR" altLang="en-US" sz="2000" dirty="0">
                <a:latin typeface="맑은 고딕" panose="020B0503020000020004" pitchFamily="50" charset="-127"/>
              </a:rPr>
              <a:t>메일 형식 유의</a:t>
            </a:r>
            <a:r>
              <a:rPr lang="en-US" altLang="ko-KR" sz="2000" dirty="0">
                <a:latin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>
                <a:latin typeface="맑은 고딕" panose="020B0503020000020004" pitchFamily="50" charset="-127"/>
              </a:rPr>
              <a:t> 처리 주의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최종 프로젝트 소스 파일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</a:rPr>
              <a:t>final_project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학번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이름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  <a:r>
              <a:rPr lang="en-US" altLang="ko-KR" sz="2000" dirty="0" err="1">
                <a:latin typeface="맑은 고딕" panose="020B0503020000020004" pitchFamily="50" charset="-127"/>
              </a:rPr>
              <a:t>cpp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최종 프로젝트 보고서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</a:rPr>
              <a:t>final_project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학번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이름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  <a:r>
              <a:rPr lang="en-US" altLang="ko-KR" sz="2000" dirty="0" err="1">
                <a:latin typeface="맑은 고딕" panose="020B0503020000020004" pitchFamily="50" charset="-127"/>
              </a:rPr>
              <a:t>hwp</a:t>
            </a:r>
            <a:r>
              <a:rPr lang="en-US" altLang="ko-KR" sz="2000" dirty="0">
                <a:latin typeface="맑은 고딕" panose="020B0503020000020004" pitchFamily="50" charset="-127"/>
              </a:rPr>
              <a:t>, </a:t>
            </a:r>
            <a:r>
              <a:rPr lang="en-US" altLang="ko-KR" sz="2000" dirty="0" err="1">
                <a:latin typeface="맑은 고딕" panose="020B0503020000020004" pitchFamily="50" charset="-127"/>
              </a:rPr>
              <a:t>final_project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학번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이름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  <a:r>
              <a:rPr lang="en-US" altLang="ko-KR" sz="2000" dirty="0" err="1">
                <a:latin typeface="맑은 고딕" panose="020B0503020000020004" pitchFamily="50" charset="-127"/>
              </a:rPr>
              <a:t>docx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하드카피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</a:rPr>
              <a:t>신공학관 </a:t>
            </a:r>
            <a:r>
              <a:rPr lang="en-US" altLang="ko-KR" sz="2000" dirty="0">
                <a:latin typeface="맑은 고딕" panose="020B0503020000020004" pitchFamily="50" charset="-127"/>
              </a:rPr>
              <a:t>1206</a:t>
            </a:r>
            <a:r>
              <a:rPr lang="ko-KR" altLang="en-US" sz="2000" dirty="0">
                <a:latin typeface="맑은 고딕" panose="020B0503020000020004" pitchFamily="50" charset="-127"/>
              </a:rPr>
              <a:t>호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최종 프로젝트 보고서</a:t>
            </a:r>
            <a:r>
              <a:rPr lang="en-US" altLang="ko-KR" sz="2000" dirty="0">
                <a:latin typeface="맑은 고딕" panose="020B0503020000020004" pitchFamily="50" charset="-127"/>
              </a:rPr>
              <a:t> (</a:t>
            </a:r>
            <a:r>
              <a:rPr lang="en-US" altLang="ko-KR" sz="2000" dirty="0" err="1">
                <a:latin typeface="맑은 고딕" panose="020B0503020000020004" pitchFamily="50" charset="-127"/>
              </a:rPr>
              <a:t>final_project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학번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이름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  <a:r>
              <a:rPr lang="en-US" altLang="ko-KR" sz="2000" dirty="0" err="1">
                <a:latin typeface="맑은 고딕" panose="020B0503020000020004" pitchFamily="50" charset="-127"/>
              </a:rPr>
              <a:t>hwp</a:t>
            </a:r>
            <a:r>
              <a:rPr lang="en-US" altLang="ko-KR" sz="2000" dirty="0">
                <a:latin typeface="맑은 고딕" panose="020B0503020000020004" pitchFamily="50" charset="-127"/>
              </a:rPr>
              <a:t>, </a:t>
            </a:r>
            <a:r>
              <a:rPr lang="en-US" altLang="ko-KR" sz="2000" dirty="0" err="1">
                <a:latin typeface="맑은 고딕" panose="020B0503020000020004" pitchFamily="50" charset="-127"/>
              </a:rPr>
              <a:t>final_project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학번</a:t>
            </a:r>
            <a:r>
              <a:rPr lang="en-US" altLang="ko-KR" sz="2000" dirty="0"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latin typeface="맑은 고딕" panose="020B0503020000020004" pitchFamily="50" charset="-127"/>
              </a:rPr>
              <a:t>이름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  <a:r>
              <a:rPr lang="en-US" altLang="ko-KR" sz="2000" dirty="0" err="1">
                <a:latin typeface="맑은 고딕" panose="020B0503020000020004" pitchFamily="50" charset="-127"/>
              </a:rPr>
              <a:t>docx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67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Matrix-Vector Multiplication</a:t>
            </a:r>
            <a:endParaRPr lang="en" sz="3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42984"/>
            <a:ext cx="8229600" cy="52864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채점기준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Consistency: </a:t>
            </a:r>
            <a:r>
              <a:rPr lang="ko-KR" altLang="en-US" sz="2000" dirty="0">
                <a:latin typeface="맑은 고딕" panose="020B0503020000020004" pitchFamily="50" charset="-127"/>
              </a:rPr>
              <a:t>최단경로는 하나만 존재함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Scalability: </a:t>
            </a:r>
            <a:r>
              <a:rPr lang="ko-KR" altLang="en-US" sz="2000" dirty="0">
                <a:latin typeface="맑은 고딕" panose="020B0503020000020004" pitchFamily="50" charset="-127"/>
              </a:rPr>
              <a:t>노드의 개수는 몇 만개가 될 수 있음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Speed: </a:t>
            </a:r>
            <a:r>
              <a:rPr lang="ko-KR" altLang="en-US" sz="2000" dirty="0">
                <a:latin typeface="맑은 고딕" panose="020B0503020000020004" pitchFamily="50" charset="-127"/>
              </a:rPr>
              <a:t>속도가 가장 빠른 순서대로 상대평가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테스트시 스레드 개수</a:t>
            </a:r>
            <a:r>
              <a:rPr lang="en-US" altLang="ko-KR" sz="2000" dirty="0">
                <a:latin typeface="맑은 고딕" panose="020B0503020000020004" pitchFamily="50" charset="-127"/>
              </a:rPr>
              <a:t>: 4</a:t>
            </a:r>
            <a:r>
              <a:rPr lang="ko-KR" altLang="en-US" sz="2000" dirty="0">
                <a:latin typeface="맑은 고딕" panose="020B0503020000020004" pitchFamily="50" charset="-127"/>
              </a:rPr>
              <a:t>개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</a:rPr>
              <a:t>쿼드코어</a:t>
            </a:r>
            <a:r>
              <a:rPr lang="ko-KR" altLang="en-US" sz="2000" dirty="0">
                <a:latin typeface="맑은 고딕" panose="020B0503020000020004" pitchFamily="50" charset="-127"/>
              </a:rPr>
              <a:t> 상에서 </a:t>
            </a:r>
            <a:r>
              <a:rPr lang="en-US" altLang="ko-KR" sz="2000" dirty="0">
                <a:latin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</a:rPr>
              <a:t>개의 스레드로 진행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속도측정시 파일 업로드시간을 포함 하지 않도록 주의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경로 찾는 부분만 속도측정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03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Matrix-Vector Multiplication</a:t>
            </a:r>
            <a:endParaRPr lang="en" sz="3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42984"/>
            <a:ext cx="8229600" cy="52864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성능 측정 환경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CPU</a:t>
            </a:r>
            <a:r>
              <a:rPr lang="en-US" altLang="ko-KR" sz="2000" dirty="0">
                <a:latin typeface="맑은 고딕" panose="020B0503020000020004" pitchFamily="50" charset="-127"/>
              </a:rPr>
              <a:t>:			Intel </a:t>
            </a:r>
            <a:r>
              <a:rPr lang="en-US" altLang="ko-KR" sz="2000" dirty="0" err="1">
                <a:latin typeface="맑은 고딕" panose="020B0503020000020004" pitchFamily="50" charset="-127"/>
              </a:rPr>
              <a:t>i7</a:t>
            </a:r>
            <a:r>
              <a:rPr lang="en-US" altLang="ko-KR" sz="2000" dirty="0">
                <a:latin typeface="맑은 고딕" panose="020B0503020000020004" pitchFamily="50" charset="-127"/>
              </a:rPr>
              <a:t>-4790 @ </a:t>
            </a:r>
            <a:r>
              <a:rPr lang="en-US" altLang="ko-KR" sz="2000" dirty="0" err="1">
                <a:latin typeface="맑은 고딕" panose="020B0503020000020004" pitchFamily="50" charset="-127"/>
              </a:rPr>
              <a:t>3.60GHz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Memory:			16 GB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IDE:			VS 2013, Intel Parallel Studio 17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OS:			Windows 7 Enter </a:t>
            </a:r>
            <a:r>
              <a:rPr lang="en-US" altLang="ko-KR" sz="2000" dirty="0" err="1">
                <a:latin typeface="맑은 고딕" panose="020B0503020000020004" pitchFamily="50" charset="-127"/>
              </a:rPr>
              <a:t>KN</a:t>
            </a:r>
            <a:r>
              <a:rPr lang="en-US" altLang="ko-KR" sz="2000" dirty="0">
                <a:latin typeface="맑은 고딕" panose="020B0503020000020004" pitchFamily="50" charset="-127"/>
              </a:rPr>
              <a:t> 64 bit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39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105339" y="6437959"/>
            <a:ext cx="2057400" cy="365125"/>
          </a:xfrm>
        </p:spPr>
        <p:txBody>
          <a:bodyPr/>
          <a:lstStyle/>
          <a:p>
            <a:fld id="{59E5D31E-FF1D-466D-9D88-050B610DA14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Shape 111"/>
          <p:cNvSpPr txBox="1">
            <a:spLocks/>
          </p:cNvSpPr>
          <p:nvPr/>
        </p:nvSpPr>
        <p:spPr>
          <a:xfrm>
            <a:off x="360300" y="0"/>
            <a:ext cx="8519004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 sz="3600" b="1">
                <a:solidFill>
                  <a:schemeClr val="accent5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Matrix-Vector Multiplication</a:t>
            </a:r>
            <a:endParaRPr lang="en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142984"/>
            <a:ext cx="8363272" cy="52864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</a:rPr>
              <a:t>다른 이의 과제를 베꼈을 경우 전 과제 점수를 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ko-KR" altLang="en-US">
                <a:solidFill>
                  <a:srgbClr val="FF0000"/>
                </a:solidFill>
              </a:rPr>
              <a:t>점 처리</a:t>
            </a:r>
            <a:endParaRPr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</a:rPr>
              <a:t>시간을 반드시 준수하시기 바랍니다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분이라도 지각하는 경우 해당 과제는 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ko-KR" altLang="en-US">
                <a:solidFill>
                  <a:srgbClr val="FF0000"/>
                </a:solidFill>
              </a:rPr>
              <a:t>점 처리됩니다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제약 조건을 어길 시 감점됩니다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개인 사정으로 제출 기한을 지킬 수 없는 경우 제게 따로 연락을 주시기 바랍니다</a:t>
            </a:r>
            <a:r>
              <a:rPr lang="en-US" altLang="ko-KR"/>
              <a:t>. </a:t>
            </a:r>
            <a:r>
              <a:rPr lang="ko-KR" altLang="en-US"/>
              <a:t>연락 없이 제출기한을 넘길 시 </a:t>
            </a:r>
            <a:r>
              <a:rPr lang="en-US" altLang="ko-KR"/>
              <a:t>0</a:t>
            </a:r>
            <a:r>
              <a:rPr lang="ko-KR" altLang="en-US"/>
              <a:t>점 처리합니다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궁금한 점이나 어려운 점에 대한 질문은 가리지 않고 받습니다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68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3258</TotalTime>
  <Words>269</Words>
  <Application>Microsoft Office PowerPoint</Application>
  <PresentationFormat>화면 슬라이드 쇼(4:3)</PresentationFormat>
  <Paragraphs>59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나눔명조 ExtraBold</vt:lpstr>
      <vt:lpstr>맑은 고딕</vt:lpstr>
      <vt:lpstr>Arial</vt:lpstr>
      <vt:lpstr>Bernard MT Condensed</vt:lpstr>
      <vt:lpstr>Calibri</vt:lpstr>
      <vt:lpstr>Calibri Light</vt:lpstr>
      <vt:lpstr>Cambria</vt:lpstr>
      <vt:lpstr>David</vt:lpstr>
      <vt:lpstr>Office 테마</vt:lpstr>
      <vt:lpstr>Final Project</vt:lpstr>
      <vt:lpstr> DIJKSTRA 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Daehee Kim</dc:creator>
  <cp:lastModifiedBy>Daehee Kim</cp:lastModifiedBy>
  <cp:revision>382</cp:revision>
  <dcterms:created xsi:type="dcterms:W3CDTF">2017-05-08T08:40:21Z</dcterms:created>
  <dcterms:modified xsi:type="dcterms:W3CDTF">2017-11-21T09:28:01Z</dcterms:modified>
</cp:coreProperties>
</file>