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06" r:id="rId2"/>
    <p:sldId id="288" r:id="rId3"/>
    <p:sldId id="258" r:id="rId4"/>
    <p:sldId id="317" r:id="rId5"/>
    <p:sldId id="345" r:id="rId6"/>
    <p:sldId id="340" r:id="rId7"/>
    <p:sldId id="330" r:id="rId8"/>
    <p:sldId id="341" r:id="rId9"/>
    <p:sldId id="328" r:id="rId10"/>
    <p:sldId id="343" r:id="rId11"/>
    <p:sldId id="335" r:id="rId12"/>
    <p:sldId id="342" r:id="rId13"/>
    <p:sldId id="325" r:id="rId14"/>
    <p:sldId id="344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4" autoAdjust="0"/>
    <p:restoredTop sz="91520" autoAdjust="0"/>
  </p:normalViewPr>
  <p:slideViewPr>
    <p:cSldViewPr>
      <p:cViewPr varScale="1">
        <p:scale>
          <a:sx n="59" d="100"/>
          <a:sy n="59" d="100"/>
        </p:scale>
        <p:origin x="15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FAB8F-2492-45E1-A0EA-CEF83BEB1BF0}" type="datetimeFigureOut">
              <a:rPr lang="ko-KR" altLang="en-US" smtClean="0"/>
              <a:pPr/>
              <a:t>2016-07-04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5FE50-E91D-4FAF-A00C-6182664C91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8773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FBB7C-AA49-4C02-B355-01653AA27023}" type="datetimeFigureOut">
              <a:rPr lang="ko-KR" altLang="en-US" smtClean="0"/>
              <a:pPr/>
              <a:t>2016-07-04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E47F6-D69B-4342-BE66-3777510FF3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4332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E47F6-D69B-4342-BE66-3777510FF37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73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E47F6-D69B-4342-BE66-3777510FF37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643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E47F6-D69B-4342-BE66-3777510FF37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513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E47F6-D69B-4342-BE66-3777510FF37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493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E47F6-D69B-4342-BE66-3777510FF37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040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E47F6-D69B-4342-BE66-3777510FF37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493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E47F6-D69B-4342-BE66-3777510FF37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61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E47F6-D69B-4342-BE66-3777510FF37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493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E47F6-D69B-4342-BE66-3777510FF37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589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E47F6-D69B-4342-BE66-3777510FF37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49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1B5A-446A-4BAD-9331-ED8C371BDDB4}" type="datetime1">
              <a:rPr lang="ko-KR" altLang="en-US" smtClean="0"/>
              <a:pPr/>
              <a:t>2016-07-04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071F-17D7-4CC1-8424-95756A2E4C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28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19F3-C989-4E19-AB2C-0B37FEA60F66}" type="datetime1">
              <a:rPr lang="ko-KR" altLang="en-US" smtClean="0"/>
              <a:pPr/>
              <a:t>2016-07-04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071F-17D7-4CC1-8424-95756A2E4C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49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FA27-57AF-429F-AD8D-8B985126A728}" type="datetime1">
              <a:rPr lang="ko-KR" altLang="en-US" smtClean="0"/>
              <a:pPr/>
              <a:t>2016-07-04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071F-17D7-4CC1-8424-95756A2E4C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89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A3FD-EAAD-49B4-AE01-BB7B5175AFA2}" type="datetime1">
              <a:rPr lang="ko-KR" altLang="en-US" smtClean="0"/>
              <a:pPr/>
              <a:t>2016-07-04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071F-17D7-4CC1-8424-95756A2E4C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55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83E4-253D-47EB-A382-B72C95E4769E}" type="datetime1">
              <a:rPr lang="ko-KR" altLang="en-US" smtClean="0"/>
              <a:pPr/>
              <a:t>2016-07-04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071F-17D7-4CC1-8424-95756A2E4C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4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F371-723D-4337-B40C-84F4D7D59779}" type="datetime1">
              <a:rPr lang="ko-KR" altLang="en-US" smtClean="0"/>
              <a:pPr/>
              <a:t>2016-07-04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071F-17D7-4CC1-8424-95756A2E4C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67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0978-DF65-4462-A640-19D807F5A185}" type="datetime1">
              <a:rPr lang="ko-KR" altLang="en-US" smtClean="0"/>
              <a:pPr/>
              <a:t>2016-07-04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071F-17D7-4CC1-8424-95756A2E4C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433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B4C9-F0CF-4CA1-8B00-69B3249549D9}" type="datetime1">
              <a:rPr lang="ko-KR" altLang="en-US" smtClean="0"/>
              <a:pPr/>
              <a:t>2016-07-04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071F-17D7-4CC1-8424-95756A2E4C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4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9376-2787-46FB-B8E7-C6202A73DA69}" type="datetime1">
              <a:rPr lang="ko-KR" altLang="en-US" smtClean="0"/>
              <a:pPr/>
              <a:t>2016-07-04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071F-17D7-4CC1-8424-95756A2E4C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401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C538C-048F-4171-991C-55721C775CAA}" type="datetime1">
              <a:rPr lang="ko-KR" altLang="en-US" smtClean="0"/>
              <a:pPr/>
              <a:t>2016-07-04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071F-17D7-4CC1-8424-95756A2E4C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93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5BC9-D2D9-4400-B547-564695B12C67}" type="datetime1">
              <a:rPr lang="ko-KR" altLang="en-US" smtClean="0"/>
              <a:pPr/>
              <a:t>2016-07-04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071F-17D7-4CC1-8424-95756A2E4C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72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12A7A-9ECA-4900-8457-81586C57D2C2}" type="datetime1">
              <a:rPr lang="ko-KR" altLang="en-US" smtClean="0"/>
              <a:pPr/>
              <a:t>2016-07-04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21D30-BFFB-4238-9FA2-EB6E9E31DD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145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2771800" y="2055462"/>
            <a:ext cx="3540369" cy="2208267"/>
            <a:chOff x="3002783" y="2055462"/>
            <a:chExt cx="3835400" cy="2208267"/>
          </a:xfrm>
        </p:grpSpPr>
        <p:sp>
          <p:nvSpPr>
            <p:cNvPr id="7" name="직사각형 6"/>
            <p:cNvSpPr/>
            <p:nvPr/>
          </p:nvSpPr>
          <p:spPr>
            <a:xfrm>
              <a:off x="4608099" y="4017508"/>
              <a:ext cx="68977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ko-KR" sz="10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effectLst>
                    <a:outerShdw blurRad="508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</a:rPr>
                <a:t>TEAM 4</a:t>
              </a:r>
              <a:endParaRPr lang="en-US" altLang="ko-KR" sz="1050" dirty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746964" y="3119585"/>
              <a:ext cx="24121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ko-KR" dirty="0">
                  <a:latin typeface="+mj-ea"/>
                  <a:ea typeface="+mj-ea"/>
                </a:rPr>
                <a:t>TEAM Project #1</a:t>
              </a:r>
            </a:p>
            <a:p>
              <a:pPr lvl="0" algn="ctr"/>
              <a:r>
                <a:rPr lang="en-US" altLang="ko-KR" dirty="0">
                  <a:latin typeface="+mj-ea"/>
                  <a:ea typeface="+mj-ea"/>
                </a:rPr>
                <a:t>Scientific Calculator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852933" y="3499259"/>
              <a:ext cx="20012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endParaRPr lang="en-US" altLang="ko-KR" sz="1100" dirty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3002783" y="3861048"/>
              <a:ext cx="3835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모서리가 둥근 직사각형 17"/>
            <p:cNvSpPr/>
            <p:nvPr/>
          </p:nvSpPr>
          <p:spPr>
            <a:xfrm>
              <a:off x="3704861" y="2055462"/>
              <a:ext cx="2496277" cy="941489"/>
            </a:xfrm>
            <a:prstGeom prst="roundRect">
              <a:avLst>
                <a:gd name="adj" fmla="val 50000"/>
              </a:avLst>
            </a:prstGeom>
            <a:solidFill>
              <a:srgbClr val="E753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j-ea"/>
                <a:ea typeface="+mj-ea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80276" y="2269127"/>
              <a:ext cx="2345434" cy="4140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6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>
                    <a:outerShdw blurRad="508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</a:rPr>
                <a:t>Programming Project</a:t>
              </a:r>
            </a:p>
          </p:txBody>
        </p:sp>
        <p:sp>
          <p:nvSpPr>
            <p:cNvPr id="21" name="이등변 삼각형 20"/>
            <p:cNvSpPr/>
            <p:nvPr/>
          </p:nvSpPr>
          <p:spPr>
            <a:xfrm rot="10800000">
              <a:off x="4922016" y="3964112"/>
              <a:ext cx="61940" cy="53396"/>
            </a:xfrm>
            <a:prstGeom prst="triangle">
              <a:avLst/>
            </a:prstGeom>
            <a:solidFill>
              <a:srgbClr val="E753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j-ea"/>
                <a:ea typeface="+mj-ea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732240" y="4365104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201211355 </a:t>
            </a:r>
            <a:r>
              <a:rPr lang="ko-KR" altLang="en-US" dirty="0"/>
              <a:t>손지웅</a:t>
            </a:r>
            <a:endParaRPr lang="en-US" altLang="ko-KR" dirty="0"/>
          </a:p>
          <a:p>
            <a:r>
              <a:rPr lang="en-US" altLang="ko-KR" dirty="0"/>
              <a:t>201410515 </a:t>
            </a:r>
            <a:r>
              <a:rPr lang="ko-KR" altLang="en-US" dirty="0"/>
              <a:t>황지원</a:t>
            </a:r>
            <a:endParaRPr lang="en-US" altLang="ko-KR" dirty="0"/>
          </a:p>
          <a:p>
            <a:r>
              <a:rPr lang="en-US" altLang="ko-KR" dirty="0"/>
              <a:t>201311320 </a:t>
            </a:r>
            <a:r>
              <a:rPr lang="ko-KR" altLang="en-US" dirty="0" err="1"/>
              <a:t>한예훈</a:t>
            </a:r>
            <a:endParaRPr lang="en-US" altLang="ko-KR" dirty="0"/>
          </a:p>
          <a:p>
            <a:r>
              <a:rPr lang="en-US" altLang="ko-KR" dirty="0"/>
              <a:t>201010249 </a:t>
            </a:r>
            <a:r>
              <a:rPr lang="ko-KR" altLang="en-US" dirty="0"/>
              <a:t>이정우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1839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071F-17D7-4CC1-8424-95756A2E4C9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339969" y="0"/>
            <a:ext cx="0" cy="698500"/>
          </a:xfrm>
          <a:prstGeom prst="line">
            <a:avLst/>
          </a:prstGeom>
          <a:ln w="38100">
            <a:solidFill>
              <a:srgbClr val="E75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39970" y="234196"/>
            <a:ext cx="5940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Part2. </a:t>
            </a:r>
            <a:r>
              <a:rPr lang="ko-KR" altLang="en-US" dirty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주요 함수 및 분배 작업 별 </a:t>
            </a:r>
            <a:r>
              <a:rPr lang="en-US" altLang="ko-KR" dirty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Test Code </a:t>
            </a:r>
            <a:r>
              <a:rPr lang="ko-KR" altLang="en-US" dirty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수행 </a:t>
            </a:r>
            <a:r>
              <a:rPr lang="en-US" altLang="ko-KR" dirty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Demo</a:t>
            </a:r>
            <a:endParaRPr lang="ko-KR" altLang="en-US" dirty="0"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11560" y="13407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323528" y="692696"/>
            <a:ext cx="7697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  <a:r>
              <a:rPr lang="en-US" altLang="ko-KR" sz="1050" dirty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Coder 2</a:t>
            </a:r>
            <a:endParaRPr lang="ko-KR" altLang="en-US" sz="105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3734" y="2998693"/>
            <a:ext cx="4948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기능 개별 코드 테스트</a:t>
            </a:r>
          </a:p>
        </p:txBody>
      </p:sp>
    </p:spTree>
    <p:extLst>
      <p:ext uri="{BB962C8B-B14F-4D97-AF65-F5344CB8AC3E}">
        <p14:creationId xmlns:p14="http://schemas.microsoft.com/office/powerpoint/2010/main" val="2499304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071F-17D7-4CC1-8424-95756A2E4C9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339969" y="0"/>
            <a:ext cx="0" cy="698500"/>
          </a:xfrm>
          <a:prstGeom prst="line">
            <a:avLst/>
          </a:prstGeom>
          <a:ln w="38100">
            <a:solidFill>
              <a:srgbClr val="E75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39970" y="234196"/>
            <a:ext cx="5940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Part2. </a:t>
            </a:r>
            <a:r>
              <a:rPr lang="ko-KR" altLang="en-US" dirty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주요 함수 및 분배 작업 별 </a:t>
            </a:r>
            <a:r>
              <a:rPr lang="en-US" altLang="ko-KR" dirty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Test Code </a:t>
            </a:r>
            <a:r>
              <a:rPr lang="ko-KR" altLang="en-US" dirty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수행 </a:t>
            </a:r>
            <a:r>
              <a:rPr lang="en-US" altLang="ko-KR" dirty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Demo</a:t>
            </a:r>
            <a:endParaRPr lang="ko-KR" altLang="en-US" dirty="0"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11560" y="13407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323528" y="692696"/>
            <a:ext cx="7697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Coder 3</a:t>
            </a:r>
            <a:endParaRPr lang="ko-KR" altLang="en-US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1618922"/>
            <a:ext cx="73448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후위표기 처리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Tx/>
              <a:buChar char="-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문자열로 선행 처리 된 레지스터와 특수함수를 인자로 받음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Tx/>
              <a:buChar char="-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한 문자씩 읽고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연산자 우선순위 고려하여 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스텍에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저장 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Tx/>
              <a:buChar char="-"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‘.’ ,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숫자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레지스터 저장용  알파벳 소문자 변수이름은 문자배열에 저장 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Tx/>
              <a:buChar char="-"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연산자나 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피연산자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뒤에 공백 한 칸 추가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Tx/>
              <a:buChar char="-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Char char="-"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계산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Tx/>
              <a:buChar char="-"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한 문자씩 읽어가며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레지스터의 경우 해당 변수 값을 가져와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스텍에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저장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정수와 실수는 삽입된 공백을 기준으로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형으로 변환 후 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스텍에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저장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연산자의 경우 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스텍에서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두 값을 꺼내 해당 연산 실행 후 반환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Tx/>
              <a:buChar char="-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062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071F-17D7-4CC1-8424-95756A2E4C9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339969" y="0"/>
            <a:ext cx="0" cy="698500"/>
          </a:xfrm>
          <a:prstGeom prst="line">
            <a:avLst/>
          </a:prstGeom>
          <a:ln w="38100">
            <a:solidFill>
              <a:srgbClr val="E75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39970" y="234196"/>
            <a:ext cx="5940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Part2. </a:t>
            </a:r>
            <a:r>
              <a:rPr lang="ko-KR" altLang="en-US" dirty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주요 함수 및 분배 작업 별 </a:t>
            </a:r>
            <a:r>
              <a:rPr lang="en-US" altLang="ko-KR" dirty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Test Code </a:t>
            </a:r>
            <a:r>
              <a:rPr lang="ko-KR" altLang="en-US" dirty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수행 </a:t>
            </a:r>
            <a:r>
              <a:rPr lang="en-US" altLang="ko-KR" dirty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Demo</a:t>
            </a:r>
            <a:endParaRPr lang="ko-KR" altLang="en-US" dirty="0"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11560" y="13407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323528" y="692696"/>
            <a:ext cx="7697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  <a:r>
              <a:rPr lang="en-US" altLang="ko-KR" sz="1050" dirty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Coder 3</a:t>
            </a:r>
            <a:endParaRPr lang="ko-KR" altLang="en-US" sz="105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3734" y="2998693"/>
            <a:ext cx="4948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기능 개별 코드 테스트</a:t>
            </a:r>
          </a:p>
        </p:txBody>
      </p:sp>
    </p:spTree>
    <p:extLst>
      <p:ext uri="{BB962C8B-B14F-4D97-AF65-F5344CB8AC3E}">
        <p14:creationId xmlns:p14="http://schemas.microsoft.com/office/powerpoint/2010/main" val="1923144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071F-17D7-4CC1-8424-95756A2E4C9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339969" y="0"/>
            <a:ext cx="0" cy="698500"/>
          </a:xfrm>
          <a:prstGeom prst="line">
            <a:avLst/>
          </a:prstGeom>
          <a:ln w="38100">
            <a:solidFill>
              <a:srgbClr val="E75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39970" y="234196"/>
            <a:ext cx="351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Part3. </a:t>
            </a:r>
            <a:r>
              <a:rPr lang="ko-KR" altLang="en-US" dirty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전체 코드 수행 </a:t>
            </a:r>
            <a:r>
              <a:rPr lang="en-US" altLang="ko-KR" dirty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Test Code</a:t>
            </a:r>
            <a:endParaRPr lang="ko-KR" altLang="en-US" dirty="0"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11560" y="13407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2708920"/>
            <a:ext cx="59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데모 테스트 케이스 수행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임의 케이스 테스트</a:t>
            </a:r>
          </a:p>
        </p:txBody>
      </p:sp>
    </p:spTree>
    <p:extLst>
      <p:ext uri="{BB962C8B-B14F-4D97-AF65-F5344CB8AC3E}">
        <p14:creationId xmlns:p14="http://schemas.microsoft.com/office/powerpoint/2010/main" val="387062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071F-17D7-4CC1-8424-95756A2E4C9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339969" y="0"/>
            <a:ext cx="0" cy="698500"/>
          </a:xfrm>
          <a:prstGeom prst="line">
            <a:avLst/>
          </a:prstGeom>
          <a:ln w="38100">
            <a:solidFill>
              <a:srgbClr val="E75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39970" y="234196"/>
            <a:ext cx="263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공학용 계산기 구현</a:t>
            </a:r>
            <a:r>
              <a:rPr lang="en-US" altLang="ko-KR" dirty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 4</a:t>
            </a:r>
            <a:r>
              <a:rPr lang="ko-KR" altLang="en-US" dirty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조</a:t>
            </a:r>
            <a:endParaRPr lang="ko-KR" altLang="en-US" dirty="0"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11560" y="13407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91680" y="3068960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감사합니다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253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2996952"/>
            <a:ext cx="9143244" cy="902133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39969" y="0"/>
            <a:ext cx="0" cy="500896"/>
          </a:xfrm>
          <a:prstGeom prst="line">
            <a:avLst/>
          </a:prstGeom>
          <a:ln w="38100">
            <a:solidFill>
              <a:srgbClr val="E75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39970" y="234196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dirty="0"/>
          </a:p>
        </p:txBody>
      </p:sp>
      <p:grpSp>
        <p:nvGrpSpPr>
          <p:cNvPr id="57" name="그룹 56"/>
          <p:cNvGrpSpPr/>
          <p:nvPr/>
        </p:nvGrpSpPr>
        <p:grpSpPr>
          <a:xfrm>
            <a:off x="2051720" y="2348880"/>
            <a:ext cx="6475834" cy="1839384"/>
            <a:chOff x="764821" y="2465468"/>
            <a:chExt cx="6599107" cy="1730214"/>
          </a:xfrm>
        </p:grpSpPr>
        <p:sp>
          <p:nvSpPr>
            <p:cNvPr id="2" name="타원 1"/>
            <p:cNvSpPr/>
            <p:nvPr/>
          </p:nvSpPr>
          <p:spPr>
            <a:xfrm>
              <a:off x="764821" y="2465468"/>
              <a:ext cx="1730213" cy="1730214"/>
            </a:xfrm>
            <a:prstGeom prst="ellipse">
              <a:avLst/>
            </a:prstGeom>
            <a:solidFill>
              <a:srgbClr val="E753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2436705" y="2465468"/>
              <a:ext cx="1730213" cy="1730214"/>
            </a:xfrm>
            <a:prstGeom prst="ellipse">
              <a:avLst/>
            </a:prstGeom>
            <a:solidFill>
              <a:srgbClr val="4E56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4066864" y="2465468"/>
              <a:ext cx="1730213" cy="1730214"/>
            </a:xfrm>
            <a:prstGeom prst="ellipse">
              <a:avLst/>
            </a:prstGeom>
            <a:solidFill>
              <a:srgbClr val="E753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 rot="5400000">
              <a:off x="2460702" y="3289718"/>
              <a:ext cx="149452" cy="81714"/>
            </a:xfrm>
            <a:prstGeom prst="triangle">
              <a:avLst/>
            </a:prstGeom>
            <a:solidFill>
              <a:srgbClr val="E753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이등변 삼각형 22"/>
            <p:cNvSpPr/>
            <p:nvPr/>
          </p:nvSpPr>
          <p:spPr>
            <a:xfrm rot="5400000">
              <a:off x="4056583" y="3289718"/>
              <a:ext cx="149452" cy="81714"/>
            </a:xfrm>
            <a:prstGeom prst="triangle">
              <a:avLst/>
            </a:prstGeom>
            <a:solidFill>
              <a:srgbClr val="4E56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/>
            <p:cNvSpPr/>
            <p:nvPr/>
          </p:nvSpPr>
          <p:spPr>
            <a:xfrm rot="5400000">
              <a:off x="5652464" y="3289718"/>
              <a:ext cx="149452" cy="81714"/>
            </a:xfrm>
            <a:prstGeom prst="triangle">
              <a:avLst/>
            </a:prstGeom>
            <a:solidFill>
              <a:srgbClr val="E753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이등변 삼각형 24"/>
            <p:cNvSpPr/>
            <p:nvPr/>
          </p:nvSpPr>
          <p:spPr>
            <a:xfrm rot="5400000">
              <a:off x="7248345" y="3289718"/>
              <a:ext cx="149452" cy="81714"/>
            </a:xfrm>
            <a:prstGeom prst="triangle">
              <a:avLst/>
            </a:prstGeom>
            <a:solidFill>
              <a:srgbClr val="4E56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984957" y="2600936"/>
              <a:ext cx="1262468" cy="1134874"/>
              <a:chOff x="984957" y="2600936"/>
              <a:chExt cx="1262468" cy="1134874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1351851" y="2600936"/>
                <a:ext cx="558990" cy="246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100" u="sng" dirty="0">
                    <a:solidFill>
                      <a:schemeClr val="bg1"/>
                    </a:solidFill>
                    <a:latin typeface="+mn-ea"/>
                  </a:rPr>
                  <a:t>Part1.</a:t>
                </a:r>
                <a:endParaRPr lang="ko-KR" altLang="en-US" sz="1100" u="sng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984957" y="3075076"/>
                <a:ext cx="1240168" cy="2605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200" b="1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bg1"/>
                    </a:solidFill>
                    <a:effectLst>
                      <a:outerShdw blurRad="508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rPr>
                  <a:t>팀의 역할 분담</a:t>
                </a:r>
                <a:endParaRPr lang="en-US" altLang="ko-KR" sz="12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effectLst>
                    <a:outerShdw blurRad="508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609186" y="3533153"/>
                <a:ext cx="188246" cy="2026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endParaRPr lang="ko-KR" altLang="en-US" sz="800" dirty="0">
                  <a:latin typeface="+mn-ea"/>
                </a:endParaRPr>
              </a:p>
            </p:txBody>
          </p:sp>
          <p:cxnSp>
            <p:nvCxnSpPr>
              <p:cNvPr id="32" name="직선 연결선 31"/>
              <p:cNvCxnSpPr/>
              <p:nvPr/>
            </p:nvCxnSpPr>
            <p:spPr>
              <a:xfrm>
                <a:off x="1058336" y="3481481"/>
                <a:ext cx="1189089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그룹 36"/>
            <p:cNvGrpSpPr/>
            <p:nvPr/>
          </p:nvGrpSpPr>
          <p:grpSpPr>
            <a:xfrm>
              <a:off x="2402358" y="2610808"/>
              <a:ext cx="1789878" cy="1125002"/>
              <a:chOff x="803853" y="2610808"/>
              <a:chExt cx="1789878" cy="1125002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1410743" y="2610808"/>
                <a:ext cx="585126" cy="246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100" u="sng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bg1"/>
                    </a:solidFill>
                    <a:effectLst>
                      <a:outerShdw blurRad="508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Part2.</a:t>
                </a:r>
                <a:endParaRPr lang="ko-KR" altLang="en-US" sz="1100" u="sng" dirty="0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803853" y="2871875"/>
                <a:ext cx="1789878" cy="6079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  <a:latin typeface="+mn-ea"/>
                  </a:rPr>
                  <a:t>주요 함수 및</a:t>
                </a:r>
                <a:endParaRPr lang="en-US" altLang="ko-KR" sz="1200" b="1" dirty="0">
                  <a:solidFill>
                    <a:schemeClr val="bg1"/>
                  </a:solidFill>
                  <a:latin typeface="+mn-ea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  <a:latin typeface="+mn-ea"/>
                  </a:rPr>
                  <a:t>분배 작업 별 </a:t>
                </a:r>
                <a:endParaRPr lang="en-US" altLang="ko-KR" sz="1200" b="1" dirty="0">
                  <a:solidFill>
                    <a:schemeClr val="bg1"/>
                  </a:solidFill>
                  <a:latin typeface="+mn-ea"/>
                </a:endParaRPr>
              </a:p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latin typeface="+mn-ea"/>
                  </a:rPr>
                  <a:t>Test Code </a:t>
                </a:r>
                <a:r>
                  <a:rPr lang="ko-KR" altLang="en-US" sz="1200" b="1" dirty="0">
                    <a:solidFill>
                      <a:schemeClr val="bg1"/>
                    </a:solidFill>
                    <a:latin typeface="+mn-ea"/>
                  </a:rPr>
                  <a:t>수행 </a:t>
                </a:r>
                <a:r>
                  <a:rPr lang="en-US" altLang="ko-KR" sz="1200" b="1" dirty="0">
                    <a:solidFill>
                      <a:schemeClr val="bg1"/>
                    </a:solidFill>
                    <a:latin typeface="+mn-ea"/>
                  </a:rPr>
                  <a:t>Demo</a:t>
                </a:r>
                <a:endParaRPr lang="ko-KR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1609187" y="3533153"/>
                <a:ext cx="188246" cy="20265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endParaRPr lang="ko-KR" altLang="en-US" sz="8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cxnSp>
            <p:nvCxnSpPr>
              <p:cNvPr id="41" name="직선 연결선 40"/>
              <p:cNvCxnSpPr/>
              <p:nvPr/>
            </p:nvCxnSpPr>
            <p:spPr>
              <a:xfrm>
                <a:off x="1108762" y="3488917"/>
                <a:ext cx="1189088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그룹 41"/>
            <p:cNvGrpSpPr/>
            <p:nvPr/>
          </p:nvGrpSpPr>
          <p:grpSpPr>
            <a:xfrm>
              <a:off x="4140242" y="2610808"/>
              <a:ext cx="1741657" cy="1125002"/>
              <a:chOff x="943231" y="2610808"/>
              <a:chExt cx="1741657" cy="1125002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1410743" y="2610808"/>
                <a:ext cx="585126" cy="246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100" u="sng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bg1"/>
                    </a:solidFill>
                    <a:effectLst>
                      <a:outerShdw blurRad="508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Part3.</a:t>
                </a:r>
                <a:endParaRPr lang="ko-KR" altLang="en-US" sz="1100" u="sng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943231" y="2939608"/>
                <a:ext cx="1741657" cy="4342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altLang="ko-KR" sz="1200" b="1" dirty="0">
                  <a:solidFill>
                    <a:schemeClr val="bg1"/>
                  </a:solidFill>
                  <a:latin typeface="+mn-ea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  <a:latin typeface="+mn-ea"/>
                  </a:rPr>
                  <a:t>전체 코드 수행 </a:t>
                </a:r>
                <a:r>
                  <a:rPr lang="en-US" altLang="ko-KR" sz="1200" b="1" dirty="0">
                    <a:solidFill>
                      <a:schemeClr val="bg1"/>
                    </a:solidFill>
                    <a:latin typeface="+mn-ea"/>
                  </a:rPr>
                  <a:t>Demo</a:t>
                </a:r>
                <a:endParaRPr lang="ko-KR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1609188" y="3533153"/>
                <a:ext cx="188247" cy="2026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endParaRPr lang="ko-KR" altLang="en-US" sz="8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1108762" y="3488917"/>
                <a:ext cx="1189088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그룹 46"/>
            <p:cNvGrpSpPr/>
            <p:nvPr/>
          </p:nvGrpSpPr>
          <p:grpSpPr>
            <a:xfrm>
              <a:off x="5904279" y="3017758"/>
              <a:ext cx="1189088" cy="471159"/>
              <a:chOff x="1108762" y="3017758"/>
              <a:chExt cx="1189088" cy="471159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1228605" y="3017758"/>
                <a:ext cx="949400" cy="2605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  <a:latin typeface="+mn-ea"/>
                  </a:rPr>
                  <a:t>홍보</a:t>
                </a:r>
                <a:r>
                  <a:rPr lang="en-US" altLang="ko-KR" sz="1200" b="1" dirty="0">
                    <a:solidFill>
                      <a:schemeClr val="bg1"/>
                    </a:solidFill>
                    <a:latin typeface="+mn-ea"/>
                  </a:rPr>
                  <a:t>&amp;</a:t>
                </a:r>
                <a:r>
                  <a:rPr lang="ko-KR" altLang="en-US" sz="1200" b="1" dirty="0">
                    <a:solidFill>
                      <a:schemeClr val="bg1"/>
                    </a:solidFill>
                    <a:latin typeface="+mn-ea"/>
                  </a:rPr>
                  <a:t>재무</a:t>
                </a: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1108762" y="3488917"/>
                <a:ext cx="1189088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3" cstate="print"/>
          <a:srcRect t="41288" r="29666"/>
          <a:stretch/>
        </p:blipFill>
        <p:spPr>
          <a:xfrm>
            <a:off x="6516319" y="6165304"/>
            <a:ext cx="2541126" cy="61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19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611560" y="720080"/>
            <a:ext cx="7992888" cy="6021288"/>
            <a:chOff x="4492634" y="2232468"/>
            <a:chExt cx="3855542" cy="3855542"/>
          </a:xfrm>
        </p:grpSpPr>
        <p:sp>
          <p:nvSpPr>
            <p:cNvPr id="9" name="타원 8"/>
            <p:cNvSpPr/>
            <p:nvPr/>
          </p:nvSpPr>
          <p:spPr>
            <a:xfrm>
              <a:off x="4492634" y="2232468"/>
              <a:ext cx="3855542" cy="3855542"/>
            </a:xfrm>
            <a:prstGeom prst="ellipse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90478" y="3643314"/>
              <a:ext cx="3459985" cy="997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 dirty="0">
                  <a:latin typeface="나눔바른고딕" pitchFamily="50" charset="-127"/>
                  <a:ea typeface="나눔바른고딕" pitchFamily="50" charset="-127"/>
                </a:rPr>
                <a:t> </a:t>
              </a: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14480" y="6438149"/>
            <a:ext cx="72866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/>
            <a:r>
              <a:rPr lang="ko-KR" altLang="en-US" sz="1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출처 </a:t>
            </a:r>
            <a:r>
              <a:rPr lang="en-US" altLang="ko-KR" sz="1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국민생활체육참여실태조사</a:t>
            </a:r>
            <a:r>
              <a:rPr lang="en-US" altLang="ko-KR" sz="1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2013</a:t>
            </a:r>
            <a:endParaRPr lang="ko-KR" altLang="en-US" sz="1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39969" y="0"/>
            <a:ext cx="0" cy="698500"/>
          </a:xfrm>
          <a:prstGeom prst="line">
            <a:avLst/>
          </a:prstGeom>
          <a:ln w="38100">
            <a:solidFill>
              <a:srgbClr val="E75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39970" y="234196"/>
            <a:ext cx="2405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Part1. </a:t>
            </a:r>
            <a:r>
              <a:rPr lang="ko-KR" altLang="en-US" dirty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팀의 역할 분담</a:t>
            </a:r>
            <a:endParaRPr lang="ko-KR" altLang="en-US" dirty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8" y="1700808"/>
            <a:ext cx="69847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   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◎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Manager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손지웅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코드 분배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알고리즘 제시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코드 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관리ㆍ감독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◎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Coder 1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황지원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문장 공백처리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CAL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처리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에러처리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		  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스택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자료구조 처리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레지스터 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노드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처리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◎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Coder 2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- 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한예훈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특수함수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(sin, cos, log,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처리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레지스터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◎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Coder 3 	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-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이정우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후위표기 처리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 처리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784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 cstate="print"/>
          <a:srcRect t="41288" r="29666"/>
          <a:stretch/>
        </p:blipFill>
        <p:spPr>
          <a:xfrm>
            <a:off x="7742507" y="6463581"/>
            <a:ext cx="1314938" cy="319866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339969" y="0"/>
            <a:ext cx="0" cy="698500"/>
          </a:xfrm>
          <a:prstGeom prst="line">
            <a:avLst/>
          </a:prstGeom>
          <a:ln w="38100">
            <a:solidFill>
              <a:srgbClr val="E75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39970" y="234196"/>
            <a:ext cx="5940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Part2. </a:t>
            </a:r>
            <a:r>
              <a:rPr lang="ko-KR" altLang="en-US" dirty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주요 함수 및 분배 작업 별 </a:t>
            </a:r>
            <a:r>
              <a:rPr lang="en-US" altLang="ko-KR" dirty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Test Code </a:t>
            </a:r>
            <a:r>
              <a:rPr lang="ko-KR" altLang="en-US" dirty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수행 </a:t>
            </a:r>
            <a:r>
              <a:rPr lang="en-US" altLang="ko-KR" dirty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Demo</a:t>
            </a:r>
            <a:endParaRPr lang="ko-KR" altLang="en-US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5536" y="692696"/>
            <a:ext cx="119936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Project Manager</a:t>
            </a:r>
            <a:endParaRPr lang="ko-KR" altLang="en-US" sz="105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9592" y="1700808"/>
            <a:ext cx="64087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전체 코드 수행 흐름 파악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Tx/>
              <a:buChar char="-"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요구사항 분석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Char char="-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Char char="-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Char char="-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전체 코드 분석과 분배에 대한 판단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Tx/>
              <a:buChar char="-"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필요 함수 분석과 분배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Char char="-"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분배한 함수 조합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Char char="-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Char char="-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Char char="-"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Main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 구현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Char char="-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Char char="-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Char char="-"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오류 검사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Char char="-"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542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 cstate="print"/>
          <a:srcRect t="41288" r="29666"/>
          <a:stretch/>
        </p:blipFill>
        <p:spPr>
          <a:xfrm>
            <a:off x="7742507" y="6463581"/>
            <a:ext cx="1314938" cy="319866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339969" y="0"/>
            <a:ext cx="0" cy="698500"/>
          </a:xfrm>
          <a:prstGeom prst="line">
            <a:avLst/>
          </a:prstGeom>
          <a:ln w="38100">
            <a:solidFill>
              <a:srgbClr val="E75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39970" y="234196"/>
            <a:ext cx="286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Part2. </a:t>
            </a:r>
            <a:r>
              <a:rPr lang="ko-KR" altLang="en-US" dirty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실행 순서 알고리즘</a:t>
            </a:r>
            <a:endParaRPr lang="ko-KR" altLang="en-US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5536" y="692696"/>
            <a:ext cx="119936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Project Manager</a:t>
            </a:r>
            <a:endParaRPr lang="ko-KR" altLang="en-US" sz="105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07704" y="980728"/>
            <a:ext cx="1512168" cy="360040"/>
          </a:xfrm>
          <a:prstGeom prst="rect">
            <a:avLst/>
          </a:prstGeom>
          <a:solidFill>
            <a:srgbClr val="E7535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</a:t>
            </a:r>
          </a:p>
        </p:txBody>
      </p:sp>
      <p:sp>
        <p:nvSpPr>
          <p:cNvPr id="24" name="순서도: 판단 23"/>
          <p:cNvSpPr/>
          <p:nvPr/>
        </p:nvSpPr>
        <p:spPr>
          <a:xfrm>
            <a:off x="1835696" y="3068960"/>
            <a:ext cx="1584176" cy="576064"/>
          </a:xfrm>
          <a:prstGeom prst="flowChartDecision">
            <a:avLst/>
          </a:prstGeom>
          <a:solidFill>
            <a:srgbClr val="4C56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CAL</a:t>
            </a:r>
            <a:r>
              <a:rPr lang="ko-KR" altLang="en-US" dirty="0"/>
              <a:t>확인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907704" y="1556792"/>
            <a:ext cx="1512168" cy="360040"/>
          </a:xfrm>
          <a:prstGeom prst="rect">
            <a:avLst/>
          </a:prstGeom>
          <a:solidFill>
            <a:srgbClr val="E7535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907704" y="2060848"/>
            <a:ext cx="1512168" cy="360040"/>
          </a:xfrm>
          <a:prstGeom prst="rect">
            <a:avLst/>
          </a:prstGeom>
          <a:solidFill>
            <a:srgbClr val="E7535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공백지우기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907704" y="2564904"/>
            <a:ext cx="1512168" cy="360040"/>
          </a:xfrm>
          <a:prstGeom prst="rect">
            <a:avLst/>
          </a:prstGeom>
          <a:solidFill>
            <a:srgbClr val="E7535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문자열합치기</a:t>
            </a:r>
            <a:endParaRPr lang="ko-KR" altLang="en-US" dirty="0"/>
          </a:p>
        </p:txBody>
      </p:sp>
      <p:sp>
        <p:nvSpPr>
          <p:cNvPr id="34" name="순서도: 판단 33"/>
          <p:cNvSpPr/>
          <p:nvPr/>
        </p:nvSpPr>
        <p:spPr>
          <a:xfrm>
            <a:off x="3995936" y="3068960"/>
            <a:ext cx="1584176" cy="576064"/>
          </a:xfrm>
          <a:prstGeom prst="flowChartDecision">
            <a:avLst/>
          </a:prstGeom>
          <a:solidFill>
            <a:srgbClr val="4C56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EXIT</a:t>
            </a:r>
            <a:r>
              <a:rPr lang="ko-KR" altLang="en-US" dirty="0"/>
              <a:t>확인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300192" y="3140968"/>
            <a:ext cx="1512168" cy="360040"/>
          </a:xfrm>
          <a:prstGeom prst="rect">
            <a:avLst/>
          </a:prstGeom>
          <a:solidFill>
            <a:srgbClr val="E7535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907704" y="3861048"/>
            <a:ext cx="1512168" cy="360040"/>
          </a:xfrm>
          <a:prstGeom prst="rect">
            <a:avLst/>
          </a:prstGeom>
          <a:solidFill>
            <a:srgbClr val="E7535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Delete_cal</a:t>
            </a:r>
            <a:endParaRPr lang="ko-KR" altLang="en-US" dirty="0"/>
          </a:p>
        </p:txBody>
      </p:sp>
      <p:sp>
        <p:nvSpPr>
          <p:cNvPr id="37" name="순서도: 판단 36"/>
          <p:cNvSpPr/>
          <p:nvPr/>
        </p:nvSpPr>
        <p:spPr>
          <a:xfrm>
            <a:off x="1907704" y="4437112"/>
            <a:ext cx="1584176" cy="576064"/>
          </a:xfrm>
          <a:prstGeom prst="flowChartDecision">
            <a:avLst/>
          </a:prstGeom>
          <a:solidFill>
            <a:srgbClr val="4C56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EXIT</a:t>
            </a:r>
            <a:r>
              <a:rPr lang="ko-KR" altLang="en-US" dirty="0"/>
              <a:t>확인</a:t>
            </a:r>
          </a:p>
        </p:txBody>
      </p:sp>
      <p:sp>
        <p:nvSpPr>
          <p:cNvPr id="38" name="순서도: 판단 37"/>
          <p:cNvSpPr/>
          <p:nvPr/>
        </p:nvSpPr>
        <p:spPr>
          <a:xfrm>
            <a:off x="1907704" y="5229200"/>
            <a:ext cx="1584176" cy="576064"/>
          </a:xfrm>
          <a:prstGeom prst="flowChartDecision">
            <a:avLst/>
          </a:prstGeom>
          <a:solidFill>
            <a:srgbClr val="4C56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문장 </a:t>
            </a:r>
            <a:endParaRPr lang="en-US" altLang="ko-KR" sz="1100" dirty="0"/>
          </a:p>
          <a:p>
            <a:pPr algn="ctr"/>
            <a:r>
              <a:rPr lang="ko-KR" altLang="en-US" sz="1100" dirty="0"/>
              <a:t>에러 확인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355976" y="4941168"/>
            <a:ext cx="1512168" cy="360040"/>
          </a:xfrm>
          <a:prstGeom prst="rect">
            <a:avLst/>
          </a:prstGeom>
          <a:solidFill>
            <a:srgbClr val="E7535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Reg</a:t>
            </a:r>
            <a:r>
              <a:rPr lang="en-US" altLang="ko-KR" sz="1200" dirty="0"/>
              <a:t> </a:t>
            </a:r>
            <a:r>
              <a:rPr lang="ko-KR" altLang="en-US" sz="1200" dirty="0"/>
              <a:t>생성 및 변환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4355976" y="5445224"/>
            <a:ext cx="1512168" cy="360040"/>
          </a:xfrm>
          <a:prstGeom prst="rect">
            <a:avLst/>
          </a:prstGeom>
          <a:solidFill>
            <a:srgbClr val="E7535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특수함수 확인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732240" y="4941168"/>
            <a:ext cx="1512168" cy="360040"/>
          </a:xfrm>
          <a:prstGeom prst="rect">
            <a:avLst/>
          </a:prstGeom>
          <a:solidFill>
            <a:srgbClr val="E7535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후위표기 변환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732240" y="5445224"/>
            <a:ext cx="1512168" cy="360040"/>
          </a:xfrm>
          <a:prstGeom prst="rect">
            <a:avLst/>
          </a:prstGeom>
          <a:solidFill>
            <a:srgbClr val="E7535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6732240" y="6021288"/>
            <a:ext cx="1512168" cy="360040"/>
          </a:xfrm>
          <a:prstGeom prst="rect">
            <a:avLst/>
          </a:prstGeom>
          <a:solidFill>
            <a:srgbClr val="E7535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결과 출력</a:t>
            </a: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2627784" y="134076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2627784" y="191683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2627784" y="242088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2627784" y="292494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2627784" y="364502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2627784" y="422108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2699792" y="501317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3563888" y="335699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5796136" y="335699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38" idx="3"/>
          </p:cNvCxnSpPr>
          <p:nvPr/>
        </p:nvCxnSpPr>
        <p:spPr>
          <a:xfrm>
            <a:off x="3491880" y="5517232"/>
            <a:ext cx="4320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V="1">
            <a:off x="3923928" y="5085184"/>
            <a:ext cx="0" cy="432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3923928" y="508518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5148064" y="530120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7452320" y="522920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7452320" y="580526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5868144" y="5589240"/>
            <a:ext cx="4320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V="1">
            <a:off x="6300192" y="5157192"/>
            <a:ext cx="0" cy="432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6300192" y="515719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hape 82"/>
          <p:cNvCxnSpPr>
            <a:stCxn id="43" idx="2"/>
            <a:endCxn id="31" idx="1"/>
          </p:cNvCxnSpPr>
          <p:nvPr/>
        </p:nvCxnSpPr>
        <p:spPr>
          <a:xfrm rot="5400000" flipH="1">
            <a:off x="2375756" y="1268760"/>
            <a:ext cx="4644516" cy="5580620"/>
          </a:xfrm>
          <a:prstGeom prst="bentConnector4">
            <a:avLst>
              <a:gd name="adj1" fmla="val -4922"/>
              <a:gd name="adj2" fmla="val 10409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38" idx="1"/>
            <a:endCxn id="31" idx="1"/>
          </p:cNvCxnSpPr>
          <p:nvPr/>
        </p:nvCxnSpPr>
        <p:spPr>
          <a:xfrm rot="10800000">
            <a:off x="1907704" y="1736812"/>
            <a:ext cx="12700" cy="378042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37" idx="3"/>
            <a:endCxn id="35" idx="2"/>
          </p:cNvCxnSpPr>
          <p:nvPr/>
        </p:nvCxnSpPr>
        <p:spPr>
          <a:xfrm flipV="1">
            <a:off x="3491880" y="3501008"/>
            <a:ext cx="3564396" cy="122413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hape 88"/>
          <p:cNvCxnSpPr>
            <a:stCxn id="34" idx="0"/>
            <a:endCxn id="31" idx="3"/>
          </p:cNvCxnSpPr>
          <p:nvPr/>
        </p:nvCxnSpPr>
        <p:spPr>
          <a:xfrm rot="16200000" flipV="1">
            <a:off x="3437874" y="1718810"/>
            <a:ext cx="1332148" cy="13681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691680" y="544522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4860032" y="213285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5580112" y="292494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3347864" y="299695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699792" y="350100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2699792" y="494116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3563888" y="544522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3491880" y="436510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0412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071F-17D7-4CC1-8424-95756A2E4C9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339969" y="0"/>
            <a:ext cx="0" cy="698500"/>
          </a:xfrm>
          <a:prstGeom prst="line">
            <a:avLst/>
          </a:prstGeom>
          <a:ln w="38100">
            <a:solidFill>
              <a:srgbClr val="E75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39970" y="234196"/>
            <a:ext cx="5940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Part2. </a:t>
            </a:r>
            <a:r>
              <a:rPr lang="ko-KR" altLang="en-US" dirty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주요 함수 및 분배 작업 별 </a:t>
            </a:r>
            <a:r>
              <a:rPr lang="en-US" altLang="ko-KR" dirty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Test Code </a:t>
            </a:r>
            <a:r>
              <a:rPr lang="ko-KR" altLang="en-US" dirty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수행 </a:t>
            </a:r>
            <a:r>
              <a:rPr lang="en-US" altLang="ko-KR" dirty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Demo</a:t>
            </a:r>
            <a:endParaRPr lang="ko-KR" altLang="en-US" dirty="0"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11560" y="13407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323528" y="692696"/>
            <a:ext cx="129554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  <a:r>
              <a:rPr lang="en-US" altLang="ko-KR" sz="1050" dirty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Project Manager</a:t>
            </a:r>
            <a:endParaRPr lang="ko-KR" altLang="en-US" sz="105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3070701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Dummy data structure 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테스트</a:t>
            </a:r>
          </a:p>
        </p:txBody>
      </p:sp>
    </p:spTree>
    <p:extLst>
      <p:ext uri="{BB962C8B-B14F-4D97-AF65-F5344CB8AC3E}">
        <p14:creationId xmlns:p14="http://schemas.microsoft.com/office/powerpoint/2010/main" val="154197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071F-17D7-4CC1-8424-95756A2E4C9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339969" y="0"/>
            <a:ext cx="0" cy="698500"/>
          </a:xfrm>
          <a:prstGeom prst="line">
            <a:avLst/>
          </a:prstGeom>
          <a:ln w="38100">
            <a:solidFill>
              <a:srgbClr val="E75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39970" y="234196"/>
            <a:ext cx="5940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Part2. </a:t>
            </a:r>
            <a:r>
              <a:rPr lang="ko-KR" altLang="en-US" dirty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주요 함수 및 분배 작업 별 </a:t>
            </a:r>
            <a:r>
              <a:rPr lang="en-US" altLang="ko-KR" dirty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Test Code </a:t>
            </a:r>
            <a:r>
              <a:rPr lang="ko-KR" altLang="en-US" dirty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수행 </a:t>
            </a:r>
            <a:r>
              <a:rPr lang="en-US" altLang="ko-KR" dirty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Demo</a:t>
            </a:r>
            <a:endParaRPr lang="ko-KR" altLang="en-US" dirty="0"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23528" y="692696"/>
            <a:ext cx="7697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Coder 1</a:t>
            </a:r>
            <a:endParaRPr lang="ko-KR" altLang="en-US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980728"/>
            <a:ext cx="75608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문장 공백 처리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CAL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처리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Tx/>
              <a:buChar char="-"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단어 하나하나를 배열에 담는 방식이기 때문에 입력 받은 공백을 없애고 공백이 아닌 단어를 이어 붙이기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Tx/>
              <a:buChar char="-"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포함 그 뒤에 나오는 문자들을 무시하기 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Tx/>
              <a:buChar char="-"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앞에서 부터 찾으면서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“C” “A” “L”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 연속으로 나온 경우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“C”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위치에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값 넣음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Char char="-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Char char="-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오류 처리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Tx/>
              <a:buChar char="-"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실질적인 연산 하기 전에 에러 처리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Tx/>
              <a:buChar char="-"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 도중 발생하는 에러 처리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Tx/>
              <a:buChar char="-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Char char="-"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Stack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구현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Tx/>
              <a:buChar char="-"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Stack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기반 계산기 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Tx/>
              <a:buChar char="-"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LinkedList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와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Stack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구현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Char char="-"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레지스터 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노드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구현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Tx/>
              <a:buChar char="-"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구조체 이용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레지스터 변수의 값과 선언 유무 판단 값 저장할 수 있는 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노드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구현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Tx/>
              <a:buChar char="-"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알파벳 개수 만큼의 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노드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배열 인덱스마다 메모리 할당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노드마다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값 초기화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노드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메모리 반환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062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071F-17D7-4CC1-8424-95756A2E4C9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339969" y="0"/>
            <a:ext cx="0" cy="698500"/>
          </a:xfrm>
          <a:prstGeom prst="line">
            <a:avLst/>
          </a:prstGeom>
          <a:ln w="38100">
            <a:solidFill>
              <a:srgbClr val="E75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39970" y="234196"/>
            <a:ext cx="5940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Part2. </a:t>
            </a:r>
            <a:r>
              <a:rPr lang="ko-KR" altLang="en-US" dirty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주요 함수 및 분배 작업 별 </a:t>
            </a:r>
            <a:r>
              <a:rPr lang="en-US" altLang="ko-KR" dirty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Test Code </a:t>
            </a:r>
            <a:r>
              <a:rPr lang="ko-KR" altLang="en-US" dirty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수행 </a:t>
            </a:r>
            <a:r>
              <a:rPr lang="en-US" altLang="ko-KR" dirty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Demo</a:t>
            </a:r>
            <a:endParaRPr lang="ko-KR" altLang="en-US" dirty="0"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11560" y="13407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323528" y="692696"/>
            <a:ext cx="7697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  <a:r>
              <a:rPr lang="en-US" altLang="ko-KR" sz="1050" dirty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Coder 1</a:t>
            </a:r>
            <a:endParaRPr lang="ko-KR" altLang="en-US" sz="105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3734" y="2998693"/>
            <a:ext cx="4948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기능 개별 코드 테스트</a:t>
            </a:r>
          </a:p>
        </p:txBody>
      </p:sp>
    </p:spTree>
    <p:extLst>
      <p:ext uri="{BB962C8B-B14F-4D97-AF65-F5344CB8AC3E}">
        <p14:creationId xmlns:p14="http://schemas.microsoft.com/office/powerpoint/2010/main" val="4008781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071F-17D7-4CC1-8424-95756A2E4C9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339969" y="0"/>
            <a:ext cx="0" cy="698500"/>
          </a:xfrm>
          <a:prstGeom prst="line">
            <a:avLst/>
          </a:prstGeom>
          <a:ln w="38100">
            <a:solidFill>
              <a:srgbClr val="E75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39970" y="234196"/>
            <a:ext cx="5940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Part2. </a:t>
            </a:r>
            <a:r>
              <a:rPr lang="ko-KR" altLang="en-US" dirty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주요 함수 및 분배 작업 별 </a:t>
            </a:r>
            <a:r>
              <a:rPr lang="en-US" altLang="ko-KR" dirty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Test Code </a:t>
            </a:r>
            <a:r>
              <a:rPr lang="ko-KR" altLang="en-US" dirty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수행 </a:t>
            </a:r>
            <a:r>
              <a:rPr lang="en-US" altLang="ko-KR" dirty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Demo</a:t>
            </a:r>
            <a:endParaRPr lang="ko-KR" altLang="en-US" dirty="0"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11560" y="13407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323528" y="692696"/>
            <a:ext cx="7697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Coder 2</a:t>
            </a:r>
            <a:endParaRPr lang="ko-KR" altLang="en-US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1268760"/>
            <a:ext cx="73448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특수함수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(sin, cos, log,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처리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Tx/>
              <a:buChar char="-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입력 받은 문자열을 읽으며 특수함수 감지 시 해당 함수 전체를 후위표기로 변환 후 연산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Tx/>
              <a:buChar char="-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특수함수 안에 또다시 특수함수가 나오는 경우를 대비하여 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재귀형태로 구현 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Tx/>
              <a:buChar char="-"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특수함수를 찾은 위치에 계산된 값을 그대로 넣음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Tx/>
              <a:buChar char="-"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만일 특수함수 문자열이 계산된 값의 자릿수 보다 길 경우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남은 자리에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넣음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Tx/>
              <a:buChar char="-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Char char="-"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레지스터 처리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Tx/>
              <a:buChar char="-"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레지스터 저장 명령어인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‘-&gt;’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입력 받으면 앞의 식들의 연산 값을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 ]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안의 변수에 저장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레지스터 변수의 값을 여러 번 바꿀 경우 덮어 씀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저장되지 않은 레지스터인지 구분을 레지스터 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노드에서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judge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 판단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(0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일시 저장되지 않은 레지스터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저장된 레지스터 호출 시 해당 레지스터 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노드에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저장된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호출하여 연산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062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626</Words>
  <Application>Microsoft Office PowerPoint</Application>
  <PresentationFormat>화면 슬라이드 쇼(4:3)</PresentationFormat>
  <Paragraphs>162</Paragraphs>
  <Slides>14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정지호</dc:creator>
  <cp:lastModifiedBy>손지웅</cp:lastModifiedBy>
  <cp:revision>120</cp:revision>
  <dcterms:created xsi:type="dcterms:W3CDTF">2014-12-10T11:45:22Z</dcterms:created>
  <dcterms:modified xsi:type="dcterms:W3CDTF">2016-07-04T00:22:06Z</dcterms:modified>
</cp:coreProperties>
</file>