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79" r:id="rId3"/>
    <p:sldId id="260" r:id="rId4"/>
    <p:sldId id="280" r:id="rId5"/>
    <p:sldId id="261" r:id="rId6"/>
    <p:sldId id="277" r:id="rId7"/>
    <p:sldId id="278" r:id="rId8"/>
    <p:sldId id="263" r:id="rId9"/>
    <p:sldId id="273" r:id="rId10"/>
    <p:sldId id="274" r:id="rId11"/>
    <p:sldId id="284" r:id="rId12"/>
    <p:sldId id="281" r:id="rId13"/>
    <p:sldId id="282" r:id="rId14"/>
    <p:sldId id="283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6464"/>
    <a:srgbClr val="333333"/>
    <a:srgbClr val="292929"/>
    <a:srgbClr val="777777"/>
    <a:srgbClr val="969696"/>
    <a:srgbClr val="5151FF"/>
    <a:srgbClr val="3333CC"/>
    <a:srgbClr val="9999F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0554" autoAdjust="0"/>
  </p:normalViewPr>
  <p:slideViewPr>
    <p:cSldViewPr>
      <p:cViewPr>
        <p:scale>
          <a:sx n="80" d="100"/>
          <a:sy n="80" d="100"/>
        </p:scale>
        <p:origin x="1522" y="-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93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160E3-867F-4BA8-ABB6-7CB56612BF4F}" type="datetimeFigureOut">
              <a:rPr lang="zh-TW" altLang="en-US" smtClean="0"/>
              <a:t>2025/9/17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08B60-3481-4A2E-B2A1-B2CAF4E513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51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ja-JP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ja-JP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E025BE0-3B7E-4A75-A199-A0A3A2D2E06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64499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56023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明朝" pitchFamily="18" charset="-128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7242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2401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74941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>
                <a:solidFill>
                  <a:prstClr val="black"/>
                </a:solidFill>
              </a:rPr>
              <a:pPr/>
              <a:t>6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703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>
                <a:solidFill>
                  <a:prstClr val="black"/>
                </a:solidFill>
              </a:rPr>
              <a:pPr/>
              <a:t>7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65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ＭＳ Ｐ明朝" pitchFamily="18" charset="-128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40823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025BE0-3B7E-4A75-A199-A0A3A2D2E062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9000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19250" y="2130425"/>
            <a:ext cx="6838950" cy="1470025"/>
          </a:xfrm>
        </p:spPr>
        <p:txBody>
          <a:bodyPr/>
          <a:lstStyle>
            <a:lvl1pPr>
              <a:defRPr baseline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資訊工程學系甘苦經驗談 </a:t>
            </a:r>
            <a:endParaRPr lang="ja-JP" altLang="en-US" noProof="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TW" altLang="en-US" noProof="0" dirty="0"/>
              <a:t>周泊均</a:t>
            </a:r>
            <a:endParaRPr lang="ja-JP" altLang="en-US" noProof="0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27B0D595-F6BF-49B7-AD3A-D407F3C4F1CB}" type="slidenum">
              <a:rPr lang="ja-JP" altLang="en-US" smtClean="0"/>
              <a:pPr/>
              <a:t>‹#›</a:t>
            </a:fld>
            <a:endParaRPr lang="en-US" altLang="ja-JP"/>
          </a:p>
        </p:txBody>
      </p:sp>
      <p:sp>
        <p:nvSpPr>
          <p:cNvPr id="4103" name="Freeform 7"/>
          <p:cNvSpPr>
            <a:spLocks/>
          </p:cNvSpPr>
          <p:nvPr userDrawn="1"/>
        </p:nvSpPr>
        <p:spPr bwMode="auto">
          <a:xfrm>
            <a:off x="684213" y="1125538"/>
            <a:ext cx="2347912" cy="2843212"/>
          </a:xfrm>
          <a:custGeom>
            <a:avLst/>
            <a:gdLst>
              <a:gd name="T0" fmla="*/ 1345 w 1479"/>
              <a:gd name="T1" fmla="*/ 32 h 1791"/>
              <a:gd name="T2" fmla="*/ 284 w 1479"/>
              <a:gd name="T3" fmla="*/ 676 h 1791"/>
              <a:gd name="T4" fmla="*/ 2 w 1479"/>
              <a:gd name="T5" fmla="*/ 1177 h 1791"/>
              <a:gd name="T6" fmla="*/ 274 w 1479"/>
              <a:gd name="T7" fmla="*/ 1767 h 1791"/>
              <a:gd name="T8" fmla="*/ 307 w 1479"/>
              <a:gd name="T9" fmla="*/ 1321 h 1791"/>
              <a:gd name="T10" fmla="*/ 579 w 1479"/>
              <a:gd name="T11" fmla="*/ 896 h 1791"/>
              <a:gd name="T12" fmla="*/ 1080 w 1479"/>
              <a:gd name="T13" fmla="*/ 396 h 1791"/>
              <a:gd name="T14" fmla="*/ 1345 w 1479"/>
              <a:gd name="T15" fmla="*/ 32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791">
                <a:moveTo>
                  <a:pt x="1345" y="32"/>
                </a:moveTo>
                <a:cubicBezTo>
                  <a:pt x="1212" y="79"/>
                  <a:pt x="508" y="485"/>
                  <a:pt x="284" y="676"/>
                </a:cubicBezTo>
                <a:cubicBezTo>
                  <a:pt x="60" y="867"/>
                  <a:pt x="4" y="995"/>
                  <a:pt x="2" y="1177"/>
                </a:cubicBezTo>
                <a:cubicBezTo>
                  <a:pt x="0" y="1359"/>
                  <a:pt x="223" y="1743"/>
                  <a:pt x="274" y="1767"/>
                </a:cubicBezTo>
                <a:cubicBezTo>
                  <a:pt x="325" y="1791"/>
                  <a:pt x="256" y="1466"/>
                  <a:pt x="307" y="1321"/>
                </a:cubicBezTo>
                <a:cubicBezTo>
                  <a:pt x="358" y="1176"/>
                  <a:pt x="450" y="1050"/>
                  <a:pt x="579" y="896"/>
                </a:cubicBezTo>
                <a:cubicBezTo>
                  <a:pt x="708" y="742"/>
                  <a:pt x="952" y="540"/>
                  <a:pt x="1080" y="396"/>
                </a:cubicBezTo>
                <a:cubicBezTo>
                  <a:pt x="1208" y="252"/>
                  <a:pt x="1479" y="0"/>
                  <a:pt x="1345" y="32"/>
                </a:cubicBezTo>
                <a:close/>
              </a:path>
            </a:pathLst>
          </a:custGeom>
          <a:solidFill>
            <a:srgbClr val="777777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05" name="Freeform 9"/>
          <p:cNvSpPr>
            <a:spLocks/>
          </p:cNvSpPr>
          <p:nvPr userDrawn="1"/>
        </p:nvSpPr>
        <p:spPr bwMode="auto">
          <a:xfrm rot="-1495788">
            <a:off x="395288" y="981075"/>
            <a:ext cx="2347912" cy="2843213"/>
          </a:xfrm>
          <a:custGeom>
            <a:avLst/>
            <a:gdLst>
              <a:gd name="T0" fmla="*/ 1345 w 1479"/>
              <a:gd name="T1" fmla="*/ 32 h 1791"/>
              <a:gd name="T2" fmla="*/ 284 w 1479"/>
              <a:gd name="T3" fmla="*/ 676 h 1791"/>
              <a:gd name="T4" fmla="*/ 2 w 1479"/>
              <a:gd name="T5" fmla="*/ 1177 h 1791"/>
              <a:gd name="T6" fmla="*/ 274 w 1479"/>
              <a:gd name="T7" fmla="*/ 1767 h 1791"/>
              <a:gd name="T8" fmla="*/ 307 w 1479"/>
              <a:gd name="T9" fmla="*/ 1321 h 1791"/>
              <a:gd name="T10" fmla="*/ 579 w 1479"/>
              <a:gd name="T11" fmla="*/ 896 h 1791"/>
              <a:gd name="T12" fmla="*/ 1080 w 1479"/>
              <a:gd name="T13" fmla="*/ 396 h 1791"/>
              <a:gd name="T14" fmla="*/ 1345 w 1479"/>
              <a:gd name="T15" fmla="*/ 32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791">
                <a:moveTo>
                  <a:pt x="1345" y="32"/>
                </a:moveTo>
                <a:cubicBezTo>
                  <a:pt x="1212" y="79"/>
                  <a:pt x="508" y="485"/>
                  <a:pt x="284" y="676"/>
                </a:cubicBezTo>
                <a:cubicBezTo>
                  <a:pt x="60" y="867"/>
                  <a:pt x="4" y="995"/>
                  <a:pt x="2" y="1177"/>
                </a:cubicBezTo>
                <a:cubicBezTo>
                  <a:pt x="0" y="1359"/>
                  <a:pt x="223" y="1743"/>
                  <a:pt x="274" y="1767"/>
                </a:cubicBezTo>
                <a:cubicBezTo>
                  <a:pt x="325" y="1791"/>
                  <a:pt x="256" y="1466"/>
                  <a:pt x="307" y="1321"/>
                </a:cubicBezTo>
                <a:cubicBezTo>
                  <a:pt x="358" y="1176"/>
                  <a:pt x="450" y="1050"/>
                  <a:pt x="579" y="896"/>
                </a:cubicBezTo>
                <a:cubicBezTo>
                  <a:pt x="708" y="742"/>
                  <a:pt x="952" y="540"/>
                  <a:pt x="1080" y="396"/>
                </a:cubicBezTo>
                <a:cubicBezTo>
                  <a:pt x="1208" y="252"/>
                  <a:pt x="1479" y="0"/>
                  <a:pt x="1345" y="32"/>
                </a:cubicBezTo>
                <a:close/>
              </a:path>
            </a:pathLst>
          </a:custGeom>
          <a:solidFill>
            <a:srgbClr val="777777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06" name="Freeform 10"/>
          <p:cNvSpPr>
            <a:spLocks/>
          </p:cNvSpPr>
          <p:nvPr userDrawn="1"/>
        </p:nvSpPr>
        <p:spPr bwMode="auto">
          <a:xfrm rot="-2636863">
            <a:off x="207963" y="908050"/>
            <a:ext cx="2347912" cy="2843213"/>
          </a:xfrm>
          <a:custGeom>
            <a:avLst/>
            <a:gdLst>
              <a:gd name="T0" fmla="*/ 1345 w 1479"/>
              <a:gd name="T1" fmla="*/ 32 h 1791"/>
              <a:gd name="T2" fmla="*/ 284 w 1479"/>
              <a:gd name="T3" fmla="*/ 676 h 1791"/>
              <a:gd name="T4" fmla="*/ 2 w 1479"/>
              <a:gd name="T5" fmla="*/ 1177 h 1791"/>
              <a:gd name="T6" fmla="*/ 274 w 1479"/>
              <a:gd name="T7" fmla="*/ 1767 h 1791"/>
              <a:gd name="T8" fmla="*/ 307 w 1479"/>
              <a:gd name="T9" fmla="*/ 1321 h 1791"/>
              <a:gd name="T10" fmla="*/ 579 w 1479"/>
              <a:gd name="T11" fmla="*/ 896 h 1791"/>
              <a:gd name="T12" fmla="*/ 1080 w 1479"/>
              <a:gd name="T13" fmla="*/ 396 h 1791"/>
              <a:gd name="T14" fmla="*/ 1345 w 1479"/>
              <a:gd name="T15" fmla="*/ 32 h 1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79" h="1791">
                <a:moveTo>
                  <a:pt x="1345" y="32"/>
                </a:moveTo>
                <a:cubicBezTo>
                  <a:pt x="1212" y="79"/>
                  <a:pt x="508" y="485"/>
                  <a:pt x="284" y="676"/>
                </a:cubicBezTo>
                <a:cubicBezTo>
                  <a:pt x="60" y="867"/>
                  <a:pt x="4" y="995"/>
                  <a:pt x="2" y="1177"/>
                </a:cubicBezTo>
                <a:cubicBezTo>
                  <a:pt x="0" y="1359"/>
                  <a:pt x="223" y="1743"/>
                  <a:pt x="274" y="1767"/>
                </a:cubicBezTo>
                <a:cubicBezTo>
                  <a:pt x="325" y="1791"/>
                  <a:pt x="256" y="1466"/>
                  <a:pt x="307" y="1321"/>
                </a:cubicBezTo>
                <a:cubicBezTo>
                  <a:pt x="358" y="1176"/>
                  <a:pt x="450" y="1050"/>
                  <a:pt x="579" y="896"/>
                </a:cubicBezTo>
                <a:cubicBezTo>
                  <a:pt x="708" y="742"/>
                  <a:pt x="952" y="540"/>
                  <a:pt x="1080" y="396"/>
                </a:cubicBezTo>
                <a:cubicBezTo>
                  <a:pt x="1208" y="252"/>
                  <a:pt x="1479" y="0"/>
                  <a:pt x="1345" y="32"/>
                </a:cubicBezTo>
                <a:close/>
              </a:path>
            </a:pathLst>
          </a:custGeom>
          <a:solidFill>
            <a:srgbClr val="777777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108" name="Freeform 12"/>
          <p:cNvSpPr>
            <a:spLocks/>
          </p:cNvSpPr>
          <p:nvPr userDrawn="1"/>
        </p:nvSpPr>
        <p:spPr bwMode="auto">
          <a:xfrm>
            <a:off x="-107950" y="3068638"/>
            <a:ext cx="8993188" cy="741362"/>
          </a:xfrm>
          <a:custGeom>
            <a:avLst/>
            <a:gdLst>
              <a:gd name="T0" fmla="*/ 5638 w 5665"/>
              <a:gd name="T1" fmla="*/ 444 h 467"/>
              <a:gd name="T2" fmla="*/ 3038 w 5665"/>
              <a:gd name="T3" fmla="*/ 451 h 467"/>
              <a:gd name="T4" fmla="*/ 1722 w 5665"/>
              <a:gd name="T5" fmla="*/ 350 h 467"/>
              <a:gd name="T6" fmla="*/ 148 w 5665"/>
              <a:gd name="T7" fmla="*/ 42 h 467"/>
              <a:gd name="T8" fmla="*/ 833 w 5665"/>
              <a:gd name="T9" fmla="*/ 96 h 467"/>
              <a:gd name="T10" fmla="*/ 3090 w 5665"/>
              <a:gd name="T11" fmla="*/ 322 h 467"/>
              <a:gd name="T12" fmla="*/ 5638 w 5665"/>
              <a:gd name="T13" fmla="*/ 44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5" h="467">
                <a:moveTo>
                  <a:pt x="5638" y="444"/>
                </a:moveTo>
                <a:cubicBezTo>
                  <a:pt x="5629" y="465"/>
                  <a:pt x="3691" y="467"/>
                  <a:pt x="3038" y="451"/>
                </a:cubicBezTo>
                <a:cubicBezTo>
                  <a:pt x="2385" y="435"/>
                  <a:pt x="2203" y="418"/>
                  <a:pt x="1722" y="350"/>
                </a:cubicBezTo>
                <a:cubicBezTo>
                  <a:pt x="1241" y="282"/>
                  <a:pt x="296" y="84"/>
                  <a:pt x="148" y="42"/>
                </a:cubicBezTo>
                <a:cubicBezTo>
                  <a:pt x="0" y="0"/>
                  <a:pt x="343" y="49"/>
                  <a:pt x="833" y="96"/>
                </a:cubicBezTo>
                <a:cubicBezTo>
                  <a:pt x="1323" y="143"/>
                  <a:pt x="2289" y="264"/>
                  <a:pt x="3090" y="322"/>
                </a:cubicBezTo>
                <a:cubicBezTo>
                  <a:pt x="3891" y="380"/>
                  <a:pt x="5665" y="413"/>
                  <a:pt x="5638" y="444"/>
                </a:cubicBezTo>
                <a:close/>
              </a:path>
            </a:pathLst>
          </a:custGeom>
          <a:solidFill>
            <a:srgbClr val="777777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076FE3-1303-4401-B2B2-FAE78D5C6F3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630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027DBF-1EDF-4281-ACB9-00B8D2260F27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5385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BD4F8F37-CEBD-49BE-8A02-12B3036ADD1B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610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895BEC63-53A6-4A0A-A6CA-29C50CC7CD0B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1897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2pPr>
            <a:lvl3pPr>
              <a:defRPr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fld id="{03A80BCC-2C54-442B-B999-C0F16176E2AD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1255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9D17E4-13B8-47A4-B033-50FB1206D01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33069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6AD892-660C-417F-B832-EF8009A37FA2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74681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DD471A-5314-43A6-9A08-49B426922EFF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56122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D28CA-B9F6-4A1D-B320-7BEDCD4B7D1A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40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ja-JP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BC539F-AC68-4241-BD32-ACF60D94B6E9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3443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187450" y="609600"/>
            <a:ext cx="727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rgbClr val="333333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rgbClr val="333333"/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solidFill>
                  <a:srgbClr val="333333"/>
                </a:solidFill>
              </a:defRPr>
            </a:lvl1pPr>
          </a:lstStyle>
          <a:p>
            <a:fld id="{6CD657A9-63E4-4B47-BB8D-99E3E64F7268}" type="slidenum">
              <a:rPr lang="ja-JP" altLang="en-US"/>
              <a:pPr/>
              <a:t>‹#›</a:t>
            </a:fld>
            <a:endParaRPr lang="en-US" altLang="ja-JP"/>
          </a:p>
        </p:txBody>
      </p:sp>
      <p:sp>
        <p:nvSpPr>
          <p:cNvPr id="1034" name="Freeform 10"/>
          <p:cNvSpPr>
            <a:spLocks/>
          </p:cNvSpPr>
          <p:nvPr/>
        </p:nvSpPr>
        <p:spPr bwMode="auto">
          <a:xfrm>
            <a:off x="-28575" y="1484313"/>
            <a:ext cx="8993188" cy="309562"/>
          </a:xfrm>
          <a:custGeom>
            <a:avLst/>
            <a:gdLst>
              <a:gd name="T0" fmla="*/ 5638 w 5665"/>
              <a:gd name="T1" fmla="*/ 444 h 467"/>
              <a:gd name="T2" fmla="*/ 3038 w 5665"/>
              <a:gd name="T3" fmla="*/ 451 h 467"/>
              <a:gd name="T4" fmla="*/ 1722 w 5665"/>
              <a:gd name="T5" fmla="*/ 350 h 467"/>
              <a:gd name="T6" fmla="*/ 148 w 5665"/>
              <a:gd name="T7" fmla="*/ 42 h 467"/>
              <a:gd name="T8" fmla="*/ 833 w 5665"/>
              <a:gd name="T9" fmla="*/ 96 h 467"/>
              <a:gd name="T10" fmla="*/ 3090 w 5665"/>
              <a:gd name="T11" fmla="*/ 322 h 467"/>
              <a:gd name="T12" fmla="*/ 5638 w 5665"/>
              <a:gd name="T13" fmla="*/ 44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5" h="467">
                <a:moveTo>
                  <a:pt x="5638" y="444"/>
                </a:moveTo>
                <a:cubicBezTo>
                  <a:pt x="5629" y="465"/>
                  <a:pt x="3691" y="467"/>
                  <a:pt x="3038" y="451"/>
                </a:cubicBezTo>
                <a:cubicBezTo>
                  <a:pt x="2385" y="435"/>
                  <a:pt x="2203" y="418"/>
                  <a:pt x="1722" y="350"/>
                </a:cubicBezTo>
                <a:cubicBezTo>
                  <a:pt x="1241" y="282"/>
                  <a:pt x="296" y="84"/>
                  <a:pt x="148" y="42"/>
                </a:cubicBezTo>
                <a:cubicBezTo>
                  <a:pt x="0" y="0"/>
                  <a:pt x="343" y="49"/>
                  <a:pt x="833" y="96"/>
                </a:cubicBezTo>
                <a:cubicBezTo>
                  <a:pt x="1323" y="143"/>
                  <a:pt x="2289" y="264"/>
                  <a:pt x="3090" y="322"/>
                </a:cubicBezTo>
                <a:cubicBezTo>
                  <a:pt x="3891" y="380"/>
                  <a:pt x="5665" y="413"/>
                  <a:pt x="5638" y="444"/>
                </a:cubicBezTo>
                <a:close/>
              </a:path>
            </a:pathLst>
          </a:custGeom>
          <a:solidFill>
            <a:srgbClr val="777777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grpSp>
        <p:nvGrpSpPr>
          <p:cNvPr id="1039" name="Group 15"/>
          <p:cNvGrpSpPr>
            <a:grpSpLocks/>
          </p:cNvGrpSpPr>
          <p:nvPr/>
        </p:nvGrpSpPr>
        <p:grpSpPr bwMode="auto">
          <a:xfrm>
            <a:off x="279400" y="333375"/>
            <a:ext cx="1339850" cy="1403350"/>
            <a:chOff x="131" y="572"/>
            <a:chExt cx="1779" cy="1928"/>
          </a:xfrm>
        </p:grpSpPr>
        <p:sp>
          <p:nvSpPr>
            <p:cNvPr id="1036" name="Freeform 12"/>
            <p:cNvSpPr>
              <a:spLocks/>
            </p:cNvSpPr>
            <p:nvPr userDrawn="1"/>
          </p:nvSpPr>
          <p:spPr bwMode="auto">
            <a:xfrm>
              <a:off x="431" y="709"/>
              <a:ext cx="1479" cy="1791"/>
            </a:xfrm>
            <a:custGeom>
              <a:avLst/>
              <a:gdLst>
                <a:gd name="T0" fmla="*/ 1345 w 1479"/>
                <a:gd name="T1" fmla="*/ 32 h 1791"/>
                <a:gd name="T2" fmla="*/ 284 w 1479"/>
                <a:gd name="T3" fmla="*/ 676 h 1791"/>
                <a:gd name="T4" fmla="*/ 2 w 1479"/>
                <a:gd name="T5" fmla="*/ 1177 h 1791"/>
                <a:gd name="T6" fmla="*/ 274 w 1479"/>
                <a:gd name="T7" fmla="*/ 1767 h 1791"/>
                <a:gd name="T8" fmla="*/ 307 w 1479"/>
                <a:gd name="T9" fmla="*/ 1321 h 1791"/>
                <a:gd name="T10" fmla="*/ 579 w 1479"/>
                <a:gd name="T11" fmla="*/ 896 h 1791"/>
                <a:gd name="T12" fmla="*/ 1080 w 1479"/>
                <a:gd name="T13" fmla="*/ 396 h 1791"/>
                <a:gd name="T14" fmla="*/ 1345 w 1479"/>
                <a:gd name="T15" fmla="*/ 3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791">
                  <a:moveTo>
                    <a:pt x="1345" y="32"/>
                  </a:moveTo>
                  <a:cubicBezTo>
                    <a:pt x="1212" y="79"/>
                    <a:pt x="508" y="485"/>
                    <a:pt x="284" y="676"/>
                  </a:cubicBezTo>
                  <a:cubicBezTo>
                    <a:pt x="60" y="867"/>
                    <a:pt x="4" y="995"/>
                    <a:pt x="2" y="1177"/>
                  </a:cubicBezTo>
                  <a:cubicBezTo>
                    <a:pt x="0" y="1359"/>
                    <a:pt x="223" y="1743"/>
                    <a:pt x="274" y="1767"/>
                  </a:cubicBezTo>
                  <a:cubicBezTo>
                    <a:pt x="325" y="1791"/>
                    <a:pt x="256" y="1466"/>
                    <a:pt x="307" y="1321"/>
                  </a:cubicBezTo>
                  <a:cubicBezTo>
                    <a:pt x="358" y="1176"/>
                    <a:pt x="450" y="1050"/>
                    <a:pt x="579" y="896"/>
                  </a:cubicBezTo>
                  <a:cubicBezTo>
                    <a:pt x="708" y="742"/>
                    <a:pt x="952" y="540"/>
                    <a:pt x="1080" y="396"/>
                  </a:cubicBezTo>
                  <a:cubicBezTo>
                    <a:pt x="1208" y="252"/>
                    <a:pt x="1479" y="0"/>
                    <a:pt x="1345" y="32"/>
                  </a:cubicBezTo>
                  <a:close/>
                </a:path>
              </a:pathLst>
            </a:custGeom>
            <a:solidFill>
              <a:srgbClr val="777777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7" name="Freeform 13"/>
            <p:cNvSpPr>
              <a:spLocks/>
            </p:cNvSpPr>
            <p:nvPr userDrawn="1"/>
          </p:nvSpPr>
          <p:spPr bwMode="auto">
            <a:xfrm rot="-1495788">
              <a:off x="249" y="618"/>
              <a:ext cx="1479" cy="1791"/>
            </a:xfrm>
            <a:custGeom>
              <a:avLst/>
              <a:gdLst>
                <a:gd name="T0" fmla="*/ 1345 w 1479"/>
                <a:gd name="T1" fmla="*/ 32 h 1791"/>
                <a:gd name="T2" fmla="*/ 284 w 1479"/>
                <a:gd name="T3" fmla="*/ 676 h 1791"/>
                <a:gd name="T4" fmla="*/ 2 w 1479"/>
                <a:gd name="T5" fmla="*/ 1177 h 1791"/>
                <a:gd name="T6" fmla="*/ 274 w 1479"/>
                <a:gd name="T7" fmla="*/ 1767 h 1791"/>
                <a:gd name="T8" fmla="*/ 307 w 1479"/>
                <a:gd name="T9" fmla="*/ 1321 h 1791"/>
                <a:gd name="T10" fmla="*/ 579 w 1479"/>
                <a:gd name="T11" fmla="*/ 896 h 1791"/>
                <a:gd name="T12" fmla="*/ 1080 w 1479"/>
                <a:gd name="T13" fmla="*/ 396 h 1791"/>
                <a:gd name="T14" fmla="*/ 1345 w 1479"/>
                <a:gd name="T15" fmla="*/ 3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791">
                  <a:moveTo>
                    <a:pt x="1345" y="32"/>
                  </a:moveTo>
                  <a:cubicBezTo>
                    <a:pt x="1212" y="79"/>
                    <a:pt x="508" y="485"/>
                    <a:pt x="284" y="676"/>
                  </a:cubicBezTo>
                  <a:cubicBezTo>
                    <a:pt x="60" y="867"/>
                    <a:pt x="4" y="995"/>
                    <a:pt x="2" y="1177"/>
                  </a:cubicBezTo>
                  <a:cubicBezTo>
                    <a:pt x="0" y="1359"/>
                    <a:pt x="223" y="1743"/>
                    <a:pt x="274" y="1767"/>
                  </a:cubicBezTo>
                  <a:cubicBezTo>
                    <a:pt x="325" y="1791"/>
                    <a:pt x="256" y="1466"/>
                    <a:pt x="307" y="1321"/>
                  </a:cubicBezTo>
                  <a:cubicBezTo>
                    <a:pt x="358" y="1176"/>
                    <a:pt x="450" y="1050"/>
                    <a:pt x="579" y="896"/>
                  </a:cubicBezTo>
                  <a:cubicBezTo>
                    <a:pt x="708" y="742"/>
                    <a:pt x="952" y="540"/>
                    <a:pt x="1080" y="396"/>
                  </a:cubicBezTo>
                  <a:cubicBezTo>
                    <a:pt x="1208" y="252"/>
                    <a:pt x="1479" y="0"/>
                    <a:pt x="1345" y="32"/>
                  </a:cubicBezTo>
                  <a:close/>
                </a:path>
              </a:pathLst>
            </a:custGeom>
            <a:solidFill>
              <a:srgbClr val="777777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038" name="Freeform 14"/>
            <p:cNvSpPr>
              <a:spLocks/>
            </p:cNvSpPr>
            <p:nvPr userDrawn="1"/>
          </p:nvSpPr>
          <p:spPr bwMode="auto">
            <a:xfrm rot="-2636863">
              <a:off x="131" y="572"/>
              <a:ext cx="1479" cy="1791"/>
            </a:xfrm>
            <a:custGeom>
              <a:avLst/>
              <a:gdLst>
                <a:gd name="T0" fmla="*/ 1345 w 1479"/>
                <a:gd name="T1" fmla="*/ 32 h 1791"/>
                <a:gd name="T2" fmla="*/ 284 w 1479"/>
                <a:gd name="T3" fmla="*/ 676 h 1791"/>
                <a:gd name="T4" fmla="*/ 2 w 1479"/>
                <a:gd name="T5" fmla="*/ 1177 h 1791"/>
                <a:gd name="T6" fmla="*/ 274 w 1479"/>
                <a:gd name="T7" fmla="*/ 1767 h 1791"/>
                <a:gd name="T8" fmla="*/ 307 w 1479"/>
                <a:gd name="T9" fmla="*/ 1321 h 1791"/>
                <a:gd name="T10" fmla="*/ 579 w 1479"/>
                <a:gd name="T11" fmla="*/ 896 h 1791"/>
                <a:gd name="T12" fmla="*/ 1080 w 1479"/>
                <a:gd name="T13" fmla="*/ 396 h 1791"/>
                <a:gd name="T14" fmla="*/ 1345 w 1479"/>
                <a:gd name="T15" fmla="*/ 32 h 17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79" h="1791">
                  <a:moveTo>
                    <a:pt x="1345" y="32"/>
                  </a:moveTo>
                  <a:cubicBezTo>
                    <a:pt x="1212" y="79"/>
                    <a:pt x="508" y="485"/>
                    <a:pt x="284" y="676"/>
                  </a:cubicBezTo>
                  <a:cubicBezTo>
                    <a:pt x="60" y="867"/>
                    <a:pt x="4" y="995"/>
                    <a:pt x="2" y="1177"/>
                  </a:cubicBezTo>
                  <a:cubicBezTo>
                    <a:pt x="0" y="1359"/>
                    <a:pt x="223" y="1743"/>
                    <a:pt x="274" y="1767"/>
                  </a:cubicBezTo>
                  <a:cubicBezTo>
                    <a:pt x="325" y="1791"/>
                    <a:pt x="256" y="1466"/>
                    <a:pt x="307" y="1321"/>
                  </a:cubicBezTo>
                  <a:cubicBezTo>
                    <a:pt x="358" y="1176"/>
                    <a:pt x="450" y="1050"/>
                    <a:pt x="579" y="896"/>
                  </a:cubicBezTo>
                  <a:cubicBezTo>
                    <a:pt x="708" y="742"/>
                    <a:pt x="952" y="540"/>
                    <a:pt x="1080" y="396"/>
                  </a:cubicBezTo>
                  <a:cubicBezTo>
                    <a:pt x="1208" y="252"/>
                    <a:pt x="1479" y="0"/>
                    <a:pt x="1345" y="32"/>
                  </a:cubicBezTo>
                  <a:close/>
                </a:path>
              </a:pathLst>
            </a:custGeom>
            <a:solidFill>
              <a:srgbClr val="777777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sp>
        <p:nvSpPr>
          <p:cNvPr id="1040" name="Freeform 16"/>
          <p:cNvSpPr>
            <a:spLocks/>
          </p:cNvSpPr>
          <p:nvPr/>
        </p:nvSpPr>
        <p:spPr bwMode="auto">
          <a:xfrm>
            <a:off x="7596188" y="6381750"/>
            <a:ext cx="1152525" cy="165100"/>
          </a:xfrm>
          <a:custGeom>
            <a:avLst/>
            <a:gdLst>
              <a:gd name="T0" fmla="*/ 5638 w 5665"/>
              <a:gd name="T1" fmla="*/ 444 h 467"/>
              <a:gd name="T2" fmla="*/ 3038 w 5665"/>
              <a:gd name="T3" fmla="*/ 451 h 467"/>
              <a:gd name="T4" fmla="*/ 1722 w 5665"/>
              <a:gd name="T5" fmla="*/ 350 h 467"/>
              <a:gd name="T6" fmla="*/ 148 w 5665"/>
              <a:gd name="T7" fmla="*/ 42 h 467"/>
              <a:gd name="T8" fmla="*/ 833 w 5665"/>
              <a:gd name="T9" fmla="*/ 96 h 467"/>
              <a:gd name="T10" fmla="*/ 3090 w 5665"/>
              <a:gd name="T11" fmla="*/ 322 h 467"/>
              <a:gd name="T12" fmla="*/ 5638 w 5665"/>
              <a:gd name="T13" fmla="*/ 444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65" h="467">
                <a:moveTo>
                  <a:pt x="5638" y="444"/>
                </a:moveTo>
                <a:cubicBezTo>
                  <a:pt x="5629" y="465"/>
                  <a:pt x="3691" y="467"/>
                  <a:pt x="3038" y="451"/>
                </a:cubicBezTo>
                <a:cubicBezTo>
                  <a:pt x="2385" y="435"/>
                  <a:pt x="2203" y="418"/>
                  <a:pt x="1722" y="350"/>
                </a:cubicBezTo>
                <a:cubicBezTo>
                  <a:pt x="1241" y="282"/>
                  <a:pt x="296" y="84"/>
                  <a:pt x="148" y="42"/>
                </a:cubicBezTo>
                <a:cubicBezTo>
                  <a:pt x="0" y="0"/>
                  <a:pt x="343" y="49"/>
                  <a:pt x="833" y="96"/>
                </a:cubicBezTo>
                <a:cubicBezTo>
                  <a:pt x="1323" y="143"/>
                  <a:pt x="2289" y="264"/>
                  <a:pt x="3090" y="322"/>
                </a:cubicBezTo>
                <a:cubicBezTo>
                  <a:pt x="3891" y="380"/>
                  <a:pt x="5665" y="413"/>
                  <a:pt x="5638" y="444"/>
                </a:cubicBezTo>
                <a:close/>
              </a:path>
            </a:pathLst>
          </a:custGeom>
          <a:solidFill>
            <a:srgbClr val="777777">
              <a:alpha val="50000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4400">
          <a:solidFill>
            <a:srgbClr val="333333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kumimoji="1" sz="3200">
          <a:solidFill>
            <a:srgbClr val="33333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–"/>
        <a:defRPr kumimoji="1" sz="2800">
          <a:solidFill>
            <a:srgbClr val="333333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Char char="•"/>
        <a:defRPr kumimoji="1" sz="2400">
          <a:solidFill>
            <a:srgbClr val="333333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–"/>
        <a:defRPr kumimoji="1" sz="2000">
          <a:solidFill>
            <a:srgbClr val="333333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»"/>
        <a:defRPr kumimoji="1" sz="2000">
          <a:solidFill>
            <a:srgbClr val="333333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»"/>
        <a:defRPr kumimoji="1" sz="2000">
          <a:solidFill>
            <a:srgbClr val="333333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»"/>
        <a:defRPr kumimoji="1" sz="2000">
          <a:solidFill>
            <a:srgbClr val="333333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»"/>
        <a:defRPr kumimoji="1" sz="2000">
          <a:solidFill>
            <a:srgbClr val="333333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4D4D4D"/>
        </a:buClr>
        <a:buFont typeface="Times New Roman" pitchFamily="18" charset="0"/>
        <a:buChar char="»"/>
        <a:defRPr kumimoji="1" sz="2000">
          <a:solidFill>
            <a:srgbClr val="333333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sz="5400" b="1">
                <a:latin typeface="標楷體" panose="03000509000000000000" pitchFamily="65" charset="-120"/>
                <a:ea typeface="標楷體" panose="03000509000000000000" pitchFamily="65" charset="-120"/>
              </a:rPr>
              <a:t>網路程式設計</a:t>
            </a:r>
            <a:endParaRPr lang="en-US" altLang="ja-JP" sz="5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7315200" cy="1752600"/>
          </a:xfrm>
        </p:spPr>
        <p:txBody>
          <a:bodyPr/>
          <a:lstStyle/>
          <a:p>
            <a:pPr algn="ctr">
              <a:spcAft>
                <a:spcPts val="1200"/>
              </a:spcAft>
            </a:pPr>
            <a:r>
              <a:rPr lang="en-US" altLang="zh-TW" dirty="0">
                <a:ea typeface="微軟正黑體" pitchFamily="34" charset="-120"/>
              </a:rPr>
              <a:t>TCP</a:t>
            </a:r>
            <a:r>
              <a:rPr lang="zh-TW" altLang="en-US" dirty="0">
                <a:ea typeface="微軟正黑體" pitchFamily="34" charset="-120"/>
              </a:rPr>
              <a:t> </a:t>
            </a:r>
            <a:r>
              <a:rPr lang="en-US" altLang="ja-JP" dirty="0">
                <a:ea typeface="微軟正黑體" pitchFamily="34" charset="-120"/>
              </a:rPr>
              <a:t>Socket</a:t>
            </a:r>
            <a:r>
              <a:rPr lang="zh-TW" altLang="en-US" dirty="0">
                <a:ea typeface="微軟正黑體" pitchFamily="34" charset="-120"/>
              </a:rPr>
              <a:t> </a:t>
            </a:r>
            <a:r>
              <a:rPr lang="en-US" altLang="zh-TW" dirty="0">
                <a:ea typeface="微軟正黑體" pitchFamily="34" charset="-120"/>
              </a:rPr>
              <a:t>Programming in Linux</a:t>
            </a:r>
          </a:p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</a:t>
            </a:r>
            <a:endParaRPr lang="en-US" altLang="ja-JP" b="1" dirty="0">
              <a:latin typeface="Times New Roman" panose="02020603050405020304" pitchFamily="18" charset="0"/>
              <a:ea typeface="微軟正黑體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 client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10</a:t>
            </a:fld>
            <a:endParaRPr lang="en-US" altLang="ja-JP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9894" y="1981200"/>
            <a:ext cx="7444212" cy="459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678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Compile</a:t>
            </a:r>
            <a:r>
              <a:rPr lang="zh-TW" altLang="en-US" dirty="0"/>
              <a:t>執行畫面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en-US" altLang="zh-TW" sz="2800" dirty="0"/>
              <a:t>Server</a:t>
            </a:r>
            <a:r>
              <a:rPr lang="zh-TW" altLang="en-US" sz="2800" dirty="0"/>
              <a:t>：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r>
              <a:rPr lang="en-US" altLang="zh-TW" sz="2800" dirty="0"/>
              <a:t>Client</a:t>
            </a:r>
            <a:r>
              <a:rPr lang="zh-TW" altLang="en-US" sz="2800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11</a:t>
            </a:fld>
            <a:endParaRPr lang="en-US" altLang="ja-JP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4" y="2895600"/>
            <a:ext cx="6820251" cy="67313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74" y="4953000"/>
            <a:ext cx="6820251" cy="6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96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練習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14800"/>
          </a:xfrm>
        </p:spPr>
        <p:txBody>
          <a:bodyPr/>
          <a:lstStyle/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端：將傳送內容更改為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「自己的學號」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，並傳送到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端顯示。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endParaRPr lang="en-US" altLang="zh-TW" dirty="0"/>
          </a:p>
          <a:p>
            <a:pPr marL="514350" indent="-51435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端：將傳送方式更改為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「鍵盤持續輸入文字」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，並傳送到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</a:t>
            </a:r>
            <a:r>
              <a:rPr lang="zh-TW" altLang="en-US" dirty="0"/>
              <a:t>顯示。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－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端：</a:t>
            </a:r>
            <a:r>
              <a:rPr lang="zh-TW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「不關閉」 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，繼續等待接收下一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筆</a:t>
            </a:r>
            <a:r>
              <a:rPr lang="zh-TW" altLang="en-US"/>
              <a:t>資料。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zh-TW" altLang="en-US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5118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*練習繳交檔案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打包成「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」（檔名－學號：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D0765432.zip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內容需包含：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編譯檔*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server1.c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client1.c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server2.c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client2.c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執行檔*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4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client1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截圖*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（一題一張截圖）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敘述檔案*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Lab1.docx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練習繳交截止時間：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2025/09/21 23:59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33795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*作業繳交檔案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打包成「</a:t>
            </a:r>
            <a:r>
              <a:rPr lang="zh-TW" altLang="en-US" sz="24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壓縮檔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」（檔名－學號：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D0765432.zip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內容需包含：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編譯檔*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server.c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client.c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執行檔*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　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client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截圖*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敘述檔案*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Lab1.docx</a:t>
            </a:r>
            <a:r>
              <a:rPr lang="zh-TW" altLang="en-US" sz="2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zh-TW" altLang="en-US" sz="2400" dirty="0">
                <a:solidFill>
                  <a:srgbClr val="FF0000"/>
                </a:solidFill>
              </a:rPr>
              <a:t>作業繳交</a:t>
            </a:r>
            <a:r>
              <a:rPr lang="zh-TW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截止時間：</a:t>
            </a:r>
            <a:r>
              <a:rPr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2025/09/21 23:59</a:t>
            </a:r>
            <a:endParaRPr lang="zh-TW" altLang="en-US" sz="24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1262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</a:t>
            </a:r>
            <a:r>
              <a:rPr lang="zh-TW" altLang="en-US" dirty="0"/>
              <a:t>連線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2</a:t>
            </a:fld>
            <a:endParaRPr lang="en-US" altLang="ja-JP"/>
          </a:p>
        </p:txBody>
      </p:sp>
      <p:pic>
        <p:nvPicPr>
          <p:cNvPr id="95" name="圖片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795859"/>
            <a:ext cx="4866952" cy="483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2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建立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 descriptor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8991600" cy="68072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28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socket(int domain, int type, int protocol);</a:t>
            </a:r>
          </a:p>
          <a:p>
            <a:endParaRPr lang="en-US" altLang="zh-TW" sz="28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3</a:t>
            </a:fld>
            <a:endParaRPr lang="en-US" altLang="ja-JP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295070" y="2047446"/>
            <a:ext cx="1781629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71948" y="2042617"/>
            <a:ext cx="1295401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500915" y="2038249"/>
            <a:ext cx="1890486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0" y="2972164"/>
            <a:ext cx="755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en-US" altLang="zh-TW" b="1" kern="0" dirty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domain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為位址家族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en-US" altLang="zh-TW" b="1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PF_INET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kern="0" dirty="0">
              <a:solidFill>
                <a:srgbClr val="333333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1262" y="3433829"/>
            <a:ext cx="778147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en-US" altLang="zh-TW" b="1" kern="0" dirty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type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指定通訊的方式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例如 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TCP(</a:t>
            </a:r>
            <a:r>
              <a:rPr lang="en-US" altLang="zh-TW" b="1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SOCK_STREAM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或是 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UDP(</a:t>
            </a:r>
            <a:r>
              <a:rPr lang="en-US" altLang="zh-TW" b="1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SOCK_DGRAM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))</a:t>
            </a:r>
          </a:p>
        </p:txBody>
      </p:sp>
      <p:sp>
        <p:nvSpPr>
          <p:cNvPr id="13" name="矩形 12"/>
          <p:cNvSpPr/>
          <p:nvPr/>
        </p:nvSpPr>
        <p:spPr>
          <a:xfrm>
            <a:off x="707571" y="4253940"/>
            <a:ext cx="7763664" cy="9048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en-US" altLang="zh-TW" b="1" kern="0" dirty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protocol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通為通訊代碼，通常設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，可以直接根據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type</a:t>
            </a:r>
          </a:p>
          <a:p>
            <a:pPr lvl="0">
              <a:spcBef>
                <a:spcPct val="20000"/>
              </a:spcBef>
              <a:buClr>
                <a:srgbClr val="4D4D4D"/>
              </a:buClr>
            </a:pP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  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自動設定。</a:t>
            </a:r>
          </a:p>
        </p:txBody>
      </p:sp>
    </p:spTree>
    <p:extLst>
      <p:ext uri="{BB962C8B-B14F-4D97-AF65-F5344CB8AC3E}">
        <p14:creationId xmlns:p14="http://schemas.microsoft.com/office/powerpoint/2010/main" val="270361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Address Format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結構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>
                <a:cs typeface="Times New Roman" panose="02020603050405020304" pitchFamily="18" charset="0"/>
              </a:rPr>
              <a:pPr/>
              <a:t>4</a:t>
            </a:fld>
            <a:endParaRPr lang="en-US" altLang="ja-JP"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33400" y="1828800"/>
            <a:ext cx="8229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>
                <a:cs typeface="Times New Roman" panose="02020603050405020304" pitchFamily="18" charset="0"/>
              </a:rPr>
              <a:t>struct </a:t>
            </a:r>
            <a:r>
              <a:rPr lang="en-US" altLang="zh-TW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sockaddr_in</a:t>
            </a:r>
            <a:r>
              <a:rPr lang="en-US" altLang="zh-TW" sz="3200" dirty="0">
                <a:cs typeface="Times New Roman" panose="02020603050405020304" pitchFamily="18" charset="0"/>
              </a:rPr>
              <a:t>{</a:t>
            </a:r>
          </a:p>
          <a:p>
            <a:r>
              <a:rPr lang="en-US" altLang="zh-TW" sz="3200" dirty="0">
                <a:cs typeface="Times New Roman" panose="02020603050405020304" pitchFamily="18" charset="0"/>
              </a:rPr>
              <a:t>   </a:t>
            </a:r>
            <a:r>
              <a:rPr lang="en-US" altLang="zh-TW" sz="2600" dirty="0" err="1">
                <a:cs typeface="Times New Roman" panose="02020603050405020304" pitchFamily="18" charset="0"/>
              </a:rPr>
              <a:t>sa_family_t</a:t>
            </a:r>
            <a:r>
              <a:rPr lang="en-US" altLang="zh-TW" sz="2600" dirty="0"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cs typeface="Times New Roman" panose="02020603050405020304" pitchFamily="18" charset="0"/>
              </a:rPr>
              <a:t>sin_family</a:t>
            </a:r>
            <a:r>
              <a:rPr lang="en-US" altLang="zh-TW" sz="2600" dirty="0">
                <a:cs typeface="Times New Roman" panose="02020603050405020304" pitchFamily="18" charset="0"/>
              </a:rPr>
              <a:t>;  /* address family</a:t>
            </a:r>
            <a:r>
              <a:rPr lang="en-US" altLang="zh-TW" sz="2600">
                <a:cs typeface="Times New Roman" panose="02020603050405020304" pitchFamily="18" charset="0"/>
              </a:rPr>
              <a:t>: PF</a:t>
            </a:r>
            <a:r>
              <a:rPr lang="en-US" altLang="zh-TW" sz="2600" dirty="0">
                <a:cs typeface="Times New Roman" panose="02020603050405020304" pitchFamily="18" charset="0"/>
              </a:rPr>
              <a:t>_INET */  </a:t>
            </a:r>
          </a:p>
          <a:p>
            <a:r>
              <a:rPr lang="en-US" altLang="zh-TW" sz="3200" dirty="0">
                <a:cs typeface="Times New Roman" panose="02020603050405020304" pitchFamily="18" charset="0"/>
              </a:rPr>
              <a:t>   </a:t>
            </a:r>
            <a:r>
              <a:rPr lang="fr-FR" altLang="zh-TW" sz="2600" dirty="0">
                <a:cs typeface="Times New Roman" panose="02020603050405020304" pitchFamily="18" charset="0"/>
              </a:rPr>
              <a:t>in_port_t      sin_port;   /* port in network byte order */</a:t>
            </a:r>
            <a:r>
              <a:rPr lang="en-US" altLang="zh-TW" sz="2600" dirty="0"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TW" sz="2600" dirty="0">
                <a:cs typeface="Times New Roman" panose="02020603050405020304" pitchFamily="18" charset="0"/>
              </a:rPr>
              <a:t>    </a:t>
            </a:r>
            <a:r>
              <a:rPr lang="en-US" altLang="zh-TW" sz="2600" dirty="0" err="1">
                <a:cs typeface="Times New Roman" panose="02020603050405020304" pitchFamily="18" charset="0"/>
              </a:rPr>
              <a:t>struct</a:t>
            </a:r>
            <a:r>
              <a:rPr lang="en-US" altLang="zh-TW" sz="2600" dirty="0">
                <a:cs typeface="Times New Roman" panose="02020603050405020304" pitchFamily="18" charset="0"/>
              </a:rPr>
              <a:t> </a:t>
            </a:r>
            <a:r>
              <a:rPr lang="en-US" altLang="zh-TW" sz="2600" dirty="0" err="1">
                <a:cs typeface="Times New Roman" panose="02020603050405020304" pitchFamily="18" charset="0"/>
              </a:rPr>
              <a:t>in_addr</a:t>
            </a:r>
            <a:r>
              <a:rPr lang="en-US" altLang="zh-TW" sz="2600" dirty="0">
                <a:cs typeface="Times New Roman" panose="02020603050405020304" pitchFamily="18" charset="0"/>
              </a:rPr>
              <a:t> </a:t>
            </a:r>
            <a:r>
              <a:rPr lang="zh-TW" altLang="en-US" sz="2600" dirty="0">
                <a:cs typeface="Times New Roman" panose="02020603050405020304" pitchFamily="18" charset="0"/>
              </a:rPr>
              <a:t>  </a:t>
            </a:r>
            <a:r>
              <a:rPr lang="en-US" altLang="zh-TW" sz="2600" dirty="0" err="1">
                <a:cs typeface="Times New Roman" panose="02020603050405020304" pitchFamily="18" charset="0"/>
              </a:rPr>
              <a:t>sin_addr</a:t>
            </a:r>
            <a:r>
              <a:rPr lang="en-US" altLang="zh-TW" sz="2600" dirty="0">
                <a:cs typeface="Times New Roman" panose="02020603050405020304" pitchFamily="18" charset="0"/>
              </a:rPr>
              <a:t>;   /* internet address */</a:t>
            </a:r>
          </a:p>
          <a:p>
            <a:r>
              <a:rPr lang="en-US" altLang="zh-TW" sz="3200" dirty="0">
                <a:cs typeface="Times New Roman" panose="02020603050405020304" pitchFamily="18" charset="0"/>
              </a:rPr>
              <a:t>}; </a:t>
            </a:r>
            <a:endParaRPr lang="zh-TW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55625" y="4648200"/>
            <a:ext cx="85344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3200" dirty="0" err="1">
                <a:cs typeface="Times New Roman" panose="02020603050405020304" pitchFamily="18" charset="0"/>
              </a:rPr>
              <a:t>struct</a:t>
            </a:r>
            <a:r>
              <a:rPr lang="en-US" altLang="zh-TW" sz="3200" dirty="0">
                <a:cs typeface="Times New Roman" panose="02020603050405020304" pitchFamily="18" charset="0"/>
              </a:rPr>
              <a:t> </a:t>
            </a:r>
            <a:r>
              <a:rPr lang="en-US" altLang="zh-TW" sz="3200" b="1" dirty="0" err="1">
                <a:solidFill>
                  <a:srgbClr val="FF0000"/>
                </a:solidFill>
                <a:cs typeface="Times New Roman" panose="02020603050405020304" pitchFamily="18" charset="0"/>
              </a:rPr>
              <a:t>in_addr</a:t>
            </a:r>
            <a:r>
              <a:rPr lang="en-US" altLang="zh-TW" sz="3200" dirty="0">
                <a:cs typeface="Times New Roman" panose="02020603050405020304" pitchFamily="18" charset="0"/>
              </a:rPr>
              <a:t> {</a:t>
            </a:r>
          </a:p>
          <a:p>
            <a:r>
              <a:rPr lang="en-US" altLang="zh-TW" sz="2600" dirty="0">
                <a:cs typeface="Times New Roman" panose="02020603050405020304" pitchFamily="18" charset="0"/>
              </a:rPr>
              <a:t>    uint32_t     </a:t>
            </a:r>
            <a:r>
              <a:rPr lang="en-US" altLang="zh-TW" sz="2600" dirty="0" err="1">
                <a:cs typeface="Times New Roman" panose="02020603050405020304" pitchFamily="18" charset="0"/>
              </a:rPr>
              <a:t>s_addr</a:t>
            </a:r>
            <a:r>
              <a:rPr lang="en-US" altLang="zh-TW" sz="2600" dirty="0">
                <a:cs typeface="Times New Roman" panose="02020603050405020304" pitchFamily="18" charset="0"/>
              </a:rPr>
              <a:t>;  /* address in network byte order */</a:t>
            </a:r>
          </a:p>
          <a:p>
            <a:r>
              <a:rPr lang="en-US" altLang="zh-TW" sz="3200" dirty="0">
                <a:cs typeface="Times New Roman" panose="02020603050405020304" pitchFamily="18" charset="0"/>
              </a:rPr>
              <a:t>};</a:t>
            </a:r>
            <a:endParaRPr lang="zh-TW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914400" y="3352800"/>
            <a:ext cx="1905000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3838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5867400" y="2062480"/>
            <a:ext cx="2362200" cy="457200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603976" y="2062480"/>
            <a:ext cx="3263424" cy="457200"/>
          </a:xfrm>
          <a:prstGeom prst="rect">
            <a:avLst/>
          </a:prstGeom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指定位址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9099" y="2062480"/>
            <a:ext cx="8686800" cy="680720"/>
          </a:xfrm>
          <a:ln w="76200"/>
        </p:spPr>
        <p:txBody>
          <a:bodyPr/>
          <a:lstStyle/>
          <a:p>
            <a:pPr marL="0" indent="0">
              <a:buNone/>
            </a:pP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bind(int sockfd,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struct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000" b="1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sockaddr_in</a:t>
            </a:r>
            <a:r>
              <a:rPr lang="en-US" altLang="zh-TW" sz="2000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*my_addr, socklen_t addrlen);</a:t>
            </a:r>
          </a:p>
          <a:p>
            <a:pPr marL="0" indent="0">
              <a:buNone/>
            </a:pP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TW" sz="2000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5</a:t>
            </a:fld>
            <a:endParaRPr lang="en-US" altLang="ja-JP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310712" y="2062480"/>
            <a:ext cx="1295400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3181290"/>
            <a:ext cx="762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en-US" altLang="zh-TW" b="1" kern="0" dirty="0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sockfd</a:t>
            </a:r>
            <a:r>
              <a:rPr lang="en-US" altLang="zh-TW" b="1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是 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socket()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傳回的 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socket file descriptor</a:t>
            </a:r>
          </a:p>
        </p:txBody>
      </p:sp>
      <p:sp>
        <p:nvSpPr>
          <p:cNvPr id="12" name="矩形 11"/>
          <p:cNvSpPr/>
          <p:nvPr/>
        </p:nvSpPr>
        <p:spPr>
          <a:xfrm>
            <a:off x="838199" y="4065657"/>
            <a:ext cx="784860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en-US" altLang="zh-TW" b="1" kern="0" dirty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my_addr</a:t>
            </a:r>
            <a:r>
              <a:rPr lang="en-US" altLang="zh-TW" b="1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是指向包含你的位址資訊、名稱及 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IP address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 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struct sockaddr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之指標</a:t>
            </a:r>
            <a:endParaRPr lang="en-US" altLang="zh-TW" kern="0" dirty="0">
              <a:solidFill>
                <a:srgbClr val="333333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38199" y="5257800"/>
            <a:ext cx="721390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en-US" altLang="zh-TW" b="1" kern="0" dirty="0">
                <a:solidFill>
                  <a:schemeClr val="accent1">
                    <a:lumMod val="50000"/>
                  </a:scheme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addrlen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是以 </a:t>
            </a:r>
            <a:r>
              <a:rPr lang="en-US" altLang="zh-TW" b="1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byte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為單位的位址長度。</a:t>
            </a:r>
          </a:p>
        </p:txBody>
      </p:sp>
    </p:spTree>
    <p:extLst>
      <p:ext uri="{BB962C8B-B14F-4D97-AF65-F5344CB8AC3E}">
        <p14:creationId xmlns:p14="http://schemas.microsoft.com/office/powerpoint/2010/main" val="26008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5" grpId="0" animBg="1"/>
      <p:bldP spid="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(TCP)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6</a:t>
            </a:fld>
            <a:endParaRPr lang="en-US" altLang="ja-JP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14400" y="1978967"/>
            <a:ext cx="6172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sv-SE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int listen(int sockfd, int backlog);</a:t>
            </a:r>
          </a:p>
        </p:txBody>
      </p:sp>
      <p:sp>
        <p:nvSpPr>
          <p:cNvPr id="8" name="矩形 7"/>
          <p:cNvSpPr/>
          <p:nvPr/>
        </p:nvSpPr>
        <p:spPr>
          <a:xfrm>
            <a:off x="914400" y="2514601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伺服器端開始監聽連線請求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14400" y="4344738"/>
            <a:ext cx="7772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int connect(int sockfd, </a:t>
            </a:r>
            <a:r>
              <a:rPr lang="en-US" altLang="zh-TW" sz="2800" b="1" dirty="0" err="1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const</a:t>
            </a:r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struct sockaddr *</a:t>
            </a:r>
            <a:r>
              <a:rPr lang="en-US" altLang="zh-TW" sz="2800" b="1" dirty="0" err="1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serv_addr</a:t>
            </a:r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 socklen_t addrlen);</a:t>
            </a:r>
          </a:p>
        </p:txBody>
      </p:sp>
      <p:sp>
        <p:nvSpPr>
          <p:cNvPr id="10" name="矩形 9"/>
          <p:cNvSpPr/>
          <p:nvPr/>
        </p:nvSpPr>
        <p:spPr>
          <a:xfrm>
            <a:off x="914400" y="5288701"/>
            <a:ext cx="445987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用戶端連接到另外一端的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</a:p>
        </p:txBody>
      </p:sp>
      <p:sp>
        <p:nvSpPr>
          <p:cNvPr id="14" name="矩形 13"/>
          <p:cNvSpPr/>
          <p:nvPr/>
        </p:nvSpPr>
        <p:spPr>
          <a:xfrm>
            <a:off x="974725" y="3469383"/>
            <a:ext cx="7696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TW" b="1" dirty="0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backlog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為相應的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可以排隊的最大連接個數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74725" y="3008073"/>
            <a:ext cx="55563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sockfd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為要監聽的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的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descriptor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4725" y="5825230"/>
            <a:ext cx="6489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serv_addr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位址，</a:t>
            </a:r>
            <a:r>
              <a:rPr lang="en-US" altLang="zh-TW" b="1" dirty="0" err="1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addrlen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為位址長度</a:t>
            </a:r>
          </a:p>
        </p:txBody>
      </p:sp>
      <p:sp>
        <p:nvSpPr>
          <p:cNvPr id="18" name="矩形 17"/>
          <p:cNvSpPr/>
          <p:nvPr/>
        </p:nvSpPr>
        <p:spPr>
          <a:xfrm>
            <a:off x="2337490" y="2061695"/>
            <a:ext cx="1676401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024573" y="2059168"/>
            <a:ext cx="2070827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34358" y="4836756"/>
            <a:ext cx="4933041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95742" y="4374668"/>
            <a:ext cx="3452857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2735809" y="4359520"/>
            <a:ext cx="1607592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74725" y="6243935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zh-TW" altLang="en-US" b="1" kern="0" dirty="0">
                <a:solidFill>
                  <a:srgbClr val="3333CC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表錯誤，否則為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矩形 5"/>
          <p:cNvSpPr/>
          <p:nvPr/>
        </p:nvSpPr>
        <p:spPr>
          <a:xfrm>
            <a:off x="968542" y="3896112"/>
            <a:ext cx="4362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4D4D4D"/>
              </a:buClr>
              <a:buFontTx/>
              <a:buChar char="•"/>
            </a:pPr>
            <a:r>
              <a:rPr lang="zh-TW" altLang="en-US" b="1" kern="0" dirty="0">
                <a:solidFill>
                  <a:srgbClr val="3333CC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表錯誤，否則為</a:t>
            </a:r>
            <a:r>
              <a:rPr lang="en-US" altLang="zh-TW" kern="0" dirty="0">
                <a:solidFill>
                  <a:srgbClr val="333333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152400" y="2009744"/>
            <a:ext cx="35618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endParaRPr lang="zh-TW" altLang="en-US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52400" y="4338935"/>
            <a:ext cx="356188" cy="461665"/>
          </a:xfrm>
          <a:prstGeom prst="rect">
            <a:avLst/>
          </a:prstGeom>
          <a:solidFill>
            <a:srgbClr val="7030A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</a:t>
            </a:r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84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Socket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連線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(TCP)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>
                <a:ea typeface="標楷體" panose="03000509000000000000" pitchFamily="65" charset="-120"/>
                <a:cs typeface="Times New Roman" panose="02020603050405020304" pitchFamily="18" charset="0"/>
              </a:rPr>
              <a:pPr/>
              <a:t>7</a:t>
            </a:fld>
            <a:endParaRPr lang="en-US" altLang="ja-JP"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72459" y="2634972"/>
            <a:ext cx="790813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int accept(</a:t>
            </a:r>
            <a:r>
              <a:rPr lang="en-US" altLang="zh-TW" sz="2800" b="1" dirty="0" err="1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int</a:t>
            </a:r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sv-SE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sockfd</a:t>
            </a:r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 struct sockaddr *</a:t>
            </a:r>
            <a:r>
              <a:rPr lang="en-US" altLang="zh-TW" sz="2800" b="1" dirty="0" err="1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en-US" altLang="zh-TW" sz="2800" b="1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, socklen_t *addrlen);</a:t>
            </a:r>
          </a:p>
        </p:txBody>
      </p:sp>
      <p:sp>
        <p:nvSpPr>
          <p:cNvPr id="7" name="矩形 6"/>
          <p:cNvSpPr/>
          <p:nvPr/>
        </p:nvSpPr>
        <p:spPr>
          <a:xfrm>
            <a:off x="1248659" y="3656313"/>
            <a:ext cx="3262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伺服器端接受連線請求</a:t>
            </a:r>
          </a:p>
        </p:txBody>
      </p:sp>
      <p:sp>
        <p:nvSpPr>
          <p:cNvPr id="8" name="矩形 7"/>
          <p:cNvSpPr/>
          <p:nvPr/>
        </p:nvSpPr>
        <p:spPr>
          <a:xfrm>
            <a:off x="1156584" y="4191000"/>
            <a:ext cx="58352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altLang="zh-TW" b="1" dirty="0" err="1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addr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位址，</a:t>
            </a:r>
            <a:r>
              <a:rPr lang="en-US" altLang="zh-TW" b="1" dirty="0" err="1">
                <a:solidFill>
                  <a:srgbClr val="00CC99">
                    <a:lumMod val="50000"/>
                  </a:srgbClr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addrlen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為位址長度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b="1" kern="0" dirty="0">
                <a:solidFill>
                  <a:srgbClr val="3333CC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回傳值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-1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表示錯誤，否則傳回另一個</a:t>
            </a:r>
            <a:endParaRPr lang="en-US" altLang="zh-TW" dirty="0">
              <a:solidFill>
                <a:srgbClr val="000000"/>
              </a:solidFill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包含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Client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端資訊的新</a:t>
            </a:r>
            <a: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socket descriptor</a:t>
            </a: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br>
              <a:rPr lang="en-US" altLang="zh-TW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solidFill>
                  <a:srgbClr val="000000"/>
                </a:solidFill>
                <a:ea typeface="標楷體" panose="03000509000000000000" pitchFamily="65" charset="-120"/>
                <a:cs typeface="Times New Roman" panose="02020603050405020304" pitchFamily="18" charset="0"/>
              </a:rPr>
              <a:t>作為傳送與接收資料用</a:t>
            </a:r>
          </a:p>
        </p:txBody>
      </p:sp>
      <p:sp>
        <p:nvSpPr>
          <p:cNvPr id="12" name="矩形 11"/>
          <p:cNvSpPr/>
          <p:nvPr/>
        </p:nvSpPr>
        <p:spPr>
          <a:xfrm>
            <a:off x="4511091" y="2623271"/>
            <a:ext cx="3489909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248659" y="3088947"/>
            <a:ext cx="3162487" cy="457200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52400" y="2623271"/>
            <a:ext cx="356188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endParaRPr lang="zh-TW" altLang="en-US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62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傳送與接收訊息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85800" y="1981200"/>
            <a:ext cx="7315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TCP</a:t>
            </a:r>
            <a:r>
              <a:rPr lang="zh-TW" altLang="en-US" b="1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通訊用</a:t>
            </a: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</a:t>
            </a:r>
            <a:r>
              <a:rPr lang="en-US" altLang="zh-TW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send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(int s,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const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void *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msg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size_t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int flags);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 </a:t>
            </a:r>
            <a:r>
              <a:rPr lang="en-US" altLang="zh-TW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recv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(int s, void *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size_t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len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, int flags);</a:t>
            </a:r>
          </a:p>
          <a:p>
            <a:pPr marL="0" indent="0">
              <a:buNone/>
            </a:pPr>
            <a:endParaRPr lang="en-US" altLang="zh-TW" b="1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47886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TCP server </a:t>
            </a:r>
            <a:r>
              <a:rPr lang="zh-TW" altLang="en-US" dirty="0"/>
              <a:t>範例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8F37-CEBD-49BE-8A02-12B3036ADD1B}" type="slidenum">
              <a:rPr lang="ja-JP" altLang="en-US" smtClean="0"/>
              <a:pPr/>
              <a:t>9</a:t>
            </a:fld>
            <a:endParaRPr lang="en-US" altLang="ja-JP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7108" y="1864800"/>
            <a:ext cx="6509784" cy="499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130943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013-gray wing-">
  <a:themeElements>
    <a:clrScheme name="標準デザイ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標準格式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design013-gray wing-</Template>
  <TotalTime>7420</TotalTime>
  <Words>685</Words>
  <Application>Microsoft Office PowerPoint</Application>
  <PresentationFormat>如螢幕大小 (4:3)</PresentationFormat>
  <Paragraphs>98</Paragraphs>
  <Slides>14</Slides>
  <Notes>8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標楷體</vt:lpstr>
      <vt:lpstr>Arial</vt:lpstr>
      <vt:lpstr>Times New Roman</vt:lpstr>
      <vt:lpstr>design013-gray wing-</vt:lpstr>
      <vt:lpstr>網路程式設計</vt:lpstr>
      <vt:lpstr>TCP連線</vt:lpstr>
      <vt:lpstr>建立socket descriptor</vt:lpstr>
      <vt:lpstr>Address Format 結構</vt:lpstr>
      <vt:lpstr>將socket指定位址</vt:lpstr>
      <vt:lpstr>Socket連線(TCP)</vt:lpstr>
      <vt:lpstr>Socket連線(TCP)</vt:lpstr>
      <vt:lpstr>傳送與接收訊息</vt:lpstr>
      <vt:lpstr>TCP server 範例</vt:lpstr>
      <vt:lpstr>TCP client 範例</vt:lpstr>
      <vt:lpstr>Compile執行畫面</vt:lpstr>
      <vt:lpstr>LAB 1 - 練習</vt:lpstr>
      <vt:lpstr>*練習繳交檔案</vt:lpstr>
      <vt:lpstr>*作業繳交檔案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資訊工程學系 經驗分享</dc:title>
  <dc:creator>lunenknight</dc:creator>
  <cp:lastModifiedBy>皓翔 楊</cp:lastModifiedBy>
  <cp:revision>176</cp:revision>
  <dcterms:created xsi:type="dcterms:W3CDTF">2013-10-03T14:33:10Z</dcterms:created>
  <dcterms:modified xsi:type="dcterms:W3CDTF">2025-09-17T08:25:28Z</dcterms:modified>
</cp:coreProperties>
</file>