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80" r:id="rId19"/>
    <p:sldId id="281" r:id="rId20"/>
    <p:sldId id="273" r:id="rId21"/>
    <p:sldId id="274" r:id="rId22"/>
    <p:sldId id="275" r:id="rId23"/>
    <p:sldId id="276" r:id="rId24"/>
    <p:sldId id="279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0" autoAdjust="0"/>
    <p:restoredTop sz="76790" autoAdjust="0"/>
  </p:normalViewPr>
  <p:slideViewPr>
    <p:cSldViewPr snapToGrid="0">
      <p:cViewPr>
        <p:scale>
          <a:sx n="66" d="100"/>
          <a:sy n="66" d="100"/>
        </p:scale>
        <p:origin x="177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F7868-0ED3-40A9-B750-E65B7D4B1EA1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8D163-1C52-4BF3-8779-DBB987366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6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强连通分量：给定</a:t>
            </a:r>
            <a:r>
              <a:rPr lang="en-US" altLang="zh-CN" dirty="0"/>
              <a:t>2</a:t>
            </a:r>
            <a:r>
              <a:rPr lang="zh-CN" altLang="en-US" dirty="0"/>
              <a:t>万个数学结论，并给出一些已有证明，求至少需要几次证明。</a:t>
            </a:r>
            <a:endParaRPr lang="en-US" altLang="zh-CN" dirty="0"/>
          </a:p>
          <a:p>
            <a:r>
              <a:rPr lang="en-US" altLang="zh-CN" dirty="0"/>
              <a:t>LA4287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8D163-1C52-4BF3-8779-DBB9873661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5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二分图最大团：一些男生和女生，男生们相互都认识，女生们相互都认识，给出男女生的认识关系，要求一个最大的集合，集合中任意两个人都互相认识，求这个最大集合的元素个数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 3692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8D163-1C52-4BF3-8779-DBB9873661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7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女，有些男生和女生之间互相有好感，我们将其好感程度定义为好感度，我们希望把他们两两配对，并且最后希望好感度和最大。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N*M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的网格，可以竖着打也可以横着打，最少需要几颗子弹就可以打破所有气球？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8D163-1C52-4BF3-8779-DBB9873661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覆盖，给你若干个区间，选一些区间使得权值之和尽量大。并且每个节点不会被覆盖超过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8D163-1C52-4BF3-8779-DBB9873661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4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查询图中若干点对的路径里的最大值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8D163-1C52-4BF3-8779-DBB9873661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3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8D163-1C52-4BF3-8779-DBB9873661A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5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0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0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1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2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8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6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5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C8986-2F78-4AC0-993B-65CB2AED695F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12FFE9-E3EE-45A0-82F9-EAF773172A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7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siyutt/article/details/7841788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E9D87-CE33-4633-8AC3-1D66A0C48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关于图各种乱七八糟的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F10329-8C59-470A-AD71-9AEB17AE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自己也不知道自己在讲什么的</a:t>
            </a:r>
            <a:r>
              <a:rPr lang="en-US" altLang="zh-CN" dirty="0" err="1"/>
              <a:t>Wxzuir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Crusaders Quest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观察到，最优解一定是</a:t>
            </a:r>
            <a:endParaRPr lang="en-US" altLang="zh-CN" dirty="0"/>
          </a:p>
          <a:p>
            <a:r>
              <a:rPr lang="zh-CN" altLang="en-US" dirty="0"/>
              <a:t>先去掉所有的某种字母。</a:t>
            </a:r>
            <a:endParaRPr lang="en-US" altLang="zh-CN" dirty="0"/>
          </a:p>
          <a:p>
            <a:r>
              <a:rPr lang="zh-CN" altLang="en-US" dirty="0"/>
              <a:t>再去掉所有剩下的某种字母。</a:t>
            </a:r>
            <a:endParaRPr lang="en-US" altLang="zh-CN" dirty="0"/>
          </a:p>
          <a:p>
            <a:r>
              <a:rPr lang="zh-CN" altLang="en-US" dirty="0"/>
              <a:t>最后剩下肯定是三个一样的。</a:t>
            </a:r>
            <a:endParaRPr lang="en-US" altLang="zh-CN" dirty="0"/>
          </a:p>
          <a:p>
            <a:r>
              <a:rPr lang="zh-CN" altLang="en-US" dirty="0"/>
              <a:t>枚举即可。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064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8A9688-CCE7-400C-AC5D-41AE8F27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591" y="0"/>
            <a:ext cx="6358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4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Werewolf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确定的村民数一定是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有什么情况可以确定是狼呢？</a:t>
            </a:r>
            <a:endParaRPr lang="en-US" altLang="zh-CN" dirty="0"/>
          </a:p>
          <a:p>
            <a:r>
              <a:rPr lang="zh-CN" altLang="en-US" dirty="0"/>
              <a:t>情况一</a:t>
            </a:r>
            <a:r>
              <a:rPr lang="en-US" altLang="zh-CN" dirty="0"/>
              <a:t>——</a:t>
            </a:r>
            <a:r>
              <a:rPr lang="zh-CN" altLang="en-US" dirty="0"/>
              <a:t>有一堆玩家，都指下一个人是狼，构成了一个圈。</a:t>
            </a:r>
            <a:endParaRPr lang="en-US" altLang="zh-CN" dirty="0"/>
          </a:p>
          <a:p>
            <a:r>
              <a:rPr lang="zh-CN" altLang="en-US" dirty="0"/>
              <a:t>情况二</a:t>
            </a:r>
            <a:r>
              <a:rPr lang="en-US" altLang="zh-CN" dirty="0"/>
              <a:t>——</a:t>
            </a:r>
            <a:r>
              <a:rPr lang="zh-CN" altLang="en-US" dirty="0"/>
              <a:t>有玩家说狼是人。</a:t>
            </a:r>
            <a:endParaRPr lang="en-US" altLang="zh-CN" dirty="0"/>
          </a:p>
          <a:p>
            <a:r>
              <a:rPr lang="zh-CN" altLang="en-US" dirty="0"/>
              <a:t>对于第一种情况，</a:t>
            </a:r>
            <a:r>
              <a:rPr lang="en-US" altLang="zh-CN" dirty="0"/>
              <a:t>DFS</a:t>
            </a:r>
            <a:r>
              <a:rPr lang="zh-CN" altLang="en-US" dirty="0"/>
              <a:t>找环。</a:t>
            </a:r>
            <a:endParaRPr lang="en-US" altLang="zh-CN" dirty="0"/>
          </a:p>
          <a:p>
            <a:r>
              <a:rPr lang="zh-CN" altLang="en-US" dirty="0"/>
              <a:t>对于第二种情况，从环上的点反向出发，根据</a:t>
            </a:r>
            <a:r>
              <a:rPr lang="en-US" altLang="zh-CN" dirty="0"/>
              <a:t>『</a:t>
            </a:r>
            <a:r>
              <a:rPr lang="zh-CN" altLang="en-US" dirty="0"/>
              <a:t>人</a:t>
            </a:r>
            <a:r>
              <a:rPr lang="en-US" altLang="zh-CN" dirty="0"/>
              <a:t>』</a:t>
            </a:r>
            <a:r>
              <a:rPr lang="zh-CN" altLang="en-US" dirty="0"/>
              <a:t>边往回走。</a:t>
            </a:r>
            <a:endParaRPr lang="en-US" altLang="zh-CN" dirty="0"/>
          </a:p>
          <a:p>
            <a:r>
              <a:rPr lang="zh-CN" altLang="en-US" dirty="0"/>
              <a:t>似乎会卡常。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53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Werewolf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确定的村民数一定是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有什么情况可以确定是狼呢？</a:t>
            </a:r>
            <a:endParaRPr lang="en-US" altLang="zh-CN" dirty="0"/>
          </a:p>
          <a:p>
            <a:r>
              <a:rPr lang="zh-CN" altLang="en-US" dirty="0"/>
              <a:t>情况一</a:t>
            </a:r>
            <a:r>
              <a:rPr lang="en-US" altLang="zh-CN" dirty="0"/>
              <a:t>——</a:t>
            </a:r>
            <a:r>
              <a:rPr lang="zh-CN" altLang="en-US" dirty="0"/>
              <a:t>有一堆玩家，都指下一个人是狼，构成了一个圈。</a:t>
            </a:r>
            <a:endParaRPr lang="en-US" altLang="zh-CN" dirty="0"/>
          </a:p>
          <a:p>
            <a:r>
              <a:rPr lang="zh-CN" altLang="en-US" dirty="0"/>
              <a:t>情况二</a:t>
            </a:r>
            <a:r>
              <a:rPr lang="en-US" altLang="zh-CN" dirty="0"/>
              <a:t>——</a:t>
            </a:r>
            <a:r>
              <a:rPr lang="zh-CN" altLang="en-US" dirty="0"/>
              <a:t>有玩家说狼是人。</a:t>
            </a:r>
            <a:endParaRPr lang="en-US" altLang="zh-CN" dirty="0"/>
          </a:p>
          <a:p>
            <a:r>
              <a:rPr lang="zh-CN" altLang="en-US" dirty="0"/>
              <a:t>对于第一种情况，</a:t>
            </a:r>
            <a:r>
              <a:rPr lang="en-US" altLang="zh-CN" dirty="0"/>
              <a:t>DFS</a:t>
            </a:r>
            <a:r>
              <a:rPr lang="zh-CN" altLang="en-US" dirty="0"/>
              <a:t>找环。</a:t>
            </a:r>
            <a:endParaRPr lang="en-US" altLang="zh-CN" dirty="0"/>
          </a:p>
          <a:p>
            <a:r>
              <a:rPr lang="zh-CN" altLang="en-US" dirty="0"/>
              <a:t>对于第二种情况，从环上的点反向出发，根据</a:t>
            </a:r>
            <a:r>
              <a:rPr lang="en-US" altLang="zh-CN" dirty="0"/>
              <a:t>『</a:t>
            </a:r>
            <a:r>
              <a:rPr lang="zh-CN" altLang="en-US" dirty="0"/>
              <a:t>人</a:t>
            </a:r>
            <a:r>
              <a:rPr lang="en-US" altLang="zh-CN" dirty="0"/>
              <a:t>』</a:t>
            </a:r>
            <a:r>
              <a:rPr lang="zh-CN" altLang="en-US" dirty="0"/>
              <a:t>边往回走。</a:t>
            </a:r>
            <a:endParaRPr lang="en-US" altLang="zh-CN" dirty="0"/>
          </a:p>
          <a:p>
            <a:r>
              <a:rPr lang="zh-CN" altLang="en-US" dirty="0"/>
              <a:t>似乎会卡常。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63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6DD4A6-4A7E-4C92-9200-8BE009E6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92" y="325315"/>
            <a:ext cx="5509567" cy="62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2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1E07A1-5F8B-4511-BE6A-04E8B13A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9" y="718038"/>
            <a:ext cx="7933522" cy="542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Wrestling Match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直接二分图即可。</a:t>
            </a:r>
            <a:endParaRPr lang="en-US" altLang="zh-CN" dirty="0"/>
          </a:p>
          <a:p>
            <a:r>
              <a:rPr lang="zh-CN" altLang="en-US" dirty="0"/>
              <a:t>观察样例，注意有的情况需要特判。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27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Flowery Trails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直接套最短路模板即可。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Vector&lt;int&gt; </a:t>
            </a:r>
            <a:r>
              <a:rPr lang="zh-CN" altLang="en-US" dirty="0"/>
              <a:t>保存每个点的前趋。</a:t>
            </a:r>
            <a:endParaRPr lang="en-US" altLang="zh-CN" dirty="0"/>
          </a:p>
          <a:p>
            <a:r>
              <a:rPr lang="zh-CN" altLang="en-US" dirty="0"/>
              <a:t>当相等的时候</a:t>
            </a:r>
            <a:r>
              <a:rPr lang="en-US" altLang="zh-CN" dirty="0" err="1"/>
              <a:t>Push_back</a:t>
            </a:r>
            <a:endParaRPr lang="en-US" altLang="zh-CN" dirty="0"/>
          </a:p>
          <a:p>
            <a:r>
              <a:rPr lang="zh-CN" altLang="en-US" dirty="0"/>
              <a:t>当小于的时候</a:t>
            </a:r>
            <a:r>
              <a:rPr lang="en-US" altLang="zh-CN" dirty="0"/>
              <a:t>clear()</a:t>
            </a:r>
            <a:r>
              <a:rPr lang="zh-CN" altLang="en-US" dirty="0"/>
              <a:t>，再</a:t>
            </a:r>
            <a:r>
              <a:rPr lang="en-US" altLang="zh-CN" dirty="0" err="1"/>
              <a:t>Push_back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还有一种做法是先求出最短路，再考虑哪些点可以到最短路。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7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880287B-B2BD-4453-A783-312F48C3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95" y="0"/>
            <a:ext cx="3908323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0787F6-A9CD-4684-ADF4-2E0F9C34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56" y="0"/>
            <a:ext cx="4229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5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57C9C9-FA3B-48EC-8F0C-B8B5A69E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30" y="0"/>
            <a:ext cx="410928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FD2CDE-8324-4889-B2FB-7CD2E688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1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7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A98DB-60B4-45FA-BEB1-A72E21FA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连通分量（都是基于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zh-CN" altLang="en-US" dirty="0"/>
              <a:t>，线性时间）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58737-00BB-44BD-8985-4E7FA49B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无向图的割点。</a:t>
            </a:r>
            <a:endParaRPr lang="en-US" altLang="zh-CN" dirty="0"/>
          </a:p>
          <a:p>
            <a:r>
              <a:rPr lang="zh-CN" altLang="en-US" dirty="0"/>
              <a:t>无向图的桥。</a:t>
            </a:r>
            <a:endParaRPr lang="en-US" altLang="zh-CN" dirty="0"/>
          </a:p>
          <a:p>
            <a:r>
              <a:rPr lang="zh-CN" altLang="en-US" dirty="0"/>
              <a:t>无向图的点双连通分量。</a:t>
            </a:r>
            <a:endParaRPr lang="en-US" altLang="zh-CN" dirty="0"/>
          </a:p>
          <a:p>
            <a:r>
              <a:rPr lang="zh-CN" altLang="en-US" dirty="0"/>
              <a:t>无向图的边双连通分量。</a:t>
            </a:r>
            <a:endParaRPr lang="en-US" altLang="zh-CN" dirty="0"/>
          </a:p>
          <a:p>
            <a:r>
              <a:rPr lang="zh-CN" altLang="en-US" dirty="0"/>
              <a:t>有向图的强连通分量。</a:t>
            </a:r>
            <a:endParaRPr lang="en-US" altLang="zh-CN" dirty="0"/>
          </a:p>
          <a:p>
            <a:r>
              <a:rPr lang="zh-CN" altLang="en-US" dirty="0"/>
              <a:t>推荐阅读：算法竞赛入门经典训练指南</a:t>
            </a:r>
            <a:r>
              <a:rPr lang="en-US" altLang="zh-CN" dirty="0"/>
              <a:t>——P310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47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Choose the best route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设一个超级源点，与所有起点相连，权值为</a:t>
            </a:r>
            <a:r>
              <a:rPr lang="en-US" altLang="zh-CN" dirty="0"/>
              <a:t>0.</a:t>
            </a:r>
          </a:p>
          <a:p>
            <a:r>
              <a:rPr lang="zh-CN" altLang="en-US" dirty="0"/>
              <a:t>跑最短路。</a:t>
            </a:r>
            <a:endParaRPr lang="en-US" altLang="zh-CN" dirty="0"/>
          </a:p>
          <a:p>
            <a:r>
              <a:rPr lang="zh-CN" altLang="en-US" dirty="0"/>
              <a:t>当然，其实直接反过来跑最短路也行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68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String of CCPC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首先统计所有的</a:t>
            </a:r>
            <a:r>
              <a:rPr lang="en-US" altLang="zh-CN" dirty="0"/>
              <a:t>CCPC</a:t>
            </a:r>
            <a:r>
              <a:rPr lang="zh-CN" altLang="en-US" dirty="0"/>
              <a:t>，记作 </a:t>
            </a:r>
            <a:r>
              <a:rPr lang="en-US" altLang="zh-CN" dirty="0"/>
              <a:t>ans1.</a:t>
            </a:r>
          </a:p>
          <a:p>
            <a:r>
              <a:rPr lang="zh-CN" altLang="en-US" dirty="0"/>
              <a:t>然后考虑</a:t>
            </a:r>
            <a:r>
              <a:rPr lang="en-US" altLang="zh-CN" dirty="0"/>
              <a:t>CCC</a:t>
            </a:r>
            <a:r>
              <a:rPr lang="zh-CN" altLang="en-US" dirty="0"/>
              <a:t>、</a:t>
            </a:r>
            <a:r>
              <a:rPr lang="en-US" altLang="zh-CN" dirty="0"/>
              <a:t>CCP</a:t>
            </a:r>
            <a:r>
              <a:rPr lang="zh-CN" altLang="en-US" dirty="0"/>
              <a:t>、</a:t>
            </a:r>
            <a:r>
              <a:rPr lang="en-US" altLang="zh-CN" dirty="0"/>
              <a:t>CPC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CCC</a:t>
            </a:r>
            <a:r>
              <a:rPr lang="zh-CN" altLang="en-US" dirty="0"/>
              <a:t>后面不是</a:t>
            </a:r>
            <a:r>
              <a:rPr lang="en-US" altLang="zh-CN" dirty="0"/>
              <a:t>PC</a:t>
            </a:r>
            <a:r>
              <a:rPr lang="zh-CN" altLang="en-US" dirty="0"/>
              <a:t>，就可以加。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CCP</a:t>
            </a:r>
            <a:r>
              <a:rPr lang="zh-CN" altLang="en-US" dirty="0"/>
              <a:t>后面不是</a:t>
            </a:r>
            <a:r>
              <a:rPr lang="en-US" altLang="zh-CN" dirty="0"/>
              <a:t>C</a:t>
            </a:r>
            <a:r>
              <a:rPr lang="zh-CN" altLang="en-US" dirty="0"/>
              <a:t>，就可以加。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CPC</a:t>
            </a:r>
            <a:r>
              <a:rPr lang="zh-CN" altLang="en-US" dirty="0"/>
              <a:t>前面不是 </a:t>
            </a:r>
            <a:r>
              <a:rPr lang="en-US" altLang="zh-CN" dirty="0"/>
              <a:t>C</a:t>
            </a:r>
            <a:r>
              <a:rPr lang="zh-CN" altLang="en-US" dirty="0"/>
              <a:t>，就可以加。</a:t>
            </a:r>
            <a:endParaRPr lang="en-US" altLang="zh-CN" dirty="0"/>
          </a:p>
          <a:p>
            <a:r>
              <a:rPr lang="zh-CN" altLang="en-US" dirty="0"/>
              <a:t>如果有任何一个可以加的地方，答案就是 </a:t>
            </a:r>
            <a:r>
              <a:rPr lang="en-US" altLang="zh-CN" dirty="0"/>
              <a:t>ans1+1</a:t>
            </a:r>
            <a:r>
              <a:rPr lang="zh-CN" altLang="en-US" dirty="0"/>
              <a:t>，否则为</a:t>
            </a:r>
            <a:r>
              <a:rPr lang="en-US" altLang="zh-CN" dirty="0"/>
              <a:t>ans1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58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String of CCPC Walk Through the Forest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首先求出家到所有点的最短路径，记作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不难发现，题意的要求即为，能从 点</a:t>
            </a:r>
            <a:r>
              <a:rPr lang="en-US" altLang="zh-CN" dirty="0"/>
              <a:t>I </a:t>
            </a:r>
            <a:r>
              <a:rPr lang="zh-CN" altLang="en-US" dirty="0"/>
              <a:t>走到 点</a:t>
            </a:r>
            <a:r>
              <a:rPr lang="en-US" altLang="zh-CN" dirty="0"/>
              <a:t>J </a:t>
            </a:r>
            <a:r>
              <a:rPr lang="zh-CN" altLang="en-US" dirty="0"/>
              <a:t>等价于，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]&gt;d[j]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利用这一点，构造出一个有向无环图。</a:t>
            </a:r>
            <a:endParaRPr lang="en-US" altLang="zh-CN" dirty="0"/>
          </a:p>
          <a:p>
            <a:r>
              <a:rPr lang="zh-CN" altLang="en-US" dirty="0"/>
              <a:t>接下来就是求有向无环图中，起点到终点的路径数。</a:t>
            </a:r>
            <a:endParaRPr lang="en-US" altLang="zh-CN" dirty="0"/>
          </a:p>
          <a:p>
            <a:r>
              <a:rPr lang="en-US" altLang="zh-CN" dirty="0"/>
              <a:t>DP</a:t>
            </a:r>
            <a:r>
              <a:rPr lang="zh-CN" altLang="en-US" dirty="0"/>
              <a:t>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482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Safest Buildings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首先注意到方向是无所谓的，所以可以把问题放到数轴上讨论。</a:t>
            </a:r>
            <a:endParaRPr lang="en-US" altLang="zh-CN" dirty="0"/>
          </a:p>
          <a:p>
            <a:r>
              <a:rPr lang="zh-CN" altLang="en-US" dirty="0"/>
              <a:t>根据 </a:t>
            </a:r>
            <a:r>
              <a:rPr lang="en-US" altLang="zh-CN" dirty="0"/>
              <a:t>R </a:t>
            </a:r>
            <a:r>
              <a:rPr lang="zh-CN" altLang="en-US" dirty="0"/>
              <a:t>与 </a:t>
            </a:r>
            <a:r>
              <a:rPr lang="en-US" altLang="zh-CN" dirty="0"/>
              <a:t>2×r </a:t>
            </a:r>
            <a:r>
              <a:rPr lang="zh-CN" altLang="en-US" dirty="0"/>
              <a:t>的关系，分情况讨论。</a:t>
            </a:r>
            <a:endParaRPr lang="en-US" altLang="zh-CN" dirty="0"/>
          </a:p>
          <a:p>
            <a:r>
              <a:rPr lang="zh-CN" altLang="en-US" dirty="0"/>
              <a:t>需要头脑清醒的分情况讨论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分享一个题解，但是这个题要想想清楚，还是需要自己多分析一下的</a:t>
            </a:r>
            <a:r>
              <a:rPr lang="en-US" altLang="zh-CN" dirty="0"/>
              <a:t>……</a:t>
            </a:r>
          </a:p>
          <a:p>
            <a:r>
              <a:rPr lang="en-US" altLang="zh-CN" dirty="0">
                <a:hlinkClick r:id="rId2"/>
              </a:rPr>
              <a:t>https://blog.csdn.net/siyutt/article/details/78417881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684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800876B-8E8A-422B-A79F-F8843D54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14" y="0"/>
            <a:ext cx="408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7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Relatively Prime Graph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</a:t>
            </a:r>
            <a:r>
              <a:rPr lang="en-US" altLang="zh-CN" dirty="0"/>
              <a:t>M</a:t>
            </a:r>
            <a:r>
              <a:rPr lang="zh-CN" altLang="en-US" dirty="0"/>
              <a:t>不是特别大。</a:t>
            </a:r>
            <a:endParaRPr lang="en-US" altLang="zh-CN" dirty="0"/>
          </a:p>
          <a:p>
            <a:r>
              <a:rPr lang="zh-CN" altLang="en-US" dirty="0"/>
              <a:t>暴力连边即可。</a:t>
            </a:r>
            <a:endParaRPr lang="en-US" altLang="zh-CN" dirty="0"/>
          </a:p>
          <a:p>
            <a:r>
              <a:rPr lang="zh-CN" altLang="en-US" dirty="0"/>
              <a:t>大家可以看初国俊代码，网上题解也有很多～</a:t>
            </a:r>
            <a:endParaRPr lang="en-US" altLang="zh-CN" dirty="0"/>
          </a:p>
          <a:p>
            <a:r>
              <a:rPr lang="zh-CN" altLang="en-US" dirty="0"/>
              <a:t>可以在学习完数论之后再回来看题。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48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D898-CB8C-475B-A127-88679EA4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  <a:r>
              <a:rPr lang="en-US" altLang="zh-CN" dirty="0"/>
              <a:t>Slim Span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4800-7C05-46E7-BA2A-0872334D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枚举每一条边。记被枚举的边权值为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将每条边的权值变成 </a:t>
            </a:r>
            <a:r>
              <a:rPr lang="en-US" altLang="zh-CN" dirty="0"/>
              <a:t>abs(w[</a:t>
            </a:r>
            <a:r>
              <a:rPr lang="en-US" altLang="zh-CN" dirty="0" err="1"/>
              <a:t>i</a:t>
            </a:r>
            <a:r>
              <a:rPr lang="en-US" altLang="zh-CN" dirty="0"/>
              <a:t>]-a)</a:t>
            </a:r>
          </a:p>
          <a:p>
            <a:r>
              <a:rPr lang="zh-CN" altLang="en-US" dirty="0"/>
              <a:t>跑最小生成树。</a:t>
            </a:r>
            <a:endParaRPr lang="en-US" altLang="zh-CN" dirty="0"/>
          </a:p>
          <a:p>
            <a:r>
              <a:rPr lang="zh-CN" altLang="en-US" dirty="0"/>
              <a:t>取所有这些结果里的最小值。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0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A98DB-60B4-45FA-BEB1-A72E21FA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</a:t>
            </a:r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58737-00BB-44BD-8985-4E7FA49B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无向图的最大团。团，最大完全子图。</a:t>
            </a:r>
            <a:endParaRPr lang="en-US" altLang="zh-CN" dirty="0"/>
          </a:p>
          <a:p>
            <a:r>
              <a:rPr lang="zh-CN" altLang="en-US" dirty="0"/>
              <a:t>无向图的最小点覆盖。</a:t>
            </a:r>
            <a:endParaRPr lang="en-US" altLang="zh-CN" dirty="0"/>
          </a:p>
          <a:p>
            <a:r>
              <a:rPr lang="zh-CN" altLang="en-US" dirty="0"/>
              <a:t>哈密顿回路存在性。</a:t>
            </a:r>
            <a:endParaRPr lang="en-US" altLang="zh-CN" dirty="0"/>
          </a:p>
          <a:p>
            <a:r>
              <a:rPr lang="zh-CN" altLang="en-US" dirty="0"/>
              <a:t>无向图的最大独立集。</a:t>
            </a:r>
            <a:endParaRPr lang="en-US" altLang="zh-CN" dirty="0"/>
          </a:p>
          <a:p>
            <a:r>
              <a:rPr lang="zh-CN" altLang="en-US" dirty="0"/>
              <a:t>旅行商问题（求最小值）。</a:t>
            </a:r>
            <a:endParaRPr lang="en-US" altLang="zh-CN" dirty="0"/>
          </a:p>
          <a:p>
            <a:r>
              <a:rPr lang="zh-CN" altLang="en-US" dirty="0"/>
              <a:t>推荐阅读：算法导论。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311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189F-5A63-46D2-81CD-6FE9B3A7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7E8F2-65F7-4A25-9049-341AD7CF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的堆优化</a:t>
            </a:r>
            <a:endParaRPr lang="en-US" altLang="zh-CN" dirty="0"/>
          </a:p>
          <a:p>
            <a:r>
              <a:rPr lang="en-US" altLang="zh-CN" dirty="0"/>
              <a:t>SPFA</a:t>
            </a:r>
            <a:r>
              <a:rPr lang="zh-CN" altLang="en-US" dirty="0"/>
              <a:t>的</a:t>
            </a:r>
            <a:r>
              <a:rPr lang="en-US" altLang="zh-CN" dirty="0"/>
              <a:t>SLF</a:t>
            </a:r>
            <a:r>
              <a:rPr lang="zh-CN" altLang="en-US" dirty="0"/>
              <a:t>优化与</a:t>
            </a:r>
            <a:r>
              <a:rPr lang="en-US" altLang="zh-CN" dirty="0"/>
              <a:t>LLL</a:t>
            </a:r>
            <a:r>
              <a:rPr lang="zh-CN" altLang="en-US" dirty="0"/>
              <a:t>优化</a:t>
            </a:r>
            <a:endParaRPr lang="en-US" altLang="zh-CN" dirty="0"/>
          </a:p>
          <a:p>
            <a:r>
              <a:rPr lang="zh-CN" altLang="en-US" dirty="0"/>
              <a:t>最短路的拆点拆边建图方法</a:t>
            </a:r>
            <a:endParaRPr lang="en-US" altLang="zh-CN" dirty="0"/>
          </a:p>
          <a:p>
            <a:r>
              <a:rPr lang="zh-CN" altLang="en-US" dirty="0"/>
              <a:t>补图最短路。</a:t>
            </a:r>
            <a:endParaRPr lang="en-US" altLang="zh-CN" dirty="0"/>
          </a:p>
          <a:p>
            <a:r>
              <a:rPr lang="zh-CN" altLang="en-US" dirty="0"/>
              <a:t>差分约束。</a:t>
            </a:r>
            <a:endParaRPr lang="en-US" altLang="zh-CN" dirty="0"/>
          </a:p>
          <a:p>
            <a:r>
              <a:rPr lang="zh-CN" altLang="en-US" dirty="0"/>
              <a:t>推荐阅读：多做题。可以参考</a:t>
            </a:r>
            <a:r>
              <a:rPr lang="en-US" altLang="zh-CN" dirty="0"/>
              <a:t>『</a:t>
            </a:r>
            <a:r>
              <a:rPr lang="zh-CN" altLang="en-US" dirty="0"/>
              <a:t>训练指南</a:t>
            </a:r>
            <a:r>
              <a:rPr lang="en-US" altLang="zh-CN" dirty="0"/>
              <a:t>』</a:t>
            </a:r>
            <a:r>
              <a:rPr lang="zh-CN" altLang="en-US" dirty="0"/>
              <a:t>的题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488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189F-5A63-46D2-81CD-6FE9B3A7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7E8F2-65F7-4A25-9049-341AD7CF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的堆优化。</a:t>
            </a:r>
            <a:endParaRPr lang="en-US" altLang="zh-CN" dirty="0"/>
          </a:p>
          <a:p>
            <a:r>
              <a:rPr lang="zh-CN" altLang="en-US" dirty="0"/>
              <a:t>最小瓶颈生成树。</a:t>
            </a:r>
            <a:endParaRPr lang="en-US" altLang="zh-CN" dirty="0"/>
          </a:p>
          <a:p>
            <a:r>
              <a:rPr lang="zh-CN" altLang="en-US" dirty="0"/>
              <a:t>最小瓶颈路径。</a:t>
            </a:r>
            <a:endParaRPr lang="en-US" altLang="zh-CN" dirty="0"/>
          </a:p>
          <a:p>
            <a:r>
              <a:rPr lang="zh-CN" altLang="en-US" dirty="0"/>
              <a:t>次小生成树。</a:t>
            </a:r>
            <a:endParaRPr lang="en-US" altLang="zh-CN" dirty="0"/>
          </a:p>
          <a:p>
            <a:r>
              <a:rPr lang="zh-CN" altLang="en-US" dirty="0"/>
              <a:t>最小树形图。</a:t>
            </a:r>
            <a:endParaRPr lang="en-US" altLang="zh-CN" dirty="0"/>
          </a:p>
          <a:p>
            <a:r>
              <a:rPr lang="zh-CN" altLang="en-US" dirty="0"/>
              <a:t>生成树计数。</a:t>
            </a:r>
            <a:endParaRPr lang="en-US" altLang="zh-CN" dirty="0"/>
          </a:p>
          <a:p>
            <a:r>
              <a:rPr lang="zh-CN" altLang="en-US" dirty="0"/>
              <a:t>推荐阅读：多做题。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69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189F-5A63-46D2-81CD-6FE9B3A7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7E8F2-65F7-4A25-9049-341AD7CF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二分图判定。</a:t>
            </a:r>
            <a:endParaRPr lang="en-US" altLang="zh-CN" dirty="0"/>
          </a:p>
          <a:p>
            <a:r>
              <a:rPr lang="zh-CN" altLang="en-US" dirty="0"/>
              <a:t>二分图最大匹配。（</a:t>
            </a:r>
            <a:r>
              <a:rPr lang="en-US" altLang="zh-CN" dirty="0"/>
              <a:t>O(VE)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二分图最佳完美匹配。（</a:t>
            </a:r>
            <a:r>
              <a:rPr lang="en-US" altLang="zh-CN" dirty="0"/>
              <a:t>O(n^3)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二分图最大匹配等于最小点覆盖。</a:t>
            </a:r>
            <a:endParaRPr lang="en-US" altLang="zh-CN" dirty="0"/>
          </a:p>
          <a:p>
            <a:r>
              <a:rPr lang="zh-CN" altLang="en-US" dirty="0"/>
              <a:t>二分图最小路径覆盖</a:t>
            </a:r>
            <a:r>
              <a:rPr lang="en-US" altLang="zh-CN" dirty="0"/>
              <a:t>=</a:t>
            </a:r>
            <a:r>
              <a:rPr lang="zh-CN" altLang="en-US" dirty="0"/>
              <a:t>点数</a:t>
            </a:r>
            <a:r>
              <a:rPr lang="en-US" altLang="zh-CN" dirty="0"/>
              <a:t>-</a:t>
            </a:r>
            <a:r>
              <a:rPr lang="zh-CN" altLang="en-US" dirty="0"/>
              <a:t>最大匹配数</a:t>
            </a:r>
            <a:endParaRPr lang="en-US" altLang="zh-CN" dirty="0"/>
          </a:p>
          <a:p>
            <a:r>
              <a:rPr lang="zh-CN" altLang="en-US" dirty="0"/>
              <a:t>二分图最大独立集</a:t>
            </a:r>
            <a:r>
              <a:rPr lang="en-US" altLang="zh-CN" dirty="0"/>
              <a:t>=</a:t>
            </a:r>
            <a:r>
              <a:rPr lang="zh-CN" altLang="en-US" dirty="0"/>
              <a:t>顶点数</a:t>
            </a:r>
            <a:r>
              <a:rPr lang="en-US" altLang="zh-CN" dirty="0"/>
              <a:t>-</a:t>
            </a:r>
            <a:r>
              <a:rPr lang="zh-CN" altLang="en-US" dirty="0"/>
              <a:t>二分图最大匹配</a:t>
            </a:r>
            <a:endParaRPr lang="en-US" altLang="zh-CN" dirty="0"/>
          </a:p>
          <a:p>
            <a:r>
              <a:rPr lang="zh-CN" altLang="en-US" dirty="0"/>
              <a:t>推荐阅读：多做题。可以参考</a:t>
            </a:r>
            <a:r>
              <a:rPr lang="en-US" altLang="zh-CN" dirty="0"/>
              <a:t>『</a:t>
            </a:r>
            <a:r>
              <a:rPr lang="zh-CN" altLang="en-US" dirty="0"/>
              <a:t>训练指南</a:t>
            </a:r>
            <a:r>
              <a:rPr lang="en-US" altLang="zh-CN" dirty="0"/>
              <a:t>』</a:t>
            </a:r>
            <a:r>
              <a:rPr lang="zh-CN" altLang="en-US" dirty="0"/>
              <a:t>的题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26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189F-5A63-46D2-81CD-6FE9B3A7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7E8F2-65F7-4A25-9049-341AD7CF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最大流 </a:t>
            </a:r>
            <a:r>
              <a:rPr lang="en-US" altLang="zh-CN" dirty="0" err="1"/>
              <a:t>Dinic</a:t>
            </a:r>
            <a:r>
              <a:rPr lang="zh-CN" altLang="en-US" dirty="0"/>
              <a:t>，理论为（</a:t>
            </a:r>
            <a:r>
              <a:rPr lang="en-US" altLang="zh-CN" dirty="0"/>
              <a:t>O(n^2×m)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最小费用最大流，理论为</a:t>
            </a:r>
            <a:r>
              <a:rPr lang="en-US" altLang="zh-CN" dirty="0"/>
              <a:t>(O(</a:t>
            </a:r>
            <a:r>
              <a:rPr lang="en-US" altLang="zh-CN" dirty="0" err="1"/>
              <a:t>nmv</a:t>
            </a:r>
            <a:r>
              <a:rPr lang="en-US" altLang="zh-CN" dirty="0"/>
              <a:t>))</a:t>
            </a:r>
          </a:p>
          <a:p>
            <a:r>
              <a:rPr lang="zh-CN" altLang="en-US" dirty="0"/>
              <a:t>结点容量，拆点。</a:t>
            </a:r>
            <a:endParaRPr lang="en-US" altLang="zh-CN" dirty="0"/>
          </a:p>
          <a:p>
            <a:r>
              <a:rPr lang="zh-CN" altLang="en-US" dirty="0"/>
              <a:t>无源无汇循环流。</a:t>
            </a:r>
            <a:endParaRPr lang="en-US" altLang="zh-CN" dirty="0"/>
          </a:p>
          <a:p>
            <a:r>
              <a:rPr lang="zh-CN" altLang="en-US" dirty="0"/>
              <a:t>最大费用最大流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最小割</a:t>
            </a:r>
            <a:endParaRPr lang="en-US" altLang="zh-CN" dirty="0"/>
          </a:p>
          <a:p>
            <a:r>
              <a:rPr lang="zh-CN" altLang="en-US" dirty="0"/>
              <a:t>推荐阅读：多做题。可以参考</a:t>
            </a:r>
            <a:r>
              <a:rPr lang="en-US" altLang="zh-CN" dirty="0"/>
              <a:t>『</a:t>
            </a:r>
            <a:r>
              <a:rPr lang="zh-CN" altLang="en-US" dirty="0"/>
              <a:t>训练指南</a:t>
            </a:r>
            <a:r>
              <a:rPr lang="en-US" altLang="zh-CN" dirty="0"/>
              <a:t>』</a:t>
            </a:r>
            <a:r>
              <a:rPr lang="zh-CN" altLang="en-US" dirty="0"/>
              <a:t>的题</a:t>
            </a:r>
            <a:endParaRPr lang="en-US" altLang="zh-CN" dirty="0"/>
          </a:p>
          <a:p>
            <a:r>
              <a:rPr lang="zh-CN" altLang="en-US" dirty="0"/>
              <a:t>推荐阅读：算法导论，里面有很多更数学介绍内容。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02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7F751-6D7F-4601-9F76-53DFFC4D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不知道怎么归类的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960B8-BA9D-49F1-9264-68EB80DE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LCA</a:t>
            </a:r>
            <a:r>
              <a:rPr lang="zh-CN" altLang="en-US" dirty="0"/>
              <a:t>（离线做法、在线做法） 推荐阅读：搜索相关博客</a:t>
            </a:r>
            <a:endParaRPr lang="en-US" altLang="zh-CN" dirty="0"/>
          </a:p>
          <a:p>
            <a:r>
              <a:rPr lang="zh-CN" altLang="en-US" dirty="0"/>
              <a:t>一般图最大匹配</a:t>
            </a:r>
            <a:r>
              <a:rPr lang="en-US" altLang="zh-CN" dirty="0"/>
              <a:t>——</a:t>
            </a:r>
            <a:r>
              <a:rPr lang="zh-CN" altLang="en-US" dirty="0"/>
              <a:t>带花树  推荐阅读：搜索相关博客</a:t>
            </a:r>
            <a:endParaRPr lang="en-US" altLang="zh-CN" dirty="0"/>
          </a:p>
          <a:p>
            <a:r>
              <a:rPr lang="en-US" altLang="zh-CN" dirty="0"/>
              <a:t>2-SAT——DFS</a:t>
            </a:r>
            <a:r>
              <a:rPr lang="zh-CN" altLang="en-US" dirty="0"/>
              <a:t>暴力。 推荐阅读：做题，白书题目。</a:t>
            </a:r>
            <a:endParaRPr lang="en-US" altLang="zh-CN" dirty="0"/>
          </a:p>
          <a:p>
            <a:r>
              <a:rPr lang="zh-CN" altLang="en-US" dirty="0"/>
              <a:t>有向无环图的最长链、最短距离等。 推荐阅读：紫书的动态规划章节。</a:t>
            </a:r>
            <a:endParaRPr lang="en-US" altLang="zh-CN" dirty="0"/>
          </a:p>
          <a:p>
            <a:r>
              <a:rPr lang="en-US" altLang="zh-CN" dirty="0"/>
              <a:t>Floyd</a:t>
            </a:r>
            <a:r>
              <a:rPr lang="zh-CN" altLang="en-US" dirty="0"/>
              <a:t>传递闭包</a:t>
            </a:r>
          </a:p>
        </p:txBody>
      </p:sp>
    </p:spTree>
    <p:extLst>
      <p:ext uri="{BB962C8B-B14F-4D97-AF65-F5344CB8AC3E}">
        <p14:creationId xmlns:p14="http://schemas.microsoft.com/office/powerpoint/2010/main" val="183227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40BAB-03C1-42FB-9DD7-3EFFEC72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DFDB0-656E-4D77-B8E8-BAC785AA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多做题。</a:t>
            </a:r>
            <a:endParaRPr lang="en-US" altLang="zh-CN" dirty="0"/>
          </a:p>
          <a:p>
            <a:r>
              <a:rPr lang="zh-CN" altLang="en-US" dirty="0"/>
              <a:t>多做题。。</a:t>
            </a:r>
            <a:endParaRPr lang="en-US" altLang="zh-CN" dirty="0"/>
          </a:p>
          <a:p>
            <a:r>
              <a:rPr lang="zh-CN" altLang="en-US" dirty="0"/>
              <a:t>多做题。。。</a:t>
            </a:r>
            <a:endParaRPr lang="en-US" altLang="zh-CN" dirty="0"/>
          </a:p>
          <a:p>
            <a:r>
              <a:rPr lang="en-US" altLang="zh-CN" dirty="0"/>
              <a:t>https://www.cnblogs.com/AbandonZHANG/archive/2012/07/17/2598257.html</a:t>
            </a:r>
          </a:p>
        </p:txBody>
      </p:sp>
    </p:spTree>
    <p:extLst>
      <p:ext uri="{BB962C8B-B14F-4D97-AF65-F5344CB8AC3E}">
        <p14:creationId xmlns:p14="http://schemas.microsoft.com/office/powerpoint/2010/main" val="393161711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画廊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732</TotalTime>
  <Words>1306</Words>
  <Application>Microsoft Office PowerPoint</Application>
  <PresentationFormat>宽屏</PresentationFormat>
  <Paragraphs>137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Rockwell</vt:lpstr>
      <vt:lpstr>画廊</vt:lpstr>
      <vt:lpstr>关于图各种乱七八糟的</vt:lpstr>
      <vt:lpstr>连通分量（都是基于 Dfs，线性时间）</vt:lpstr>
      <vt:lpstr>几个NP问题</vt:lpstr>
      <vt:lpstr>最短路相关</vt:lpstr>
      <vt:lpstr>生成树相关</vt:lpstr>
      <vt:lpstr>二分图</vt:lpstr>
      <vt:lpstr>网络流</vt:lpstr>
      <vt:lpstr>不知道怎么归类的</vt:lpstr>
      <vt:lpstr>总结</vt:lpstr>
      <vt:lpstr>题解：Crusaders Quest</vt:lpstr>
      <vt:lpstr>PowerPoint 演示文稿</vt:lpstr>
      <vt:lpstr>题解：Werewolf </vt:lpstr>
      <vt:lpstr>题解：Werewolf </vt:lpstr>
      <vt:lpstr>PowerPoint 演示文稿</vt:lpstr>
      <vt:lpstr>PowerPoint 演示文稿</vt:lpstr>
      <vt:lpstr>题解：Wrestling Match</vt:lpstr>
      <vt:lpstr>题解：Flowery Trails</vt:lpstr>
      <vt:lpstr>PowerPoint 演示文稿</vt:lpstr>
      <vt:lpstr>PowerPoint 演示文稿</vt:lpstr>
      <vt:lpstr>题解：Choose the best route </vt:lpstr>
      <vt:lpstr>题解：String of CCPC </vt:lpstr>
      <vt:lpstr>题解：String of CCPC Walk Through the Forest </vt:lpstr>
      <vt:lpstr>题解：Safest Buildings</vt:lpstr>
      <vt:lpstr>PowerPoint 演示文稿</vt:lpstr>
      <vt:lpstr>题解：Relatively Prime Graph</vt:lpstr>
      <vt:lpstr>题解：Slim Span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关于图各种乱七八糟的</dc:title>
  <dc:creator>王 雪竹</dc:creator>
  <cp:lastModifiedBy>王 雪竹</cp:lastModifiedBy>
  <cp:revision>80</cp:revision>
  <dcterms:created xsi:type="dcterms:W3CDTF">2018-08-17T13:04:27Z</dcterms:created>
  <dcterms:modified xsi:type="dcterms:W3CDTF">2018-08-18T14:12:15Z</dcterms:modified>
</cp:coreProperties>
</file>