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325" r:id="rId5"/>
    <p:sldId id="359" r:id="rId6"/>
    <p:sldId id="365" r:id="rId7"/>
    <p:sldId id="409" r:id="rId8"/>
    <p:sldId id="405" r:id="rId9"/>
    <p:sldId id="402" r:id="rId10"/>
    <p:sldId id="408" r:id="rId11"/>
    <p:sldId id="407" r:id="rId12"/>
    <p:sldId id="410" r:id="rId13"/>
    <p:sldId id="403" r:id="rId14"/>
    <p:sldId id="419" r:id="rId15"/>
    <p:sldId id="420" r:id="rId16"/>
    <p:sldId id="421" r:id="rId17"/>
    <p:sldId id="423" r:id="rId18"/>
    <p:sldId id="404" r:id="rId19"/>
    <p:sldId id="427" r:id="rId20"/>
    <p:sldId id="429" r:id="rId21"/>
    <p:sldId id="431" r:id="rId22"/>
    <p:sldId id="43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062"/>
    <a:srgbClr val="537285"/>
    <a:srgbClr val="FEFEFE"/>
    <a:srgbClr val="FFFFFF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2" autoAdjust="0"/>
    <p:restoredTop sz="94660"/>
  </p:normalViewPr>
  <p:slideViewPr>
    <p:cSldViewPr snapToGrid="0">
      <p:cViewPr>
        <p:scale>
          <a:sx n="60" d="100"/>
          <a:sy n="60" d="100"/>
        </p:scale>
        <p:origin x="131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5CAC1-9625-4378-942F-06327CAF8C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79586" cy="68595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4895850" y="2748280"/>
            <a:ext cx="6528435" cy="29845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887595" y="4051935"/>
            <a:ext cx="6527800" cy="8255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sp>
        <p:nvSpPr>
          <p:cNvPr id="20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886960" y="3121660"/>
            <a:ext cx="7452995" cy="5530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165" fontAlgn="base">
              <a:spcBef>
                <a:spcPct val="0"/>
              </a:spcBef>
              <a:spcAft>
                <a:spcPct val="0"/>
              </a:spcAft>
            </a:pPr>
            <a:r>
              <a:rPr lang="zh-CN" sz="3000" dirty="0" smtClean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动态规划</a:t>
            </a:r>
            <a:endParaRPr lang="zh-CN" sz="3000" dirty="0" smtClean="0">
              <a:solidFill>
                <a:srgbClr val="124062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89805" y="2161540"/>
            <a:ext cx="58908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2018 </a:t>
            </a:r>
            <a:r>
              <a:rPr lang="zh-CN" altLang="en-US" sz="2400" dirty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中国传媒大学 </a:t>
            </a:r>
            <a:r>
              <a:rPr lang="en-US" altLang="zh-CN" sz="2400" dirty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ACM</a:t>
            </a:r>
            <a:r>
              <a:rPr lang="zh-CN" altLang="en-US" sz="2400" dirty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暑期集训</a:t>
            </a:r>
            <a:endParaRPr lang="zh-CN" altLang="en-US" sz="2400" dirty="0">
              <a:solidFill>
                <a:srgbClr val="537285"/>
              </a:solidFill>
              <a:latin typeface="Arial Black" panose="020B0A04020102020204" pitchFamily="34" charset="0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2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895850" y="4465320"/>
            <a:ext cx="3291205" cy="420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1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35" dirty="0">
                <a:solidFill>
                  <a:srgbClr val="537285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2015 </a:t>
            </a:r>
            <a:r>
              <a:rPr lang="zh-CN" altLang="en-US" sz="2135" dirty="0">
                <a:solidFill>
                  <a:srgbClr val="537285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信息安全</a:t>
            </a:r>
            <a:r>
              <a:rPr lang="zh-CN" sz="2135" dirty="0">
                <a:solidFill>
                  <a:srgbClr val="537285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 于帅 </a:t>
            </a:r>
            <a:endParaRPr lang="zh-CN" sz="2135" dirty="0">
              <a:solidFill>
                <a:srgbClr val="537285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761066" y="4707140"/>
            <a:ext cx="2699902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104373" y="5313505"/>
            <a:ext cx="2699902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12324" y="735015"/>
            <a:ext cx="2699901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309327" y="249370"/>
            <a:ext cx="2699901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966470" y="1414145"/>
            <a:ext cx="3385820" cy="4030345"/>
            <a:chOff x="1522" y="2227"/>
            <a:chExt cx="5332" cy="6347"/>
          </a:xfrm>
        </p:grpSpPr>
        <p:grpSp>
          <p:nvGrpSpPr>
            <p:cNvPr id="2" name="组合 1"/>
            <p:cNvGrpSpPr/>
            <p:nvPr/>
          </p:nvGrpSpPr>
          <p:grpSpPr>
            <a:xfrm>
              <a:off x="1522" y="2227"/>
              <a:ext cx="5332" cy="6347"/>
              <a:chOff x="966472" y="1413923"/>
              <a:chExt cx="3385613" cy="4030155"/>
            </a:xfrm>
          </p:grpSpPr>
          <p:sp>
            <p:nvSpPr>
              <p:cNvPr id="13" name="任意多边形 12"/>
              <p:cNvSpPr/>
              <p:nvPr/>
            </p:nvSpPr>
            <p:spPr>
              <a:xfrm>
                <a:off x="966474" y="1449377"/>
                <a:ext cx="3385611" cy="3994701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  <a:gd name="connsiteX0-1" fmla="*/ 761425 w 1506470"/>
                  <a:gd name="connsiteY0-2" fmla="*/ 0 h 1359090"/>
                  <a:gd name="connsiteX1-3" fmla="*/ 1506469 w 1506470"/>
                  <a:gd name="connsiteY1-4" fmla="*/ 333523 h 1359090"/>
                  <a:gd name="connsiteX2-5" fmla="*/ 1506469 w 1506470"/>
                  <a:gd name="connsiteY2-6" fmla="*/ 1074028 h 1359090"/>
                  <a:gd name="connsiteX3-7" fmla="*/ 753235 w 1506470"/>
                  <a:gd name="connsiteY3-8" fmla="*/ 1359090 h 1359090"/>
                  <a:gd name="connsiteX4-9" fmla="*/ 0 w 1506470"/>
                  <a:gd name="connsiteY4-10" fmla="*/ 1074028 h 1359090"/>
                  <a:gd name="connsiteX5-11" fmla="*/ 0 w 1506470"/>
                  <a:gd name="connsiteY5-12" fmla="*/ 333523 h 1359090"/>
                  <a:gd name="connsiteX6-13" fmla="*/ 761425 w 1506470"/>
                  <a:gd name="connsiteY6-14" fmla="*/ 0 h 1359090"/>
                  <a:gd name="connsiteX0-15" fmla="*/ 761425 w 1506469"/>
                  <a:gd name="connsiteY0-16" fmla="*/ 0 h 1365148"/>
                  <a:gd name="connsiteX1-17" fmla="*/ 1506469 w 1506469"/>
                  <a:gd name="connsiteY1-18" fmla="*/ 333523 h 1365148"/>
                  <a:gd name="connsiteX2-19" fmla="*/ 1506469 w 1506469"/>
                  <a:gd name="connsiteY2-20" fmla="*/ 1074028 h 1365148"/>
                  <a:gd name="connsiteX3-21" fmla="*/ 753235 w 1506469"/>
                  <a:gd name="connsiteY3-22" fmla="*/ 1365148 h 1365148"/>
                  <a:gd name="connsiteX4-23" fmla="*/ 0 w 1506469"/>
                  <a:gd name="connsiteY4-24" fmla="*/ 1074028 h 1365148"/>
                  <a:gd name="connsiteX5-25" fmla="*/ 0 w 1506469"/>
                  <a:gd name="connsiteY5-26" fmla="*/ 333523 h 1365148"/>
                  <a:gd name="connsiteX6-27" fmla="*/ 761425 w 1506469"/>
                  <a:gd name="connsiteY6-28" fmla="*/ 0 h 13651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506469" h="1365148">
                    <a:moveTo>
                      <a:pt x="761425" y="0"/>
                    </a:moveTo>
                    <a:lnTo>
                      <a:pt x="1506469" y="333523"/>
                    </a:lnTo>
                    <a:lnTo>
                      <a:pt x="1506469" y="1074028"/>
                    </a:lnTo>
                    <a:lnTo>
                      <a:pt x="753235" y="1365148"/>
                    </a:lnTo>
                    <a:lnTo>
                      <a:pt x="0" y="1074028"/>
                    </a:lnTo>
                    <a:lnTo>
                      <a:pt x="0" y="333523"/>
                    </a:lnTo>
                    <a:lnTo>
                      <a:pt x="761425" y="0"/>
                    </a:lnTo>
                    <a:close/>
                  </a:path>
                </a:pathLst>
              </a:custGeom>
              <a:noFill/>
              <a:ln w="101600">
                <a:solidFill>
                  <a:srgbClr val="12406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2320" tIns="313012" rIns="272321" bIns="313011" numCol="1" spcCol="1270" anchor="ctr" anchorCtr="0">
                <a:noAutofit/>
              </a:bodyPr>
              <a:lstStyle/>
              <a:p>
                <a:pPr algn="ctr" defTabSz="213296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800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6472" y="1413923"/>
                <a:ext cx="3385611" cy="3994701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  <a:gd name="connsiteX0-1" fmla="*/ 761425 w 1506470"/>
                  <a:gd name="connsiteY0-2" fmla="*/ 0 h 1359090"/>
                  <a:gd name="connsiteX1-3" fmla="*/ 1506469 w 1506470"/>
                  <a:gd name="connsiteY1-4" fmla="*/ 333523 h 1359090"/>
                  <a:gd name="connsiteX2-5" fmla="*/ 1506469 w 1506470"/>
                  <a:gd name="connsiteY2-6" fmla="*/ 1074028 h 1359090"/>
                  <a:gd name="connsiteX3-7" fmla="*/ 753235 w 1506470"/>
                  <a:gd name="connsiteY3-8" fmla="*/ 1359090 h 1359090"/>
                  <a:gd name="connsiteX4-9" fmla="*/ 0 w 1506470"/>
                  <a:gd name="connsiteY4-10" fmla="*/ 1074028 h 1359090"/>
                  <a:gd name="connsiteX5-11" fmla="*/ 0 w 1506470"/>
                  <a:gd name="connsiteY5-12" fmla="*/ 333523 h 1359090"/>
                  <a:gd name="connsiteX6-13" fmla="*/ 761425 w 1506470"/>
                  <a:gd name="connsiteY6-14" fmla="*/ 0 h 1359090"/>
                  <a:gd name="connsiteX0-15" fmla="*/ 761425 w 1506469"/>
                  <a:gd name="connsiteY0-16" fmla="*/ 0 h 1365148"/>
                  <a:gd name="connsiteX1-17" fmla="*/ 1506469 w 1506469"/>
                  <a:gd name="connsiteY1-18" fmla="*/ 333523 h 1365148"/>
                  <a:gd name="connsiteX2-19" fmla="*/ 1506469 w 1506469"/>
                  <a:gd name="connsiteY2-20" fmla="*/ 1074028 h 1365148"/>
                  <a:gd name="connsiteX3-21" fmla="*/ 753235 w 1506469"/>
                  <a:gd name="connsiteY3-22" fmla="*/ 1365148 h 1365148"/>
                  <a:gd name="connsiteX4-23" fmla="*/ 0 w 1506469"/>
                  <a:gd name="connsiteY4-24" fmla="*/ 1074028 h 1365148"/>
                  <a:gd name="connsiteX5-25" fmla="*/ 0 w 1506469"/>
                  <a:gd name="connsiteY5-26" fmla="*/ 333523 h 1365148"/>
                  <a:gd name="connsiteX6-27" fmla="*/ 761425 w 1506469"/>
                  <a:gd name="connsiteY6-28" fmla="*/ 0 h 13651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506469" h="1365148">
                    <a:moveTo>
                      <a:pt x="761425" y="0"/>
                    </a:moveTo>
                    <a:lnTo>
                      <a:pt x="1506469" y="333523"/>
                    </a:lnTo>
                    <a:lnTo>
                      <a:pt x="1506469" y="1074028"/>
                    </a:lnTo>
                    <a:lnTo>
                      <a:pt x="753235" y="1365148"/>
                    </a:lnTo>
                    <a:lnTo>
                      <a:pt x="0" y="1074028"/>
                    </a:lnTo>
                    <a:lnTo>
                      <a:pt x="0" y="333523"/>
                    </a:lnTo>
                    <a:lnTo>
                      <a:pt x="761425" y="0"/>
                    </a:lnTo>
                    <a:close/>
                  </a:path>
                </a:pathLst>
              </a:custGeom>
              <a:noFill/>
              <a:ln w="76200">
                <a:solidFill>
                  <a:srgbClr val="12406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2320" tIns="313012" rIns="272321" bIns="313011" numCol="1" spcCol="1270" anchor="ctr" anchorCtr="0">
                <a:noAutofit/>
              </a:bodyPr>
              <a:lstStyle/>
              <a:p>
                <a:pPr algn="ctr" defTabSz="213296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800"/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3067" y="5419"/>
              <a:ext cx="2208" cy="10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537285"/>
                  </a:solidFill>
                  <a:latin typeface="Arial Black" panose="020B0A04020102020204" pitchFamily="34" charset="0"/>
                  <a:ea typeface="微软雅黑" panose="020B0503020204020204" charset="-122"/>
                  <a:sym typeface="Calibri" panose="020F0502020204030204" pitchFamily="34" charset="0"/>
                </a:rPr>
                <a:t>2018</a:t>
              </a:r>
              <a:endParaRPr lang="zh-CN" altLang="en-US" sz="3600" dirty="0">
                <a:solidFill>
                  <a:srgbClr val="537285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738" y="3747"/>
              <a:ext cx="4231" cy="2227"/>
              <a:chOff x="1130925" y="2379508"/>
              <a:chExt cx="2659449" cy="1413833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529139" y="2379508"/>
                <a:ext cx="2261235" cy="921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5400" b="1" dirty="0">
                    <a:solidFill>
                      <a:srgbClr val="124062"/>
                    </a:solidFill>
                    <a:latin typeface="Arial" panose="020B0604020202020204"/>
                    <a:ea typeface="微软雅黑" panose="020B0503020204020204" charset="-122"/>
                    <a:sym typeface="Calibri" panose="020F0502020204030204" pitchFamily="34" charset="0"/>
                  </a:rPr>
                  <a:t>ACM</a:t>
                </a:r>
                <a:endParaRPr lang="en-US" altLang="zh-CN" sz="5400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130925" y="3127226"/>
                <a:ext cx="309880" cy="666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CN" altLang="en-US" sz="3735" b="1" dirty="0">
                  <a:solidFill>
                    <a:srgbClr val="124062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322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区间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7060" y="1844675"/>
            <a:ext cx="114128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整数划分问题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给出两个整数 n , m ,要求在 n 中加入m - 1 个乘号，将n分成m段，求出这m段的最大乘积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分析：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状态：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dp[i][j]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为从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开始到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中加入 j 个乘号得到的最大值。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初始状态：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dp[ i ][ 0 ] = 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a[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][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   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1 &lt;= i &lt;= len(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,a[1][i]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从第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位到第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位的数值。</a:t>
            </a:r>
            <a:endParaRPr 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状态转移：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 [ i ] [ j ]  = 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max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(dp [ i ] [ j ] , dp [ k ] [ j-1 ] * a [ k+1 ] [ i ] ) ;      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k&lt;i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"/>
          <p:cNvSpPr txBox="1"/>
          <p:nvPr/>
        </p:nvSpPr>
        <p:spPr>
          <a:xfrm>
            <a:off x="5026545" y="4073962"/>
            <a:ext cx="24638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数位</a:t>
            </a:r>
            <a:r>
              <a:rPr lang="en-US" altLang="zh-CN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DP</a:t>
            </a:r>
            <a:endParaRPr lang="en-US" altLang="zh-CN" sz="54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5498299" y="1431937"/>
            <a:ext cx="1038537" cy="99699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322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数位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12470" y="1950720"/>
            <a:ext cx="110648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lang="en-US" sz="2400">
                <a:ea typeface="宋体" panose="02010600030101010101" pitchFamily="2" charset="-122"/>
                <a:cs typeface="+mn-lt"/>
              </a:rPr>
              <a:t>         数位：一个数的每一位，个位、百位、千位...</a:t>
            </a:r>
            <a:endParaRPr lang="en-US" sz="2400">
              <a:ea typeface="宋体" panose="02010600030101010101" pitchFamily="2" charset="-122"/>
              <a:cs typeface="+mn-lt"/>
            </a:endParaRPr>
          </a:p>
          <a:p>
            <a:pPr algn="l" fontAlgn="auto"/>
            <a:endParaRPr lang="en-US" sz="2400">
              <a:ea typeface="宋体" panose="02010600030101010101" pitchFamily="2" charset="-122"/>
              <a:cs typeface="+mn-lt"/>
            </a:endParaRPr>
          </a:p>
          <a:p>
            <a:pPr algn="l" fontAlgn="auto"/>
            <a:r>
              <a:rPr lang="en-US" sz="2400">
                <a:ea typeface="宋体" panose="02010600030101010101" pitchFamily="2" charset="-122"/>
                <a:cs typeface="+mn-lt"/>
              </a:rPr>
              <a:t>         数位DP</a:t>
            </a:r>
            <a:r>
              <a:rPr lang="zh-CN" altLang="en-US" sz="2400">
                <a:ea typeface="宋体" panose="02010600030101010101" pitchFamily="2" charset="-122"/>
                <a:cs typeface="+mn-lt"/>
              </a:rPr>
              <a:t>：</a:t>
            </a:r>
            <a:r>
              <a:rPr lang="en-US" sz="2400">
                <a:ea typeface="宋体" panose="02010600030101010101" pitchFamily="2" charset="-122"/>
                <a:cs typeface="+mn-lt"/>
              </a:rPr>
              <a:t>是一种计数用的，在数位上进行的DP，一般就是要统计一个区间[l,r]内满足一些条件数的个数。</a:t>
            </a:r>
            <a:endParaRPr lang="en-US" sz="2400">
              <a:ea typeface="宋体" panose="02010600030101010101" pitchFamily="2" charset="-122"/>
              <a:cs typeface="+mn-lt"/>
            </a:endParaRPr>
          </a:p>
          <a:p>
            <a:pPr algn="l" fontAlgn="auto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/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时间复杂度一般为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O(len(n))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，即要处理的数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的长度（数位个数）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/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/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一般流程：先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DP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预处理出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10,100,1000...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范围内的与解相关的数的个数，或者长度为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1,2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...,len(n)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的解的个数，再根据要处理的数按位统计解的个数。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322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数位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7060" y="1844675"/>
            <a:ext cx="114128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题意：</a:t>
            </a:r>
            <a:endParaRPr 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/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sz="2000">
                <a:ea typeface="宋体" panose="02010600030101010101" pitchFamily="2" charset="-122"/>
                <a:cs typeface="+mn-lt"/>
              </a:rPr>
              <a:t>求1~N范围内，满足所有数位中至少包含一个相邻的“49”的数，如：49,149,249...。N&lt;2^63-1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/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/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分析：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/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状态：</a:t>
            </a:r>
            <a:r>
              <a:rPr lang="en-US" sz="2000">
                <a:ea typeface="宋体" panose="02010600030101010101" pitchFamily="2" charset="-122"/>
                <a:cs typeface="+mn-lt"/>
              </a:rPr>
              <a:t>f[i][0]表示长度小于等于i,且不包含49的数的个数。</a:t>
            </a:r>
            <a:endParaRPr lang="en-US" sz="2000">
              <a:ea typeface="宋体" panose="02010600030101010101" pitchFamily="2" charset="-122"/>
              <a:cs typeface="+mn-lt"/>
            </a:endParaRPr>
          </a:p>
          <a:p>
            <a:pPr fontAlgn="auto"/>
            <a:r>
              <a:rPr lang="en-US" sz="2000">
                <a:ea typeface="宋体" panose="02010600030101010101" pitchFamily="2" charset="-122"/>
                <a:cs typeface="+mn-lt"/>
              </a:rPr>
              <a:t>                    f[i][1]表示长度小于等于i,首位为9且不包含49。</a:t>
            </a:r>
            <a:endParaRPr lang="en-US" sz="2000">
              <a:ea typeface="宋体" panose="02010600030101010101" pitchFamily="2" charset="-122"/>
              <a:cs typeface="+mn-lt"/>
            </a:endParaRPr>
          </a:p>
          <a:p>
            <a:pPr fontAlgn="auto"/>
            <a:r>
              <a:rPr lang="en-US" sz="2000">
                <a:ea typeface="宋体" panose="02010600030101010101" pitchFamily="2" charset="-122"/>
                <a:cs typeface="+mn-lt"/>
              </a:rPr>
              <a:t>                    f[i][2]</a:t>
            </a:r>
            <a:r>
              <a:rPr lang="en-US" sz="2000">
                <a:ea typeface="宋体" panose="02010600030101010101" pitchFamily="2" charset="-122"/>
                <a:cs typeface="+mn-lt"/>
                <a:sym typeface="+mn-ea"/>
              </a:rPr>
              <a:t>表示长度小于等于i,且包含49的数的个数。</a:t>
            </a:r>
            <a:endParaRPr lang="en-US" sz="2000">
              <a:ea typeface="宋体" panose="02010600030101010101" pitchFamily="2" charset="-122"/>
              <a:cs typeface="+mn-lt"/>
              <a:sym typeface="+mn-ea"/>
            </a:endParaRPr>
          </a:p>
          <a:p>
            <a:pPr fontAlgn="auto"/>
            <a:r>
              <a:rPr lang="en-US" sz="2000">
                <a:ea typeface="宋体" panose="02010600030101010101" pitchFamily="2" charset="-122"/>
                <a:cs typeface="+mn-lt"/>
                <a:sym typeface="+mn-ea"/>
              </a:rPr>
              <a:t>       </a:t>
            </a:r>
            <a:r>
              <a:rPr lang="zh-CN" altLang="en-US" sz="2000">
                <a:ea typeface="宋体" panose="02010600030101010101" pitchFamily="2" charset="-122"/>
                <a:cs typeface="+mn-lt"/>
                <a:sym typeface="+mn-ea"/>
              </a:rPr>
              <a:t>初始状态：</a:t>
            </a:r>
            <a:r>
              <a:rPr lang="en-US" altLang="zh-CN" sz="2000">
                <a:ea typeface="宋体" panose="02010600030101010101" pitchFamily="2" charset="-122"/>
                <a:cs typeface="+mn-lt"/>
                <a:sym typeface="+mn-ea"/>
              </a:rPr>
              <a:t>f[0][0]=1;</a:t>
            </a:r>
            <a:endParaRPr lang="en-US" sz="2000">
              <a:ea typeface="宋体" panose="02010600030101010101" pitchFamily="2" charset="-122"/>
              <a:cs typeface="+mn-lt"/>
              <a:sym typeface="+mn-ea"/>
            </a:endParaRPr>
          </a:p>
          <a:p>
            <a:pPr fontAlgn="auto"/>
            <a:r>
              <a:rPr lang="en-US" sz="2000">
                <a:ea typeface="宋体" panose="02010600030101010101" pitchFamily="2" charset="-122"/>
                <a:cs typeface="+mn-lt"/>
                <a:sym typeface="+mn-ea"/>
              </a:rPr>
              <a:t>       </a:t>
            </a:r>
            <a:endParaRPr 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322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数位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7060" y="1844675"/>
            <a:ext cx="114128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按位统计解的个数。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/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322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数位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12470" y="2521585"/>
            <a:ext cx="1141285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注意边界！！！</a:t>
            </a:r>
            <a:endParaRPr 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一定注意不要重复或遗漏！！！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"/>
          <p:cNvSpPr txBox="1"/>
          <p:nvPr/>
        </p:nvSpPr>
        <p:spPr>
          <a:xfrm>
            <a:off x="4413135" y="4127302"/>
            <a:ext cx="38417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状态压缩</a:t>
            </a:r>
            <a:r>
              <a:rPr lang="en-US" altLang="zh-CN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DP</a:t>
            </a:r>
            <a:endParaRPr lang="en-US" altLang="zh-CN" sz="54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5498299" y="1431937"/>
            <a:ext cx="1038537" cy="99699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35471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状态压缩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9580" y="1538605"/>
            <a:ext cx="1141285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骨牌覆盖问题：</a:t>
            </a:r>
            <a:endParaRPr 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一个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n*m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1&lt;=n,m&lt;=11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）的矩阵，用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1*2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，或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2*1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的方块填满，求方案数。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n=2,m=4,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种方案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                                                n=2,m=3,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种方案：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分析：考虑矩阵中相邻两行的关系，若知道了前一行的状态，可以知道下一行方块的方法。如前一行某一列没放，则下一行必须放置一个竖的方块，否则第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i-1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行将放不满。因此我们一个数来表示某一行的状态，数的第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表示某一行的这一列没有放方块，为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表示放了，如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1100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表示第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1,2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列放了方块，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3,4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列没放。则总共有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2^m-1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种状态，当前其中某一些为无效状态，如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因此，令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f[i][j]表示第i行（前i-1行都被放满）状态为j的方案数，状态转移为：f[i][j]+=f[i-1][k],其中状态k可以通过放方块变成状态j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k的某一位x为0，表示i-1行第x为没放方块，则第i行必须竖放一个方块，才能将第i行填满；若第i-1行连续两个为1，则第i行可以不放或者横放一个方块，但第i行不能竖放，因为这会影响第i+1行的状态。可以由状态k搜索到状态j，也可以枚举状态k和j，判断这两个状态是否可以由k到达j。f[n][(1&lt;&lt;m)-1]即为答案，若n&lt;m，交换n,m，可以减少状态数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95" y="2657475"/>
            <a:ext cx="3904615" cy="523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355" y="2657475"/>
            <a:ext cx="1905000" cy="45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35471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状态压缩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9580" y="1538605"/>
            <a:ext cx="1141285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骨牌覆盖问题：</a:t>
            </a:r>
            <a:endParaRPr 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一个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n*m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1&lt;=n,m&lt;=11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）的矩阵，用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1*2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，或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2*1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的方块填满，求方案数。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n=2,m=4,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种方案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                                                n=2,m=3,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种方案：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分析：考虑矩阵中相邻两行的关系，若知道了前一行的状态，可以知道下一行方块的方法。如前一行某一列没放，则下一行必须放置一个竖的方块，否则第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i-1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行将放不满。因此我们一个数来表示某一行的状态，数的第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表示某一行的这一列没有放方块，为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表示放了，如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1100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表示第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1,2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列放了方块，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3,4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列没放。则总共有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2^m-1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种状态，当前其中某一些为无效状态，如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因此，令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f[i][j]表示第i行（前i-1行都被放满）状态为j的方案数，状态转移为：f[i][j]+=f[i-1][k],其中状态k可以通过放方块变成状态j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k的某一位x为0，表示i-1行第x为没放方块，则第i行必须竖放一个方块，才能将第i行填满；若第i-1行连续两个为1，则第i行可以不放或者横放一个方块，但第i行不能竖放，因为这会影响第i+1行的状态。可以由状态k搜索到状态j，也可以枚举状态k和j，判断这两个状态是否可以由k到达j。f[n][(1&lt;&lt;m)-1]即为答案，若n&lt;m，交换n,m，可以减少状态数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95" y="2657475"/>
            <a:ext cx="3904615" cy="523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355" y="2657475"/>
            <a:ext cx="1905000" cy="45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35471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状态压缩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37515" y="1752600"/>
            <a:ext cx="120859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/>
          </a:p>
          <a:p>
            <a:r>
              <a:rPr lang="zh-CN" altLang="en-US" sz="2000"/>
              <a:t>枚举状态</a:t>
            </a:r>
            <a:r>
              <a:rPr lang="en-US" altLang="zh-CN" sz="2000"/>
              <a:t>i,j,</a:t>
            </a:r>
            <a:r>
              <a:rPr lang="zh-CN" altLang="en-US" sz="2000"/>
              <a:t>判断是否可以由状态</a:t>
            </a:r>
            <a:r>
              <a:rPr lang="en-US" altLang="zh-CN" sz="2000"/>
              <a:t>i</a:t>
            </a:r>
            <a:r>
              <a:rPr lang="zh-CN" altLang="en-US" sz="2000"/>
              <a:t>到达状态</a:t>
            </a:r>
            <a:r>
              <a:rPr lang="en-US" altLang="zh-CN" sz="2000"/>
              <a:t>j</a:t>
            </a:r>
            <a:r>
              <a:rPr lang="zh-CN" altLang="en-US" sz="2000"/>
              <a:t>，其中</a:t>
            </a:r>
            <a:r>
              <a:rPr lang="en-US" altLang="zh-CN" sz="2000"/>
              <a:t>mark[x]</a:t>
            </a:r>
            <a:r>
              <a:rPr lang="zh-CN" altLang="en-US" sz="2000"/>
              <a:t>表示</a:t>
            </a:r>
            <a:r>
              <a:rPr lang="en-US" altLang="zh-CN" sz="2000"/>
              <a:t>x</a:t>
            </a:r>
            <a:r>
              <a:rPr lang="zh-CN" altLang="en-US" sz="2000"/>
              <a:t>是否为第一行的可行状态，为</a:t>
            </a:r>
            <a:r>
              <a:rPr lang="en-US" altLang="zh-CN" sz="2000"/>
              <a:t>1</a:t>
            </a:r>
            <a:r>
              <a:rPr lang="zh-CN" altLang="en-US" sz="2000"/>
              <a:t>表示可行</a:t>
            </a:r>
            <a:endParaRPr lang="zh-CN" altLang="en-US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2590165"/>
            <a:ext cx="8016240" cy="3467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69231" y="450795"/>
            <a:ext cx="3345605" cy="748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1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5" dirty="0">
                <a:solidFill>
                  <a:srgbClr val="124062"/>
                </a:solidFill>
                <a:latin typeface="+mj-lt"/>
                <a:ea typeface="+mn-ea"/>
                <a:sym typeface="Calibri" panose="020F0502020204030204" pitchFamily="34" charset="0"/>
              </a:rPr>
              <a:t>CONTENTS</a:t>
            </a:r>
            <a:endParaRPr lang="en-US" altLang="zh-CN" sz="3735" dirty="0">
              <a:solidFill>
                <a:srgbClr val="124062"/>
              </a:solidFill>
              <a:latin typeface="+mj-lt"/>
              <a:ea typeface="+mn-ea"/>
              <a:sym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25865" y="1219345"/>
            <a:ext cx="421359" cy="0"/>
          </a:xfrm>
          <a:prstGeom prst="line">
            <a:avLst/>
          </a:prstGeom>
          <a:ln w="285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SpPr/>
          <p:nvPr/>
        </p:nvSpPr>
        <p:spPr>
          <a:xfrm>
            <a:off x="210156" y="1218151"/>
            <a:ext cx="4213345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Lorem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ipsum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dolor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consectetuer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adipiscing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elit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.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Aenean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commodo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ligula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eget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dolor</a:t>
            </a:r>
            <a:endParaRPr lang="zh-CN" altLang="en-US" sz="1465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21038" y="2206761"/>
            <a:ext cx="624189" cy="736484"/>
            <a:chOff x="2521038" y="2206761"/>
            <a:chExt cx="624189" cy="736484"/>
          </a:xfrm>
        </p:grpSpPr>
        <p:sp>
          <p:nvSpPr>
            <p:cNvPr id="21" name="任意多边形 20"/>
            <p:cNvSpPr/>
            <p:nvPr/>
          </p:nvSpPr>
          <p:spPr>
            <a:xfrm>
              <a:off x="2521038" y="2206761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548803" y="2342077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5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01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03751" y="5406695"/>
            <a:ext cx="624189" cy="736484"/>
            <a:chOff x="2503751" y="5406695"/>
            <a:chExt cx="624189" cy="736484"/>
          </a:xfrm>
        </p:grpSpPr>
        <p:sp>
          <p:nvSpPr>
            <p:cNvPr id="24" name="任意多边形 23"/>
            <p:cNvSpPr/>
            <p:nvPr/>
          </p:nvSpPr>
          <p:spPr>
            <a:xfrm>
              <a:off x="2503751" y="5406695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531516" y="5542011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5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03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21038" y="3806728"/>
            <a:ext cx="624189" cy="736484"/>
            <a:chOff x="2521038" y="3806728"/>
            <a:chExt cx="624189" cy="736484"/>
          </a:xfrm>
        </p:grpSpPr>
        <p:sp>
          <p:nvSpPr>
            <p:cNvPr id="27" name="任意多边形 26"/>
            <p:cNvSpPr/>
            <p:nvPr/>
          </p:nvSpPr>
          <p:spPr>
            <a:xfrm>
              <a:off x="2521038" y="3806728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548803" y="3942044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5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02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54649" y="2984810"/>
            <a:ext cx="624189" cy="736484"/>
            <a:chOff x="6854649" y="2984810"/>
            <a:chExt cx="624189" cy="736484"/>
          </a:xfrm>
        </p:grpSpPr>
        <p:sp>
          <p:nvSpPr>
            <p:cNvPr id="31" name="任意多边形 30"/>
            <p:cNvSpPr/>
            <p:nvPr/>
          </p:nvSpPr>
          <p:spPr>
            <a:xfrm>
              <a:off x="6854649" y="2984810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882414" y="3120126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5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04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V="1">
            <a:off x="8663296" y="547216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9060299" y="61571"/>
            <a:ext cx="2699901" cy="1393271"/>
          </a:xfrm>
          <a:prstGeom prst="line">
            <a:avLst/>
          </a:prstGeom>
          <a:ln w="31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0226984" y="239377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0623987" y="-246268"/>
            <a:ext cx="2699901" cy="1393271"/>
          </a:xfrm>
          <a:prstGeom prst="line">
            <a:avLst/>
          </a:prstGeom>
          <a:ln w="3175">
            <a:gradFill>
              <a:gsLst>
                <a:gs pos="0">
                  <a:srgbClr val="FCF873">
                    <a:alpha val="50000"/>
                  </a:srgbClr>
                </a:gs>
                <a:gs pos="100000">
                  <a:srgbClr val="DCAA1F">
                    <a:alpha val="50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854649" y="4584777"/>
            <a:ext cx="624189" cy="736484"/>
            <a:chOff x="6854649" y="4584777"/>
            <a:chExt cx="624189" cy="736484"/>
          </a:xfrm>
        </p:grpSpPr>
        <p:sp>
          <p:nvSpPr>
            <p:cNvPr id="45" name="任意多边形 44"/>
            <p:cNvSpPr/>
            <p:nvPr/>
          </p:nvSpPr>
          <p:spPr>
            <a:xfrm>
              <a:off x="6854649" y="4584777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882414" y="4720093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5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05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sp>
        <p:nvSpPr>
          <p:cNvPr id="47" name="TextBox 6"/>
          <p:cNvSpPr txBox="1">
            <a:spLocks noChangeArrowheads="1"/>
          </p:cNvSpPr>
          <p:nvPr/>
        </p:nvSpPr>
        <p:spPr bwMode="auto">
          <a:xfrm>
            <a:off x="3592830" y="2343150"/>
            <a:ext cx="293243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zh-CN" altLang="en-US" sz="2665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</a:rPr>
              <a:t>概率</a:t>
            </a:r>
            <a:r>
              <a:rPr lang="en-US" altLang="zh-CN" sz="2665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</a:rPr>
              <a:t>DP</a:t>
            </a:r>
            <a:endParaRPr lang="en-US" altLang="zh-CN" sz="2665" dirty="0">
              <a:solidFill>
                <a:srgbClr val="12406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TextBox 6"/>
          <p:cNvSpPr txBox="1">
            <a:spLocks noChangeArrowheads="1"/>
          </p:cNvSpPr>
          <p:nvPr/>
        </p:nvSpPr>
        <p:spPr bwMode="auto">
          <a:xfrm>
            <a:off x="3617595" y="3924300"/>
            <a:ext cx="238823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zh-CN" altLang="en-US" sz="2665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</a:rPr>
              <a:t>区间</a:t>
            </a:r>
            <a:r>
              <a:rPr lang="en-US" altLang="zh-CN" sz="2665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</a:rPr>
              <a:t>DP</a:t>
            </a:r>
            <a:endParaRPr lang="en-US" altLang="zh-CN" sz="2665" dirty="0">
              <a:solidFill>
                <a:srgbClr val="12406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592885" y="5543855"/>
            <a:ext cx="2957830" cy="668829"/>
            <a:chOff x="3592885" y="5543855"/>
            <a:chExt cx="2957830" cy="668829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3617650" y="5543855"/>
              <a:ext cx="2933065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5" dirty="0">
                  <a:solidFill>
                    <a:srgbClr val="124062"/>
                  </a:solidFill>
                  <a:latin typeface="微软雅黑" panose="020B0503020204020204" charset="-122"/>
                  <a:ea typeface="微软雅黑" panose="020B0503020204020204" charset="-122"/>
                </a:rPr>
                <a:t>数位</a:t>
              </a:r>
              <a:r>
                <a:rPr lang="en-US" altLang="zh-CN" sz="2665" dirty="0">
                  <a:solidFill>
                    <a:srgbClr val="124062"/>
                  </a:solidFill>
                  <a:latin typeface="微软雅黑" panose="020B0503020204020204" charset="-122"/>
                  <a:ea typeface="微软雅黑" panose="020B0503020204020204" charset="-122"/>
                </a:rPr>
                <a:t>DP</a:t>
              </a:r>
              <a:endParaRPr lang="en-US" altLang="zh-CN" sz="2665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TextBox 9"/>
            <p:cNvSpPr txBox="1"/>
            <p:nvPr/>
          </p:nvSpPr>
          <p:spPr>
            <a:xfrm>
              <a:off x="3592885" y="5875499"/>
              <a:ext cx="309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3" name="TextBox 40"/>
          <p:cNvSpPr txBox="1">
            <a:spLocks noChangeArrowheads="1"/>
          </p:cNvSpPr>
          <p:nvPr/>
        </p:nvSpPr>
        <p:spPr bwMode="auto">
          <a:xfrm>
            <a:off x="7935595" y="3121660"/>
            <a:ext cx="32194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zh-CN" altLang="en-US" sz="2665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</a:rPr>
              <a:t>状态压缩</a:t>
            </a:r>
            <a:r>
              <a:rPr lang="en-US" altLang="zh-CN" sz="2665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</a:rPr>
              <a:t>DP</a:t>
            </a:r>
            <a:endParaRPr lang="zh-CN" altLang="en-US" sz="2665" dirty="0">
              <a:solidFill>
                <a:srgbClr val="12406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Box 6"/>
          <p:cNvSpPr txBox="1">
            <a:spLocks noChangeArrowheads="1"/>
          </p:cNvSpPr>
          <p:nvPr/>
        </p:nvSpPr>
        <p:spPr bwMode="auto">
          <a:xfrm>
            <a:off x="7935595" y="4721225"/>
            <a:ext cx="294703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zh-CN" altLang="en-US" sz="2665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</a:rPr>
              <a:t>其他类型</a:t>
            </a:r>
            <a:r>
              <a:rPr lang="en-US" altLang="zh-CN" sz="2665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</a:rPr>
              <a:t>DP</a:t>
            </a:r>
            <a:endParaRPr lang="zh-CN" altLang="en-US" sz="2665" dirty="0">
              <a:solidFill>
                <a:srgbClr val="12406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0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35471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状态压缩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48285" y="1569720"/>
            <a:ext cx="12085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根据当前状态</a:t>
            </a:r>
            <a:r>
              <a:rPr lang="en-US" altLang="zh-CN" sz="2000"/>
              <a:t>opt,</a:t>
            </a:r>
            <a:r>
              <a:rPr lang="zh-CN" altLang="en-US" sz="2000"/>
              <a:t>搜索下一个可到达的状态，进行转移：</a:t>
            </a:r>
            <a:endParaRPr lang="zh-CN" alt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090" y="2451100"/>
            <a:ext cx="7775575" cy="2888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"/>
          <p:cNvSpPr txBox="1"/>
          <p:nvPr/>
        </p:nvSpPr>
        <p:spPr>
          <a:xfrm>
            <a:off x="4863985" y="4073962"/>
            <a:ext cx="24638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概率</a:t>
            </a:r>
            <a:r>
              <a:rPr lang="en-US" altLang="zh-CN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DP</a:t>
            </a:r>
            <a:endParaRPr lang="en-US" altLang="zh-CN" sz="54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5498299" y="1431937"/>
            <a:ext cx="1038537" cy="99699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322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概率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92455" y="1834515"/>
            <a:ext cx="1125220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概率的运算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Ø 两个互斥事件，发生任一个的概率等于两个事件的概率和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Ø 对于分步进行的事件，可以使用乘法原则。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Ø 对于一般情况p(A+B)=p(A)+p(B)-p(AB)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期望的运算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Ø E(φ)= ΣφiPi，这是期望的定义，其中φi是一个取值，而Pi是取这个值的概率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Ø 期望有“线性”，随机变量线性组合的期望，等于期望的线性组合。也就是说对于不相关的两个随机变量φ和ξ，E(φ±ξ)=E(φ)±E(ξ)；E(φξ)=E(φ)E(ξ)；E(φ/ξ)=E(φ)/E(ξ)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概率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主要用于求解期望、概率等题目。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322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概率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92455" y="1834515"/>
            <a:ext cx="1076134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hdu3853:</a:t>
            </a:r>
            <a:endParaRPr 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有一个迷宫r行m列,开始点在[1,1]现在要走到[r,c]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每个点都是一个传送门，一次消耗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点魔力，可以有一定的概率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可以走到[x+1,y]或者[x,y+1]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或停留在原地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问平均消耗多少魔力能走到[r,c]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分析：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假设dp[i][j]表示在点[i,j]到达[r,c]所需要消耗的平均魔力(期望)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则从dp[i][j]可以到达:dp[i][j],dp[i+1,j],dp[i][j+1];对应概率分别为：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p1,p2,p3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由E(aA+bB+cC...)=aEA+bEB+cEC+...//包含状态A,B,C的期望可以分解子期望求解 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得到dp[i][j]=p1*dp[i][j]+p2*dp[i+1][j]+p3*dp[i][j+1]+2;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dp[i][j]=(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p2*dp[i+1][j]+p3*dp[i][j+1]+2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)/(1-p1);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注意当某一点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[i,j]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到达自身的概率为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时，它的期望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f[i][j]=0;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322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概率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92455" y="1834515"/>
            <a:ext cx="1141285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zoj3640:</a:t>
            </a:r>
            <a:endParaRPr 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有N条路，每条路都有一个Ci值，现在一个人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每天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要从中挑一条路逃出去，挑中每条路概率相同，一开始这个人有一个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值，他随机挑一条路，如果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值大于Ci那么他需要花费Ti天逃出去，如果小于的话那么就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花费一天时间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f增长Ci的大小，然后重复该过程，问逃出去需要的天数的数学期望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分析：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]表示攻击力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还需要多少天逃出的期望，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]即为答案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状态转移：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如果 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&gt;c[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那么显然还需要 t[i]时间逃出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如果 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&lt;=c[i] 那么先要花费一天把攻击力增加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+c[i],然后还要花费的时间是dp[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+c[i]]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dp[f]= Σ 1/n * t[i]              ,f&gt;c[[i]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+∑ 1/n * dp[f+c[i]]        ,f&lt;=c[i]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f+c[i]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一定是增大的，总会有大于所有的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Ci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的时候，所以状态是有限的（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而且并不是连续的），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不会无限的递归下去，因此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用记忆化搜索实现。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"/>
          <p:cNvSpPr txBox="1"/>
          <p:nvPr/>
        </p:nvSpPr>
        <p:spPr>
          <a:xfrm>
            <a:off x="5026545" y="4007287"/>
            <a:ext cx="24638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区间</a:t>
            </a:r>
            <a:r>
              <a:rPr lang="en-US" altLang="zh-CN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DP</a:t>
            </a:r>
            <a:endParaRPr lang="en-US" altLang="zh-CN" sz="54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5498299" y="1431937"/>
            <a:ext cx="1038537" cy="99699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322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区间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49275" y="2036445"/>
            <a:ext cx="8425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区间DP，顾名思义是在区间上DP，它的主要思想就是先在小区间进行DP得到最优解，然后再利用小区间的最优解合并求大区间的最优解。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322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区间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92455" y="1834515"/>
            <a:ext cx="114128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石子合并问题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有N堆石子，现要将石子有序的合并成一堆，规定如下：每次只能移动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相邻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的2堆石子合并，合并花费为新合成的一堆石子的数量。求将这N堆石子合并成一堆的总花费最小。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(N&lt;=100)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分析：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[i][j]表示第i到第j堆石子合并的最优值，sum[i][j]表示第i到第j堆石子的总数量。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状态转移：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95" y="4169410"/>
            <a:ext cx="5247640" cy="828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4053840"/>
            <a:ext cx="5848985" cy="2536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3651</Words>
  <Application>WPS Presentation</Application>
  <PresentationFormat>宽屏</PresentationFormat>
  <Paragraphs>178</Paragraphs>
  <Slides>20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Arial Black</vt:lpstr>
      <vt:lpstr>Arial</vt:lpstr>
      <vt:lpstr>微软雅黑 Light</vt:lpstr>
      <vt:lpstr>创艺简细圆</vt:lpstr>
      <vt:lpstr>Kartika</vt:lpstr>
      <vt:lpstr>Arial Unicode MS</vt:lpstr>
      <vt:lpstr>Calibri Light</vt:lpstr>
      <vt:lpstr>PMingLiU-ExtB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acer</cp:lastModifiedBy>
  <cp:revision>360</cp:revision>
  <dcterms:created xsi:type="dcterms:W3CDTF">2017-02-19T15:11:00Z</dcterms:created>
  <dcterms:modified xsi:type="dcterms:W3CDTF">2018-08-10T02:12:56Z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1033-10.2.0.7439</vt:lpwstr>
  </property>
</Properties>
</file>