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2" r:id="rId2"/>
    <p:sldId id="306" r:id="rId3"/>
    <p:sldId id="313" r:id="rId4"/>
    <p:sldId id="315" r:id="rId5"/>
    <p:sldId id="314" r:id="rId6"/>
    <p:sldId id="317" r:id="rId7"/>
    <p:sldId id="318" r:id="rId8"/>
    <p:sldId id="316" r:id="rId9"/>
    <p:sldId id="319" r:id="rId10"/>
    <p:sldId id="320" r:id="rId11"/>
    <p:sldId id="32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50" autoAdjust="0"/>
  </p:normalViewPr>
  <p:slideViewPr>
    <p:cSldViewPr snapToGrid="0">
      <p:cViewPr varScale="1">
        <p:scale>
          <a:sx n="55" d="100"/>
          <a:sy n="55" d="100"/>
        </p:scale>
        <p:origin x="1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37F1E-390C-491B-901F-6216DC016883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BD601-8F42-457B-9172-D2C8327D8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1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22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671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7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2 1 3 2 4</a:t>
            </a:r>
          </a:p>
          <a:p>
            <a:r>
              <a:rPr lang="zh-CN" altLang="en-US" dirty="0"/>
              <a:t>贪心：</a:t>
            </a:r>
            <a:r>
              <a:rPr lang="en-US" altLang="zh-CN" dirty="0"/>
              <a:t>3 3 2 4 -&gt; 3 5 4 -&gt; 8 4 -&gt; 12 3+5+8+12=28</a:t>
            </a:r>
          </a:p>
          <a:p>
            <a:r>
              <a:rPr lang="zh-CN" altLang="en-US" dirty="0"/>
              <a:t>实际最优解：</a:t>
            </a:r>
            <a:r>
              <a:rPr lang="en-US" altLang="zh-CN" dirty="0"/>
              <a:t>3 3 2 4 -&gt; 3 3 6 -&gt; 6 6 -&gt; 12 3+6+6+12=27</a:t>
            </a:r>
            <a:endParaRPr lang="pt-BR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5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证明：</a:t>
            </a:r>
            <a:r>
              <a:rPr lang="en-US" altLang="zh-CN" dirty="0"/>
              <a:t>https://blog.csdn.net/u014800748/article/details/45750737</a:t>
            </a:r>
            <a:endParaRPr lang="pt-BR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0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32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58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33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判断一个数字</a:t>
            </a:r>
            <a:r>
              <a:rPr lang="en-US" altLang="zh-CN" dirty="0"/>
              <a:t>x</a:t>
            </a:r>
            <a:r>
              <a:rPr lang="zh-CN" altLang="en-US" dirty="0"/>
              <a:t>二进制下第</a:t>
            </a:r>
            <a:r>
              <a:rPr lang="en-US" altLang="zh-CN" dirty="0" err="1"/>
              <a:t>i</a:t>
            </a:r>
            <a:r>
              <a:rPr lang="zh-CN" altLang="en-US" dirty="0"/>
              <a:t>位是不是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x &amp; ( 1 &lt;&lt; ( i-1 ) )</a:t>
            </a:r>
          </a:p>
          <a:p>
            <a:r>
              <a:rPr lang="zh-CN" altLang="en-US" dirty="0"/>
              <a:t>将一个数字</a:t>
            </a:r>
            <a:r>
              <a:rPr lang="en-US" altLang="zh-CN" dirty="0"/>
              <a:t>x</a:t>
            </a:r>
            <a:r>
              <a:rPr lang="zh-CN" altLang="en-US" dirty="0"/>
              <a:t>二进制下第</a:t>
            </a:r>
            <a:r>
              <a:rPr lang="en-US" altLang="zh-CN" dirty="0" err="1"/>
              <a:t>i</a:t>
            </a:r>
            <a:r>
              <a:rPr lang="zh-CN" altLang="en-US" dirty="0"/>
              <a:t>位更改成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x = x | ( 1 &lt;&lt; ( i-1 ) )</a:t>
            </a:r>
          </a:p>
          <a:p>
            <a:r>
              <a:rPr lang="zh-CN" altLang="en-US" dirty="0"/>
              <a:t>去掉数字二进制下最靠右的第一个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x = x &amp; (x-1)</a:t>
            </a:r>
            <a:endParaRPr lang="pt-BR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2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40CF2-3E18-4359-A632-7BF55FF5A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D5207A-1876-4D52-A6BD-A66B3C01B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B86D9-8B56-45A3-85B2-ECB12CB6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B0A-F0A6-4036-AC08-D78BE0E3017C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A2CC7-6B9E-4888-99AE-CA43BA90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BE93E-D358-4916-96CB-52E33DF3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5852-41D6-4479-B786-8982BE96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8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E84FF-0957-4EE5-8F21-B89C24D9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85A948-CFBB-4F87-AA11-E130FC984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AA53A-3A83-446A-AD26-35EC402F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B0A-F0A6-4036-AC08-D78BE0E3017C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B5F9D-C244-43A3-B763-54DA1386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D97B2-F359-4190-B72B-9BF82467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5852-41D6-4479-B786-8982BE96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C0E680-3D93-45E9-BF6C-8E70A3A72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C7769-021A-48D2-BC0E-0586EFDE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6A331-B459-48A4-9322-D094E143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B0A-F0A6-4036-AC08-D78BE0E3017C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6A1FF-2023-4CA7-986C-C1F486A6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F7020-5DA1-45DE-89C5-F3526B9C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5852-41D6-4479-B786-8982BE96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5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F40FB-1814-4660-ACFE-95566CB4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90662-07EB-41D8-B2F3-EFBCD69E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832C3-C7C9-4B68-A122-92774CA1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B0A-F0A6-4036-AC08-D78BE0E3017C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40378-7C2C-4CEA-8F72-BDD35816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2DAD9-A4FC-43A7-8225-54CE6284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5852-41D6-4479-B786-8982BE96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74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25571-471F-494D-8D0D-594F9FF8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217C4-EAB8-4BCC-ACFF-61F3FFDE1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85CE3-5291-429D-B68A-5ADD2B30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B0A-F0A6-4036-AC08-D78BE0E3017C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CBB0B-0ED6-4311-845D-6C70FE6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5FA4A-BEA1-4381-AF4B-1F63F16E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5852-41D6-4479-B786-8982BE96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92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8C3C8-7B9D-4CCA-A2E9-1C9C534C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593AE-25FB-47D2-8873-B09CCAC58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CC2AC6-06CF-4D64-85EB-941B0842C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CF6DC-C9C2-4717-81EE-AAB52662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B0A-F0A6-4036-AC08-D78BE0E3017C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56A838-DEE1-479B-B233-AE0878F3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B98E5-C44B-4509-9387-5168C6AF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5852-41D6-4479-B786-8982BE96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E5D43-4F4A-4F3B-ABFD-0E11579C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84BAE-F177-42F7-B3B1-408E6E3D4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683978-385A-4109-BD52-D00188942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55B677-5D91-44E8-9759-57C169119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739E7-90C4-4D79-9B14-5B6D55A41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F7D91B-24C2-4860-883D-0C6D5FC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B0A-F0A6-4036-AC08-D78BE0E3017C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12F9DE-6DA3-4105-BCB3-2397EE12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CA8730-5C04-4F06-A4BF-41091DCE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5852-41D6-4479-B786-8982BE96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7DDF3-5999-4514-B575-EE09D7EB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B77A4F-C90C-4B61-812D-82087C61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B0A-F0A6-4036-AC08-D78BE0E3017C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C3859E-5967-46F1-978E-3ED6D5D4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71F0B7-A728-44DD-9A09-5DD56B58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5852-41D6-4479-B786-8982BE96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21C68-13C1-441A-A19A-E4F77C6F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B0A-F0A6-4036-AC08-D78BE0E3017C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675E87-8797-4BAD-83B5-AC90243C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17A347-B0D9-4F61-BB7C-4D70AB1B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5852-41D6-4479-B786-8982BE96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26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7E12-7E21-4DB9-836E-B6683FEE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7CC98-8229-4982-A5B8-64A3D5F2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0D36E-08DC-4BBD-B4C7-53A4BABD6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7CD5A-1521-45AF-A6CE-D69F05A8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B0A-F0A6-4036-AC08-D78BE0E3017C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B4DED-D509-4530-B0D3-1ADF9FE1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5A248-F3A5-4B05-91F3-B3B1FA37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5852-41D6-4479-B786-8982BE96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494CE-6F13-47B3-93FE-B95DFBEE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831F93-9443-4D9A-A31C-80DE7EB8F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C79CC0-B1D0-441C-ABB4-C6083BF8C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8E12C-4C3B-4CF7-B0FC-D127A368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B0A-F0A6-4036-AC08-D78BE0E3017C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DCFA11-A59B-4E4D-867A-E13B70DB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F0829-41B2-41A2-A5A3-1B9B9789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5852-41D6-4479-B786-8982BE96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70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07354C-E8C4-45B1-B7BB-063D7C80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6D4686-E7FA-404E-966D-F99DAD535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B56DD-5286-4D3D-96E3-62707E4F0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9B0A-F0A6-4036-AC08-D78BE0E3017C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3C072-E091-45DC-9173-4765931C2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6AF51-639C-4FC3-A9DA-CA84D5164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5852-41D6-4479-B786-8982BE96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3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58184" y="2255079"/>
            <a:ext cx="347563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区间</a:t>
            </a:r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</a:t>
            </a:r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状压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04316" y="3491528"/>
            <a:ext cx="13833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动态规划</a:t>
            </a:r>
          </a:p>
        </p:txBody>
      </p:sp>
      <p:sp>
        <p:nvSpPr>
          <p:cNvPr id="27" name="任意多边形: 形状 15">
            <a:extLst>
              <a:ext uri="{FF2B5EF4-FFF2-40B4-BE49-F238E27FC236}">
                <a16:creationId xmlns:a16="http://schemas.microsoft.com/office/drawing/2014/main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>
            <a:extLst>
              <a:ext uri="{FF2B5EF4-FFF2-40B4-BE49-F238E27FC236}">
                <a16:creationId xmlns:a16="http://schemas.microsoft.com/office/drawing/2014/main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>
            <a:extLst>
              <a:ext uri="{FF2B5EF4-FFF2-40B4-BE49-F238E27FC236}">
                <a16:creationId xmlns:a16="http://schemas.microsoft.com/office/drawing/2014/main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>
            <a:extLst>
              <a:ext uri="{FF2B5EF4-FFF2-40B4-BE49-F238E27FC236}">
                <a16:creationId xmlns:a16="http://schemas.microsoft.com/office/drawing/2014/main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1" name="矩形: 圆角 22">
            <a:extLst>
              <a:ext uri="{FF2B5EF4-FFF2-40B4-BE49-F238E27FC236}">
                <a16:creationId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>
            <a:extLst>
              <a:ext uri="{FF2B5EF4-FFF2-40B4-BE49-F238E27FC236}">
                <a16:creationId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>
            <a:extLst>
              <a:ext uri="{FF2B5EF4-FFF2-40B4-BE49-F238E27FC236}">
                <a16:creationId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>
            <a:extLst>
              <a:ext uri="{FF2B5EF4-FFF2-40B4-BE49-F238E27FC236}">
                <a16:creationId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>
            <a:extLst>
              <a:ext uri="{FF2B5EF4-FFF2-40B4-BE49-F238E27FC236}">
                <a16:creationId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>
            <a:extLst>
              <a:ext uri="{FF2B5EF4-FFF2-40B4-BE49-F238E27FC236}">
                <a16:creationId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>
            <a:extLst>
              <a:ext uri="{FF2B5EF4-FFF2-40B4-BE49-F238E27FC236}">
                <a16:creationId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>
            <a:extLst>
              <a:ext uri="{FF2B5EF4-FFF2-40B4-BE49-F238E27FC236}">
                <a16:creationId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>
            <a:extLst>
              <a:ext uri="{FF2B5EF4-FFF2-40B4-BE49-F238E27FC236}">
                <a16:creationId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3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341072" y="470465"/>
            <a:ext cx="1658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状压</a:t>
            </a:r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6603B32-1324-4388-B1D2-A51DE8328C72}"/>
              </a:ext>
            </a:extLst>
          </p:cNvPr>
          <p:cNvSpPr txBox="1"/>
          <p:nvPr/>
        </p:nvSpPr>
        <p:spPr>
          <a:xfrm>
            <a:off x="627184" y="1891373"/>
            <a:ext cx="1084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表示该处放了木块，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表示没放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BA63D8B-ABF6-460F-892C-F497618CC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39203"/>
              </p:ext>
            </p:extLst>
          </p:nvPr>
        </p:nvGraphicFramePr>
        <p:xfrm>
          <a:off x="2032000" y="2928316"/>
          <a:ext cx="8128000" cy="1576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691908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16701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04861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12247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17098420"/>
                    </a:ext>
                  </a:extLst>
                </a:gridCol>
              </a:tblGrid>
              <a:tr h="525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40632"/>
                  </a:ext>
                </a:extLst>
              </a:tr>
              <a:tr h="525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上一行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32710"/>
                  </a:ext>
                </a:extLst>
              </a:tr>
              <a:tr h="525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当前行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28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8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341072" y="470465"/>
            <a:ext cx="1658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状压</a:t>
            </a:r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6" name="图片 5" descr="NOT important - Microsoft Visual Studio ">
            <a:extLst>
              <a:ext uri="{FF2B5EF4-FFF2-40B4-BE49-F238E27FC236}">
                <a16:creationId xmlns:a16="http://schemas.microsoft.com/office/drawing/2014/main" id="{DC6A1BA1-0FEB-4771-9C32-E680B0F800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 t="15852" r="38636" b="23207"/>
          <a:stretch/>
        </p:blipFill>
        <p:spPr>
          <a:xfrm>
            <a:off x="1999488" y="470465"/>
            <a:ext cx="9248523" cy="61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6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341072" y="470465"/>
            <a:ext cx="1658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区间</a:t>
            </a:r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7A25BA-2E7E-43CE-8C40-6A7D58C008B6}"/>
              </a:ext>
            </a:extLst>
          </p:cNvPr>
          <p:cNvSpPr txBox="1"/>
          <p:nvPr/>
        </p:nvSpPr>
        <p:spPr>
          <a:xfrm>
            <a:off x="1242646" y="2269478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什么是区间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41E402-1066-469E-9EA8-06F8B5D271B9}"/>
              </a:ext>
            </a:extLst>
          </p:cNvPr>
          <p:cNvSpPr txBox="1"/>
          <p:nvPr/>
        </p:nvSpPr>
        <p:spPr>
          <a:xfrm>
            <a:off x="1242646" y="3429000"/>
            <a:ext cx="10238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顾名思义，在区间上进行动态规划，求解一段区间上的最优解。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通过小区间的最优解进而得出整个大区间上最优解。</a:t>
            </a:r>
          </a:p>
        </p:txBody>
      </p:sp>
    </p:spTree>
    <p:extLst>
      <p:ext uri="{BB962C8B-B14F-4D97-AF65-F5344CB8AC3E}">
        <p14:creationId xmlns:p14="http://schemas.microsoft.com/office/powerpoint/2010/main" val="41383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341072" y="470465"/>
            <a:ext cx="1658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区间</a:t>
            </a:r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7A25BA-2E7E-43CE-8C40-6A7D58C008B6}"/>
              </a:ext>
            </a:extLst>
          </p:cNvPr>
          <p:cNvSpPr txBox="1"/>
          <p:nvPr/>
        </p:nvSpPr>
        <p:spPr>
          <a:xfrm>
            <a:off x="627184" y="16838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石子归并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41E402-1066-469E-9EA8-06F8B5D271B9}"/>
              </a:ext>
            </a:extLst>
          </p:cNvPr>
          <p:cNvSpPr txBox="1"/>
          <p:nvPr/>
        </p:nvSpPr>
        <p:spPr>
          <a:xfrm>
            <a:off x="627184" y="2349031"/>
            <a:ext cx="10845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堆石子，第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堆有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a[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个石子，规定如下：每次只能移动相邻的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堆石子合并，合并花费为新合成的一堆石子的数量。求将这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堆石子合并成一堆的最小总花费。（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n&lt;=100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860515-8419-439E-ADD9-858BF2AC929A}"/>
              </a:ext>
            </a:extLst>
          </p:cNvPr>
          <p:cNvSpPr txBox="1"/>
          <p:nvPr/>
        </p:nvSpPr>
        <p:spPr>
          <a:xfrm>
            <a:off x="627184" y="3691317"/>
            <a:ext cx="10845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][j]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表示第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到第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堆石子合并的最优值，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sum[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到第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堆石子的总数量（前缀和）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D1D808-FA7B-48AD-A302-636260F5153B}"/>
              </a:ext>
            </a:extLst>
          </p:cNvPr>
          <p:cNvSpPr txBox="1"/>
          <p:nvPr/>
        </p:nvSpPr>
        <p:spPr>
          <a:xfrm>
            <a:off x="627184" y="4868953"/>
            <a:ext cx="10845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状态转移：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][j]=min(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][j],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][k]+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[k+1][j]+sum[j]-sum[i-1]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7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341072" y="470465"/>
            <a:ext cx="1658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区间</a:t>
            </a:r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3" name="图片 2" descr="NOT important - Microsoft Visual Studio ">
            <a:extLst>
              <a:ext uri="{FF2B5EF4-FFF2-40B4-BE49-F238E27FC236}">
                <a16:creationId xmlns:a16="http://schemas.microsoft.com/office/drawing/2014/main" id="{37887D53-17C3-403D-BCF5-49745417D4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0" t="28594" r="37803" b="41069"/>
          <a:stretch/>
        </p:blipFill>
        <p:spPr>
          <a:xfrm>
            <a:off x="1950251" y="82320"/>
            <a:ext cx="10230026" cy="33466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24467F-2D8E-4287-96A1-904D01C940EC}"/>
              </a:ext>
            </a:extLst>
          </p:cNvPr>
          <p:cNvSpPr txBox="1"/>
          <p:nvPr/>
        </p:nvSpPr>
        <p:spPr>
          <a:xfrm>
            <a:off x="627184" y="3574801"/>
            <a:ext cx="1084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四边形不等式优化：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s[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][j]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][j]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取得最优值时分割点的下标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 descr="NOT important - Microsoft Visual Studio ">
            <a:extLst>
              <a:ext uri="{FF2B5EF4-FFF2-40B4-BE49-F238E27FC236}">
                <a16:creationId xmlns:a16="http://schemas.microsoft.com/office/drawing/2014/main" id="{B4C39D5F-6660-42E3-A5DD-291B7C442A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7" t="39394" r="29959" b="39596"/>
          <a:stretch/>
        </p:blipFill>
        <p:spPr>
          <a:xfrm>
            <a:off x="627184" y="4244243"/>
            <a:ext cx="9504220" cy="25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1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341072" y="470465"/>
            <a:ext cx="1658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区间</a:t>
            </a:r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7A25BA-2E7E-43CE-8C40-6A7D58C008B6}"/>
              </a:ext>
            </a:extLst>
          </p:cNvPr>
          <p:cNvSpPr txBox="1"/>
          <p:nvPr/>
        </p:nvSpPr>
        <p:spPr>
          <a:xfrm>
            <a:off x="627184" y="16838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括号匹配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58E0BF-F5F6-4A5C-A600-199622DE21C2}"/>
              </a:ext>
            </a:extLst>
          </p:cNvPr>
          <p:cNvSpPr txBox="1"/>
          <p:nvPr/>
        </p:nvSpPr>
        <p:spPr>
          <a:xfrm>
            <a:off x="627184" y="2349031"/>
            <a:ext cx="10845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给定一个由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’(’ , ‘)’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组成的字符串，求最多有多少个括号是合法的。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 )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 ( ) )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 ) ( )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(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 ( )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616869-AAF2-4BF6-91B2-78770214A84C}"/>
              </a:ext>
            </a:extLst>
          </p:cNvPr>
          <p:cNvSpPr txBox="1"/>
          <p:nvPr/>
        </p:nvSpPr>
        <p:spPr>
          <a:xfrm>
            <a:off x="627184" y="3973817"/>
            <a:ext cx="1084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][ j 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表示字符串中第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到第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个括号的最大匹配数目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E3DF8C-BE51-4465-B141-C456FC2B91D8}"/>
              </a:ext>
            </a:extLst>
          </p:cNvPr>
          <p:cNvSpPr txBox="1"/>
          <p:nvPr/>
        </p:nvSpPr>
        <p:spPr>
          <a:xfrm>
            <a:off x="627184" y="4465127"/>
            <a:ext cx="35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 ( ) ( ) (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最大匹配数：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4539EF-4C90-44AE-A510-B57552CB3935}"/>
              </a:ext>
            </a:extLst>
          </p:cNvPr>
          <p:cNvSpPr txBox="1"/>
          <p:nvPr/>
        </p:nvSpPr>
        <p:spPr>
          <a:xfrm>
            <a:off x="627184" y="5083565"/>
            <a:ext cx="10845488" cy="1137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若第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和第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个括号是一对匹配括号：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][ j ] =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i+1 ][ j-1 ] + 2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67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341072" y="470465"/>
            <a:ext cx="1658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状压</a:t>
            </a:r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193F9-2A4C-4ED3-9A1C-BE25DE3C9B6A}"/>
              </a:ext>
            </a:extLst>
          </p:cNvPr>
          <p:cNvSpPr txBox="1"/>
          <p:nvPr/>
        </p:nvSpPr>
        <p:spPr>
          <a:xfrm>
            <a:off x="1170280" y="2951946"/>
            <a:ext cx="9840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状压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（状态压缩动态规划），利用计算机二进制的性质来描述状态的一种动态规划方法</a:t>
            </a:r>
          </a:p>
        </p:txBody>
      </p:sp>
    </p:spTree>
    <p:extLst>
      <p:ext uri="{BB962C8B-B14F-4D97-AF65-F5344CB8AC3E}">
        <p14:creationId xmlns:p14="http://schemas.microsoft.com/office/powerpoint/2010/main" val="178779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341072" y="470465"/>
            <a:ext cx="1658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状压</a:t>
            </a:r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BCEF82-B6B8-4955-A8A4-3A62E6501EA4}"/>
              </a:ext>
            </a:extLst>
          </p:cNvPr>
          <p:cNvSpPr txBox="1"/>
          <p:nvPr/>
        </p:nvSpPr>
        <p:spPr>
          <a:xfrm>
            <a:off x="1211688" y="1108364"/>
            <a:ext cx="9840990" cy="260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有一个有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n*n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个格子的盒子，我们可以在任何一个格子里放糖，现在来描述一下其中一行格子的某一个状态：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 = 5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表示该行该列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糖，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表示该行该列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糖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CAD2786-E270-4B0F-9AD3-144FEDAE7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45355"/>
              </p:ext>
            </p:extLst>
          </p:nvPr>
        </p:nvGraphicFramePr>
        <p:xfrm>
          <a:off x="1247871" y="4022764"/>
          <a:ext cx="9768624" cy="1726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8104">
                  <a:extLst>
                    <a:ext uri="{9D8B030D-6E8A-4147-A177-3AD203B41FA5}">
                      <a16:colId xmlns:a16="http://schemas.microsoft.com/office/drawing/2014/main" val="2817299299"/>
                    </a:ext>
                  </a:extLst>
                </a:gridCol>
                <a:gridCol w="1628104">
                  <a:extLst>
                    <a:ext uri="{9D8B030D-6E8A-4147-A177-3AD203B41FA5}">
                      <a16:colId xmlns:a16="http://schemas.microsoft.com/office/drawing/2014/main" val="661649798"/>
                    </a:ext>
                  </a:extLst>
                </a:gridCol>
                <a:gridCol w="1628104">
                  <a:extLst>
                    <a:ext uri="{9D8B030D-6E8A-4147-A177-3AD203B41FA5}">
                      <a16:colId xmlns:a16="http://schemas.microsoft.com/office/drawing/2014/main" val="1154352883"/>
                    </a:ext>
                  </a:extLst>
                </a:gridCol>
                <a:gridCol w="1628104">
                  <a:extLst>
                    <a:ext uri="{9D8B030D-6E8A-4147-A177-3AD203B41FA5}">
                      <a16:colId xmlns:a16="http://schemas.microsoft.com/office/drawing/2014/main" val="130785072"/>
                    </a:ext>
                  </a:extLst>
                </a:gridCol>
                <a:gridCol w="1628104">
                  <a:extLst>
                    <a:ext uri="{9D8B030D-6E8A-4147-A177-3AD203B41FA5}">
                      <a16:colId xmlns:a16="http://schemas.microsoft.com/office/drawing/2014/main" val="3242515448"/>
                    </a:ext>
                  </a:extLst>
                </a:gridCol>
                <a:gridCol w="1628104">
                  <a:extLst>
                    <a:ext uri="{9D8B030D-6E8A-4147-A177-3AD203B41FA5}">
                      <a16:colId xmlns:a16="http://schemas.microsoft.com/office/drawing/2014/main" val="3313847189"/>
                    </a:ext>
                  </a:extLst>
                </a:gridCol>
              </a:tblGrid>
              <a:tr h="5756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列    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3145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781236"/>
                  </a:ext>
                </a:extLst>
              </a:tr>
              <a:tr h="5756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是否有糖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0012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7F555E1-1A21-476C-AEAD-37BC0773811F}"/>
                  </a:ext>
                </a:extLst>
              </p:cNvPr>
              <p:cNvSpPr txBox="1"/>
              <p:nvPr/>
            </p:nvSpPr>
            <p:spPr>
              <a:xfrm>
                <a:off x="1175505" y="5749636"/>
                <a:ext cx="9840990" cy="664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所以最多只需要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-1</a:t>
                </a:r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的十进制数就可以表示所有的状态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7F555E1-1A21-476C-AEAD-37BC07738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05" y="5749636"/>
                <a:ext cx="9840990" cy="664093"/>
              </a:xfrm>
              <a:prstGeom prst="rect">
                <a:avLst/>
              </a:prstGeom>
              <a:blipFill>
                <a:blip r:embed="rId3"/>
                <a:stretch>
                  <a:fillRect l="-1301" b="-24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6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341072" y="470465"/>
            <a:ext cx="1658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状压</a:t>
            </a:r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7BD136-D35E-4AE9-83B8-BFE1D51C5659}"/>
              </a:ext>
            </a:extLst>
          </p:cNvPr>
          <p:cNvSpPr/>
          <p:nvPr/>
        </p:nvSpPr>
        <p:spPr>
          <a:xfrm>
            <a:off x="54175" y="1982742"/>
            <a:ext cx="121378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&amp;  </a:t>
            </a:r>
            <a:r>
              <a:rPr lang="zh-CN" altLang="en-US" sz="2400" dirty="0"/>
              <a:t>按位与：两个相应的二进制位都为</a:t>
            </a:r>
            <a:r>
              <a:rPr lang="en-US" altLang="zh-CN" sz="2400" dirty="0"/>
              <a:t>1</a:t>
            </a:r>
            <a:r>
              <a:rPr lang="zh-CN" altLang="en-US" sz="2400" dirty="0"/>
              <a:t>，则该位的结果为</a:t>
            </a:r>
            <a:r>
              <a:rPr lang="en-US" altLang="zh-CN" sz="2400" dirty="0"/>
              <a:t>1</a:t>
            </a:r>
            <a:r>
              <a:rPr lang="zh-CN" altLang="en-US" sz="2400" dirty="0"/>
              <a:t>，否则为</a:t>
            </a:r>
            <a:r>
              <a:rPr lang="en-US" altLang="zh-CN" sz="2400" dirty="0"/>
              <a:t>0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| </a:t>
            </a:r>
            <a:r>
              <a:rPr lang="zh-CN" altLang="en-US" sz="2400" dirty="0"/>
              <a:t>按位或：两个相应的二进制位中只要有一个为</a:t>
            </a:r>
            <a:r>
              <a:rPr lang="en-US" altLang="zh-CN" sz="2400" dirty="0"/>
              <a:t>1</a:t>
            </a:r>
            <a:r>
              <a:rPr lang="zh-CN" altLang="en-US" sz="2400" dirty="0"/>
              <a:t>，该位的结果为</a:t>
            </a:r>
            <a:r>
              <a:rPr lang="en-US" altLang="zh-CN" sz="2400" dirty="0"/>
              <a:t>1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^</a:t>
            </a:r>
            <a:r>
              <a:rPr lang="en-US" altLang="zh-CN" sz="2400" dirty="0"/>
              <a:t> </a:t>
            </a:r>
            <a:r>
              <a:rPr lang="zh-CN" altLang="en-US" sz="2400" dirty="0"/>
              <a:t>按位异或：参加运算的两个二进制位值相同为</a:t>
            </a:r>
            <a:r>
              <a:rPr lang="en-US" altLang="zh-CN" sz="2400" dirty="0"/>
              <a:t>0</a:t>
            </a:r>
            <a:r>
              <a:rPr lang="zh-CN" altLang="en-US" sz="2400" dirty="0"/>
              <a:t>，否则为</a:t>
            </a:r>
            <a:r>
              <a:rPr lang="en-US" altLang="zh-CN" sz="2400" dirty="0"/>
              <a:t>1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~</a:t>
            </a:r>
            <a:r>
              <a:rPr lang="en-US" altLang="zh-CN" sz="2400" dirty="0"/>
              <a:t> </a:t>
            </a:r>
            <a:r>
              <a:rPr lang="zh-CN" altLang="en-US" sz="2400" dirty="0"/>
              <a:t>取反：</a:t>
            </a:r>
            <a:r>
              <a:rPr lang="en-US" altLang="zh-CN" sz="2400" dirty="0"/>
              <a:t>~</a:t>
            </a:r>
            <a:r>
              <a:rPr lang="zh-CN" altLang="en-US" sz="2400" dirty="0"/>
              <a:t>是一元运算符，用来对一个二进制数按位取反，即</a:t>
            </a:r>
            <a:r>
              <a:rPr lang="en-US" altLang="zh-CN" sz="2400" dirty="0"/>
              <a:t>0</a:t>
            </a:r>
            <a:r>
              <a:rPr lang="zh-CN" altLang="en-US" sz="2400" dirty="0"/>
              <a:t>变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变</a:t>
            </a:r>
            <a:r>
              <a:rPr lang="en-US" altLang="zh-CN" sz="2400" dirty="0"/>
              <a:t>0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&lt;&lt;</a:t>
            </a:r>
            <a:r>
              <a:rPr lang="en-US" altLang="zh-CN" sz="2400" dirty="0"/>
              <a:t> </a:t>
            </a:r>
            <a:r>
              <a:rPr lang="zh-CN" altLang="en-US" sz="2400" dirty="0"/>
              <a:t>左移：用来将一个数的各二进制位全部左移</a:t>
            </a:r>
            <a:r>
              <a:rPr lang="en-US" altLang="zh-CN" sz="2400" dirty="0"/>
              <a:t>N</a:t>
            </a:r>
            <a:r>
              <a:rPr lang="zh-CN" altLang="en-US" sz="2400" dirty="0"/>
              <a:t>位，右补</a:t>
            </a:r>
            <a:r>
              <a:rPr lang="en-US" altLang="zh-CN" sz="2400" dirty="0"/>
              <a:t>0</a:t>
            </a:r>
            <a:r>
              <a:rPr lang="zh-CN" altLang="en-US" sz="2400" dirty="0"/>
              <a:t>，相当于乘</a:t>
            </a:r>
            <a:r>
              <a:rPr lang="en-US" altLang="zh-CN" sz="2400" dirty="0"/>
              <a:t>2</a:t>
            </a:r>
            <a:r>
              <a:rPr lang="zh-CN" altLang="en-US" sz="2400" dirty="0"/>
              <a:t>的</a:t>
            </a:r>
            <a:r>
              <a:rPr lang="en-US" altLang="zh-CN" sz="2400" dirty="0"/>
              <a:t>N</a:t>
            </a:r>
            <a:r>
              <a:rPr lang="zh-CN" altLang="en-US" sz="2400" dirty="0"/>
              <a:t>次方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&gt;&gt;</a:t>
            </a:r>
            <a:r>
              <a:rPr lang="en-US" altLang="zh-CN" sz="2400" dirty="0"/>
              <a:t> </a:t>
            </a:r>
            <a:r>
              <a:rPr lang="zh-CN" altLang="en-US" sz="2400" dirty="0"/>
              <a:t>右移：将一个数的各二进制位右移</a:t>
            </a:r>
            <a:r>
              <a:rPr lang="en-US" altLang="zh-CN" sz="2400" dirty="0"/>
              <a:t>N</a:t>
            </a:r>
            <a:r>
              <a:rPr lang="zh-CN" altLang="en-US" sz="2400" dirty="0"/>
              <a:t>位（舍弃后</a:t>
            </a:r>
            <a:r>
              <a:rPr lang="en-US" altLang="zh-CN" sz="2400" dirty="0"/>
              <a:t>N</a:t>
            </a:r>
            <a:r>
              <a:rPr lang="zh-CN" altLang="en-US" sz="2400" dirty="0"/>
              <a:t>位），相当于除以</a:t>
            </a:r>
            <a:r>
              <a:rPr lang="en-US" altLang="zh-CN" sz="2400" dirty="0"/>
              <a:t>2</a:t>
            </a:r>
            <a:r>
              <a:rPr lang="zh-CN" altLang="en-US" sz="2400" dirty="0"/>
              <a:t>的</a:t>
            </a:r>
            <a:r>
              <a:rPr lang="en-US" altLang="zh-CN" sz="2400" dirty="0"/>
              <a:t>N</a:t>
            </a:r>
            <a:r>
              <a:rPr lang="zh-CN" altLang="en-US" sz="2400" dirty="0"/>
              <a:t>次方取整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131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341072" y="470465"/>
            <a:ext cx="1658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状压</a:t>
            </a:r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B7AC91-AFE4-4C46-BB22-B0E60238A1DA}"/>
              </a:ext>
            </a:extLst>
          </p:cNvPr>
          <p:cNvSpPr txBox="1"/>
          <p:nvPr/>
        </p:nvSpPr>
        <p:spPr>
          <a:xfrm>
            <a:off x="627184" y="16838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骨牌覆盖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67AF93-324D-4E30-90D5-C7EBB416EE52}"/>
              </a:ext>
            </a:extLst>
          </p:cNvPr>
          <p:cNvSpPr txBox="1"/>
          <p:nvPr/>
        </p:nvSpPr>
        <p:spPr>
          <a:xfrm>
            <a:off x="627184" y="2349031"/>
            <a:ext cx="1084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的木块（可旋转）填满一个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n*m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的矩阵，求方案数。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5A688D-93BB-42D3-A525-AEFF115D8FA4}"/>
              </a:ext>
            </a:extLst>
          </p:cNvPr>
          <p:cNvSpPr txBox="1"/>
          <p:nvPr/>
        </p:nvSpPr>
        <p:spPr>
          <a:xfrm>
            <a:off x="627184" y="2967335"/>
            <a:ext cx="1084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 = 2 , m = 3 ,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种方案：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18B17FF-2454-43E4-B526-E1CF6E938676}"/>
              </a:ext>
            </a:extLst>
          </p:cNvPr>
          <p:cNvGrpSpPr/>
          <p:nvPr/>
        </p:nvGrpSpPr>
        <p:grpSpPr>
          <a:xfrm>
            <a:off x="2188893" y="3708548"/>
            <a:ext cx="1379276" cy="923331"/>
            <a:chOff x="1561362" y="4170214"/>
            <a:chExt cx="1379276" cy="92333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18B8103-08F2-465A-8431-E0D8A9A2DC9D}"/>
                </a:ext>
              </a:extLst>
            </p:cNvPr>
            <p:cNvSpPr/>
            <p:nvPr/>
          </p:nvSpPr>
          <p:spPr>
            <a:xfrm rot="5400000">
              <a:off x="2248141" y="4401047"/>
              <a:ext cx="923330" cy="461665"/>
            </a:xfrm>
            <a:prstGeom prst="rect">
              <a:avLst/>
            </a:prstGeom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2159F16-1243-42F4-A9C8-7A939AEAE385}"/>
                </a:ext>
              </a:extLst>
            </p:cNvPr>
            <p:cNvSpPr/>
            <p:nvPr/>
          </p:nvSpPr>
          <p:spPr>
            <a:xfrm>
              <a:off x="1561362" y="4170214"/>
              <a:ext cx="923330" cy="461665"/>
            </a:xfrm>
            <a:prstGeom prst="rect">
              <a:avLst/>
            </a:prstGeom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D04F061-F76E-4A41-BCCA-9C93692E6BE4}"/>
                </a:ext>
              </a:extLst>
            </p:cNvPr>
            <p:cNvSpPr/>
            <p:nvPr/>
          </p:nvSpPr>
          <p:spPr>
            <a:xfrm>
              <a:off x="1561362" y="4631879"/>
              <a:ext cx="923330" cy="461665"/>
            </a:xfrm>
            <a:prstGeom prst="rect">
              <a:avLst/>
            </a:prstGeom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C8BA4C3-B501-4A73-9E4A-9B6703E594CE}"/>
              </a:ext>
            </a:extLst>
          </p:cNvPr>
          <p:cNvGrpSpPr/>
          <p:nvPr/>
        </p:nvGrpSpPr>
        <p:grpSpPr>
          <a:xfrm>
            <a:off x="4714553" y="3714239"/>
            <a:ext cx="1384995" cy="917639"/>
            <a:chOff x="4484405" y="3714241"/>
            <a:chExt cx="1384995" cy="91763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8AD7235-5BB1-4138-91C0-C77650ACD746}"/>
                </a:ext>
              </a:extLst>
            </p:cNvPr>
            <p:cNvSpPr/>
            <p:nvPr/>
          </p:nvSpPr>
          <p:spPr>
            <a:xfrm>
              <a:off x="4946070" y="3714241"/>
              <a:ext cx="923330" cy="461665"/>
            </a:xfrm>
            <a:prstGeom prst="rect">
              <a:avLst/>
            </a:prstGeom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0FFF8A4-FC2D-464E-AC47-764969F7991C}"/>
                </a:ext>
              </a:extLst>
            </p:cNvPr>
            <p:cNvSpPr/>
            <p:nvPr/>
          </p:nvSpPr>
          <p:spPr>
            <a:xfrm rot="5400000">
              <a:off x="4256418" y="3942228"/>
              <a:ext cx="917639" cy="461665"/>
            </a:xfrm>
            <a:prstGeom prst="rect">
              <a:avLst/>
            </a:prstGeom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66151F6-061D-4F12-AA27-D89172496421}"/>
                </a:ext>
              </a:extLst>
            </p:cNvPr>
            <p:cNvSpPr/>
            <p:nvPr/>
          </p:nvSpPr>
          <p:spPr>
            <a:xfrm>
              <a:off x="4946070" y="4170213"/>
              <a:ext cx="923330" cy="461665"/>
            </a:xfrm>
            <a:prstGeom prst="rect">
              <a:avLst/>
            </a:prstGeom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B3BC782-458D-4C01-BA08-1C42B52D8E3E}"/>
              </a:ext>
            </a:extLst>
          </p:cNvPr>
          <p:cNvGrpSpPr/>
          <p:nvPr/>
        </p:nvGrpSpPr>
        <p:grpSpPr>
          <a:xfrm>
            <a:off x="7245931" y="3708548"/>
            <a:ext cx="1384998" cy="923330"/>
            <a:chOff x="7245930" y="4181600"/>
            <a:chExt cx="1384998" cy="92333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379F9EE-9F4B-40DF-B369-6F40BE4E8C15}"/>
                </a:ext>
              </a:extLst>
            </p:cNvPr>
            <p:cNvGrpSpPr/>
            <p:nvPr/>
          </p:nvGrpSpPr>
          <p:grpSpPr>
            <a:xfrm>
              <a:off x="7245930" y="4181600"/>
              <a:ext cx="923331" cy="923330"/>
              <a:chOff x="7245930" y="4181600"/>
              <a:chExt cx="923331" cy="92333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25AF383-3A4B-411F-BA33-F7096B236123}"/>
                  </a:ext>
                </a:extLst>
              </p:cNvPr>
              <p:cNvSpPr/>
              <p:nvPr/>
            </p:nvSpPr>
            <p:spPr>
              <a:xfrm rot="5400000">
                <a:off x="7015098" y="4412432"/>
                <a:ext cx="923330" cy="461665"/>
              </a:xfrm>
              <a:prstGeom prst="rect">
                <a:avLst/>
              </a:prstGeom>
              <a:ln w="762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A5E08B7-392D-4E0B-AC95-0D03B2A4B91D}"/>
                  </a:ext>
                </a:extLst>
              </p:cNvPr>
              <p:cNvSpPr/>
              <p:nvPr/>
            </p:nvSpPr>
            <p:spPr>
              <a:xfrm rot="5400000">
                <a:off x="7476764" y="4412432"/>
                <a:ext cx="923330" cy="461665"/>
              </a:xfrm>
              <a:prstGeom prst="rect">
                <a:avLst/>
              </a:prstGeom>
              <a:ln w="762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FCB8AF5-0038-490B-A28F-92579A40E17A}"/>
                </a:ext>
              </a:extLst>
            </p:cNvPr>
            <p:cNvSpPr/>
            <p:nvPr/>
          </p:nvSpPr>
          <p:spPr>
            <a:xfrm rot="5400000">
              <a:off x="7938431" y="4412432"/>
              <a:ext cx="923330" cy="461665"/>
            </a:xfrm>
            <a:prstGeom prst="rect">
              <a:avLst/>
            </a:prstGeom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E76D4E5-2E8E-4699-AC68-6847CD2DAE48}"/>
              </a:ext>
            </a:extLst>
          </p:cNvPr>
          <p:cNvSpPr txBox="1"/>
          <p:nvPr/>
        </p:nvSpPr>
        <p:spPr>
          <a:xfrm>
            <a:off x="627184" y="5152965"/>
            <a:ext cx="10845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考虑矩阵中相邻两行的关系，可以从上一行的状态推测出下一行放置的方法。如上一行某一列没放，下一行必须放置一个竖放的木块，否则上一行放不满。</a:t>
            </a:r>
          </a:p>
        </p:txBody>
      </p:sp>
    </p:spTree>
    <p:extLst>
      <p:ext uri="{BB962C8B-B14F-4D97-AF65-F5344CB8AC3E}">
        <p14:creationId xmlns:p14="http://schemas.microsoft.com/office/powerpoint/2010/main" val="402276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801</Words>
  <Application>Microsoft Office PowerPoint</Application>
  <PresentationFormat>宽屏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微软雅黑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137126578@qq.com</dc:creator>
  <cp:lastModifiedBy>137126578@qq.com</cp:lastModifiedBy>
  <cp:revision>55</cp:revision>
  <dcterms:created xsi:type="dcterms:W3CDTF">2019-03-29T12:09:03Z</dcterms:created>
  <dcterms:modified xsi:type="dcterms:W3CDTF">2019-04-02T16:54:59Z</dcterms:modified>
</cp:coreProperties>
</file>