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5"/>
  </p:notesMasterIdLst>
  <p:sldIdLst>
    <p:sldId id="256" r:id="rId2"/>
    <p:sldId id="309" r:id="rId3"/>
    <p:sldId id="261" r:id="rId4"/>
    <p:sldId id="260" r:id="rId5"/>
    <p:sldId id="259" r:id="rId6"/>
    <p:sldId id="258" r:id="rId7"/>
    <p:sldId id="257" r:id="rId8"/>
    <p:sldId id="262" r:id="rId9"/>
    <p:sldId id="265" r:id="rId10"/>
    <p:sldId id="264" r:id="rId11"/>
    <p:sldId id="263" r:id="rId12"/>
    <p:sldId id="304" r:id="rId13"/>
    <p:sldId id="269" r:id="rId14"/>
    <p:sldId id="268" r:id="rId15"/>
    <p:sldId id="267" r:id="rId16"/>
    <p:sldId id="266" r:id="rId17"/>
    <p:sldId id="270" r:id="rId18"/>
    <p:sldId id="271" r:id="rId19"/>
    <p:sldId id="272" r:id="rId20"/>
    <p:sldId id="273" r:id="rId21"/>
    <p:sldId id="275" r:id="rId22"/>
    <p:sldId id="274" r:id="rId23"/>
    <p:sldId id="279" r:id="rId24"/>
    <p:sldId id="278" r:id="rId25"/>
    <p:sldId id="276" r:id="rId26"/>
    <p:sldId id="284" r:id="rId27"/>
    <p:sldId id="285" r:id="rId28"/>
    <p:sldId id="288" r:id="rId29"/>
    <p:sldId id="277" r:id="rId30"/>
    <p:sldId id="280" r:id="rId31"/>
    <p:sldId id="289" r:id="rId32"/>
    <p:sldId id="281" r:id="rId33"/>
    <p:sldId id="296" r:id="rId34"/>
    <p:sldId id="295" r:id="rId35"/>
    <p:sldId id="294" r:id="rId36"/>
    <p:sldId id="293" r:id="rId37"/>
    <p:sldId id="287" r:id="rId38"/>
    <p:sldId id="299" r:id="rId39"/>
    <p:sldId id="298" r:id="rId40"/>
    <p:sldId id="297" r:id="rId41"/>
    <p:sldId id="305" r:id="rId42"/>
    <p:sldId id="292" r:id="rId43"/>
    <p:sldId id="291" r:id="rId44"/>
    <p:sldId id="290" r:id="rId45"/>
    <p:sldId id="282" r:id="rId46"/>
    <p:sldId id="302" r:id="rId47"/>
    <p:sldId id="301" r:id="rId48"/>
    <p:sldId id="300" r:id="rId49"/>
    <p:sldId id="283" r:id="rId50"/>
    <p:sldId id="306" r:id="rId51"/>
    <p:sldId id="307" r:id="rId52"/>
    <p:sldId id="308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7" r:id="rId61"/>
    <p:sldId id="319" r:id="rId62"/>
    <p:sldId id="321" r:id="rId63"/>
    <p:sldId id="322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AE71B2-C014-40F4-8EE9-12BD8320730A}">
          <p14:sldIdLst>
            <p14:sldId id="256"/>
            <p14:sldId id="309"/>
            <p14:sldId id="261"/>
            <p14:sldId id="260"/>
            <p14:sldId id="259"/>
            <p14:sldId id="258"/>
            <p14:sldId id="257"/>
            <p14:sldId id="262"/>
            <p14:sldId id="265"/>
            <p14:sldId id="264"/>
            <p14:sldId id="263"/>
            <p14:sldId id="304"/>
            <p14:sldId id="269"/>
            <p14:sldId id="268"/>
            <p14:sldId id="267"/>
            <p14:sldId id="266"/>
            <p14:sldId id="270"/>
            <p14:sldId id="271"/>
            <p14:sldId id="272"/>
            <p14:sldId id="273"/>
            <p14:sldId id="275"/>
            <p14:sldId id="274"/>
            <p14:sldId id="279"/>
            <p14:sldId id="278"/>
            <p14:sldId id="276"/>
            <p14:sldId id="284"/>
            <p14:sldId id="285"/>
            <p14:sldId id="288"/>
            <p14:sldId id="277"/>
            <p14:sldId id="280"/>
            <p14:sldId id="289"/>
            <p14:sldId id="281"/>
            <p14:sldId id="296"/>
            <p14:sldId id="295"/>
            <p14:sldId id="294"/>
            <p14:sldId id="293"/>
            <p14:sldId id="287"/>
            <p14:sldId id="299"/>
            <p14:sldId id="298"/>
            <p14:sldId id="297"/>
            <p14:sldId id="305"/>
            <p14:sldId id="292"/>
            <p14:sldId id="291"/>
            <p14:sldId id="290"/>
            <p14:sldId id="282"/>
            <p14:sldId id="302"/>
            <p14:sldId id="301"/>
            <p14:sldId id="300"/>
            <p14:sldId id="283"/>
            <p14:sldId id="306"/>
            <p14:sldId id="307"/>
            <p14:sldId id="308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1714" autoAdjust="0"/>
  </p:normalViewPr>
  <p:slideViewPr>
    <p:cSldViewPr snapToGrid="0">
      <p:cViewPr>
        <p:scale>
          <a:sx n="66" d="100"/>
          <a:sy n="66" d="100"/>
        </p:scale>
        <p:origin x="6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7388-3C07-4964-B482-9F82DA785D48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A160-6797-4E69-995C-E344C2C07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8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4%BA%8C%E5%85%83%E7%BB%84&amp;action=edit&amp;redlink=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二元组（页面不存在）"/>
              </a:rPr>
              <a:t>二元组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(V,E)}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称为顶点集，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称为边集。它们亦可写成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V(G)}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E(G)}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的元素是一个二元组数对，用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\in V}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1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空间复杂度是多少？</a:t>
            </a:r>
            <a:endParaRPr lang="en-US" altLang="zh-CN" dirty="0"/>
          </a:p>
          <a:p>
            <a:r>
              <a:rPr lang="zh-CN" altLang="en-US" dirty="0"/>
              <a:t>如果有重边怎么办？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5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对于无向无权图，</a:t>
            </a:r>
            <a:r>
              <a:rPr lang="en-US" altLang="zh-CN" sz="1100" dirty="0"/>
              <a:t>Edge</a:t>
            </a:r>
            <a:r>
              <a:rPr lang="zh-CN" altLang="en-US" sz="1100" dirty="0"/>
              <a:t>结构体可以简化成一个数字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2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遍历：每个点一遍</a:t>
            </a:r>
            <a:endParaRPr lang="en-US" altLang="zh-CN" dirty="0"/>
          </a:p>
          <a:p>
            <a:r>
              <a:rPr lang="zh-CN" altLang="en-US" dirty="0"/>
              <a:t>搜索：每条路径走一遍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8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4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1285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2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1285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6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1285 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1094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4324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1285 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1094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4324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5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CF688C</a:t>
            </a:r>
          </a:p>
          <a:p>
            <a:r>
              <a:rPr lang="zh-CN" altLang="en-US" dirty="0"/>
              <a:t>二分图定义是把每个点染成白色或者黑色，使得每个边的端点颜色不同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75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1878</a:t>
            </a:r>
          </a:p>
          <a:p>
            <a:r>
              <a:rPr lang="en-US" altLang="zh-CN" dirty="0" err="1"/>
              <a:t>Uva</a:t>
            </a:r>
            <a:r>
              <a:rPr lang="en-US" altLang="zh-CN" dirty="0"/>
              <a:t> 11054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42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1878</a:t>
            </a:r>
          </a:p>
          <a:p>
            <a:r>
              <a:rPr lang="en-US" altLang="zh-CN" dirty="0" err="1"/>
              <a:t>Uva</a:t>
            </a:r>
            <a:r>
              <a:rPr lang="en-US" altLang="zh-CN" dirty="0"/>
              <a:t> 11054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8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1878</a:t>
            </a:r>
          </a:p>
          <a:p>
            <a:r>
              <a:rPr lang="en-US" altLang="zh-CN" dirty="0" err="1"/>
              <a:t>Uva</a:t>
            </a:r>
            <a:r>
              <a:rPr lang="en-US" altLang="zh-CN" dirty="0"/>
              <a:t> 11054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8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汉密尔顿回路是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Hamiltonian cycle</a:t>
            </a:r>
          </a:p>
          <a:p>
            <a:r>
              <a:rPr lang="zh-CN" altLang="en-US" dirty="0"/>
              <a:t>一个典型的</a:t>
            </a:r>
            <a:r>
              <a:rPr lang="en-US" altLang="zh-CN" dirty="0"/>
              <a:t>NPC</a:t>
            </a:r>
            <a:r>
              <a:rPr lang="zh-CN" altLang="en-US" dirty="0"/>
              <a:t>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58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1878</a:t>
            </a:r>
          </a:p>
          <a:p>
            <a:r>
              <a:rPr lang="en-US" altLang="zh-CN" dirty="0" err="1"/>
              <a:t>Uva</a:t>
            </a:r>
            <a:r>
              <a:rPr lang="en-US" altLang="zh-CN" dirty="0"/>
              <a:t> 11054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有向图的强连通分量。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55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也可以用并查集，连图都不用建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4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http://uoj.ac/problem/16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80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2117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1144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77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2117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1144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6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2117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1144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2117</a:t>
            </a:r>
          </a:p>
          <a:p>
            <a:r>
              <a:rPr lang="en-US" altLang="zh-CN" dirty="0" err="1"/>
              <a:t>poj</a:t>
            </a:r>
            <a:r>
              <a:rPr lang="en-US" altLang="zh-CN" dirty="0"/>
              <a:t> 1144 Network</a:t>
            </a:r>
          </a:p>
          <a:p>
            <a:r>
              <a:rPr lang="en-US" altLang="zh-CN" dirty="0"/>
              <a:t>LA 5135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0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71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http://uoj.ac/problem/19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69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、其实很多时候，你学到的这些所谓的知识和算法，不那么能帮助你拿牌，尤其是图论。</a:t>
            </a:r>
            <a:endParaRPr lang="en-US" altLang="zh-CN" dirty="0"/>
          </a:p>
          <a:p>
            <a:r>
              <a:rPr lang="zh-CN" altLang="en-US" dirty="0"/>
              <a:t>昨天老师和我聊了一会，联想起去年的情况。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、帮助你拿牌最最最有用的知识，是高中数学、暴力、重要的是思考问题和解决问题的能力。</a:t>
            </a:r>
            <a:endParaRPr lang="en-US" altLang="zh-CN" dirty="0"/>
          </a:p>
          <a:p>
            <a:r>
              <a:rPr lang="zh-CN" altLang="en-US" dirty="0"/>
              <a:t>另外就是大模拟的实现能力。</a:t>
            </a:r>
            <a:endParaRPr lang="en-US" altLang="zh-CN" dirty="0"/>
          </a:p>
          <a:p>
            <a:r>
              <a:rPr lang="zh-CN" altLang="en-US" dirty="0"/>
              <a:t>大部分铜牌题，就是构造、贪心、高中数学、随机化，你很难把他们归约到某一类问题里去</a:t>
            </a:r>
            <a:endParaRPr lang="en-US" altLang="zh-CN" dirty="0"/>
          </a:p>
          <a:p>
            <a:r>
              <a:rPr lang="zh-CN" altLang="en-US" dirty="0"/>
              <a:t>顶多顶多，会用一些板子</a:t>
            </a:r>
            <a:r>
              <a:rPr lang="en-US" altLang="zh-CN" dirty="0"/>
              <a:t>『</a:t>
            </a:r>
            <a:r>
              <a:rPr lang="zh-CN" altLang="en-US" dirty="0"/>
              <a:t>树状数组、</a:t>
            </a:r>
            <a:r>
              <a:rPr lang="en-US" altLang="zh-CN" dirty="0"/>
              <a:t>KMP</a:t>
            </a:r>
            <a:r>
              <a:rPr lang="zh-CN" altLang="en-US" dirty="0"/>
              <a:t>、</a:t>
            </a:r>
            <a:r>
              <a:rPr lang="en-US" altLang="zh-CN" dirty="0"/>
              <a:t>……』</a:t>
            </a:r>
            <a:r>
              <a:rPr lang="zh-CN" altLang="en-US" dirty="0"/>
              <a:t>但是大部分时候，写板子不难。</a:t>
            </a:r>
            <a:endParaRPr lang="en-US" altLang="zh-CN" dirty="0"/>
          </a:p>
          <a:p>
            <a:r>
              <a:rPr lang="zh-CN" altLang="en-US" dirty="0"/>
              <a:t>而，我们这两天会学到的这些知识，就算你听不懂，你没搞明白，也完全完全没关系的。</a:t>
            </a:r>
            <a:endParaRPr lang="en-US" altLang="zh-CN" dirty="0"/>
          </a:p>
          <a:p>
            <a:r>
              <a:rPr lang="zh-CN" altLang="en-US" dirty="0"/>
              <a:t>或许有一天，你会开始需要这些知识</a:t>
            </a:r>
            <a:r>
              <a:rPr lang="en-US" altLang="zh-CN" dirty="0"/>
              <a:t>——</a:t>
            </a:r>
            <a:r>
              <a:rPr lang="zh-CN" altLang="en-US" dirty="0"/>
              <a:t>但是在那之前，你需要学会转化问题的能力</a:t>
            </a:r>
            <a:endParaRPr lang="en-US" altLang="zh-CN" dirty="0"/>
          </a:p>
          <a:p>
            <a:r>
              <a:rPr lang="zh-CN" altLang="en-US" dirty="0"/>
              <a:t>尤其是讲算法</a:t>
            </a:r>
            <a:r>
              <a:rPr lang="en-US" altLang="zh-CN" dirty="0"/>
              <a:t>……</a:t>
            </a:r>
            <a:r>
              <a:rPr lang="zh-CN" altLang="en-US" dirty="0"/>
              <a:t>可能确实是不太重要的</a:t>
            </a:r>
            <a:r>
              <a:rPr lang="en-US" altLang="zh-CN" dirty="0"/>
              <a:t>……</a:t>
            </a:r>
            <a:r>
              <a:rPr lang="zh-CN" altLang="en-US" dirty="0"/>
              <a:t>就跟讲高数一样，大家不都是上课不听，下课再补嘛</a:t>
            </a:r>
            <a:r>
              <a:rPr lang="en-US" altLang="zh-CN"/>
              <a:t>……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明天我会再为各位列出一堆名词，具体很多东西不会细讲，只是会把名词列出来，大家有个概念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6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3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92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35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77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8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47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20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06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4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心仪，则连一条边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u-&gt;v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。在样例给出的那组完美匹配中，如果王子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娶了公主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v-&gt;u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如果王子和自己心仪的公主属于同一个强连通分量，那么王子就可以娶这个公主。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7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心仪，则连一条边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u-&gt;v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。在样例给出的那组完美匹配中，如果王子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娶了公主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v-&gt;u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如果王子和自己心仪的公主属于同一个强连通分量，那么王子就可以娶这个公主。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心仪，则连一条边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u-&gt;v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。在样例给出的那组完美匹配中，如果王子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娶了公主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v-&gt;u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如果王子和自己心仪的公主属于同一个强连通分量，那么王子就可以娶这个公主。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4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这个题真是一点都不女权！为什么儿子喜欢妹子就可以？不需要妹子喜欢儿子吗？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所以不只是地理问题，很多描述事物间复杂关系的问题，都可以被转化为图里的问题。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心仪，则连一条边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u-&gt;v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。在样例给出的那组完美匹配中，如果王子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娶了公主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，连一条边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v-&gt;u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如果王子和自己心仪的公主属于同一个强连通分量，那么王子就可以娶这个公主。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如果有向图怎么办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如果有权值怎么办</a:t>
            </a:r>
            <a:r>
              <a:rPr lang="en-US" altLang="zh-CN" dirty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A160-6797-4E69-995C-E344C2C075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0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5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89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2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1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9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2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2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0AB168-F96C-478A-AFE8-8C4F28E6F9C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96736C-29EE-46E7-A689-C036C51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8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简单的图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如果你觉得眼熟没错这</a:t>
            </a:r>
            <a:r>
              <a:rPr lang="en-US" altLang="zh-CN" sz="2400" dirty="0"/>
              <a:t>PPT</a:t>
            </a:r>
            <a:r>
              <a:rPr lang="zh-CN" altLang="en-US" sz="2400" dirty="0"/>
              <a:t>就是去年的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899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图是干啥的？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航海家们在太平洋上发现了几座新岛屿，其中最大的一个岛已经连上了互联网，但是其他岛和主岛之间没有电缆连接，所以没法入网。</a:t>
            </a:r>
            <a:endParaRPr lang="en-US" altLang="zh-CN" dirty="0"/>
          </a:p>
          <a:p>
            <a:r>
              <a:rPr lang="zh-CN" altLang="en-US" dirty="0"/>
              <a:t>我们的目的是，让所有岛上的居民都能上网，即每个岛和主岛之间都有直接和间接的电缆连接。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62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图是干啥的？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航海家们在太平洋上发现了几座新岛屿，其中最大的一个岛已经连上了互联网，但是其他岛和主岛之间没有电缆连接，所以没法入网。</a:t>
            </a:r>
            <a:endParaRPr lang="en-US" altLang="zh-CN" dirty="0"/>
          </a:p>
          <a:p>
            <a:r>
              <a:rPr lang="zh-CN" altLang="en-US" dirty="0"/>
              <a:t>我们的目的是，让所有岛上的居民都能上网，即每个岛和主岛之间都有直接和间接的电缆连接。</a:t>
            </a:r>
            <a:endParaRPr lang="en-US" altLang="zh-CN" dirty="0"/>
          </a:p>
          <a:p>
            <a:r>
              <a:rPr lang="zh-CN" altLang="en-US" dirty="0"/>
              <a:t>如果要直接连接两个岛屿，所需的电缆长度等于两个岛屿中心位置的几何距离。现给定所有岛的位置，且为了节省成本，所有电缆的总长度尽量小，应该怎样连接？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878262" y="477920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只能处理地理问题吗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……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0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当然不是！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18457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73516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图还能干啥？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POJ1904</a:t>
            </a:r>
          </a:p>
          <a:p>
            <a:r>
              <a:rPr lang="zh-CN" altLang="en-US" dirty="0"/>
              <a:t>一个国王，有 </a:t>
            </a:r>
            <a:r>
              <a:rPr lang="en-US" altLang="zh-CN" dirty="0"/>
              <a:t>n(1&lt;=n&lt;=2000) </a:t>
            </a:r>
            <a:r>
              <a:rPr lang="zh-CN" altLang="en-US" dirty="0"/>
              <a:t>个儿子，在这个国家中有 </a:t>
            </a:r>
            <a:r>
              <a:rPr lang="en-US" altLang="zh-CN" dirty="0"/>
              <a:t>n </a:t>
            </a:r>
            <a:r>
              <a:rPr lang="zh-CN" altLang="en-US" dirty="0"/>
              <a:t>个漂亮的妹子。每个儿子都有自己喜欢的妹子</a:t>
            </a:r>
            <a:r>
              <a:rPr lang="en-US" altLang="zh-CN" dirty="0"/>
              <a:t>(</a:t>
            </a:r>
            <a:r>
              <a:rPr lang="zh-CN" altLang="en-US" dirty="0"/>
              <a:t>可以是多个</a:t>
            </a:r>
            <a:r>
              <a:rPr lang="en-US" altLang="zh-CN" dirty="0"/>
              <a:t>)</a:t>
            </a:r>
            <a:r>
              <a:rPr lang="zh-CN" altLang="en-US" dirty="0"/>
              <a:t>。每个妹子只能嫁一个人，每个儿子只娶自己喜欢的人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1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图还能干啥？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POJ1904</a:t>
            </a:r>
          </a:p>
          <a:p>
            <a:r>
              <a:rPr lang="zh-CN" altLang="en-US" dirty="0"/>
              <a:t>一个国王，有 </a:t>
            </a:r>
            <a:r>
              <a:rPr lang="en-US" altLang="zh-CN" dirty="0"/>
              <a:t>n(1&lt;=n&lt;=2000) </a:t>
            </a:r>
            <a:r>
              <a:rPr lang="zh-CN" altLang="en-US" dirty="0"/>
              <a:t>个儿子，在这个国家中有 </a:t>
            </a:r>
            <a:r>
              <a:rPr lang="en-US" altLang="zh-CN" dirty="0"/>
              <a:t>n </a:t>
            </a:r>
            <a:r>
              <a:rPr lang="zh-CN" altLang="en-US" dirty="0"/>
              <a:t>个漂亮的妹子。每个儿子都有自己喜欢的妹子</a:t>
            </a:r>
            <a:r>
              <a:rPr lang="en-US" altLang="zh-CN" dirty="0"/>
              <a:t>(</a:t>
            </a:r>
            <a:r>
              <a:rPr lang="zh-CN" altLang="en-US" dirty="0"/>
              <a:t>可以是多个</a:t>
            </a:r>
            <a:r>
              <a:rPr lang="en-US" altLang="zh-CN" dirty="0"/>
              <a:t>)</a:t>
            </a:r>
            <a:r>
              <a:rPr lang="zh-CN" altLang="en-US" dirty="0"/>
              <a:t>。每个妹子只能嫁一个人，每个儿子只娶自己喜欢的人</a:t>
            </a:r>
          </a:p>
          <a:p>
            <a:r>
              <a:rPr lang="zh-CN" altLang="en-US" dirty="0"/>
              <a:t>国王的巫师调查到了每个儿子喜欢哪些妹子，并且为每一个儿子分配了他喜欢的妹子让他娶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13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图还能干啥？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POJ1904</a:t>
            </a:r>
          </a:p>
          <a:p>
            <a:r>
              <a:rPr lang="zh-CN" altLang="en-US" dirty="0"/>
              <a:t>一个国王，有 </a:t>
            </a:r>
            <a:r>
              <a:rPr lang="en-US" altLang="zh-CN" dirty="0"/>
              <a:t>n(1&lt;=n&lt;=2000) </a:t>
            </a:r>
            <a:r>
              <a:rPr lang="zh-CN" altLang="en-US" dirty="0"/>
              <a:t>个儿子，在这个国家中有 </a:t>
            </a:r>
            <a:r>
              <a:rPr lang="en-US" altLang="zh-CN" dirty="0"/>
              <a:t>n </a:t>
            </a:r>
            <a:r>
              <a:rPr lang="zh-CN" altLang="en-US" dirty="0"/>
              <a:t>个漂亮的妹子。每个儿子都有自己喜欢的妹子</a:t>
            </a:r>
            <a:r>
              <a:rPr lang="en-US" altLang="zh-CN" dirty="0"/>
              <a:t>(</a:t>
            </a:r>
            <a:r>
              <a:rPr lang="zh-CN" altLang="en-US" dirty="0"/>
              <a:t>可以是多个</a:t>
            </a:r>
            <a:r>
              <a:rPr lang="en-US" altLang="zh-CN" dirty="0"/>
              <a:t>)</a:t>
            </a:r>
            <a:r>
              <a:rPr lang="zh-CN" altLang="en-US" dirty="0"/>
              <a:t>。每个妹子只能嫁一个人，每个儿子只娶自己喜欢的人</a:t>
            </a:r>
          </a:p>
          <a:p>
            <a:r>
              <a:rPr lang="zh-CN" altLang="en-US" dirty="0"/>
              <a:t>国王的巫师调查到了每个儿子喜欢哪些妹子，并且为每一个儿子分配了他喜欢的妹子让他娶</a:t>
            </a:r>
          </a:p>
          <a:p>
            <a:r>
              <a:rPr lang="zh-CN" altLang="en-US" dirty="0"/>
              <a:t>但是国王不满意，说是要巫师统计出每个儿子能够娶哪些人，使得儿子们娶了这个妹子后，其他的每个儿子都有妹子可以娶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20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图还能干啥？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POJ1904</a:t>
            </a:r>
          </a:p>
          <a:p>
            <a:r>
              <a:rPr lang="zh-CN" altLang="en-US" dirty="0"/>
              <a:t>一个国王，有 </a:t>
            </a:r>
            <a:r>
              <a:rPr lang="en-US" altLang="zh-CN" dirty="0"/>
              <a:t>n(1&lt;=n&lt;=2000) </a:t>
            </a:r>
            <a:r>
              <a:rPr lang="zh-CN" altLang="en-US" dirty="0"/>
              <a:t>个儿子，在这个国家中有 </a:t>
            </a:r>
            <a:r>
              <a:rPr lang="en-US" altLang="zh-CN" dirty="0"/>
              <a:t>n </a:t>
            </a:r>
            <a:r>
              <a:rPr lang="zh-CN" altLang="en-US" dirty="0"/>
              <a:t>个漂亮的妹子。每个儿子都有自己喜欢的妹子</a:t>
            </a:r>
            <a:r>
              <a:rPr lang="en-US" altLang="zh-CN" dirty="0"/>
              <a:t>(</a:t>
            </a:r>
            <a:r>
              <a:rPr lang="zh-CN" altLang="en-US" dirty="0"/>
              <a:t>可以是多个</a:t>
            </a:r>
            <a:r>
              <a:rPr lang="en-US" altLang="zh-CN" dirty="0"/>
              <a:t>)</a:t>
            </a:r>
            <a:r>
              <a:rPr lang="zh-CN" altLang="en-US" dirty="0"/>
              <a:t>。每个妹子只能嫁一个人，每个儿子只娶自己喜欢的人</a:t>
            </a:r>
          </a:p>
          <a:p>
            <a:r>
              <a:rPr lang="zh-CN" altLang="en-US" dirty="0"/>
              <a:t>国王的巫师调查到了每个儿子喜欢哪些妹子，并且为每一个儿子分配了他喜欢的妹子让他娶</a:t>
            </a:r>
          </a:p>
          <a:p>
            <a:r>
              <a:rPr lang="zh-CN" altLang="en-US" dirty="0"/>
              <a:t>但是国王不满意，说是要巫师统计出每个儿子能够娶哪些人，使得儿子们娶了这个妹子后，其他的每个儿子都有妹子可以娶</a:t>
            </a:r>
          </a:p>
          <a:p>
            <a:r>
              <a:rPr lang="zh-CN" altLang="en-US" dirty="0"/>
              <a:t>题目给出了每个儿子喜欢的人，以及巫师做好的一个“妹子分配”方案</a:t>
            </a:r>
          </a:p>
        </p:txBody>
      </p:sp>
    </p:spTree>
    <p:extLst>
      <p:ext uri="{BB962C8B-B14F-4D97-AF65-F5344CB8AC3E}">
        <p14:creationId xmlns:p14="http://schemas.microsoft.com/office/powerpoint/2010/main" val="16386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第一步，存图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82" y="0"/>
            <a:ext cx="4040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5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邻接矩阵的实现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9" y="257186"/>
            <a:ext cx="8534400" cy="170105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83128"/>
            <a:ext cx="3824522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2" y="2127539"/>
            <a:ext cx="8809764" cy="25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17" y="164306"/>
            <a:ext cx="6407583" cy="5830093"/>
          </a:xfrm>
        </p:spPr>
      </p:pic>
    </p:spTree>
    <p:extLst>
      <p:ext uri="{BB962C8B-B14F-4D97-AF65-F5344CB8AC3E}">
        <p14:creationId xmlns:p14="http://schemas.microsoft.com/office/powerpoint/2010/main" val="1849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简单的图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如果你觉得眼熟没错这</a:t>
            </a:r>
            <a:r>
              <a:rPr lang="en-US" altLang="zh-CN" sz="2400" dirty="0"/>
              <a:t>PPT</a:t>
            </a:r>
            <a:r>
              <a:rPr lang="zh-CN" altLang="en-US" sz="2400" dirty="0"/>
              <a:t>就是去年的</a:t>
            </a:r>
            <a:endParaRPr lang="en-US" altLang="zh-CN" sz="2400" dirty="0"/>
          </a:p>
          <a:p>
            <a:r>
              <a:rPr lang="zh-CN" altLang="en-US" sz="2400" dirty="0"/>
              <a:t>其实不只是去年的，还是前年的（逃</a:t>
            </a:r>
          </a:p>
        </p:txBody>
      </p:sp>
    </p:spTree>
    <p:extLst>
      <p:ext uri="{BB962C8B-B14F-4D97-AF65-F5344CB8AC3E}">
        <p14:creationId xmlns:p14="http://schemas.microsoft.com/office/powerpoint/2010/main" val="83084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pic>
        <p:nvPicPr>
          <p:cNvPr id="1026" name="Picture 2" descr="“邻接表”的图片搜索结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074623"/>
            <a:ext cx="10809983" cy="264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54" y="234042"/>
            <a:ext cx="9353550" cy="640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9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活学活用，不用建图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36914"/>
            <a:ext cx="8534400" cy="3615267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Input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 first line of the input contains three integers 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 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 and</a:t>
            </a:r>
            <a:r>
              <a:rPr lang="en-US" altLang="zh-CN" dirty="0">
                <a:solidFill>
                  <a:schemeClr val="tx2"/>
                </a:solidFill>
              </a:rPr>
              <a:t> </a:t>
            </a:r>
            <a:r>
              <a:rPr lang="en-US" altLang="zh-CN" i="1" dirty="0">
                <a:solidFill>
                  <a:schemeClr val="tx2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 (1 ≤ 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 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 ≤ 10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, 0 ≤ 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 ≤ 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 — the number of cities in country Masha lives in, the number of roads between them and </a:t>
            </a:r>
            <a:r>
              <a:rPr lang="en-US" altLang="zh-CN" dirty="0">
                <a:solidFill>
                  <a:schemeClr val="tx2"/>
                </a:solidFill>
              </a:rPr>
              <a:t>the number of flour storages respectively.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Then 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 lines follow. Each of them contains three integers 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, 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 and </a:t>
            </a:r>
            <a:r>
              <a:rPr lang="en-US" altLang="zh-CN" i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 (1 ≤ 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, 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 ≤ 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 1 ≤ </a:t>
            </a:r>
            <a:r>
              <a:rPr lang="en-US" altLang="zh-CN" i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 ≤ 10</a:t>
            </a:r>
            <a:r>
              <a:rPr lang="en-US" altLang="zh-CN" baseline="30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</a:rPr>
              <a:t>, 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 ≠ 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) meaning that there is a road between cities 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 and 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 of length of </a:t>
            </a:r>
            <a:r>
              <a:rPr lang="en-US" altLang="zh-CN" i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 kilometers 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615" y="692603"/>
            <a:ext cx="3324225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3" y="1711022"/>
            <a:ext cx="6657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遍历是什么？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30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遍历是什么？</a:t>
            </a:r>
            <a:endParaRPr lang="en-US" altLang="zh-CN" dirty="0"/>
          </a:p>
          <a:p>
            <a:r>
              <a:rPr lang="zh-CN" altLang="en-US" dirty="0"/>
              <a:t>遍历和搜索一样吗？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48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遍历是什么？</a:t>
            </a:r>
            <a:endParaRPr lang="en-US" altLang="zh-CN" dirty="0"/>
          </a:p>
          <a:p>
            <a:r>
              <a:rPr lang="zh-CN" altLang="en-US" dirty="0"/>
              <a:t>遍历和搜索一样吗？</a:t>
            </a:r>
            <a:endParaRPr lang="en-US" altLang="zh-CN" dirty="0"/>
          </a:p>
          <a:p>
            <a:r>
              <a:rPr lang="zh-CN" altLang="en-US" dirty="0"/>
              <a:t>遍历有什么用？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85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及其写法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8139" y="342900"/>
            <a:ext cx="563307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及其写法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56" y="248892"/>
            <a:ext cx="5241471" cy="61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遍历的应用：判有向图的环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遍历的时候走回到原来走过的位置，则有环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27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遍历的应用：判有向图的环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遍历的时候走回到原来走过的位置，则有环</a:t>
            </a:r>
            <a:endParaRPr lang="en-US" altLang="zh-CN" dirty="0"/>
          </a:p>
          <a:p>
            <a:r>
              <a:rPr lang="zh-CN" altLang="en-US" dirty="0"/>
              <a:t>粉书（或紫书）</a:t>
            </a:r>
            <a:r>
              <a:rPr lang="en-US" altLang="zh-CN" dirty="0"/>
              <a:t>P168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我也不知道我什么时候养成了喜欢说废话的习惯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1026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6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遍历的应用：求拓扑序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拓扑序是什么？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737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遍历的应用：求拓扑序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拓扑序是什么？</a:t>
            </a:r>
            <a:endParaRPr lang="en-US" altLang="zh-CN" dirty="0"/>
          </a:p>
          <a:p>
            <a:r>
              <a:rPr lang="zh-CN" altLang="en-US" dirty="0"/>
              <a:t>怎么求？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19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遍历的应用：判断二分图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31" y="390364"/>
            <a:ext cx="8897711" cy="40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6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遍历的应用：欧拉回路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每个边只经过一次（一笔画）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525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遍历的应用：欧拉回路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每个边只经过一次（一笔画）</a:t>
            </a:r>
            <a:endParaRPr lang="en-US" altLang="zh-CN" dirty="0"/>
          </a:p>
          <a:p>
            <a:r>
              <a:rPr lang="zh-CN" altLang="en-US" dirty="0"/>
              <a:t>对于无向图，考虑每个点的度数。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15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遍历的应用：欧拉回路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每个边只经过一次（一笔画）</a:t>
            </a:r>
            <a:endParaRPr lang="en-US" altLang="zh-CN" dirty="0"/>
          </a:p>
          <a:p>
            <a:r>
              <a:rPr lang="zh-CN" altLang="en-US" dirty="0"/>
              <a:t>对于无向图，考虑每个点的度数。</a:t>
            </a:r>
            <a:endParaRPr lang="en-US" altLang="zh-CN" dirty="0"/>
          </a:p>
          <a:p>
            <a:r>
              <a:rPr lang="zh-CN" altLang="en-US" dirty="0"/>
              <a:t>有向图，考虑入度和出度。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631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遍历的应用：欧拉回路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每个边只经过一次（一笔画）</a:t>
            </a:r>
            <a:endParaRPr lang="en-US" altLang="zh-CN" dirty="0"/>
          </a:p>
          <a:p>
            <a:r>
              <a:rPr lang="zh-CN" altLang="en-US" dirty="0"/>
              <a:t>对于无向图，考虑每个点的度数。</a:t>
            </a:r>
            <a:endParaRPr lang="en-US" altLang="zh-CN" dirty="0"/>
          </a:p>
          <a:p>
            <a:r>
              <a:rPr lang="zh-CN" altLang="en-US" dirty="0"/>
              <a:t>有向图，考虑入度和出度。</a:t>
            </a:r>
            <a:endParaRPr lang="en-US" altLang="zh-CN" dirty="0"/>
          </a:p>
          <a:p>
            <a:r>
              <a:rPr lang="zh-CN" altLang="en-US" dirty="0"/>
              <a:t>如果是求每个点只经过一次呢？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474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遍历的应用：欧拉回路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每个边只经过一次（一笔画）</a:t>
            </a:r>
            <a:endParaRPr lang="en-US" altLang="zh-CN" dirty="0"/>
          </a:p>
          <a:p>
            <a:r>
              <a:rPr lang="zh-CN" altLang="en-US" dirty="0"/>
              <a:t>对于无向图，考虑每个点的度数。</a:t>
            </a:r>
            <a:endParaRPr lang="en-US" altLang="zh-CN" dirty="0"/>
          </a:p>
          <a:p>
            <a:r>
              <a:rPr lang="zh-CN" altLang="en-US" dirty="0"/>
              <a:t>有向图，考虑入度和出度。</a:t>
            </a:r>
            <a:endParaRPr lang="en-US" altLang="zh-CN" dirty="0"/>
          </a:p>
          <a:p>
            <a:r>
              <a:rPr lang="zh-CN" altLang="en-US" dirty="0"/>
              <a:t>如果是求每个点只经过一次呢？</a:t>
            </a:r>
            <a:endParaRPr lang="en-US" altLang="zh-CN" dirty="0"/>
          </a:p>
          <a:p>
            <a:r>
              <a:rPr lang="zh-CN" altLang="en-US" dirty="0"/>
              <a:t>当然，图必须是连通的。那么怎么判断连通呢？</a:t>
            </a:r>
          </a:p>
        </p:txBody>
      </p:sp>
    </p:spTree>
    <p:extLst>
      <p:ext uri="{BB962C8B-B14F-4D97-AF65-F5344CB8AC3E}">
        <p14:creationId xmlns:p14="http://schemas.microsoft.com/office/powerpoint/2010/main" val="18531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遍历的应用：判断连通性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5074331" cy="3615267"/>
          </a:xfrm>
        </p:spPr>
        <p:txBody>
          <a:bodyPr/>
          <a:lstStyle/>
          <a:p>
            <a:r>
              <a:rPr lang="zh-CN" altLang="en-US" dirty="0"/>
              <a:t>连通块：</a:t>
            </a:r>
            <a:r>
              <a:rPr lang="en-US" altLang="zh-CN" dirty="0"/>
              <a:t>Connected component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66" y="952499"/>
            <a:ext cx="6104202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2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遍历的应用：判断连通性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5074331" cy="3615267"/>
          </a:xfrm>
        </p:spPr>
        <p:txBody>
          <a:bodyPr/>
          <a:lstStyle/>
          <a:p>
            <a:r>
              <a:rPr lang="zh-CN" altLang="en-US" dirty="0"/>
              <a:t>连通块：</a:t>
            </a:r>
            <a:r>
              <a:rPr lang="en-US" altLang="zh-CN" dirty="0"/>
              <a:t>Connected component</a:t>
            </a:r>
          </a:p>
          <a:p>
            <a:r>
              <a:rPr lang="zh-CN" altLang="en-US" dirty="0"/>
              <a:t>非连通的图即连通块不止一个。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66" y="952499"/>
            <a:ext cx="6104202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我也不知道我什么时候养成了喜欢说废话的习惯</a:t>
            </a:r>
            <a:endParaRPr lang="en-US" altLang="zh-CN" dirty="0"/>
          </a:p>
          <a:p>
            <a:r>
              <a:rPr lang="zh-CN" altLang="en-US" dirty="0"/>
              <a:t>比如现在这段话就是废话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4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37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遍历的应用：判断连通性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5074331" cy="3615267"/>
          </a:xfrm>
        </p:spPr>
        <p:txBody>
          <a:bodyPr/>
          <a:lstStyle/>
          <a:p>
            <a:r>
              <a:rPr lang="zh-CN" altLang="en-US" dirty="0"/>
              <a:t>连通块：</a:t>
            </a:r>
            <a:r>
              <a:rPr lang="en-US" altLang="zh-CN" dirty="0"/>
              <a:t>Connected component</a:t>
            </a:r>
          </a:p>
          <a:p>
            <a:r>
              <a:rPr lang="zh-CN" altLang="en-US" dirty="0"/>
              <a:t>非连通的图即连通块不止一个。</a:t>
            </a:r>
            <a:endParaRPr lang="en-US" altLang="zh-CN" dirty="0"/>
          </a:p>
          <a:p>
            <a:r>
              <a:rPr lang="zh-CN" altLang="en-US" dirty="0"/>
              <a:t>对于非连通的图，它是二分图等价于它的每个连通块都是二分图。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66" y="952499"/>
            <a:ext cx="6104202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看一道题目休息一下！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3" y="3983565"/>
            <a:ext cx="21209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520926" y="950759"/>
            <a:ext cx="92549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/>
              <a:t>无向连通图 </a:t>
            </a:r>
            <a:r>
              <a:rPr lang="en-US" altLang="zh-CN" sz="2800" dirty="0"/>
              <a:t>G </a:t>
            </a:r>
            <a:r>
              <a:rPr lang="zh-CN" altLang="en-US" sz="2800" dirty="0"/>
              <a:t>有 </a:t>
            </a:r>
            <a:r>
              <a:rPr lang="en-US" altLang="zh-CN" sz="2800" dirty="0"/>
              <a:t>n </a:t>
            </a:r>
            <a:r>
              <a:rPr lang="zh-CN" altLang="en-US" sz="2800" dirty="0"/>
              <a:t>个点，</a:t>
            </a:r>
            <a:r>
              <a:rPr lang="en-US" altLang="zh-CN" sz="2800" dirty="0"/>
              <a:t>n-1 </a:t>
            </a:r>
            <a:r>
              <a:rPr lang="zh-CN" altLang="en-US" sz="2800" dirty="0"/>
              <a:t>条边。点从 </a:t>
            </a:r>
            <a:r>
              <a:rPr lang="en-US" altLang="zh-CN" sz="2800" dirty="0"/>
              <a:t>1 </a:t>
            </a:r>
            <a:r>
              <a:rPr lang="zh-CN" altLang="en-US" sz="2800" dirty="0"/>
              <a:t>到 </a:t>
            </a:r>
            <a:r>
              <a:rPr lang="en-US" altLang="zh-CN" sz="2800" dirty="0"/>
              <a:t>n </a:t>
            </a:r>
            <a:r>
              <a:rPr lang="zh-CN" altLang="en-US" sz="2800" dirty="0"/>
              <a:t>依次编号，编号为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的点的权值为 </a:t>
            </a:r>
            <a:r>
              <a:rPr lang="en-US" altLang="zh-CN" sz="2800" dirty="0"/>
              <a:t>Wi</a:t>
            </a:r>
            <a:r>
              <a:rPr lang="zh-CN" altLang="en-US" sz="2800" dirty="0"/>
              <a:t>， 每条边的长度均为 </a:t>
            </a:r>
            <a:r>
              <a:rPr lang="en-US" altLang="zh-CN" sz="2800" dirty="0"/>
              <a:t>1</a:t>
            </a:r>
            <a:r>
              <a:rPr lang="zh-CN" altLang="en-US" sz="2800" dirty="0"/>
              <a:t>。图上两点</a:t>
            </a:r>
            <a:r>
              <a:rPr lang="en-US" altLang="zh-CN" sz="2800" dirty="0"/>
              <a:t>(u, v)</a:t>
            </a:r>
            <a:r>
              <a:rPr lang="zh-CN" altLang="en-US" sz="2800" dirty="0"/>
              <a:t>的距离定义为 </a:t>
            </a:r>
            <a:r>
              <a:rPr lang="en-US" altLang="zh-CN" sz="2800" dirty="0"/>
              <a:t>u </a:t>
            </a:r>
            <a:r>
              <a:rPr lang="zh-CN" altLang="en-US" sz="2800" dirty="0"/>
              <a:t>点到 </a:t>
            </a:r>
            <a:r>
              <a:rPr lang="en-US" altLang="zh-CN" sz="2800" dirty="0"/>
              <a:t>v </a:t>
            </a:r>
            <a:r>
              <a:rPr lang="zh-CN" altLang="en-US" sz="2800" dirty="0"/>
              <a:t>点的最短距离。对于图 </a:t>
            </a:r>
            <a:r>
              <a:rPr lang="en-US" altLang="zh-CN" sz="2800" dirty="0"/>
              <a:t>G </a:t>
            </a:r>
            <a:r>
              <a:rPr lang="zh-CN" altLang="en-US" sz="2800" dirty="0"/>
              <a:t>上的点对</a:t>
            </a:r>
            <a:r>
              <a:rPr lang="en-US" altLang="zh-CN" sz="2800" dirty="0"/>
              <a:t>(u, v)</a:t>
            </a:r>
            <a:r>
              <a:rPr lang="zh-CN" altLang="en-US" sz="2800" dirty="0"/>
              <a:t>，若它们的距离为 </a:t>
            </a:r>
            <a:r>
              <a:rPr lang="en-US" altLang="zh-CN" sz="2800" dirty="0"/>
              <a:t>2</a:t>
            </a:r>
            <a:r>
              <a:rPr lang="zh-CN" altLang="en-US" sz="2800" dirty="0"/>
              <a:t>，则它们之间会产生</a:t>
            </a:r>
            <a:r>
              <a:rPr lang="en-US" altLang="zh-CN" sz="2800" dirty="0" err="1"/>
              <a:t>Wu×Wv</a:t>
            </a:r>
            <a:r>
              <a:rPr lang="zh-CN" altLang="en-US" sz="2800" dirty="0"/>
              <a:t>的联合权值。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请问图 </a:t>
            </a:r>
            <a:r>
              <a:rPr lang="en-US" altLang="zh-CN" sz="2800" dirty="0"/>
              <a:t>G </a:t>
            </a:r>
            <a:r>
              <a:rPr lang="zh-CN" altLang="en-US" sz="2800" dirty="0"/>
              <a:t>上所有可产生联合权值的有序点对中，联合权值最大的是多少？所有联合权值之和是多少？</a:t>
            </a:r>
          </a:p>
        </p:txBody>
      </p:sp>
    </p:spTree>
    <p:extLst>
      <p:ext uri="{BB962C8B-B14F-4D97-AF65-F5344CB8AC3E}">
        <p14:creationId xmlns:p14="http://schemas.microsoft.com/office/powerpoint/2010/main" val="29150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遍历的应用：求割点和桥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一种删了之后图的连通块会增加的点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413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遍历的应用：求割点和桥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一种删了之后图的连通块会增加的点</a:t>
            </a:r>
            <a:endParaRPr lang="en-US" altLang="zh-CN" dirty="0"/>
          </a:p>
          <a:p>
            <a:r>
              <a:rPr lang="zh-CN" altLang="en-US" dirty="0"/>
              <a:t>桥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一种删了之后图的连通块会增加的边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592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遍历的应用：求割点和桥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一种删了之后图的连通块会增加的点</a:t>
            </a:r>
            <a:endParaRPr lang="en-US" altLang="zh-CN" dirty="0"/>
          </a:p>
          <a:p>
            <a:r>
              <a:rPr lang="zh-CN" altLang="en-US" dirty="0"/>
              <a:t>桥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树中，非根节点</a:t>
            </a:r>
            <a:r>
              <a:rPr lang="en-US" altLang="zh-CN" dirty="0"/>
              <a:t>u</a:t>
            </a:r>
            <a:r>
              <a:rPr lang="zh-CN" altLang="en-US" dirty="0"/>
              <a:t>是割点的充要条件是</a:t>
            </a:r>
            <a:r>
              <a:rPr lang="en-US" altLang="zh-CN" dirty="0"/>
              <a:t>u</a:t>
            </a:r>
            <a:r>
              <a:rPr lang="zh-CN" altLang="en-US" dirty="0"/>
              <a:t>存在子节点</a:t>
            </a:r>
            <a:r>
              <a:rPr lang="en-US" altLang="zh-CN" dirty="0"/>
              <a:t>v</a:t>
            </a:r>
            <a:r>
              <a:rPr lang="zh-CN" altLang="en-US" dirty="0"/>
              <a:t>，使得</a:t>
            </a:r>
            <a:r>
              <a:rPr lang="en-US" altLang="zh-CN" dirty="0"/>
              <a:t>v</a:t>
            </a:r>
            <a:r>
              <a:rPr lang="zh-CN" altLang="en-US" dirty="0"/>
              <a:t>及其所有后代都连不回</a:t>
            </a:r>
            <a:r>
              <a:rPr lang="en-US" altLang="zh-CN" dirty="0"/>
              <a:t>u</a:t>
            </a:r>
            <a:r>
              <a:rPr lang="zh-CN" altLang="en-US" dirty="0"/>
              <a:t>的祖先去（连回</a:t>
            </a:r>
            <a:r>
              <a:rPr lang="en-US" altLang="zh-CN" dirty="0"/>
              <a:t>u</a:t>
            </a:r>
            <a:r>
              <a:rPr lang="zh-CN" altLang="en-US" dirty="0"/>
              <a:t>不算）</a:t>
            </a:r>
            <a:endParaRPr lang="en-US" altLang="zh-CN" dirty="0"/>
          </a:p>
          <a:p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262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遍历的应用：求割点和桥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一种删了之后图的连通块会增加的点</a:t>
            </a:r>
            <a:endParaRPr lang="en-US" altLang="zh-CN" dirty="0"/>
          </a:p>
          <a:p>
            <a:r>
              <a:rPr lang="zh-CN" altLang="en-US" dirty="0"/>
              <a:t>桥</a:t>
            </a:r>
            <a:r>
              <a:rPr lang="en-US" altLang="zh-CN" dirty="0"/>
              <a:t>——</a:t>
            </a:r>
            <a:r>
              <a:rPr lang="zh-CN" altLang="en-US" dirty="0"/>
              <a:t>一种删了之后图的连通块会增加的边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树中，非根节点</a:t>
            </a:r>
            <a:r>
              <a:rPr lang="en-US" altLang="zh-CN" dirty="0"/>
              <a:t>u</a:t>
            </a:r>
            <a:r>
              <a:rPr lang="zh-CN" altLang="en-US" dirty="0"/>
              <a:t>是割点的充要条件是</a:t>
            </a:r>
            <a:r>
              <a:rPr lang="en-US" altLang="zh-CN" dirty="0"/>
              <a:t>u</a:t>
            </a:r>
            <a:r>
              <a:rPr lang="zh-CN" altLang="en-US" dirty="0"/>
              <a:t>存在子节点</a:t>
            </a:r>
            <a:r>
              <a:rPr lang="en-US" altLang="zh-CN" dirty="0"/>
              <a:t>v</a:t>
            </a:r>
            <a:r>
              <a:rPr lang="zh-CN" altLang="en-US" dirty="0"/>
              <a:t>，使得</a:t>
            </a:r>
            <a:r>
              <a:rPr lang="en-US" altLang="zh-CN" dirty="0"/>
              <a:t>v</a:t>
            </a:r>
            <a:r>
              <a:rPr lang="zh-CN" altLang="en-US" dirty="0"/>
              <a:t>及其所有后代都连不回</a:t>
            </a:r>
            <a:r>
              <a:rPr lang="en-US" altLang="zh-CN" dirty="0"/>
              <a:t>u</a:t>
            </a:r>
            <a:r>
              <a:rPr lang="zh-CN" altLang="en-US" dirty="0"/>
              <a:t>的祖先去（连回</a:t>
            </a:r>
            <a:r>
              <a:rPr lang="en-US" altLang="zh-CN" dirty="0"/>
              <a:t>u</a:t>
            </a:r>
            <a:r>
              <a:rPr lang="zh-CN" altLang="en-US" dirty="0"/>
              <a:t>不算）</a:t>
            </a:r>
            <a:endParaRPr lang="en-US" altLang="zh-CN" dirty="0"/>
          </a:p>
          <a:p>
            <a:r>
              <a:rPr lang="zh-CN" altLang="en-US" dirty="0"/>
              <a:t>桥呢？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692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遍历的其他应用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2-SAT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57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遍历的其他应用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2-SAT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有向图的强连通分量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73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遍历的其他应用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2-SAT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有向图的强连通分量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无向图的双连通分量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33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遍历的其他应用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2-SAT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有向图的强连通分量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无向图的双连通分量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………And more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3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我也不知道我什么时候养成了喜欢说废话的习惯</a:t>
            </a:r>
            <a:endParaRPr lang="en-US" altLang="zh-CN" dirty="0"/>
          </a:p>
          <a:p>
            <a:r>
              <a:rPr lang="zh-CN" altLang="en-US" dirty="0"/>
              <a:t>比如现在这段话就是废话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我讲的时候如果你们有什么问题，不妨打断我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4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21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471004"/>
            <a:ext cx="8534400" cy="1507067"/>
          </a:xfrm>
        </p:spPr>
        <p:txBody>
          <a:bodyPr/>
          <a:lstStyle/>
          <a:p>
            <a:r>
              <a:rPr lang="zh-CN" altLang="en-US" sz="4000" dirty="0"/>
              <a:t>再来一道题目吧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702128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在有向图 </a:t>
            </a:r>
            <a:r>
              <a:rPr lang="en-US" altLang="zh-CN" sz="2400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中，每条边的长度均为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，现给定起点和终点，请你在图中找一条从起点到 终点的路径，该路径满足以下条件：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路径上的所有点的出边所指向的点都直接或间接与终点连通。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在满足条件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的情况下使路径最短。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注意：图 </a:t>
            </a:r>
            <a:r>
              <a:rPr lang="en-US" altLang="zh-CN" sz="2400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中可能存在重边和自环，题目保证终点没有出边。 请你输出符合条件的路径的长度。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31" y="702128"/>
            <a:ext cx="2179184" cy="307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223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663525-88C9-433C-A6A7-6E1E0B7B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/>
              <a:t>退役老选手的一点废话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9A13A423-A204-45D9-BE2B-8EA4FADFA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r="2409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980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63525-88C9-433C-A6A7-6E1E0B7B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/>
              <a:t>谢谢</a:t>
            </a:r>
            <a:r>
              <a:rPr lang="en-US" altLang="zh-CN" sz="4800" dirty="0"/>
              <a:t>&gt; &lt;</a:t>
            </a:r>
            <a:endParaRPr lang="zh-CN" altLang="en-US" sz="4800" dirty="0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9A13A423-A204-45D9-BE2B-8EA4FADFA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r="2409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14228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rgbClr val="FFFFFF"/>
                </a:solidFill>
              </a:rPr>
              <a:t>题解：</a:t>
            </a:r>
            <a:r>
              <a:rPr lang="en-US" altLang="zh-CN" sz="3200">
                <a:solidFill>
                  <a:srgbClr val="FFFFFF"/>
                </a:solidFill>
              </a:rPr>
              <a:t>One-Dimensional Maze</a:t>
            </a:r>
            <a:endParaRPr lang="zh-CN" altLang="en-US" sz="3200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0D2F8-5F20-4795-A458-AF159246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站在 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格子上就左走，站在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zh-CN" altLang="en-US" sz="2400" dirty="0">
                <a:solidFill>
                  <a:schemeClr val="tx1"/>
                </a:solidFill>
              </a:rPr>
              <a:t>格子上就右走。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给定初始位置，问最少修改多少个格子可以走出去？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不难发现，要么一路向左走出去。要么一路向右走出去。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统计起点及其左边有多少个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再统计起点及其右边有多少个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（反过来统计也行）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044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题解：</a:t>
            </a:r>
            <a:r>
              <a:rPr lang="en-US" altLang="zh-CN" sz="3200" dirty="0">
                <a:solidFill>
                  <a:srgbClr val="FFFFFF"/>
                </a:solidFill>
              </a:rPr>
              <a:t>Badge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82380-2D11-4027-82FE-DAE9DF37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2" y="643467"/>
            <a:ext cx="4588423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个点，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条边的图。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很小很小。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可以随便暴力。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初国俊代码。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但如果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很大呢 ？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352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zh-CN" altLang="en-US"/>
              <a:t>题解：</a:t>
            </a:r>
            <a:r>
              <a:rPr lang="en-US" altLang="zh-CN"/>
              <a:t>Badge </a:t>
            </a:r>
            <a:endParaRPr lang="zh-CN" altLang="en-US"/>
          </a:p>
        </p:txBody>
      </p:sp>
      <p:sp>
        <p:nvSpPr>
          <p:cNvPr id="11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文字, 屏幕截图&#10;&#10;已生成高可信度的说明">
            <a:extLst>
              <a:ext uri="{FF2B5EF4-FFF2-40B4-BE49-F238E27FC236}">
                <a16:creationId xmlns:a16="http://schemas.microsoft.com/office/drawing/2014/main" id="{EB783ACD-6520-4A61-9481-7B5F934EB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6845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注意到图本身的性质和形状。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利用图的性质寻找规律。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环上的点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环上的点的结果就是它自身。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非环上的点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非环上的结果就是它从哪进的环。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21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rgbClr val="FFFFFF"/>
                </a:solidFill>
              </a:rPr>
              <a:t>题解：畅通工程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990D7-585E-44C3-BE67-A1F5FE0E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7" y="643467"/>
            <a:ext cx="3839293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给定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个点，</a:t>
            </a:r>
            <a:r>
              <a:rPr lang="en-US" altLang="zh-CN" sz="2400" dirty="0">
                <a:solidFill>
                  <a:schemeClr val="tx1"/>
                </a:solidFill>
              </a:rPr>
              <a:t>M</a:t>
            </a:r>
            <a:r>
              <a:rPr lang="zh-CN" altLang="en-US" sz="2400" dirty="0">
                <a:solidFill>
                  <a:schemeClr val="tx1"/>
                </a:solidFill>
              </a:rPr>
              <a:t>条边。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问至少需要加几条边，使图联通。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统计有多少个联通块</a:t>
            </a:r>
            <a:r>
              <a:rPr lang="en-US" altLang="zh-CN" sz="2400" dirty="0">
                <a:solidFill>
                  <a:schemeClr val="tx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联通块数量减一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20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zh-CN" altLang="en-US"/>
              <a:t>题解：畅通工程</a:t>
            </a:r>
          </a:p>
        </p:txBody>
      </p:sp>
      <p:sp>
        <p:nvSpPr>
          <p:cNvPr id="13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63F53E-3780-4BFE-B8B4-FAEAC8B3B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1644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当然，有并查集，根本不用这么做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并查集天下第一！！！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437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0" y="4953268"/>
            <a:ext cx="5627258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题解：</a:t>
            </a:r>
            <a:r>
              <a:rPr lang="en-US" altLang="zh-CN" dirty="0"/>
              <a:t>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69" y="1192505"/>
            <a:ext cx="9408569" cy="3615267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给定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个点，</a:t>
            </a:r>
            <a:r>
              <a:rPr lang="en-US" altLang="zh-CN" sz="2400" dirty="0">
                <a:solidFill>
                  <a:schemeClr val="bg1"/>
                </a:solidFill>
              </a:rPr>
              <a:t>N-1</a:t>
            </a:r>
            <a:r>
              <a:rPr lang="zh-CN" altLang="en-US" sz="2400" dirty="0">
                <a:solidFill>
                  <a:schemeClr val="bg1"/>
                </a:solidFill>
              </a:rPr>
              <a:t>条边。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对于每个点，求离他最远的点距离它的距离。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关键词：树的直径。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首先求出树的一条直径。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如何求树的直径呢？从任何一点出发，</a:t>
            </a:r>
            <a:r>
              <a:rPr lang="en-US" altLang="zh-CN" sz="2400" dirty="0">
                <a:solidFill>
                  <a:schemeClr val="bg1"/>
                </a:solidFill>
              </a:rPr>
              <a:t>BFS</a:t>
            </a:r>
            <a:r>
              <a:rPr lang="zh-CN" altLang="en-US" sz="2400" dirty="0">
                <a:solidFill>
                  <a:schemeClr val="bg1"/>
                </a:solidFill>
              </a:rPr>
              <a:t>或者</a:t>
            </a:r>
            <a:r>
              <a:rPr lang="en-US" altLang="zh-CN" sz="2400" dirty="0">
                <a:solidFill>
                  <a:schemeClr val="bg1"/>
                </a:solidFill>
              </a:rPr>
              <a:t>DFS</a:t>
            </a:r>
            <a:r>
              <a:rPr lang="zh-CN" altLang="en-US" sz="2400" dirty="0">
                <a:solidFill>
                  <a:schemeClr val="bg1"/>
                </a:solidFill>
              </a:rPr>
              <a:t>找到离他最远的点，则这个点一定为某一条直径的端点。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再从这个端点出发，找离他最远的点，就找到了一条直径。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那么对于任何一个点，离他最远的点一定是这两个端点中的某一个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所以从这两个端点出发，求出他们到每个点的距离，取最大值就是答案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174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4BA5C3-977A-4D83-8BA1-C1143E5A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2" y="93186"/>
            <a:ext cx="6264203" cy="6482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AC8ABC-5FFB-4F6E-8804-4CE3129A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88" y="172964"/>
            <a:ext cx="5412398" cy="6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我也不知道我什么时候养成了喜欢说废话的习惯</a:t>
            </a:r>
            <a:endParaRPr lang="en-US" altLang="zh-CN" dirty="0"/>
          </a:p>
          <a:p>
            <a:r>
              <a:rPr lang="zh-CN" altLang="en-US" dirty="0"/>
              <a:t>比如现在这段话就是废话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我讲的时候如果你们有什么问题，不妨打断我</a:t>
            </a:r>
            <a:endParaRPr lang="en-US" altLang="zh-CN" dirty="0"/>
          </a:p>
          <a:p>
            <a:r>
              <a:rPr lang="zh-CN" altLang="en-US" dirty="0"/>
              <a:t>以及关于</a:t>
            </a:r>
            <a:r>
              <a:rPr lang="en-US" altLang="zh-CN" dirty="0"/>
              <a:t>PPT</a:t>
            </a:r>
            <a:r>
              <a:rPr lang="zh-CN" altLang="en-US" dirty="0"/>
              <a:t>是做什么的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4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26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zh-CN" altLang="en-US" sz="3200"/>
              <a:t>题解：</a:t>
            </a:r>
            <a:r>
              <a:rPr lang="en-US" altLang="zh-CN" sz="3200"/>
              <a:t>Computer</a:t>
            </a:r>
            <a:endParaRPr lang="zh-CN" altLang="en-US" sz="3200"/>
          </a:p>
        </p:txBody>
      </p:sp>
      <p:sp>
        <p:nvSpPr>
          <p:cNvPr id="1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D06067-3ECB-476D-9DD3-2F9B3F139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99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想不明白结论，不想写？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那也可以用其他方法！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代码比较长，我就不贴完整代码了，大家可以看邓聚聚的代码！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还有其他过了的聚聚的！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然后还有大佬</a:t>
            </a:r>
            <a:r>
              <a:rPr lang="en-US" altLang="zh-CN" sz="2400" dirty="0">
                <a:solidFill>
                  <a:schemeClr val="bg1"/>
                </a:solidFill>
              </a:rPr>
              <a:t>O(n^2)</a:t>
            </a:r>
            <a:r>
              <a:rPr lang="zh-CN" altLang="en-US" sz="2400" dirty="0">
                <a:solidFill>
                  <a:schemeClr val="bg1"/>
                </a:solidFill>
              </a:rPr>
              <a:t>暴过去了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097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题解：小希的迷宫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607B76-BF07-46D5-B415-840102A0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00" y="643467"/>
            <a:ext cx="4267367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给定一个图。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判断图是否是一颗联通的树。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是否连通可以用并查集判断。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是否有多条路径可以用重边、并查集、或者看边的数量判断。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需要注意只有 </a:t>
            </a:r>
            <a:r>
              <a:rPr lang="en-US" altLang="zh-CN" sz="2400" dirty="0">
                <a:solidFill>
                  <a:schemeClr val="tx1"/>
                </a:solidFill>
              </a:rPr>
              <a:t>0 0 </a:t>
            </a:r>
            <a:r>
              <a:rPr lang="zh-CN" altLang="en-US" sz="2400" dirty="0">
                <a:solidFill>
                  <a:schemeClr val="tx1"/>
                </a:solidFill>
              </a:rPr>
              <a:t>的情况。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559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0" y="4953268"/>
            <a:ext cx="5627258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题解：有向无环图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10283-5E5E-487D-AFED-EE5181D0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69" y="1192505"/>
            <a:ext cx="940856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给定一个有向无环图，求那个玩意。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考虑每个节点作为起点的答案贡献是多少。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将图反向遍历。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16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5B4C-8CB7-4A6A-80A7-033ADAD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0" y="4953268"/>
            <a:ext cx="5627258" cy="1507067"/>
          </a:xfrm>
        </p:spPr>
        <p:txBody>
          <a:bodyPr>
            <a:normAutofit/>
          </a:bodyPr>
          <a:lstStyle/>
          <a:p>
            <a:r>
              <a:rPr lang="zh-CN" altLang="en-US"/>
              <a:t>题解：有向无环图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6861D1-D0DC-4F30-8528-A8F4B80A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0" y="247333"/>
            <a:ext cx="4823482" cy="47059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22F9F9-8CAC-4818-8617-C6E26392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29" y="397665"/>
            <a:ext cx="5876164" cy="44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3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我也不知道我什么时候养成了喜欢说废话的习惯</a:t>
            </a:r>
            <a:endParaRPr lang="en-US" altLang="zh-CN" dirty="0"/>
          </a:p>
          <a:p>
            <a:r>
              <a:rPr lang="zh-CN" altLang="en-US" dirty="0"/>
              <a:t>比如现在这段话就是废话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我讲的时候如果你们有什么问题，不妨打断我</a:t>
            </a:r>
            <a:endParaRPr lang="en-US" altLang="zh-CN" dirty="0"/>
          </a:p>
          <a:p>
            <a:r>
              <a:rPr lang="zh-CN" altLang="en-US" dirty="0"/>
              <a:t>以及关于</a:t>
            </a:r>
            <a:r>
              <a:rPr lang="en-US" altLang="zh-CN" dirty="0"/>
              <a:t>PPT</a:t>
            </a:r>
            <a:r>
              <a:rPr lang="zh-CN" altLang="en-US" dirty="0"/>
              <a:t>是做什么的</a:t>
            </a:r>
            <a:endParaRPr lang="en-US" altLang="zh-CN" dirty="0"/>
          </a:p>
          <a:p>
            <a:r>
              <a:rPr lang="zh-CN" altLang="en-US" dirty="0"/>
              <a:t>我很菜，难免有错，快来喷我</a:t>
            </a:r>
            <a:r>
              <a:rPr lang="en-US" altLang="zh-CN" dirty="0"/>
              <a:t>……</a:t>
            </a:r>
          </a:p>
        </p:txBody>
      </p:sp>
      <p:pic>
        <p:nvPicPr>
          <p:cNvPr id="4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6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图是啥？</a:t>
            </a:r>
          </a:p>
        </p:txBody>
      </p:sp>
      <p:pic>
        <p:nvPicPr>
          <p:cNvPr id="1026" name="Picture 2" descr="https://upload.wikimedia.org/wikipedia/commons/thumb/2/28/6n-graph2.svg/375px-6n-graph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5" y="530258"/>
            <a:ext cx="3306162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5/5b/6n-graf.svg/250px-6n-graf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37" y="4052784"/>
            <a:ext cx="3848811" cy="25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82" y="887036"/>
            <a:ext cx="3228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1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图是干啥的？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航海家们在太平洋上发现了几座新岛屿，其中最大的一个岛已经连上了互联网，但是其他岛和主岛之间没有电缆连接，所以没法入网。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03961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3068</Words>
  <Application>Microsoft Office PowerPoint</Application>
  <PresentationFormat>宽屏</PresentationFormat>
  <Paragraphs>364</Paragraphs>
  <Slides>63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等线</vt:lpstr>
      <vt:lpstr>幼圆</vt:lpstr>
      <vt:lpstr>Century Gothic</vt:lpstr>
      <vt:lpstr>Wingdings 3</vt:lpstr>
      <vt:lpstr>切片</vt:lpstr>
      <vt:lpstr>简单的图</vt:lpstr>
      <vt:lpstr>简单的图</vt:lpstr>
      <vt:lpstr>前言</vt:lpstr>
      <vt:lpstr>前言</vt:lpstr>
      <vt:lpstr>前言</vt:lpstr>
      <vt:lpstr>前言</vt:lpstr>
      <vt:lpstr>前言</vt:lpstr>
      <vt:lpstr>图是啥？</vt:lpstr>
      <vt:lpstr>图是干啥的？</vt:lpstr>
      <vt:lpstr>图是干啥的？</vt:lpstr>
      <vt:lpstr>图是干啥的？</vt:lpstr>
      <vt:lpstr>当然不是！</vt:lpstr>
      <vt:lpstr>图还能干啥？</vt:lpstr>
      <vt:lpstr>图还能干啥？</vt:lpstr>
      <vt:lpstr>图还能干啥？</vt:lpstr>
      <vt:lpstr>图还能干啥？</vt:lpstr>
      <vt:lpstr>第一步，存图</vt:lpstr>
      <vt:lpstr>邻接矩阵的实现</vt:lpstr>
      <vt:lpstr>邻接表</vt:lpstr>
      <vt:lpstr>邻接表</vt:lpstr>
      <vt:lpstr>实现</vt:lpstr>
      <vt:lpstr>活学活用，不用建图</vt:lpstr>
      <vt:lpstr>图的遍历</vt:lpstr>
      <vt:lpstr>图的遍历</vt:lpstr>
      <vt:lpstr>图的遍历</vt:lpstr>
      <vt:lpstr>DFS及其写法</vt:lpstr>
      <vt:lpstr>BFS及其写法</vt:lpstr>
      <vt:lpstr>遍历的应用：判有向图的环</vt:lpstr>
      <vt:lpstr>遍历的应用：判有向图的环</vt:lpstr>
      <vt:lpstr>遍历的应用：求拓扑序</vt:lpstr>
      <vt:lpstr>遍历的应用：求拓扑序</vt:lpstr>
      <vt:lpstr>遍历的应用：判断二分图</vt:lpstr>
      <vt:lpstr>遍历的应用：欧拉回路</vt:lpstr>
      <vt:lpstr>遍历的应用：欧拉回路</vt:lpstr>
      <vt:lpstr>遍历的应用：欧拉回路</vt:lpstr>
      <vt:lpstr>遍历的应用：欧拉回路</vt:lpstr>
      <vt:lpstr>遍历的应用：欧拉回路</vt:lpstr>
      <vt:lpstr>遍历的应用：判断连通性</vt:lpstr>
      <vt:lpstr>遍历的应用：判断连通性</vt:lpstr>
      <vt:lpstr>遍历的应用：判断连通性</vt:lpstr>
      <vt:lpstr>看一道题目休息一下！</vt:lpstr>
      <vt:lpstr>遍历的应用：求割点和桥</vt:lpstr>
      <vt:lpstr>遍历的应用：求割点和桥</vt:lpstr>
      <vt:lpstr>遍历的应用：求割点和桥</vt:lpstr>
      <vt:lpstr>遍历的应用：求割点和桥</vt:lpstr>
      <vt:lpstr>遍历的其他应用</vt:lpstr>
      <vt:lpstr>遍历的其他应用</vt:lpstr>
      <vt:lpstr>遍历的其他应用</vt:lpstr>
      <vt:lpstr>遍历的其他应用</vt:lpstr>
      <vt:lpstr>再来一道题目吧</vt:lpstr>
      <vt:lpstr>退役老选手的一点废话</vt:lpstr>
      <vt:lpstr>谢谢&gt; &lt;</vt:lpstr>
      <vt:lpstr>题解：One-Dimensional Maze</vt:lpstr>
      <vt:lpstr>题解：Badge </vt:lpstr>
      <vt:lpstr>题解：Badge </vt:lpstr>
      <vt:lpstr>题解：畅通工程</vt:lpstr>
      <vt:lpstr>题解：畅通工程</vt:lpstr>
      <vt:lpstr>题解：Computer</vt:lpstr>
      <vt:lpstr>PowerPoint 演示文稿</vt:lpstr>
      <vt:lpstr>题解：Computer</vt:lpstr>
      <vt:lpstr>题解：小希的迷宫</vt:lpstr>
      <vt:lpstr>题解：有向无环图</vt:lpstr>
      <vt:lpstr>题解：有向无环图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简单的图</dc:title>
  <dc:creator>王 雪竹</dc:creator>
  <cp:lastModifiedBy>王 雪竹</cp:lastModifiedBy>
  <cp:revision>11</cp:revision>
  <dcterms:created xsi:type="dcterms:W3CDTF">2018-08-16T07:50:42Z</dcterms:created>
  <dcterms:modified xsi:type="dcterms:W3CDTF">2018-08-16T09:14:45Z</dcterms:modified>
</cp:coreProperties>
</file>