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5" d="100"/>
          <a:sy n="85" d="100"/>
        </p:scale>
        <p:origin x="147"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9EB4DF-85CD-4DED-AADB-FC1A0F7BAEC2}" type="datetimeFigureOut">
              <a:rPr lang="zh-CN" altLang="en-US" smtClean="0"/>
              <a:t>2019/6/6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63084A-DFEE-4C91-AD22-C200938AE43B}" type="slidenum">
              <a:rPr lang="zh-CN" altLang="en-US" smtClean="0"/>
              <a:t>‹#›</a:t>
            </a:fld>
            <a:endParaRPr lang="zh-CN" altLang="en-US"/>
          </a:p>
        </p:txBody>
      </p:sp>
    </p:spTree>
    <p:extLst>
      <p:ext uri="{BB962C8B-B14F-4D97-AF65-F5344CB8AC3E}">
        <p14:creationId xmlns:p14="http://schemas.microsoft.com/office/powerpoint/2010/main" val="2904548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63084A-DFEE-4C91-AD22-C200938AE43B}" type="slidenum">
              <a:rPr lang="zh-CN" altLang="en-US" smtClean="0"/>
              <a:t>12</a:t>
            </a:fld>
            <a:endParaRPr lang="zh-CN" altLang="en-US"/>
          </a:p>
        </p:txBody>
      </p:sp>
    </p:spTree>
    <p:extLst>
      <p:ext uri="{BB962C8B-B14F-4D97-AF65-F5344CB8AC3E}">
        <p14:creationId xmlns:p14="http://schemas.microsoft.com/office/powerpoint/2010/main" val="1422866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7E49DC-71C5-45A3-83EF-6B47BD16603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AB25863-2EC1-4D7A-A3C7-EA209C8C03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8D035F1-6D4C-477D-89DC-B4F7E204344D}"/>
              </a:ext>
            </a:extLst>
          </p:cNvPr>
          <p:cNvSpPr>
            <a:spLocks noGrp="1"/>
          </p:cNvSpPr>
          <p:nvPr>
            <p:ph type="dt" sz="half" idx="10"/>
          </p:nvPr>
        </p:nvSpPr>
        <p:spPr/>
        <p:txBody>
          <a:bodyPr/>
          <a:lstStyle/>
          <a:p>
            <a:fld id="{6914A93F-3239-4297-A57E-C77CE52DAF67}" type="datetimeFigureOut">
              <a:rPr lang="zh-CN" altLang="en-US" smtClean="0"/>
              <a:t>2019/6/5</a:t>
            </a:fld>
            <a:endParaRPr lang="zh-CN" altLang="en-US"/>
          </a:p>
        </p:txBody>
      </p:sp>
      <p:sp>
        <p:nvSpPr>
          <p:cNvPr id="5" name="页脚占位符 4">
            <a:extLst>
              <a:ext uri="{FF2B5EF4-FFF2-40B4-BE49-F238E27FC236}">
                <a16:creationId xmlns:a16="http://schemas.microsoft.com/office/drawing/2014/main" id="{32010916-8C49-4C54-A88D-F825B17654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59178A-21DE-4A04-B3F4-5978BF603F48}"/>
              </a:ext>
            </a:extLst>
          </p:cNvPr>
          <p:cNvSpPr>
            <a:spLocks noGrp="1"/>
          </p:cNvSpPr>
          <p:nvPr>
            <p:ph type="sldNum" sz="quarter" idx="12"/>
          </p:nvPr>
        </p:nvSpPr>
        <p:spPr/>
        <p:txBody>
          <a:bodyPr/>
          <a:lstStyle/>
          <a:p>
            <a:fld id="{A27C65D6-DE1C-4C5E-B712-463B23C1A2B3}" type="slidenum">
              <a:rPr lang="zh-CN" altLang="en-US" smtClean="0"/>
              <a:t>‹#›</a:t>
            </a:fld>
            <a:endParaRPr lang="zh-CN" altLang="en-US"/>
          </a:p>
        </p:txBody>
      </p:sp>
    </p:spTree>
    <p:extLst>
      <p:ext uri="{BB962C8B-B14F-4D97-AF65-F5344CB8AC3E}">
        <p14:creationId xmlns:p14="http://schemas.microsoft.com/office/powerpoint/2010/main" val="632790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D28BEC-41E9-4938-87A4-41D9B7A5B1F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95A08D3-EC01-4B61-8A04-3A2C61FD81C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68E8A6B-2D1D-48BE-91B0-C60ABE5C644B}"/>
              </a:ext>
            </a:extLst>
          </p:cNvPr>
          <p:cNvSpPr>
            <a:spLocks noGrp="1"/>
          </p:cNvSpPr>
          <p:nvPr>
            <p:ph type="dt" sz="half" idx="10"/>
          </p:nvPr>
        </p:nvSpPr>
        <p:spPr/>
        <p:txBody>
          <a:bodyPr/>
          <a:lstStyle/>
          <a:p>
            <a:fld id="{6914A93F-3239-4297-A57E-C77CE52DAF67}" type="datetimeFigureOut">
              <a:rPr lang="zh-CN" altLang="en-US" smtClean="0"/>
              <a:t>2019/6/5</a:t>
            </a:fld>
            <a:endParaRPr lang="zh-CN" altLang="en-US"/>
          </a:p>
        </p:txBody>
      </p:sp>
      <p:sp>
        <p:nvSpPr>
          <p:cNvPr id="5" name="页脚占位符 4">
            <a:extLst>
              <a:ext uri="{FF2B5EF4-FFF2-40B4-BE49-F238E27FC236}">
                <a16:creationId xmlns:a16="http://schemas.microsoft.com/office/drawing/2014/main" id="{45749030-6A5C-4836-B353-4A520F9AA5F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F06840-1CB1-42C1-9DBB-AD814328C31A}"/>
              </a:ext>
            </a:extLst>
          </p:cNvPr>
          <p:cNvSpPr>
            <a:spLocks noGrp="1"/>
          </p:cNvSpPr>
          <p:nvPr>
            <p:ph type="sldNum" sz="quarter" idx="12"/>
          </p:nvPr>
        </p:nvSpPr>
        <p:spPr/>
        <p:txBody>
          <a:bodyPr/>
          <a:lstStyle/>
          <a:p>
            <a:fld id="{A27C65D6-DE1C-4C5E-B712-463B23C1A2B3}" type="slidenum">
              <a:rPr lang="zh-CN" altLang="en-US" smtClean="0"/>
              <a:t>‹#›</a:t>
            </a:fld>
            <a:endParaRPr lang="zh-CN" altLang="en-US"/>
          </a:p>
        </p:txBody>
      </p:sp>
    </p:spTree>
    <p:extLst>
      <p:ext uri="{BB962C8B-B14F-4D97-AF65-F5344CB8AC3E}">
        <p14:creationId xmlns:p14="http://schemas.microsoft.com/office/powerpoint/2010/main" val="1432512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CDF0AEC-55F6-4DDC-AB28-CDF78459434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6386782-0C14-4762-8821-0C337F67B07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2C0F23F-3810-451E-AE51-7F2215EBF9B6}"/>
              </a:ext>
            </a:extLst>
          </p:cNvPr>
          <p:cNvSpPr>
            <a:spLocks noGrp="1"/>
          </p:cNvSpPr>
          <p:nvPr>
            <p:ph type="dt" sz="half" idx="10"/>
          </p:nvPr>
        </p:nvSpPr>
        <p:spPr/>
        <p:txBody>
          <a:bodyPr/>
          <a:lstStyle/>
          <a:p>
            <a:fld id="{6914A93F-3239-4297-A57E-C77CE52DAF67}" type="datetimeFigureOut">
              <a:rPr lang="zh-CN" altLang="en-US" smtClean="0"/>
              <a:t>2019/6/5</a:t>
            </a:fld>
            <a:endParaRPr lang="zh-CN" altLang="en-US"/>
          </a:p>
        </p:txBody>
      </p:sp>
      <p:sp>
        <p:nvSpPr>
          <p:cNvPr id="5" name="页脚占位符 4">
            <a:extLst>
              <a:ext uri="{FF2B5EF4-FFF2-40B4-BE49-F238E27FC236}">
                <a16:creationId xmlns:a16="http://schemas.microsoft.com/office/drawing/2014/main" id="{E2E6F9D6-E081-4F5E-9478-022EEFCC54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FA3A31-5F05-45A0-8655-F982573EF90E}"/>
              </a:ext>
            </a:extLst>
          </p:cNvPr>
          <p:cNvSpPr>
            <a:spLocks noGrp="1"/>
          </p:cNvSpPr>
          <p:nvPr>
            <p:ph type="sldNum" sz="quarter" idx="12"/>
          </p:nvPr>
        </p:nvSpPr>
        <p:spPr/>
        <p:txBody>
          <a:bodyPr/>
          <a:lstStyle/>
          <a:p>
            <a:fld id="{A27C65D6-DE1C-4C5E-B712-463B23C1A2B3}" type="slidenum">
              <a:rPr lang="zh-CN" altLang="en-US" smtClean="0"/>
              <a:t>‹#›</a:t>
            </a:fld>
            <a:endParaRPr lang="zh-CN" altLang="en-US"/>
          </a:p>
        </p:txBody>
      </p:sp>
    </p:spTree>
    <p:extLst>
      <p:ext uri="{BB962C8B-B14F-4D97-AF65-F5344CB8AC3E}">
        <p14:creationId xmlns:p14="http://schemas.microsoft.com/office/powerpoint/2010/main" val="1360271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B5BF04-527F-4088-B499-10F9550F056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7B4A9D0-03C5-4F8C-8C0D-92A49F7F873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128A4D0-2A37-408C-BF92-6EE8CAD07FE0}"/>
              </a:ext>
            </a:extLst>
          </p:cNvPr>
          <p:cNvSpPr>
            <a:spLocks noGrp="1"/>
          </p:cNvSpPr>
          <p:nvPr>
            <p:ph type="dt" sz="half" idx="10"/>
          </p:nvPr>
        </p:nvSpPr>
        <p:spPr/>
        <p:txBody>
          <a:bodyPr/>
          <a:lstStyle/>
          <a:p>
            <a:fld id="{6914A93F-3239-4297-A57E-C77CE52DAF67}" type="datetimeFigureOut">
              <a:rPr lang="zh-CN" altLang="en-US" smtClean="0"/>
              <a:t>2019/6/5</a:t>
            </a:fld>
            <a:endParaRPr lang="zh-CN" altLang="en-US"/>
          </a:p>
        </p:txBody>
      </p:sp>
      <p:sp>
        <p:nvSpPr>
          <p:cNvPr id="5" name="页脚占位符 4">
            <a:extLst>
              <a:ext uri="{FF2B5EF4-FFF2-40B4-BE49-F238E27FC236}">
                <a16:creationId xmlns:a16="http://schemas.microsoft.com/office/drawing/2014/main" id="{DBD882B2-D1E8-49B1-80C1-83BDCC69E4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269039-C2DD-435E-94A1-4E44A4591784}"/>
              </a:ext>
            </a:extLst>
          </p:cNvPr>
          <p:cNvSpPr>
            <a:spLocks noGrp="1"/>
          </p:cNvSpPr>
          <p:nvPr>
            <p:ph type="sldNum" sz="quarter" idx="12"/>
          </p:nvPr>
        </p:nvSpPr>
        <p:spPr/>
        <p:txBody>
          <a:bodyPr/>
          <a:lstStyle/>
          <a:p>
            <a:fld id="{A27C65D6-DE1C-4C5E-B712-463B23C1A2B3}" type="slidenum">
              <a:rPr lang="zh-CN" altLang="en-US" smtClean="0"/>
              <a:t>‹#›</a:t>
            </a:fld>
            <a:endParaRPr lang="zh-CN" altLang="en-US"/>
          </a:p>
        </p:txBody>
      </p:sp>
    </p:spTree>
    <p:extLst>
      <p:ext uri="{BB962C8B-B14F-4D97-AF65-F5344CB8AC3E}">
        <p14:creationId xmlns:p14="http://schemas.microsoft.com/office/powerpoint/2010/main" val="366921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8864D1-9323-41D5-9117-5DD0ADBC489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E1D85A2-0490-4D22-B504-CBBD3A04D3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49D1ECF-D419-4D76-8783-89ABAAA43B1A}"/>
              </a:ext>
            </a:extLst>
          </p:cNvPr>
          <p:cNvSpPr>
            <a:spLocks noGrp="1"/>
          </p:cNvSpPr>
          <p:nvPr>
            <p:ph type="dt" sz="half" idx="10"/>
          </p:nvPr>
        </p:nvSpPr>
        <p:spPr/>
        <p:txBody>
          <a:bodyPr/>
          <a:lstStyle/>
          <a:p>
            <a:fld id="{6914A93F-3239-4297-A57E-C77CE52DAF67}" type="datetimeFigureOut">
              <a:rPr lang="zh-CN" altLang="en-US" smtClean="0"/>
              <a:t>2019/6/5</a:t>
            </a:fld>
            <a:endParaRPr lang="zh-CN" altLang="en-US"/>
          </a:p>
        </p:txBody>
      </p:sp>
      <p:sp>
        <p:nvSpPr>
          <p:cNvPr id="5" name="页脚占位符 4">
            <a:extLst>
              <a:ext uri="{FF2B5EF4-FFF2-40B4-BE49-F238E27FC236}">
                <a16:creationId xmlns:a16="http://schemas.microsoft.com/office/drawing/2014/main" id="{F07F7F41-FB62-47D4-B81C-6F105A904A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DE818CF-6629-423E-B2D9-CF6FA9718D15}"/>
              </a:ext>
            </a:extLst>
          </p:cNvPr>
          <p:cNvSpPr>
            <a:spLocks noGrp="1"/>
          </p:cNvSpPr>
          <p:nvPr>
            <p:ph type="sldNum" sz="quarter" idx="12"/>
          </p:nvPr>
        </p:nvSpPr>
        <p:spPr/>
        <p:txBody>
          <a:bodyPr/>
          <a:lstStyle/>
          <a:p>
            <a:fld id="{A27C65D6-DE1C-4C5E-B712-463B23C1A2B3}" type="slidenum">
              <a:rPr lang="zh-CN" altLang="en-US" smtClean="0"/>
              <a:t>‹#›</a:t>
            </a:fld>
            <a:endParaRPr lang="zh-CN" altLang="en-US"/>
          </a:p>
        </p:txBody>
      </p:sp>
    </p:spTree>
    <p:extLst>
      <p:ext uri="{BB962C8B-B14F-4D97-AF65-F5344CB8AC3E}">
        <p14:creationId xmlns:p14="http://schemas.microsoft.com/office/powerpoint/2010/main" val="339361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F31550-5E43-4962-B39E-ECA8D8C40F6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3260A6F-A077-4184-A1D5-CB53C1DD94F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E451ACC-56F5-41BB-981F-B83B02C5087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7107A8E-196C-4F1F-AB30-8A8409EF845B}"/>
              </a:ext>
            </a:extLst>
          </p:cNvPr>
          <p:cNvSpPr>
            <a:spLocks noGrp="1"/>
          </p:cNvSpPr>
          <p:nvPr>
            <p:ph type="dt" sz="half" idx="10"/>
          </p:nvPr>
        </p:nvSpPr>
        <p:spPr/>
        <p:txBody>
          <a:bodyPr/>
          <a:lstStyle/>
          <a:p>
            <a:fld id="{6914A93F-3239-4297-A57E-C77CE52DAF67}" type="datetimeFigureOut">
              <a:rPr lang="zh-CN" altLang="en-US" smtClean="0"/>
              <a:t>2019/6/5</a:t>
            </a:fld>
            <a:endParaRPr lang="zh-CN" altLang="en-US"/>
          </a:p>
        </p:txBody>
      </p:sp>
      <p:sp>
        <p:nvSpPr>
          <p:cNvPr id="6" name="页脚占位符 5">
            <a:extLst>
              <a:ext uri="{FF2B5EF4-FFF2-40B4-BE49-F238E27FC236}">
                <a16:creationId xmlns:a16="http://schemas.microsoft.com/office/drawing/2014/main" id="{1A15E326-B8A5-4318-9326-F59A5DE089C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F57261-FF8B-4E60-9CE6-F45BFCBB3D14}"/>
              </a:ext>
            </a:extLst>
          </p:cNvPr>
          <p:cNvSpPr>
            <a:spLocks noGrp="1"/>
          </p:cNvSpPr>
          <p:nvPr>
            <p:ph type="sldNum" sz="quarter" idx="12"/>
          </p:nvPr>
        </p:nvSpPr>
        <p:spPr/>
        <p:txBody>
          <a:bodyPr/>
          <a:lstStyle/>
          <a:p>
            <a:fld id="{A27C65D6-DE1C-4C5E-B712-463B23C1A2B3}" type="slidenum">
              <a:rPr lang="zh-CN" altLang="en-US" smtClean="0"/>
              <a:t>‹#›</a:t>
            </a:fld>
            <a:endParaRPr lang="zh-CN" altLang="en-US"/>
          </a:p>
        </p:txBody>
      </p:sp>
    </p:spTree>
    <p:extLst>
      <p:ext uri="{BB962C8B-B14F-4D97-AF65-F5344CB8AC3E}">
        <p14:creationId xmlns:p14="http://schemas.microsoft.com/office/powerpoint/2010/main" val="2991111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9DA83D-62B4-4EA6-91ED-D4A0DC02AB8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A76FD59-A932-47AB-A7B8-0D64661A38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1C32156-79E1-4D08-B8CC-F528D9207E5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05C98CB-AE19-4111-89F2-7251C1A804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0E56CD2-560E-4FB9-AF49-D6DF9C1E5AF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16F2C86-8B4D-4BBA-A381-E0852F42BC50}"/>
              </a:ext>
            </a:extLst>
          </p:cNvPr>
          <p:cNvSpPr>
            <a:spLocks noGrp="1"/>
          </p:cNvSpPr>
          <p:nvPr>
            <p:ph type="dt" sz="half" idx="10"/>
          </p:nvPr>
        </p:nvSpPr>
        <p:spPr/>
        <p:txBody>
          <a:bodyPr/>
          <a:lstStyle/>
          <a:p>
            <a:fld id="{6914A93F-3239-4297-A57E-C77CE52DAF67}" type="datetimeFigureOut">
              <a:rPr lang="zh-CN" altLang="en-US" smtClean="0"/>
              <a:t>2019/6/5</a:t>
            </a:fld>
            <a:endParaRPr lang="zh-CN" altLang="en-US"/>
          </a:p>
        </p:txBody>
      </p:sp>
      <p:sp>
        <p:nvSpPr>
          <p:cNvPr id="8" name="页脚占位符 7">
            <a:extLst>
              <a:ext uri="{FF2B5EF4-FFF2-40B4-BE49-F238E27FC236}">
                <a16:creationId xmlns:a16="http://schemas.microsoft.com/office/drawing/2014/main" id="{0B1762DB-2270-47D4-9E3A-6AC7A216E5E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BF0F310-ABF9-45F1-BFBF-3929EA1A5989}"/>
              </a:ext>
            </a:extLst>
          </p:cNvPr>
          <p:cNvSpPr>
            <a:spLocks noGrp="1"/>
          </p:cNvSpPr>
          <p:nvPr>
            <p:ph type="sldNum" sz="quarter" idx="12"/>
          </p:nvPr>
        </p:nvSpPr>
        <p:spPr/>
        <p:txBody>
          <a:bodyPr/>
          <a:lstStyle/>
          <a:p>
            <a:fld id="{A27C65D6-DE1C-4C5E-B712-463B23C1A2B3}" type="slidenum">
              <a:rPr lang="zh-CN" altLang="en-US" smtClean="0"/>
              <a:t>‹#›</a:t>
            </a:fld>
            <a:endParaRPr lang="zh-CN" altLang="en-US"/>
          </a:p>
        </p:txBody>
      </p:sp>
    </p:spTree>
    <p:extLst>
      <p:ext uri="{BB962C8B-B14F-4D97-AF65-F5344CB8AC3E}">
        <p14:creationId xmlns:p14="http://schemas.microsoft.com/office/powerpoint/2010/main" val="4191224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F966FD-D823-45FB-AABD-6748FC2ECFC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8D12D4B-54C8-47EC-85D8-EA0FFB2A34F6}"/>
              </a:ext>
            </a:extLst>
          </p:cNvPr>
          <p:cNvSpPr>
            <a:spLocks noGrp="1"/>
          </p:cNvSpPr>
          <p:nvPr>
            <p:ph type="dt" sz="half" idx="10"/>
          </p:nvPr>
        </p:nvSpPr>
        <p:spPr/>
        <p:txBody>
          <a:bodyPr/>
          <a:lstStyle/>
          <a:p>
            <a:fld id="{6914A93F-3239-4297-A57E-C77CE52DAF67}" type="datetimeFigureOut">
              <a:rPr lang="zh-CN" altLang="en-US" smtClean="0"/>
              <a:t>2019/6/5</a:t>
            </a:fld>
            <a:endParaRPr lang="zh-CN" altLang="en-US"/>
          </a:p>
        </p:txBody>
      </p:sp>
      <p:sp>
        <p:nvSpPr>
          <p:cNvPr id="4" name="页脚占位符 3">
            <a:extLst>
              <a:ext uri="{FF2B5EF4-FFF2-40B4-BE49-F238E27FC236}">
                <a16:creationId xmlns:a16="http://schemas.microsoft.com/office/drawing/2014/main" id="{485C56B8-A08D-412A-9B68-9EA17658F77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7FC14AB-835B-4DDC-BBA4-57C8E24DC067}"/>
              </a:ext>
            </a:extLst>
          </p:cNvPr>
          <p:cNvSpPr>
            <a:spLocks noGrp="1"/>
          </p:cNvSpPr>
          <p:nvPr>
            <p:ph type="sldNum" sz="quarter" idx="12"/>
          </p:nvPr>
        </p:nvSpPr>
        <p:spPr/>
        <p:txBody>
          <a:bodyPr/>
          <a:lstStyle/>
          <a:p>
            <a:fld id="{A27C65D6-DE1C-4C5E-B712-463B23C1A2B3}" type="slidenum">
              <a:rPr lang="zh-CN" altLang="en-US" smtClean="0"/>
              <a:t>‹#›</a:t>
            </a:fld>
            <a:endParaRPr lang="zh-CN" altLang="en-US"/>
          </a:p>
        </p:txBody>
      </p:sp>
    </p:spTree>
    <p:extLst>
      <p:ext uri="{BB962C8B-B14F-4D97-AF65-F5344CB8AC3E}">
        <p14:creationId xmlns:p14="http://schemas.microsoft.com/office/powerpoint/2010/main" val="2662233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E1BC967-1EBF-4F3B-A4A0-E1EF6764C478}"/>
              </a:ext>
            </a:extLst>
          </p:cNvPr>
          <p:cNvSpPr>
            <a:spLocks noGrp="1"/>
          </p:cNvSpPr>
          <p:nvPr>
            <p:ph type="dt" sz="half" idx="10"/>
          </p:nvPr>
        </p:nvSpPr>
        <p:spPr/>
        <p:txBody>
          <a:bodyPr/>
          <a:lstStyle/>
          <a:p>
            <a:fld id="{6914A93F-3239-4297-A57E-C77CE52DAF67}" type="datetimeFigureOut">
              <a:rPr lang="zh-CN" altLang="en-US" smtClean="0"/>
              <a:t>2019/6/5</a:t>
            </a:fld>
            <a:endParaRPr lang="zh-CN" altLang="en-US"/>
          </a:p>
        </p:txBody>
      </p:sp>
      <p:sp>
        <p:nvSpPr>
          <p:cNvPr id="3" name="页脚占位符 2">
            <a:extLst>
              <a:ext uri="{FF2B5EF4-FFF2-40B4-BE49-F238E27FC236}">
                <a16:creationId xmlns:a16="http://schemas.microsoft.com/office/drawing/2014/main" id="{E63BD69F-03FC-47C0-A0AB-C4A51F60305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7373C1F-8989-4E83-A3CE-5A0690AD0E88}"/>
              </a:ext>
            </a:extLst>
          </p:cNvPr>
          <p:cNvSpPr>
            <a:spLocks noGrp="1"/>
          </p:cNvSpPr>
          <p:nvPr>
            <p:ph type="sldNum" sz="quarter" idx="12"/>
          </p:nvPr>
        </p:nvSpPr>
        <p:spPr/>
        <p:txBody>
          <a:bodyPr/>
          <a:lstStyle/>
          <a:p>
            <a:fld id="{A27C65D6-DE1C-4C5E-B712-463B23C1A2B3}" type="slidenum">
              <a:rPr lang="zh-CN" altLang="en-US" smtClean="0"/>
              <a:t>‹#›</a:t>
            </a:fld>
            <a:endParaRPr lang="zh-CN" altLang="en-US"/>
          </a:p>
        </p:txBody>
      </p:sp>
    </p:spTree>
    <p:extLst>
      <p:ext uri="{BB962C8B-B14F-4D97-AF65-F5344CB8AC3E}">
        <p14:creationId xmlns:p14="http://schemas.microsoft.com/office/powerpoint/2010/main" val="1867982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CB27E4-2BF2-4FB7-84FA-FC1931C58B6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1E346FE-9E9E-453E-BE58-9F5C4CCE30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759D1A4-9BE2-414D-A405-F98E90DC74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AE234A6-A656-448F-A779-97144224EC27}"/>
              </a:ext>
            </a:extLst>
          </p:cNvPr>
          <p:cNvSpPr>
            <a:spLocks noGrp="1"/>
          </p:cNvSpPr>
          <p:nvPr>
            <p:ph type="dt" sz="half" idx="10"/>
          </p:nvPr>
        </p:nvSpPr>
        <p:spPr/>
        <p:txBody>
          <a:bodyPr/>
          <a:lstStyle/>
          <a:p>
            <a:fld id="{6914A93F-3239-4297-A57E-C77CE52DAF67}" type="datetimeFigureOut">
              <a:rPr lang="zh-CN" altLang="en-US" smtClean="0"/>
              <a:t>2019/6/5</a:t>
            </a:fld>
            <a:endParaRPr lang="zh-CN" altLang="en-US"/>
          </a:p>
        </p:txBody>
      </p:sp>
      <p:sp>
        <p:nvSpPr>
          <p:cNvPr id="6" name="页脚占位符 5">
            <a:extLst>
              <a:ext uri="{FF2B5EF4-FFF2-40B4-BE49-F238E27FC236}">
                <a16:creationId xmlns:a16="http://schemas.microsoft.com/office/drawing/2014/main" id="{8B48516E-5EC3-4F3C-9463-1B13DCDF30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AF1C5A7-ED79-44AF-A001-3CC2A0AD7480}"/>
              </a:ext>
            </a:extLst>
          </p:cNvPr>
          <p:cNvSpPr>
            <a:spLocks noGrp="1"/>
          </p:cNvSpPr>
          <p:nvPr>
            <p:ph type="sldNum" sz="quarter" idx="12"/>
          </p:nvPr>
        </p:nvSpPr>
        <p:spPr/>
        <p:txBody>
          <a:bodyPr/>
          <a:lstStyle/>
          <a:p>
            <a:fld id="{A27C65D6-DE1C-4C5E-B712-463B23C1A2B3}" type="slidenum">
              <a:rPr lang="zh-CN" altLang="en-US" smtClean="0"/>
              <a:t>‹#›</a:t>
            </a:fld>
            <a:endParaRPr lang="zh-CN" altLang="en-US"/>
          </a:p>
        </p:txBody>
      </p:sp>
    </p:spTree>
    <p:extLst>
      <p:ext uri="{BB962C8B-B14F-4D97-AF65-F5344CB8AC3E}">
        <p14:creationId xmlns:p14="http://schemas.microsoft.com/office/powerpoint/2010/main" val="884539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82177B-F070-4415-AE18-043ED15E47F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B1FE6D9-58D7-4C21-B201-742193BE29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1AAE2D6-03C3-4195-B0EE-BD3F53653E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995468E-5537-42D8-A2F2-2B0123902412}"/>
              </a:ext>
            </a:extLst>
          </p:cNvPr>
          <p:cNvSpPr>
            <a:spLocks noGrp="1"/>
          </p:cNvSpPr>
          <p:nvPr>
            <p:ph type="dt" sz="half" idx="10"/>
          </p:nvPr>
        </p:nvSpPr>
        <p:spPr/>
        <p:txBody>
          <a:bodyPr/>
          <a:lstStyle/>
          <a:p>
            <a:fld id="{6914A93F-3239-4297-A57E-C77CE52DAF67}" type="datetimeFigureOut">
              <a:rPr lang="zh-CN" altLang="en-US" smtClean="0"/>
              <a:t>2019/6/5</a:t>
            </a:fld>
            <a:endParaRPr lang="zh-CN" altLang="en-US"/>
          </a:p>
        </p:txBody>
      </p:sp>
      <p:sp>
        <p:nvSpPr>
          <p:cNvPr id="6" name="页脚占位符 5">
            <a:extLst>
              <a:ext uri="{FF2B5EF4-FFF2-40B4-BE49-F238E27FC236}">
                <a16:creationId xmlns:a16="http://schemas.microsoft.com/office/drawing/2014/main" id="{638B777B-DA7D-4873-9D2C-103BF90F50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7DF75C2-C03A-463C-AE81-A1F1C46452F3}"/>
              </a:ext>
            </a:extLst>
          </p:cNvPr>
          <p:cNvSpPr>
            <a:spLocks noGrp="1"/>
          </p:cNvSpPr>
          <p:nvPr>
            <p:ph type="sldNum" sz="quarter" idx="12"/>
          </p:nvPr>
        </p:nvSpPr>
        <p:spPr/>
        <p:txBody>
          <a:bodyPr/>
          <a:lstStyle/>
          <a:p>
            <a:fld id="{A27C65D6-DE1C-4C5E-B712-463B23C1A2B3}" type="slidenum">
              <a:rPr lang="zh-CN" altLang="en-US" smtClean="0"/>
              <a:t>‹#›</a:t>
            </a:fld>
            <a:endParaRPr lang="zh-CN" altLang="en-US"/>
          </a:p>
        </p:txBody>
      </p:sp>
    </p:spTree>
    <p:extLst>
      <p:ext uri="{BB962C8B-B14F-4D97-AF65-F5344CB8AC3E}">
        <p14:creationId xmlns:p14="http://schemas.microsoft.com/office/powerpoint/2010/main" val="1530992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EDCD99D-EE5F-43BF-94EC-0874009F83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C48ED7C-4EA3-4BBD-B7A5-12C8AE33E6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3C95988-1FF2-4225-9873-56486866CA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14A93F-3239-4297-A57E-C77CE52DAF67}" type="datetimeFigureOut">
              <a:rPr lang="zh-CN" altLang="en-US" smtClean="0"/>
              <a:t>2019/6/5</a:t>
            </a:fld>
            <a:endParaRPr lang="zh-CN" altLang="en-US"/>
          </a:p>
        </p:txBody>
      </p:sp>
      <p:sp>
        <p:nvSpPr>
          <p:cNvPr id="5" name="页脚占位符 4">
            <a:extLst>
              <a:ext uri="{FF2B5EF4-FFF2-40B4-BE49-F238E27FC236}">
                <a16:creationId xmlns:a16="http://schemas.microsoft.com/office/drawing/2014/main" id="{2C0A264E-CEC6-4823-BF09-0ABA895266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CE3ACC4-DBAF-401C-A19D-20E81DAA5D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7C65D6-DE1C-4C5E-B712-463B23C1A2B3}" type="slidenum">
              <a:rPr lang="zh-CN" altLang="en-US" smtClean="0"/>
              <a:t>‹#›</a:t>
            </a:fld>
            <a:endParaRPr lang="zh-CN" altLang="en-US"/>
          </a:p>
        </p:txBody>
      </p:sp>
    </p:spTree>
    <p:extLst>
      <p:ext uri="{BB962C8B-B14F-4D97-AF65-F5344CB8AC3E}">
        <p14:creationId xmlns:p14="http://schemas.microsoft.com/office/powerpoint/2010/main" val="3656421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A6DAF1-E951-4F34-8FE3-155A9F4B0DD9}"/>
              </a:ext>
            </a:extLst>
          </p:cNvPr>
          <p:cNvSpPr>
            <a:spLocks noGrp="1"/>
          </p:cNvSpPr>
          <p:nvPr>
            <p:ph type="ctrTitle"/>
          </p:nvPr>
        </p:nvSpPr>
        <p:spPr/>
        <p:txBody>
          <a:bodyPr/>
          <a:lstStyle/>
          <a:p>
            <a:r>
              <a:rPr lang="zh-CN" altLang="en-US" dirty="0"/>
              <a:t>字符串</a:t>
            </a:r>
          </a:p>
        </p:txBody>
      </p:sp>
      <p:sp>
        <p:nvSpPr>
          <p:cNvPr id="3" name="副标题 2">
            <a:extLst>
              <a:ext uri="{FF2B5EF4-FFF2-40B4-BE49-F238E27FC236}">
                <a16:creationId xmlns:a16="http://schemas.microsoft.com/office/drawing/2014/main" id="{DFAA201F-9E39-4AE0-9C5F-6EF29F2A8C04}"/>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695463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6EB3204-A82A-4841-9F89-565713098213}"/>
              </a:ext>
            </a:extLst>
          </p:cNvPr>
          <p:cNvSpPr>
            <a:spLocks noGrp="1"/>
          </p:cNvSpPr>
          <p:nvPr>
            <p:ph idx="1"/>
          </p:nvPr>
        </p:nvSpPr>
        <p:spPr>
          <a:xfrm>
            <a:off x="838200" y="342199"/>
            <a:ext cx="10515600" cy="5834764"/>
          </a:xfrm>
        </p:spPr>
        <p:txBody>
          <a:bodyPr/>
          <a:lstStyle/>
          <a:p>
            <a:r>
              <a:rPr lang="zh-CN" altLang="en-US" dirty="0">
                <a:latin typeface="SimSun-ExtB" panose="02010609060101010101" pitchFamily="49" charset="-122"/>
                <a:ea typeface="SimSun-ExtB" panose="02010609060101010101" pitchFamily="49" charset="-122"/>
              </a:rPr>
              <a:t>发现找重合部分其实只和模式串有关 和主串无关</a:t>
            </a:r>
            <a:endParaRPr lang="en-US" altLang="zh-CN" dirty="0">
              <a:latin typeface="SimSun-ExtB" panose="02010609060101010101" pitchFamily="49" charset="-122"/>
              <a:ea typeface="SimSun-ExtB" panose="02010609060101010101" pitchFamily="49" charset="-122"/>
            </a:endParaRPr>
          </a:p>
          <a:p>
            <a:r>
              <a:rPr lang="zh-CN" altLang="en-US" dirty="0">
                <a:latin typeface="SimSun-ExtB" panose="02010609060101010101" pitchFamily="49" charset="-122"/>
                <a:ea typeface="SimSun-ExtB" panose="02010609060101010101" pitchFamily="49" charset="-122"/>
              </a:rPr>
              <a:t>比如</a:t>
            </a:r>
            <a:r>
              <a:rPr lang="en-US" altLang="zh-CN" dirty="0">
                <a:latin typeface="SimSun-ExtB" panose="02010609060101010101" pitchFamily="49" charset="-122"/>
                <a:ea typeface="SimSun-ExtB" panose="02010609060101010101" pitchFamily="49" charset="-122"/>
              </a:rPr>
              <a:t>ss=“</a:t>
            </a:r>
            <a:r>
              <a:rPr lang="en-US" altLang="zh-CN" dirty="0" err="1">
                <a:latin typeface="SimSun-ExtB" panose="02010609060101010101" pitchFamily="49" charset="-122"/>
                <a:ea typeface="SimSun-ExtB" panose="02010609060101010101" pitchFamily="49" charset="-122"/>
              </a:rPr>
              <a:t>abcabd</a:t>
            </a:r>
            <a:r>
              <a:rPr lang="en-US" altLang="zh-CN" dirty="0">
                <a:latin typeface="SimSun-ExtB" panose="02010609060101010101" pitchFamily="49" charset="-122"/>
                <a:ea typeface="SimSun-ExtB" panose="02010609060101010101" pitchFamily="49" charset="-122"/>
              </a:rPr>
              <a:t>” </a:t>
            </a:r>
            <a:r>
              <a:rPr lang="zh-CN" altLang="en-US" dirty="0">
                <a:latin typeface="SimSun-ExtB" panose="02010609060101010101" pitchFamily="49" charset="-122"/>
                <a:ea typeface="SimSun-ExtB" panose="02010609060101010101" pitchFamily="49" charset="-122"/>
              </a:rPr>
              <a:t>在</a:t>
            </a:r>
            <a:r>
              <a:rPr lang="en-US" altLang="zh-CN" dirty="0">
                <a:latin typeface="SimSun-ExtB" panose="02010609060101010101" pitchFamily="49" charset="-122"/>
                <a:ea typeface="SimSun-ExtB" panose="02010609060101010101" pitchFamily="49" charset="-122"/>
              </a:rPr>
              <a:t>s[4]</a:t>
            </a:r>
            <a:r>
              <a:rPr lang="zh-CN" altLang="en-US" dirty="0">
                <a:latin typeface="SimSun-ExtB" panose="02010609060101010101" pitchFamily="49" charset="-122"/>
                <a:ea typeface="SimSun-ExtB" panose="02010609060101010101" pitchFamily="49" charset="-122"/>
              </a:rPr>
              <a:t>失去匹配以后 重合部分一定是“</a:t>
            </a:r>
            <a:r>
              <a:rPr lang="en-US" altLang="zh-CN" dirty="0">
                <a:latin typeface="SimSun-ExtB" panose="02010609060101010101" pitchFamily="49" charset="-122"/>
                <a:ea typeface="SimSun-ExtB" panose="02010609060101010101" pitchFamily="49" charset="-122"/>
              </a:rPr>
              <a:t>a”</a:t>
            </a:r>
          </a:p>
          <a:p>
            <a:r>
              <a:rPr lang="zh-CN" altLang="en-US" dirty="0">
                <a:latin typeface="SimSun-ExtB" panose="02010609060101010101" pitchFamily="49" charset="-122"/>
                <a:ea typeface="SimSun-ExtB" panose="02010609060101010101" pitchFamily="49" charset="-122"/>
              </a:rPr>
              <a:t>在</a:t>
            </a:r>
            <a:r>
              <a:rPr lang="en-US" altLang="zh-CN" dirty="0">
                <a:latin typeface="SimSun-ExtB" panose="02010609060101010101" pitchFamily="49" charset="-122"/>
                <a:ea typeface="SimSun-ExtB" panose="02010609060101010101" pitchFamily="49" charset="-122"/>
              </a:rPr>
              <a:t>ss[5]</a:t>
            </a:r>
            <a:r>
              <a:rPr lang="zh-CN" altLang="en-US" dirty="0">
                <a:latin typeface="SimSun-ExtB" panose="02010609060101010101" pitchFamily="49" charset="-122"/>
                <a:ea typeface="SimSun-ExtB" panose="02010609060101010101" pitchFamily="49" charset="-122"/>
              </a:rPr>
              <a:t>失去匹配以后 重合部分一定是“</a:t>
            </a:r>
            <a:r>
              <a:rPr lang="en-US" altLang="zh-CN" dirty="0">
                <a:latin typeface="SimSun-ExtB" panose="02010609060101010101" pitchFamily="49" charset="-122"/>
                <a:ea typeface="SimSun-ExtB" panose="02010609060101010101" pitchFamily="49" charset="-122"/>
              </a:rPr>
              <a:t>ab”</a:t>
            </a:r>
          </a:p>
          <a:p>
            <a:endParaRPr lang="en-US" altLang="zh-CN" dirty="0">
              <a:latin typeface="SimSun-ExtB" panose="02010609060101010101" pitchFamily="49" charset="-122"/>
              <a:ea typeface="SimSun-ExtB" panose="02010609060101010101" pitchFamily="49" charset="-122"/>
            </a:endParaRPr>
          </a:p>
          <a:p>
            <a:endParaRPr lang="en-US" altLang="zh-CN" dirty="0">
              <a:latin typeface="SimSun-ExtB" panose="02010609060101010101" pitchFamily="49" charset="-122"/>
              <a:ea typeface="SimSun-ExtB" panose="02010609060101010101" pitchFamily="49" charset="-122"/>
            </a:endParaRPr>
          </a:p>
          <a:p>
            <a:endParaRPr lang="en-US" altLang="zh-CN" dirty="0">
              <a:latin typeface="SimSun-ExtB" panose="02010609060101010101" pitchFamily="49" charset="-122"/>
              <a:ea typeface="SimSun-ExtB" panose="02010609060101010101" pitchFamily="49" charset="-122"/>
            </a:endParaRPr>
          </a:p>
          <a:p>
            <a:endParaRPr lang="zh-CN" altLang="en-US" dirty="0">
              <a:latin typeface="SimSun-ExtB" panose="02010609060101010101" pitchFamily="49" charset="-122"/>
              <a:ea typeface="SimSun-ExtB" panose="02010609060101010101" pitchFamily="49" charset="-122"/>
            </a:endParaRPr>
          </a:p>
        </p:txBody>
      </p:sp>
      <p:pic>
        <p:nvPicPr>
          <p:cNvPr id="5" name="图片 4">
            <a:extLst>
              <a:ext uri="{FF2B5EF4-FFF2-40B4-BE49-F238E27FC236}">
                <a16:creationId xmlns:a16="http://schemas.microsoft.com/office/drawing/2014/main" id="{85DCB3F0-C2FC-4B69-AA05-7C6D66318453}"/>
              </a:ext>
            </a:extLst>
          </p:cNvPr>
          <p:cNvPicPr>
            <a:picLocks noChangeAspect="1"/>
          </p:cNvPicPr>
          <p:nvPr/>
        </p:nvPicPr>
        <p:blipFill>
          <a:blip r:embed="rId2"/>
          <a:stretch>
            <a:fillRect/>
          </a:stretch>
        </p:blipFill>
        <p:spPr>
          <a:xfrm>
            <a:off x="1345727" y="2354211"/>
            <a:ext cx="8243948" cy="3305199"/>
          </a:xfrm>
          <a:prstGeom prst="rect">
            <a:avLst/>
          </a:prstGeom>
        </p:spPr>
      </p:pic>
    </p:spTree>
    <p:extLst>
      <p:ext uri="{BB962C8B-B14F-4D97-AF65-F5344CB8AC3E}">
        <p14:creationId xmlns:p14="http://schemas.microsoft.com/office/powerpoint/2010/main" val="1515652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195C1DE-05D4-4154-AEDA-2104FC6B0BAF}"/>
              </a:ext>
            </a:extLst>
          </p:cNvPr>
          <p:cNvSpPr>
            <a:spLocks noGrp="1"/>
          </p:cNvSpPr>
          <p:nvPr>
            <p:ph idx="1"/>
          </p:nvPr>
        </p:nvSpPr>
        <p:spPr>
          <a:xfrm>
            <a:off x="838200" y="454395"/>
            <a:ext cx="10515600" cy="5722568"/>
          </a:xfrm>
        </p:spPr>
        <p:txBody>
          <a:bodyPr/>
          <a:lstStyle/>
          <a:p>
            <a:r>
              <a:rPr lang="zh-CN" altLang="en-US" dirty="0">
                <a:latin typeface="SimSun-ExtB" panose="02010609060101010101" pitchFamily="49" charset="-122"/>
                <a:ea typeface="SimSun-ExtB" panose="02010609060101010101" pitchFamily="49" charset="-122"/>
              </a:rPr>
              <a:t>那么只需要求出模式串在每个位置失去匹配以后指针要回到的位置就好（下标从</a:t>
            </a:r>
            <a:r>
              <a:rPr lang="en-US" altLang="zh-CN" dirty="0">
                <a:latin typeface="SimSun-ExtB" panose="02010609060101010101" pitchFamily="49" charset="-122"/>
                <a:ea typeface="SimSun-ExtB" panose="02010609060101010101" pitchFamily="49" charset="-122"/>
              </a:rPr>
              <a:t>0</a:t>
            </a:r>
            <a:r>
              <a:rPr lang="zh-CN" altLang="en-US" dirty="0">
                <a:latin typeface="SimSun-ExtB" panose="02010609060101010101" pitchFamily="49" charset="-122"/>
                <a:ea typeface="SimSun-ExtB" panose="02010609060101010101" pitchFamily="49" charset="-122"/>
              </a:rPr>
              <a:t>开始）</a:t>
            </a:r>
            <a:endParaRPr lang="en-US" altLang="zh-CN" dirty="0">
              <a:latin typeface="SimSun-ExtB" panose="02010609060101010101" pitchFamily="49" charset="-122"/>
              <a:ea typeface="SimSun-ExtB" panose="02010609060101010101" pitchFamily="49" charset="-122"/>
            </a:endParaRPr>
          </a:p>
          <a:p>
            <a:r>
              <a:rPr lang="zh-CN" altLang="en-US" dirty="0">
                <a:latin typeface="SimSun-ExtB" panose="02010609060101010101" pitchFamily="49" charset="-122"/>
                <a:ea typeface="SimSun-ExtB" panose="02010609060101010101" pitchFamily="49" charset="-122"/>
              </a:rPr>
              <a:t>有一个数组用来做这件事情 </a:t>
            </a:r>
            <a:endParaRPr lang="en-US" altLang="zh-CN" dirty="0">
              <a:latin typeface="SimSun-ExtB" panose="02010609060101010101" pitchFamily="49" charset="-122"/>
              <a:ea typeface="SimSun-ExtB" panose="02010609060101010101" pitchFamily="49" charset="-122"/>
            </a:endParaRPr>
          </a:p>
          <a:p>
            <a:r>
              <a:rPr lang="en-US" altLang="zh-CN" dirty="0">
                <a:latin typeface="SimSun-ExtB" panose="02010609060101010101" pitchFamily="49" charset="-122"/>
                <a:ea typeface="SimSun-ExtB" panose="02010609060101010101" pitchFamily="49" charset="-122"/>
              </a:rPr>
              <a:t>a b c a b d</a:t>
            </a:r>
          </a:p>
          <a:p>
            <a:r>
              <a:rPr lang="en-US" altLang="zh-CN" dirty="0">
                <a:latin typeface="SimSun-ExtB" panose="02010609060101010101" pitchFamily="49" charset="-122"/>
                <a:ea typeface="SimSun-ExtB" panose="02010609060101010101" pitchFamily="49" charset="-122"/>
              </a:rPr>
              <a:t>0 0 0 1 2 0</a:t>
            </a:r>
          </a:p>
          <a:p>
            <a:r>
              <a:rPr lang="zh-CN" altLang="en-US" dirty="0">
                <a:latin typeface="SimSun-ExtB" panose="02010609060101010101" pitchFamily="49" charset="-122"/>
                <a:ea typeface="SimSun-ExtB" panose="02010609060101010101" pitchFamily="49" charset="-122"/>
              </a:rPr>
              <a:t>一般叫</a:t>
            </a:r>
            <a:r>
              <a:rPr lang="en-US" altLang="zh-CN" dirty="0">
                <a:latin typeface="SimSun-ExtB" panose="02010609060101010101" pitchFamily="49" charset="-122"/>
                <a:ea typeface="SimSun-ExtB" panose="02010609060101010101" pitchFamily="49" charset="-122"/>
              </a:rPr>
              <a:t>next</a:t>
            </a:r>
            <a:r>
              <a:rPr lang="zh-CN" altLang="en-US" dirty="0">
                <a:latin typeface="SimSun-ExtB" panose="02010609060101010101" pitchFamily="49" charset="-122"/>
                <a:ea typeface="SimSun-ExtB" panose="02010609060101010101" pitchFamily="49" charset="-122"/>
              </a:rPr>
              <a:t>数组或者</a:t>
            </a:r>
            <a:r>
              <a:rPr lang="en-US" altLang="zh-CN" dirty="0">
                <a:latin typeface="SimSun-ExtB" panose="02010609060101010101" pitchFamily="49" charset="-122"/>
                <a:ea typeface="SimSun-ExtB" panose="02010609060101010101" pitchFamily="49" charset="-122"/>
              </a:rPr>
              <a:t>failed</a:t>
            </a:r>
            <a:r>
              <a:rPr lang="zh-CN" altLang="en-US" dirty="0">
                <a:latin typeface="SimSun-ExtB" panose="02010609060101010101" pitchFamily="49" charset="-122"/>
                <a:ea typeface="SimSun-ExtB" panose="02010609060101010101" pitchFamily="49" charset="-122"/>
              </a:rPr>
              <a:t>数组</a:t>
            </a:r>
            <a:endParaRPr lang="en-US" altLang="zh-CN" dirty="0">
              <a:latin typeface="SimSun-ExtB" panose="02010609060101010101" pitchFamily="49" charset="-122"/>
              <a:ea typeface="SimSun-ExtB" panose="02010609060101010101" pitchFamily="49" charset="-122"/>
            </a:endParaRPr>
          </a:p>
          <a:p>
            <a:r>
              <a:rPr lang="zh-CN" altLang="en-US" dirty="0">
                <a:latin typeface="SimSun-ExtB" panose="02010609060101010101" pitchFamily="49" charset="-122"/>
                <a:ea typeface="SimSun-ExtB" panose="02010609060101010101" pitchFamily="49" charset="-122"/>
              </a:rPr>
              <a:t>当在</a:t>
            </a:r>
            <a:r>
              <a:rPr lang="en-US" altLang="zh-CN" dirty="0">
                <a:latin typeface="SimSun-ExtB" panose="02010609060101010101" pitchFamily="49" charset="-122"/>
                <a:ea typeface="SimSun-ExtB" panose="02010609060101010101" pitchFamily="49" charset="-122"/>
              </a:rPr>
              <a:t>s[q]</a:t>
            </a:r>
            <a:r>
              <a:rPr lang="zh-CN" altLang="en-US" dirty="0">
                <a:latin typeface="SimSun-ExtB" panose="02010609060101010101" pitchFamily="49" charset="-122"/>
                <a:ea typeface="SimSun-ExtB" panose="02010609060101010101" pitchFamily="49" charset="-122"/>
              </a:rPr>
              <a:t>处失去匹配的时候 指针回到</a:t>
            </a:r>
            <a:r>
              <a:rPr lang="en-US" altLang="zh-CN" dirty="0">
                <a:latin typeface="SimSun-ExtB" panose="02010609060101010101" pitchFamily="49" charset="-122"/>
                <a:ea typeface="SimSun-ExtB" panose="02010609060101010101" pitchFamily="49" charset="-122"/>
              </a:rPr>
              <a:t>s[q-1]</a:t>
            </a:r>
            <a:r>
              <a:rPr lang="zh-CN" altLang="en-US" dirty="0">
                <a:latin typeface="SimSun-ExtB" panose="02010609060101010101" pitchFamily="49" charset="-122"/>
                <a:ea typeface="SimSun-ExtB" panose="02010609060101010101" pitchFamily="49" charset="-122"/>
              </a:rPr>
              <a:t>的位置</a:t>
            </a:r>
            <a:endParaRPr lang="en-US" altLang="zh-CN" dirty="0">
              <a:latin typeface="SimSun-ExtB" panose="02010609060101010101" pitchFamily="49" charset="-122"/>
              <a:ea typeface="SimSun-ExtB" panose="02010609060101010101" pitchFamily="49" charset="-122"/>
            </a:endParaRPr>
          </a:p>
          <a:p>
            <a:r>
              <a:rPr lang="zh-CN" altLang="en-US" dirty="0"/>
              <a:t>先看有了这个数组之后 </a:t>
            </a:r>
            <a:r>
              <a:rPr lang="en-US" altLang="zh-CN" dirty="0"/>
              <a:t>KMP</a:t>
            </a:r>
            <a:r>
              <a:rPr lang="zh-CN" altLang="en-US" dirty="0"/>
              <a:t>的算法</a:t>
            </a:r>
          </a:p>
        </p:txBody>
      </p:sp>
    </p:spTree>
    <p:extLst>
      <p:ext uri="{BB962C8B-B14F-4D97-AF65-F5344CB8AC3E}">
        <p14:creationId xmlns:p14="http://schemas.microsoft.com/office/powerpoint/2010/main" val="4062859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A85A7A4-B6BD-4B85-8725-77DC181A1BFD}"/>
              </a:ext>
            </a:extLst>
          </p:cNvPr>
          <p:cNvSpPr>
            <a:spLocks noGrp="1"/>
          </p:cNvSpPr>
          <p:nvPr>
            <p:ph idx="1"/>
          </p:nvPr>
        </p:nvSpPr>
        <p:spPr>
          <a:xfrm>
            <a:off x="838200" y="319760"/>
            <a:ext cx="10515600" cy="5857203"/>
          </a:xfrm>
        </p:spPr>
        <p:txBody>
          <a:bodyPr>
            <a:normAutofit fontScale="62500" lnSpcReduction="20000"/>
          </a:bodyPr>
          <a:lstStyle/>
          <a:p>
            <a:r>
              <a:rPr lang="en-US" altLang="zh-CN" dirty="0"/>
              <a:t>int </a:t>
            </a:r>
            <a:r>
              <a:rPr lang="en-US" altLang="zh-CN" dirty="0" err="1"/>
              <a:t>KmpMatch</a:t>
            </a:r>
            <a:r>
              <a:rPr lang="en-US" altLang="zh-CN" dirty="0"/>
              <a:t>(string &amp;T, </a:t>
            </a:r>
            <a:r>
              <a:rPr lang="en-US" altLang="zh-CN" dirty="0" err="1"/>
              <a:t>string&amp;P</a:t>
            </a:r>
            <a:r>
              <a:rPr lang="en-US" altLang="zh-CN" dirty="0"/>
              <a:t>)//</a:t>
            </a:r>
            <a:r>
              <a:rPr lang="zh-CN" altLang="en-US" dirty="0"/>
              <a:t>这里是求主串中第一个匹配成功的下标 如果没有返回</a:t>
            </a:r>
            <a:r>
              <a:rPr lang="en-US" altLang="zh-CN" dirty="0"/>
              <a:t>-1</a:t>
            </a:r>
          </a:p>
          <a:p>
            <a:r>
              <a:rPr lang="en-US" altLang="zh-CN" dirty="0"/>
              <a:t>{</a:t>
            </a:r>
          </a:p>
          <a:p>
            <a:r>
              <a:rPr lang="en-US" altLang="zh-CN" dirty="0"/>
              <a:t>int n, m;</a:t>
            </a:r>
          </a:p>
          <a:p>
            <a:r>
              <a:rPr lang="en-US" altLang="zh-CN" dirty="0"/>
              <a:t>n = </a:t>
            </a:r>
            <a:r>
              <a:rPr lang="en-US" altLang="zh-CN" dirty="0" err="1"/>
              <a:t>T.size</a:t>
            </a:r>
            <a:r>
              <a:rPr lang="en-US" altLang="zh-CN" dirty="0"/>
              <a:t>();</a:t>
            </a:r>
          </a:p>
          <a:p>
            <a:r>
              <a:rPr lang="en-US" altLang="zh-CN" dirty="0"/>
              <a:t>m = </a:t>
            </a:r>
            <a:r>
              <a:rPr lang="en-US" altLang="zh-CN" dirty="0" err="1"/>
              <a:t>P.size</a:t>
            </a:r>
            <a:r>
              <a:rPr lang="en-US" altLang="zh-CN" dirty="0"/>
              <a:t>();</a:t>
            </a:r>
          </a:p>
          <a:p>
            <a:r>
              <a:rPr lang="en-US" altLang="zh-CN" dirty="0"/>
              <a:t>if (!n || !m) return -1;//</a:t>
            </a:r>
            <a:r>
              <a:rPr lang="zh-CN" altLang="en-US" dirty="0"/>
              <a:t>如果有一个为空的话 返回</a:t>
            </a:r>
            <a:r>
              <a:rPr lang="en-US" altLang="zh-CN" dirty="0"/>
              <a:t>-1</a:t>
            </a:r>
          </a:p>
          <a:p>
            <a:r>
              <a:rPr lang="en-US" altLang="zh-CN" dirty="0"/>
              <a:t>for (int </a:t>
            </a:r>
            <a:r>
              <a:rPr lang="en-US" altLang="zh-CN" dirty="0" err="1"/>
              <a:t>i</a:t>
            </a:r>
            <a:r>
              <a:rPr lang="en-US" altLang="zh-CN" dirty="0"/>
              <a:t> = 0, q = 0; </a:t>
            </a:r>
            <a:r>
              <a:rPr lang="en-US" altLang="zh-CN" dirty="0" err="1"/>
              <a:t>i</a:t>
            </a:r>
            <a:r>
              <a:rPr lang="en-US" altLang="zh-CN" dirty="0"/>
              <a:t> &lt; n; </a:t>
            </a:r>
            <a:r>
              <a:rPr lang="en-US" altLang="zh-CN" dirty="0" err="1"/>
              <a:t>i</a:t>
            </a:r>
            <a:r>
              <a:rPr lang="en-US" altLang="zh-CN" dirty="0"/>
              <a:t>++)//q</a:t>
            </a:r>
            <a:r>
              <a:rPr lang="zh-CN" altLang="en-US" dirty="0"/>
              <a:t>为模式串的下标</a:t>
            </a:r>
          </a:p>
          <a:p>
            <a:r>
              <a:rPr lang="en-US" altLang="zh-CN" dirty="0"/>
              <a:t>{</a:t>
            </a:r>
          </a:p>
          <a:p>
            <a:r>
              <a:rPr lang="fr-FR" altLang="zh-CN" dirty="0"/>
              <a:t>while (q &gt; 0 &amp;&amp; P[q] != T[i]) q = fail[q - 1];</a:t>
            </a:r>
            <a:r>
              <a:rPr lang="en-US" altLang="zh-CN" dirty="0"/>
              <a:t>//</a:t>
            </a:r>
            <a:r>
              <a:rPr lang="zh-CN" altLang="en-US" dirty="0"/>
              <a:t>当失去匹配的时候 模式串的下标跳回直到归零或者匹配</a:t>
            </a:r>
            <a:endParaRPr lang="en-US" altLang="zh-CN" dirty="0"/>
          </a:p>
          <a:p>
            <a:r>
              <a:rPr lang="en-US" altLang="zh-CN" dirty="0"/>
              <a:t>if (P[q] == T[</a:t>
            </a:r>
            <a:r>
              <a:rPr lang="en-US" altLang="zh-CN" dirty="0" err="1"/>
              <a:t>i</a:t>
            </a:r>
            <a:r>
              <a:rPr lang="en-US" altLang="zh-CN" dirty="0"/>
              <a:t>]) q++; //</a:t>
            </a:r>
            <a:r>
              <a:rPr lang="zh-CN" altLang="en-US" dirty="0"/>
              <a:t>如果两个匹配上了 那模式串下标</a:t>
            </a:r>
            <a:r>
              <a:rPr lang="en-US" altLang="zh-CN" dirty="0"/>
              <a:t>+1 </a:t>
            </a:r>
            <a:r>
              <a:rPr lang="zh-CN" altLang="en-US" dirty="0"/>
              <a:t>表示多匹配上了一个字符</a:t>
            </a:r>
            <a:endParaRPr lang="en-US" altLang="zh-CN" dirty="0"/>
          </a:p>
          <a:p>
            <a:r>
              <a:rPr lang="en-US" altLang="zh-CN" dirty="0"/>
              <a:t>if (q == m)//</a:t>
            </a:r>
            <a:r>
              <a:rPr lang="zh-CN" altLang="en-US" dirty="0"/>
              <a:t>如果匹配的个数等于模式串的长度的话 就返回</a:t>
            </a:r>
            <a:endParaRPr lang="en-US" altLang="zh-CN" dirty="0"/>
          </a:p>
          <a:p>
            <a:r>
              <a:rPr lang="en-US" altLang="zh-CN" dirty="0"/>
              <a:t>{</a:t>
            </a:r>
          </a:p>
          <a:p>
            <a:r>
              <a:rPr lang="en-US" altLang="zh-CN" dirty="0"/>
              <a:t>return </a:t>
            </a:r>
            <a:r>
              <a:rPr lang="en-US" altLang="zh-CN" dirty="0" err="1"/>
              <a:t>i</a:t>
            </a:r>
            <a:r>
              <a:rPr lang="en-US" altLang="zh-CN" dirty="0"/>
              <a:t> - m + 1;</a:t>
            </a:r>
          </a:p>
          <a:p>
            <a:r>
              <a:rPr lang="en-US" altLang="zh-CN" dirty="0"/>
              <a:t>}</a:t>
            </a:r>
          </a:p>
          <a:p>
            <a:endParaRPr lang="zh-CN" altLang="en-US" dirty="0"/>
          </a:p>
          <a:p>
            <a:r>
              <a:rPr lang="en-US" altLang="zh-CN" dirty="0"/>
              <a:t>}</a:t>
            </a:r>
          </a:p>
          <a:p>
            <a:r>
              <a:rPr lang="en-US" altLang="zh-CN" dirty="0"/>
              <a:t>return -1;//</a:t>
            </a:r>
            <a:r>
              <a:rPr lang="zh-CN" altLang="en-US" dirty="0"/>
              <a:t>匹配失败 返回</a:t>
            </a:r>
            <a:r>
              <a:rPr lang="en-US" altLang="zh-CN" dirty="0"/>
              <a:t>-1</a:t>
            </a:r>
          </a:p>
          <a:p>
            <a:r>
              <a:rPr lang="en-US" altLang="zh-CN" dirty="0"/>
              <a:t>}</a:t>
            </a:r>
            <a:endParaRPr lang="zh-CN" altLang="en-US" dirty="0"/>
          </a:p>
        </p:txBody>
      </p:sp>
    </p:spTree>
    <p:extLst>
      <p:ext uri="{BB962C8B-B14F-4D97-AF65-F5344CB8AC3E}">
        <p14:creationId xmlns:p14="http://schemas.microsoft.com/office/powerpoint/2010/main" val="114992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D4AD603-0A86-494F-AB53-3FE1B0C4452D}"/>
              </a:ext>
            </a:extLst>
          </p:cNvPr>
          <p:cNvSpPr>
            <a:spLocks noGrp="1"/>
          </p:cNvSpPr>
          <p:nvPr>
            <p:ph idx="1"/>
          </p:nvPr>
        </p:nvSpPr>
        <p:spPr>
          <a:xfrm>
            <a:off x="838200" y="476834"/>
            <a:ext cx="10515600" cy="5700129"/>
          </a:xfrm>
        </p:spPr>
        <p:txBody>
          <a:bodyPr/>
          <a:lstStyle/>
          <a:p>
            <a:r>
              <a:rPr lang="zh-CN" altLang="en-US" dirty="0"/>
              <a:t>为什么是</a:t>
            </a:r>
            <a:r>
              <a:rPr lang="en-US" altLang="zh-CN" dirty="0"/>
              <a:t>while</a:t>
            </a:r>
            <a:r>
              <a:rPr lang="zh-CN" altLang="en-US" dirty="0"/>
              <a:t>？</a:t>
            </a:r>
            <a:endParaRPr lang="en-US" altLang="zh-CN" dirty="0"/>
          </a:p>
          <a:p>
            <a:r>
              <a:rPr lang="en-US" altLang="zh-CN" dirty="0" err="1"/>
              <a:t>abcabecabd</a:t>
            </a:r>
            <a:endParaRPr lang="en-US" altLang="zh-CN" dirty="0"/>
          </a:p>
          <a:p>
            <a:r>
              <a:rPr lang="en-US" altLang="zh-CN" dirty="0" err="1"/>
              <a:t>abcabd</a:t>
            </a:r>
            <a:endParaRPr lang="zh-CN" altLang="en-US" dirty="0"/>
          </a:p>
        </p:txBody>
      </p:sp>
    </p:spTree>
    <p:extLst>
      <p:ext uri="{BB962C8B-B14F-4D97-AF65-F5344CB8AC3E}">
        <p14:creationId xmlns:p14="http://schemas.microsoft.com/office/powerpoint/2010/main" val="672024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990726E-6ED3-40CB-9469-04515ADB532D}"/>
              </a:ext>
            </a:extLst>
          </p:cNvPr>
          <p:cNvSpPr>
            <a:spLocks noGrp="1"/>
          </p:cNvSpPr>
          <p:nvPr>
            <p:ph idx="1"/>
          </p:nvPr>
        </p:nvSpPr>
        <p:spPr>
          <a:xfrm>
            <a:off x="838200" y="415126"/>
            <a:ext cx="10515600" cy="5761837"/>
          </a:xfrm>
        </p:spPr>
        <p:txBody>
          <a:bodyPr>
            <a:normAutofit fontScale="85000" lnSpcReduction="20000"/>
          </a:bodyPr>
          <a:lstStyle/>
          <a:p>
            <a:r>
              <a:rPr lang="en-US" altLang="zh-CN" dirty="0"/>
              <a:t>const int </a:t>
            </a:r>
            <a:r>
              <a:rPr lang="en-US" altLang="zh-CN" dirty="0" err="1"/>
              <a:t>max_len</a:t>
            </a:r>
            <a:r>
              <a:rPr lang="en-US" altLang="zh-CN" dirty="0"/>
              <a:t> = 1e6;</a:t>
            </a:r>
          </a:p>
          <a:p>
            <a:r>
              <a:rPr lang="en-US" altLang="zh-CN" dirty="0"/>
              <a:t>int fail[</a:t>
            </a:r>
            <a:r>
              <a:rPr lang="en-US" altLang="zh-CN" dirty="0" err="1"/>
              <a:t>max_len</a:t>
            </a:r>
            <a:r>
              <a:rPr lang="en-US" altLang="zh-CN" dirty="0"/>
              <a:t>];</a:t>
            </a:r>
          </a:p>
          <a:p>
            <a:endParaRPr lang="zh-CN" altLang="en-US" dirty="0"/>
          </a:p>
          <a:p>
            <a:r>
              <a:rPr lang="en-US" altLang="zh-CN" dirty="0"/>
              <a:t>void </a:t>
            </a:r>
            <a:r>
              <a:rPr lang="en-US" altLang="zh-CN" dirty="0" err="1"/>
              <a:t>get_fail</a:t>
            </a:r>
            <a:r>
              <a:rPr lang="en-US" altLang="zh-CN" dirty="0"/>
              <a:t>(string &amp;s)</a:t>
            </a:r>
          </a:p>
          <a:p>
            <a:r>
              <a:rPr lang="en-US" altLang="zh-CN" dirty="0"/>
              <a:t>{</a:t>
            </a:r>
          </a:p>
          <a:p>
            <a:r>
              <a:rPr lang="en-US" altLang="zh-CN" dirty="0"/>
              <a:t>int </a:t>
            </a:r>
            <a:r>
              <a:rPr lang="en-US" altLang="zh-CN" dirty="0" err="1"/>
              <a:t>len</a:t>
            </a:r>
            <a:r>
              <a:rPr lang="en-US" altLang="zh-CN" dirty="0"/>
              <a:t> = </a:t>
            </a:r>
            <a:r>
              <a:rPr lang="en-US" altLang="zh-CN" dirty="0" err="1"/>
              <a:t>s.length</a:t>
            </a:r>
            <a:r>
              <a:rPr lang="en-US" altLang="zh-CN" dirty="0"/>
              <a:t>();</a:t>
            </a:r>
          </a:p>
          <a:p>
            <a:r>
              <a:rPr lang="en-US" altLang="zh-CN" dirty="0"/>
              <a:t>fail[0] = 0;</a:t>
            </a:r>
          </a:p>
          <a:p>
            <a:r>
              <a:rPr lang="en-US" altLang="zh-CN" dirty="0"/>
              <a:t>for (int </a:t>
            </a:r>
            <a:r>
              <a:rPr lang="en-US" altLang="zh-CN" dirty="0" err="1"/>
              <a:t>i</a:t>
            </a:r>
            <a:r>
              <a:rPr lang="en-US" altLang="zh-CN" dirty="0"/>
              <a:t> = 1, k = 0; </a:t>
            </a:r>
            <a:r>
              <a:rPr lang="en-US" altLang="zh-CN" dirty="0" err="1"/>
              <a:t>i</a:t>
            </a:r>
            <a:r>
              <a:rPr lang="en-US" altLang="zh-CN" dirty="0"/>
              <a:t> &lt; </a:t>
            </a:r>
            <a:r>
              <a:rPr lang="en-US" altLang="zh-CN" dirty="0" err="1"/>
              <a:t>len</a:t>
            </a:r>
            <a:r>
              <a:rPr lang="en-US" altLang="zh-CN" dirty="0"/>
              <a:t>; </a:t>
            </a:r>
            <a:r>
              <a:rPr lang="en-US" altLang="zh-CN" dirty="0" err="1"/>
              <a:t>i</a:t>
            </a:r>
            <a:r>
              <a:rPr lang="en-US" altLang="zh-CN" dirty="0"/>
              <a:t>++)</a:t>
            </a:r>
          </a:p>
          <a:p>
            <a:r>
              <a:rPr lang="en-US" altLang="zh-CN" dirty="0"/>
              <a:t>{</a:t>
            </a:r>
          </a:p>
          <a:p>
            <a:r>
              <a:rPr lang="en-US" altLang="zh-CN" dirty="0"/>
              <a:t>while (k &gt; 0 &amp;&amp; s[</a:t>
            </a:r>
            <a:r>
              <a:rPr lang="en-US" altLang="zh-CN" dirty="0" err="1"/>
              <a:t>i</a:t>
            </a:r>
            <a:r>
              <a:rPr lang="en-US" altLang="zh-CN" dirty="0"/>
              <a:t>] != s[k]) k = fail[k - 1];//</a:t>
            </a:r>
            <a:r>
              <a:rPr lang="zh-CN" altLang="en-US" dirty="0"/>
              <a:t>失去匹配后 看上个字符失去匹配后应该匹配的下个位置</a:t>
            </a:r>
            <a:endParaRPr lang="en-US" altLang="zh-CN" dirty="0"/>
          </a:p>
          <a:p>
            <a:r>
              <a:rPr lang="en-US" altLang="zh-CN" dirty="0"/>
              <a:t>if (s[</a:t>
            </a:r>
            <a:r>
              <a:rPr lang="en-US" altLang="zh-CN" dirty="0" err="1"/>
              <a:t>i</a:t>
            </a:r>
            <a:r>
              <a:rPr lang="en-US" altLang="zh-CN" dirty="0"/>
              <a:t>] == s[k]) k++;</a:t>
            </a:r>
          </a:p>
          <a:p>
            <a:r>
              <a:rPr lang="en-US" altLang="zh-CN" dirty="0"/>
              <a:t>fail[</a:t>
            </a:r>
            <a:r>
              <a:rPr lang="en-US" altLang="zh-CN" dirty="0" err="1"/>
              <a:t>i</a:t>
            </a:r>
            <a:r>
              <a:rPr lang="en-US" altLang="zh-CN" dirty="0"/>
              <a:t>] = k;</a:t>
            </a:r>
          </a:p>
          <a:p>
            <a:r>
              <a:rPr lang="en-US" altLang="zh-CN" dirty="0"/>
              <a:t>}</a:t>
            </a:r>
          </a:p>
          <a:p>
            <a:r>
              <a:rPr lang="en-US" altLang="zh-CN" dirty="0"/>
              <a:t>}</a:t>
            </a:r>
            <a:endParaRPr lang="zh-CN" altLang="en-US" dirty="0"/>
          </a:p>
        </p:txBody>
      </p:sp>
    </p:spTree>
    <p:extLst>
      <p:ext uri="{BB962C8B-B14F-4D97-AF65-F5344CB8AC3E}">
        <p14:creationId xmlns:p14="http://schemas.microsoft.com/office/powerpoint/2010/main" val="3503958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4117ACF-6CAD-440C-81C0-E6420AC11132}"/>
              </a:ext>
            </a:extLst>
          </p:cNvPr>
          <p:cNvSpPr>
            <a:spLocks noGrp="1"/>
          </p:cNvSpPr>
          <p:nvPr>
            <p:ph idx="1"/>
          </p:nvPr>
        </p:nvSpPr>
        <p:spPr>
          <a:xfrm>
            <a:off x="838200" y="207563"/>
            <a:ext cx="10515600" cy="5969400"/>
          </a:xfrm>
        </p:spPr>
        <p:txBody>
          <a:bodyPr/>
          <a:lstStyle/>
          <a:p>
            <a:r>
              <a:rPr lang="zh-CN" altLang="en-US" dirty="0"/>
              <a:t>以上的</a:t>
            </a:r>
            <a:r>
              <a:rPr lang="en-US" altLang="zh-CN" dirty="0"/>
              <a:t>KMP</a:t>
            </a:r>
            <a:r>
              <a:rPr lang="zh-CN" altLang="en-US" dirty="0"/>
              <a:t>算法是用来解决一个字符串中是否存在某个模式串的</a:t>
            </a:r>
            <a:endParaRPr lang="en-US" altLang="zh-CN" dirty="0"/>
          </a:p>
          <a:p>
            <a:r>
              <a:rPr lang="zh-CN" altLang="en-US" dirty="0"/>
              <a:t>如果问题变成：给出</a:t>
            </a:r>
            <a:r>
              <a:rPr lang="en-US" altLang="zh-CN" dirty="0"/>
              <a:t>n</a:t>
            </a:r>
            <a:r>
              <a:rPr lang="zh-CN" altLang="en-US" dirty="0"/>
              <a:t>个单词 </a:t>
            </a:r>
            <a:r>
              <a:rPr lang="en-US" altLang="zh-CN" dirty="0"/>
              <a:t>m</a:t>
            </a:r>
            <a:r>
              <a:rPr lang="zh-CN" altLang="en-US" dirty="0"/>
              <a:t>个询问 每次询问一个单词 问是否在之前的</a:t>
            </a:r>
            <a:r>
              <a:rPr lang="en-US" altLang="zh-CN" dirty="0"/>
              <a:t>n</a:t>
            </a:r>
            <a:r>
              <a:rPr lang="zh-CN" altLang="en-US" dirty="0"/>
              <a:t>个单词中出现过 要怎么做？</a:t>
            </a:r>
            <a:endParaRPr lang="en-US" altLang="zh-CN" dirty="0"/>
          </a:p>
          <a:p>
            <a:r>
              <a:rPr lang="en-US" altLang="zh-CN" dirty="0"/>
              <a:t>Map</a:t>
            </a:r>
          </a:p>
          <a:p>
            <a:r>
              <a:rPr lang="zh-CN" altLang="en-US" dirty="0"/>
              <a:t>如果问：</a:t>
            </a:r>
            <a:r>
              <a:rPr lang="en-US" altLang="zh-CN" dirty="0"/>
              <a:t>n</a:t>
            </a:r>
            <a:r>
              <a:rPr lang="zh-CN" altLang="en-US" dirty="0"/>
              <a:t>个单词 </a:t>
            </a:r>
            <a:r>
              <a:rPr lang="en-US" altLang="zh-CN" dirty="0"/>
              <a:t>m</a:t>
            </a:r>
            <a:r>
              <a:rPr lang="zh-CN" altLang="en-US" dirty="0"/>
              <a:t>个询问，每次询问一个前缀，问是多少个单词的前缀</a:t>
            </a:r>
            <a:endParaRPr lang="en-US" altLang="zh-CN" dirty="0"/>
          </a:p>
          <a:p>
            <a:r>
              <a:rPr lang="zh-CN" altLang="en-US" dirty="0"/>
              <a:t>这里再用</a:t>
            </a:r>
            <a:r>
              <a:rPr lang="en-US" altLang="zh-CN" dirty="0"/>
              <a:t>map</a:t>
            </a:r>
            <a:r>
              <a:rPr lang="zh-CN" altLang="en-US" dirty="0"/>
              <a:t>就</a:t>
            </a:r>
            <a:r>
              <a:rPr lang="en-US" altLang="zh-CN" dirty="0"/>
              <a:t>TLE</a:t>
            </a:r>
            <a:r>
              <a:rPr lang="zh-CN" altLang="en-US" dirty="0"/>
              <a:t>了</a:t>
            </a:r>
            <a:endParaRPr lang="en-US" altLang="zh-CN" dirty="0"/>
          </a:p>
        </p:txBody>
      </p:sp>
    </p:spTree>
    <p:extLst>
      <p:ext uri="{BB962C8B-B14F-4D97-AF65-F5344CB8AC3E}">
        <p14:creationId xmlns:p14="http://schemas.microsoft.com/office/powerpoint/2010/main" val="2827838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4E72EB9-AF43-4B3C-A2AA-BE4AE3C96168}"/>
              </a:ext>
            </a:extLst>
          </p:cNvPr>
          <p:cNvSpPr>
            <a:spLocks noGrp="1"/>
          </p:cNvSpPr>
          <p:nvPr>
            <p:ph idx="1"/>
          </p:nvPr>
        </p:nvSpPr>
        <p:spPr>
          <a:xfrm>
            <a:off x="838200" y="605860"/>
            <a:ext cx="10515600" cy="5571103"/>
          </a:xfrm>
        </p:spPr>
        <p:txBody>
          <a:bodyPr>
            <a:normAutofit/>
          </a:bodyPr>
          <a:lstStyle/>
          <a:p>
            <a:r>
              <a:rPr lang="en-US" altLang="zh-CN" dirty="0"/>
              <a:t>Banana</a:t>
            </a:r>
          </a:p>
          <a:p>
            <a:r>
              <a:rPr lang="en-US" altLang="zh-CN" dirty="0"/>
              <a:t>Band</a:t>
            </a:r>
          </a:p>
          <a:p>
            <a:r>
              <a:rPr lang="en-US" altLang="zh-CN" dirty="0"/>
              <a:t>Bee</a:t>
            </a:r>
          </a:p>
          <a:p>
            <a:r>
              <a:rPr lang="en-US" altLang="zh-CN" dirty="0"/>
              <a:t>Absolute</a:t>
            </a:r>
          </a:p>
          <a:p>
            <a:r>
              <a:rPr lang="en-US" altLang="zh-CN" dirty="0" err="1"/>
              <a:t>Acm</a:t>
            </a:r>
            <a:endParaRPr lang="en-US" altLang="zh-CN" dirty="0"/>
          </a:p>
          <a:p>
            <a:endParaRPr lang="en-US" altLang="zh-CN" dirty="0"/>
          </a:p>
          <a:p>
            <a:r>
              <a:rPr lang="en-US" altLang="zh-CN" dirty="0"/>
              <a:t>Ba</a:t>
            </a:r>
          </a:p>
          <a:p>
            <a:r>
              <a:rPr lang="en-US" altLang="zh-CN" dirty="0"/>
              <a:t>B</a:t>
            </a:r>
          </a:p>
          <a:p>
            <a:r>
              <a:rPr lang="en-US" altLang="zh-CN" dirty="0"/>
              <a:t>Band</a:t>
            </a:r>
          </a:p>
          <a:p>
            <a:r>
              <a:rPr lang="en-US" altLang="zh-CN" dirty="0" err="1"/>
              <a:t>Abc</a:t>
            </a:r>
            <a:endParaRPr lang="en-US" altLang="zh-CN" dirty="0"/>
          </a:p>
          <a:p>
            <a:endParaRPr lang="zh-CN" altLang="en-US" dirty="0"/>
          </a:p>
        </p:txBody>
      </p:sp>
    </p:spTree>
    <p:extLst>
      <p:ext uri="{BB962C8B-B14F-4D97-AF65-F5344CB8AC3E}">
        <p14:creationId xmlns:p14="http://schemas.microsoft.com/office/powerpoint/2010/main" val="2736709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E20D86-7D8B-45D1-B26B-7C198855D6C2}"/>
              </a:ext>
            </a:extLst>
          </p:cNvPr>
          <p:cNvSpPr>
            <a:spLocks noGrp="1"/>
          </p:cNvSpPr>
          <p:nvPr>
            <p:ph type="title"/>
          </p:nvPr>
        </p:nvSpPr>
        <p:spPr/>
        <p:txBody>
          <a:bodyPr/>
          <a:lstStyle/>
          <a:p>
            <a:r>
              <a:rPr lang="en-US" altLang="zh-CN" dirty="0" err="1"/>
              <a:t>Trie</a:t>
            </a:r>
            <a:r>
              <a:rPr lang="zh-CN" altLang="en-US" dirty="0"/>
              <a:t>树</a:t>
            </a:r>
          </a:p>
        </p:txBody>
      </p:sp>
      <p:sp>
        <p:nvSpPr>
          <p:cNvPr id="3" name="内容占位符 2">
            <a:extLst>
              <a:ext uri="{FF2B5EF4-FFF2-40B4-BE49-F238E27FC236}">
                <a16:creationId xmlns:a16="http://schemas.microsoft.com/office/drawing/2014/main" id="{431AE5E8-781E-468E-99A7-A98A99117ACE}"/>
              </a:ext>
            </a:extLst>
          </p:cNvPr>
          <p:cNvSpPr>
            <a:spLocks noGrp="1"/>
          </p:cNvSpPr>
          <p:nvPr>
            <p:ph idx="1"/>
          </p:nvPr>
        </p:nvSpPr>
        <p:spPr/>
        <p:txBody>
          <a:bodyPr/>
          <a:lstStyle/>
          <a:p>
            <a:r>
              <a:rPr lang="en-US" altLang="zh-CN" dirty="0"/>
              <a:t>typedef struct </a:t>
            </a:r>
            <a:r>
              <a:rPr lang="en-US" altLang="zh-CN" dirty="0" err="1"/>
              <a:t>TrieNode</a:t>
            </a:r>
            <a:r>
              <a:rPr lang="en-US" altLang="zh-CN" dirty="0"/>
              <a:t>//</a:t>
            </a:r>
            <a:r>
              <a:rPr lang="zh-CN" altLang="en-US" dirty="0"/>
              <a:t>每个节点的定义</a:t>
            </a:r>
            <a:endParaRPr lang="en-US" altLang="zh-CN" dirty="0"/>
          </a:p>
          <a:p>
            <a:r>
              <a:rPr lang="en-US" altLang="zh-CN" dirty="0"/>
              <a:t>{</a:t>
            </a:r>
          </a:p>
          <a:p>
            <a:r>
              <a:rPr lang="en-US" altLang="zh-CN" dirty="0" err="1"/>
              <a:t>TrieNode</a:t>
            </a:r>
            <a:r>
              <a:rPr lang="en-US" altLang="zh-CN" dirty="0"/>
              <a:t> *next[26];//</a:t>
            </a:r>
            <a:r>
              <a:rPr lang="zh-CN" altLang="en-US" dirty="0"/>
              <a:t>都有</a:t>
            </a:r>
            <a:r>
              <a:rPr lang="en-US" altLang="zh-CN" dirty="0"/>
              <a:t>26</a:t>
            </a:r>
            <a:r>
              <a:rPr lang="zh-CN" altLang="en-US" dirty="0"/>
              <a:t>个孩子</a:t>
            </a:r>
            <a:r>
              <a:rPr lang="en-US" altLang="zh-CN" dirty="0"/>
              <a:t>(</a:t>
            </a:r>
            <a:r>
              <a:rPr lang="zh-CN" altLang="en-US" dirty="0"/>
              <a:t>如果区分大小写可以更多</a:t>
            </a:r>
            <a:r>
              <a:rPr lang="en-US" altLang="zh-CN" dirty="0"/>
              <a:t>)</a:t>
            </a:r>
          </a:p>
          <a:p>
            <a:r>
              <a:rPr lang="en-US" altLang="zh-CN" dirty="0"/>
              <a:t>int num;//</a:t>
            </a:r>
            <a:r>
              <a:rPr lang="zh-CN" altLang="en-US" dirty="0"/>
              <a:t>用来记录到这里 一共有几个单词的前缀是这个</a:t>
            </a:r>
            <a:endParaRPr lang="en-US" altLang="zh-CN" dirty="0"/>
          </a:p>
          <a:p>
            <a:r>
              <a:rPr lang="en-US" altLang="zh-CN" dirty="0"/>
              <a:t>}Node;</a:t>
            </a:r>
          </a:p>
        </p:txBody>
      </p:sp>
    </p:spTree>
    <p:extLst>
      <p:ext uri="{BB962C8B-B14F-4D97-AF65-F5344CB8AC3E}">
        <p14:creationId xmlns:p14="http://schemas.microsoft.com/office/powerpoint/2010/main" val="1592477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4BEAEA6-AA6F-4B37-BD89-4BB79E0FD0B5}"/>
              </a:ext>
            </a:extLst>
          </p:cNvPr>
          <p:cNvSpPr>
            <a:spLocks noGrp="1"/>
          </p:cNvSpPr>
          <p:nvPr>
            <p:ph idx="1"/>
          </p:nvPr>
        </p:nvSpPr>
        <p:spPr>
          <a:xfrm>
            <a:off x="838200" y="370248"/>
            <a:ext cx="10515600" cy="5806715"/>
          </a:xfrm>
        </p:spPr>
        <p:txBody>
          <a:bodyPr/>
          <a:lstStyle/>
          <a:p>
            <a:r>
              <a:rPr lang="en-US" altLang="zh-CN" dirty="0"/>
              <a:t>Node*</a:t>
            </a:r>
            <a:r>
              <a:rPr lang="en-US" altLang="zh-CN" dirty="0" err="1"/>
              <a:t>createNew</a:t>
            </a:r>
            <a:r>
              <a:rPr lang="en-US" altLang="zh-CN" dirty="0"/>
              <a:t>()//</a:t>
            </a:r>
            <a:r>
              <a:rPr lang="zh-CN" altLang="en-US" dirty="0"/>
              <a:t>新建一个树节点</a:t>
            </a:r>
            <a:endParaRPr lang="en-US" altLang="zh-CN" dirty="0"/>
          </a:p>
          <a:p>
            <a:r>
              <a:rPr lang="en-US" altLang="zh-CN" dirty="0"/>
              <a:t>{</a:t>
            </a:r>
          </a:p>
          <a:p>
            <a:r>
              <a:rPr lang="en-US" altLang="zh-CN" dirty="0"/>
              <a:t>Node*p = new Node;//</a:t>
            </a:r>
            <a:r>
              <a:rPr lang="zh-CN" altLang="en-US" dirty="0"/>
              <a:t>申请空间</a:t>
            </a:r>
            <a:endParaRPr lang="en-US" altLang="zh-CN" dirty="0"/>
          </a:p>
          <a:p>
            <a:r>
              <a:rPr lang="nn-NO" altLang="zh-CN" dirty="0"/>
              <a:t>for (int i = 0; i &lt; 26; i++)</a:t>
            </a:r>
            <a:r>
              <a:rPr lang="en-US" altLang="zh-CN" dirty="0"/>
              <a:t>//</a:t>
            </a:r>
            <a:r>
              <a:rPr lang="zh-CN" altLang="en-US" dirty="0"/>
              <a:t>这个节点的每个孩子都为空</a:t>
            </a:r>
            <a:endParaRPr lang="nn-NO" altLang="zh-CN" dirty="0"/>
          </a:p>
          <a:p>
            <a:r>
              <a:rPr lang="en-US" altLang="zh-CN" dirty="0"/>
              <a:t>{</a:t>
            </a:r>
          </a:p>
          <a:p>
            <a:r>
              <a:rPr lang="en-US" altLang="zh-CN" dirty="0"/>
              <a:t>p-&gt;next[</a:t>
            </a:r>
            <a:r>
              <a:rPr lang="en-US" altLang="zh-CN" dirty="0" err="1"/>
              <a:t>i</a:t>
            </a:r>
            <a:r>
              <a:rPr lang="en-US" altLang="zh-CN" dirty="0"/>
              <a:t>] = NULL;</a:t>
            </a:r>
          </a:p>
          <a:p>
            <a:r>
              <a:rPr lang="en-US" altLang="zh-CN" dirty="0"/>
              <a:t>}</a:t>
            </a:r>
          </a:p>
          <a:p>
            <a:r>
              <a:rPr lang="en-US" altLang="zh-CN" dirty="0"/>
              <a:t>p-&gt;num = 0;//</a:t>
            </a:r>
            <a:r>
              <a:rPr lang="zh-CN" altLang="en-US" dirty="0"/>
              <a:t>这个节点的</a:t>
            </a:r>
            <a:r>
              <a:rPr lang="en-US" altLang="zh-CN" dirty="0"/>
              <a:t>num</a:t>
            </a:r>
            <a:r>
              <a:rPr lang="zh-CN" altLang="en-US" dirty="0"/>
              <a:t>初始化为</a:t>
            </a:r>
            <a:r>
              <a:rPr lang="en-US" altLang="zh-CN" dirty="0"/>
              <a:t>0</a:t>
            </a:r>
          </a:p>
          <a:p>
            <a:r>
              <a:rPr lang="en-US" altLang="zh-CN" dirty="0"/>
              <a:t>return p;//</a:t>
            </a:r>
            <a:r>
              <a:rPr lang="zh-CN" altLang="en-US" dirty="0"/>
              <a:t>返回这个节点</a:t>
            </a:r>
            <a:endParaRPr lang="en-US" altLang="zh-CN" dirty="0"/>
          </a:p>
          <a:p>
            <a:r>
              <a:rPr lang="en-US" altLang="zh-CN" dirty="0"/>
              <a:t>}</a:t>
            </a:r>
            <a:endParaRPr lang="zh-CN" altLang="en-US" dirty="0"/>
          </a:p>
        </p:txBody>
      </p:sp>
    </p:spTree>
    <p:extLst>
      <p:ext uri="{BB962C8B-B14F-4D97-AF65-F5344CB8AC3E}">
        <p14:creationId xmlns:p14="http://schemas.microsoft.com/office/powerpoint/2010/main" val="2436870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D7AD05D-6978-4BEF-8E8E-8EDC3C5C5D9D}"/>
              </a:ext>
            </a:extLst>
          </p:cNvPr>
          <p:cNvSpPr>
            <a:spLocks noGrp="1"/>
          </p:cNvSpPr>
          <p:nvPr>
            <p:ph idx="1"/>
          </p:nvPr>
        </p:nvSpPr>
        <p:spPr>
          <a:xfrm>
            <a:off x="838200" y="61708"/>
            <a:ext cx="10515600" cy="6115255"/>
          </a:xfrm>
        </p:spPr>
        <p:txBody>
          <a:bodyPr>
            <a:normAutofit fontScale="85000" lnSpcReduction="20000"/>
          </a:bodyPr>
          <a:lstStyle/>
          <a:p>
            <a:r>
              <a:rPr lang="en-US" altLang="zh-CN" dirty="0"/>
              <a:t>void </a:t>
            </a:r>
            <a:r>
              <a:rPr lang="en-US" altLang="zh-CN" dirty="0" err="1"/>
              <a:t>Insert_str</a:t>
            </a:r>
            <a:r>
              <a:rPr lang="en-US" altLang="zh-CN" dirty="0"/>
              <a:t>(string ss, Node *head)//</a:t>
            </a:r>
            <a:r>
              <a:rPr lang="zh-CN" altLang="en-US" dirty="0"/>
              <a:t>插入一个单词</a:t>
            </a:r>
            <a:endParaRPr lang="en-US" altLang="zh-CN" dirty="0"/>
          </a:p>
          <a:p>
            <a:r>
              <a:rPr lang="en-US" altLang="zh-CN" dirty="0"/>
              <a:t>{</a:t>
            </a:r>
          </a:p>
          <a:p>
            <a:r>
              <a:rPr lang="en-US" altLang="zh-CN" dirty="0"/>
              <a:t>int </a:t>
            </a:r>
            <a:r>
              <a:rPr lang="en-US" altLang="zh-CN" dirty="0" err="1"/>
              <a:t>len</a:t>
            </a:r>
            <a:r>
              <a:rPr lang="en-US" altLang="zh-CN" dirty="0"/>
              <a:t> = </a:t>
            </a:r>
            <a:r>
              <a:rPr lang="en-US" altLang="zh-CN" dirty="0" err="1"/>
              <a:t>ss.length</a:t>
            </a:r>
            <a:r>
              <a:rPr lang="en-US" altLang="zh-CN" dirty="0"/>
              <a:t>();</a:t>
            </a:r>
          </a:p>
          <a:p>
            <a:r>
              <a:rPr lang="en-US" altLang="zh-CN" dirty="0"/>
              <a:t>Node*p = head;//</a:t>
            </a:r>
            <a:r>
              <a:rPr lang="zh-CN" altLang="en-US" dirty="0"/>
              <a:t>当前所在的节点</a:t>
            </a:r>
            <a:endParaRPr lang="en-US" altLang="zh-CN" dirty="0"/>
          </a:p>
          <a:p>
            <a:r>
              <a:rPr lang="en-US" altLang="zh-CN" dirty="0"/>
              <a:t>for (int </a:t>
            </a:r>
            <a:r>
              <a:rPr lang="en-US" altLang="zh-CN" dirty="0" err="1"/>
              <a:t>i</a:t>
            </a:r>
            <a:r>
              <a:rPr lang="en-US" altLang="zh-CN" dirty="0"/>
              <a:t> = 0; </a:t>
            </a:r>
            <a:r>
              <a:rPr lang="en-US" altLang="zh-CN" dirty="0" err="1"/>
              <a:t>i</a:t>
            </a:r>
            <a:r>
              <a:rPr lang="en-US" altLang="zh-CN" dirty="0"/>
              <a:t> &lt; </a:t>
            </a:r>
            <a:r>
              <a:rPr lang="en-US" altLang="zh-CN" dirty="0" err="1"/>
              <a:t>len</a:t>
            </a:r>
            <a:r>
              <a:rPr lang="en-US" altLang="zh-CN" dirty="0"/>
              <a:t>; </a:t>
            </a:r>
            <a:r>
              <a:rPr lang="en-US" altLang="zh-CN" dirty="0" err="1"/>
              <a:t>i</a:t>
            </a:r>
            <a:r>
              <a:rPr lang="en-US" altLang="zh-CN" dirty="0"/>
              <a:t>++)</a:t>
            </a:r>
          </a:p>
          <a:p>
            <a:r>
              <a:rPr lang="en-US" altLang="zh-CN" dirty="0"/>
              <a:t>{</a:t>
            </a:r>
          </a:p>
          <a:p>
            <a:r>
              <a:rPr lang="en-US" altLang="zh-CN" dirty="0"/>
              <a:t>int c = ss[</a:t>
            </a:r>
            <a:r>
              <a:rPr lang="en-US" altLang="zh-CN" dirty="0" err="1"/>
              <a:t>i</a:t>
            </a:r>
            <a:r>
              <a:rPr lang="en-US" altLang="zh-CN" dirty="0"/>
              <a:t>] - ‘a’;//</a:t>
            </a:r>
            <a:r>
              <a:rPr lang="zh-CN" altLang="en-US" dirty="0"/>
              <a:t>映射</a:t>
            </a:r>
            <a:endParaRPr lang="en-US" altLang="zh-CN" dirty="0"/>
          </a:p>
          <a:p>
            <a:r>
              <a:rPr lang="en-US" altLang="zh-CN" dirty="0"/>
              <a:t>if (p-&gt;next[c] == NULL)//</a:t>
            </a:r>
            <a:r>
              <a:rPr lang="zh-CN" altLang="en-US" dirty="0"/>
              <a:t>如果为空的话就新建一个节点</a:t>
            </a:r>
            <a:endParaRPr lang="en-US" altLang="zh-CN" dirty="0"/>
          </a:p>
          <a:p>
            <a:r>
              <a:rPr lang="en-US" altLang="zh-CN" dirty="0"/>
              <a:t>{</a:t>
            </a:r>
          </a:p>
          <a:p>
            <a:r>
              <a:rPr lang="en-US" altLang="zh-CN" dirty="0"/>
              <a:t>p-&gt;next[c] = </a:t>
            </a:r>
            <a:r>
              <a:rPr lang="en-US" altLang="zh-CN" dirty="0" err="1"/>
              <a:t>createNew</a:t>
            </a:r>
            <a:r>
              <a:rPr lang="en-US" altLang="zh-CN" dirty="0"/>
              <a:t>();</a:t>
            </a:r>
          </a:p>
          <a:p>
            <a:r>
              <a:rPr lang="en-US" altLang="zh-CN" dirty="0"/>
              <a:t>}</a:t>
            </a:r>
          </a:p>
          <a:p>
            <a:r>
              <a:rPr lang="en-US" altLang="zh-CN" dirty="0"/>
              <a:t>p = p-&gt;next[c];//</a:t>
            </a:r>
            <a:r>
              <a:rPr lang="zh-CN" altLang="en-US" dirty="0"/>
              <a:t>指向下个节点</a:t>
            </a:r>
            <a:endParaRPr lang="en-US" altLang="zh-CN" dirty="0"/>
          </a:p>
          <a:p>
            <a:r>
              <a:rPr lang="en-US" altLang="zh-CN" dirty="0"/>
              <a:t>p-&gt;num++;//num</a:t>
            </a:r>
            <a:r>
              <a:rPr lang="zh-CN" altLang="en-US" dirty="0"/>
              <a:t>自增</a:t>
            </a:r>
            <a:endParaRPr lang="en-US" altLang="zh-CN" dirty="0"/>
          </a:p>
          <a:p>
            <a:r>
              <a:rPr lang="en-US" altLang="zh-CN" dirty="0"/>
              <a:t>}</a:t>
            </a:r>
          </a:p>
          <a:p>
            <a:r>
              <a:rPr lang="en-US" altLang="zh-CN" dirty="0"/>
              <a:t>}</a:t>
            </a:r>
            <a:endParaRPr lang="zh-CN" altLang="en-US" dirty="0"/>
          </a:p>
        </p:txBody>
      </p:sp>
    </p:spTree>
    <p:extLst>
      <p:ext uri="{BB962C8B-B14F-4D97-AF65-F5344CB8AC3E}">
        <p14:creationId xmlns:p14="http://schemas.microsoft.com/office/powerpoint/2010/main" val="1113812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1BE1BB-C5BB-4EDF-BCCB-9B4676EF2F8E}"/>
              </a:ext>
            </a:extLst>
          </p:cNvPr>
          <p:cNvSpPr>
            <a:spLocks noGrp="1"/>
          </p:cNvSpPr>
          <p:nvPr>
            <p:ph type="title"/>
          </p:nvPr>
        </p:nvSpPr>
        <p:spPr/>
        <p:txBody>
          <a:bodyPr/>
          <a:lstStyle/>
          <a:p>
            <a:r>
              <a:rPr lang="zh-CN" altLang="en-US" dirty="0"/>
              <a:t>字符串匹配问题</a:t>
            </a:r>
          </a:p>
        </p:txBody>
      </p:sp>
      <p:sp>
        <p:nvSpPr>
          <p:cNvPr id="3" name="内容占位符 2">
            <a:extLst>
              <a:ext uri="{FF2B5EF4-FFF2-40B4-BE49-F238E27FC236}">
                <a16:creationId xmlns:a16="http://schemas.microsoft.com/office/drawing/2014/main" id="{3328E2A0-ADC8-4957-9369-3B4EB8614E96}"/>
              </a:ext>
            </a:extLst>
          </p:cNvPr>
          <p:cNvSpPr>
            <a:spLocks noGrp="1"/>
          </p:cNvSpPr>
          <p:nvPr>
            <p:ph idx="1"/>
          </p:nvPr>
        </p:nvSpPr>
        <p:spPr/>
        <p:txBody>
          <a:bodyPr/>
          <a:lstStyle/>
          <a:p>
            <a:pPr marL="0" indent="0">
              <a:buNone/>
            </a:pPr>
            <a:r>
              <a:rPr lang="zh-CN" altLang="en-US" dirty="0"/>
              <a:t>判断主串</a:t>
            </a:r>
            <a:r>
              <a:rPr lang="en-US" altLang="zh-CN" dirty="0"/>
              <a:t>A</a:t>
            </a:r>
            <a:r>
              <a:rPr lang="zh-CN" altLang="en-US" dirty="0"/>
              <a:t>中是否出现模式串</a:t>
            </a:r>
            <a:r>
              <a:rPr lang="en-US" altLang="zh-CN" dirty="0"/>
              <a:t>B</a:t>
            </a:r>
          </a:p>
          <a:p>
            <a:pPr marL="0" indent="0">
              <a:buNone/>
            </a:pPr>
            <a:r>
              <a:rPr lang="zh-CN" altLang="en-US" dirty="0"/>
              <a:t>比如</a:t>
            </a:r>
            <a:r>
              <a:rPr lang="en-US" altLang="zh-CN" dirty="0"/>
              <a:t>A=“</a:t>
            </a:r>
            <a:r>
              <a:rPr lang="en-US" altLang="zh-CN" dirty="0" err="1"/>
              <a:t>acbacbacbd</a:t>
            </a:r>
            <a:r>
              <a:rPr lang="en-US" altLang="zh-CN" dirty="0"/>
              <a:t>”</a:t>
            </a:r>
          </a:p>
          <a:p>
            <a:pPr marL="0" indent="0">
              <a:buNone/>
            </a:pPr>
            <a:r>
              <a:rPr lang="en-US" altLang="zh-CN" dirty="0"/>
              <a:t>B=“</a:t>
            </a:r>
            <a:r>
              <a:rPr lang="en-US" altLang="zh-CN" dirty="0" err="1"/>
              <a:t>acb</a:t>
            </a:r>
            <a:r>
              <a:rPr lang="en-US" altLang="zh-CN" dirty="0"/>
              <a:t>”</a:t>
            </a:r>
          </a:p>
          <a:p>
            <a:pPr marL="0" indent="0">
              <a:buNone/>
            </a:pPr>
            <a:r>
              <a:rPr lang="zh-CN" altLang="en-US" dirty="0"/>
              <a:t>那么</a:t>
            </a:r>
            <a:r>
              <a:rPr lang="en-US" altLang="zh-CN" dirty="0"/>
              <a:t>A</a:t>
            </a:r>
            <a:r>
              <a:rPr lang="zh-CN" altLang="en-US" dirty="0"/>
              <a:t>中出现了模式串</a:t>
            </a:r>
            <a:r>
              <a:rPr lang="en-US" altLang="zh-CN" dirty="0"/>
              <a:t>B </a:t>
            </a:r>
            <a:r>
              <a:rPr lang="zh-CN" altLang="en-US" dirty="0"/>
              <a:t>而且出现的地方有三个</a:t>
            </a:r>
            <a:endParaRPr lang="en-US" altLang="zh-CN" dirty="0"/>
          </a:p>
        </p:txBody>
      </p:sp>
    </p:spTree>
    <p:extLst>
      <p:ext uri="{BB962C8B-B14F-4D97-AF65-F5344CB8AC3E}">
        <p14:creationId xmlns:p14="http://schemas.microsoft.com/office/powerpoint/2010/main" val="23192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106215A-A79A-4071-A51A-6027052F1724}"/>
              </a:ext>
            </a:extLst>
          </p:cNvPr>
          <p:cNvSpPr>
            <a:spLocks noGrp="1"/>
          </p:cNvSpPr>
          <p:nvPr>
            <p:ph idx="1"/>
          </p:nvPr>
        </p:nvSpPr>
        <p:spPr>
          <a:xfrm>
            <a:off x="838200" y="465615"/>
            <a:ext cx="10515600" cy="5711348"/>
          </a:xfrm>
        </p:spPr>
        <p:txBody>
          <a:bodyPr>
            <a:normAutofit fontScale="47500" lnSpcReduction="20000"/>
          </a:bodyPr>
          <a:lstStyle/>
          <a:p>
            <a:r>
              <a:rPr lang="en-US" altLang="zh-CN" dirty="0"/>
              <a:t>int </a:t>
            </a:r>
            <a:r>
              <a:rPr lang="en-US" altLang="zh-CN" dirty="0" err="1"/>
              <a:t>Search_str</a:t>
            </a:r>
            <a:r>
              <a:rPr lang="en-US" altLang="zh-CN" dirty="0"/>
              <a:t>(string ss, Node*head)//</a:t>
            </a:r>
            <a:r>
              <a:rPr lang="zh-CN" altLang="en-US" dirty="0"/>
              <a:t>查询前缀</a:t>
            </a:r>
            <a:endParaRPr lang="en-US" altLang="zh-CN" dirty="0"/>
          </a:p>
          <a:p>
            <a:r>
              <a:rPr lang="en-US" altLang="zh-CN" dirty="0"/>
              <a:t>{</a:t>
            </a:r>
          </a:p>
          <a:p>
            <a:r>
              <a:rPr lang="en-US" altLang="zh-CN" dirty="0"/>
              <a:t>Node*p = head;//</a:t>
            </a:r>
            <a:r>
              <a:rPr lang="zh-CN" altLang="en-US" dirty="0"/>
              <a:t>当前所在节点</a:t>
            </a:r>
            <a:endParaRPr lang="en-US" altLang="zh-CN" dirty="0"/>
          </a:p>
          <a:p>
            <a:r>
              <a:rPr lang="en-US" altLang="zh-CN" dirty="0"/>
              <a:t>int </a:t>
            </a:r>
            <a:r>
              <a:rPr lang="en-US" altLang="zh-CN" dirty="0" err="1"/>
              <a:t>len</a:t>
            </a:r>
            <a:r>
              <a:rPr lang="en-US" altLang="zh-CN" dirty="0"/>
              <a:t> = </a:t>
            </a:r>
            <a:r>
              <a:rPr lang="en-US" altLang="zh-CN" dirty="0" err="1"/>
              <a:t>ss.length</a:t>
            </a:r>
            <a:r>
              <a:rPr lang="en-US" altLang="zh-CN" dirty="0"/>
              <a:t>();</a:t>
            </a:r>
          </a:p>
          <a:p>
            <a:r>
              <a:rPr lang="en-US" altLang="zh-CN" dirty="0"/>
              <a:t>int count = 0;</a:t>
            </a:r>
          </a:p>
          <a:p>
            <a:r>
              <a:rPr lang="en-US" altLang="zh-CN" dirty="0"/>
              <a:t>for (int </a:t>
            </a:r>
            <a:r>
              <a:rPr lang="en-US" altLang="zh-CN" dirty="0" err="1"/>
              <a:t>i</a:t>
            </a:r>
            <a:r>
              <a:rPr lang="en-US" altLang="zh-CN" dirty="0"/>
              <a:t> = 0; </a:t>
            </a:r>
            <a:r>
              <a:rPr lang="en-US" altLang="zh-CN" dirty="0" err="1"/>
              <a:t>i</a:t>
            </a:r>
            <a:r>
              <a:rPr lang="en-US" altLang="zh-CN" dirty="0"/>
              <a:t> &lt; </a:t>
            </a:r>
            <a:r>
              <a:rPr lang="en-US" altLang="zh-CN" dirty="0" err="1"/>
              <a:t>len</a:t>
            </a:r>
            <a:r>
              <a:rPr lang="en-US" altLang="zh-CN" dirty="0"/>
              <a:t>; </a:t>
            </a:r>
            <a:r>
              <a:rPr lang="en-US" altLang="zh-CN" dirty="0" err="1"/>
              <a:t>i</a:t>
            </a:r>
            <a:r>
              <a:rPr lang="en-US" altLang="zh-CN" dirty="0"/>
              <a:t>++)</a:t>
            </a:r>
          </a:p>
          <a:p>
            <a:r>
              <a:rPr lang="en-US" altLang="zh-CN" dirty="0"/>
              <a:t>{</a:t>
            </a:r>
          </a:p>
          <a:p>
            <a:r>
              <a:rPr lang="en-US" altLang="zh-CN" dirty="0"/>
              <a:t>int c = ss[</a:t>
            </a:r>
            <a:r>
              <a:rPr lang="en-US" altLang="zh-CN" dirty="0" err="1"/>
              <a:t>i</a:t>
            </a:r>
            <a:r>
              <a:rPr lang="en-US" altLang="zh-CN" dirty="0"/>
              <a:t>] - ‘a’;//</a:t>
            </a:r>
            <a:r>
              <a:rPr lang="zh-CN" altLang="en-US" dirty="0"/>
              <a:t>映射</a:t>
            </a:r>
            <a:endParaRPr lang="en-US" altLang="zh-CN" dirty="0"/>
          </a:p>
          <a:p>
            <a:r>
              <a:rPr lang="en-US" altLang="zh-CN" dirty="0"/>
              <a:t>if (p-&gt;next[c] == NULL)//</a:t>
            </a:r>
            <a:r>
              <a:rPr lang="zh-CN" altLang="en-US" dirty="0"/>
              <a:t>如果在数中走的时候走到了空节点 说明以这个串作为前缀的单词不存在</a:t>
            </a:r>
            <a:endParaRPr lang="en-US" altLang="zh-CN" dirty="0"/>
          </a:p>
          <a:p>
            <a:r>
              <a:rPr lang="en-US" altLang="zh-CN" dirty="0"/>
              <a:t>{</a:t>
            </a:r>
          </a:p>
          <a:p>
            <a:r>
              <a:rPr lang="en-US" altLang="zh-CN" dirty="0"/>
              <a:t>return 0;</a:t>
            </a:r>
          </a:p>
          <a:p>
            <a:r>
              <a:rPr lang="en-US" altLang="zh-CN" dirty="0"/>
              <a:t>}</a:t>
            </a:r>
          </a:p>
          <a:p>
            <a:r>
              <a:rPr lang="en-US" altLang="zh-CN" dirty="0"/>
              <a:t>else// </a:t>
            </a:r>
            <a:r>
              <a:rPr lang="zh-CN" altLang="en-US" dirty="0"/>
              <a:t>指向下一个节点</a:t>
            </a:r>
            <a:endParaRPr lang="en-US" altLang="zh-CN" dirty="0"/>
          </a:p>
          <a:p>
            <a:r>
              <a:rPr lang="en-US" altLang="zh-CN" dirty="0"/>
              <a:t>{</a:t>
            </a:r>
          </a:p>
          <a:p>
            <a:r>
              <a:rPr lang="en-US" altLang="zh-CN" dirty="0"/>
              <a:t>p = p-&gt;next[c];</a:t>
            </a:r>
          </a:p>
          <a:p>
            <a:r>
              <a:rPr lang="en-US" altLang="zh-CN" dirty="0"/>
              <a:t>count = p-&gt;num;</a:t>
            </a:r>
          </a:p>
          <a:p>
            <a:r>
              <a:rPr lang="en-US" altLang="zh-CN" dirty="0"/>
              <a:t>}</a:t>
            </a:r>
          </a:p>
          <a:p>
            <a:r>
              <a:rPr lang="en-US" altLang="zh-CN" dirty="0"/>
              <a:t>}</a:t>
            </a:r>
          </a:p>
          <a:p>
            <a:r>
              <a:rPr lang="en-US" altLang="zh-CN" dirty="0"/>
              <a:t>return count;//</a:t>
            </a:r>
            <a:r>
              <a:rPr lang="zh-CN" altLang="en-US" dirty="0"/>
              <a:t>返回个数</a:t>
            </a:r>
            <a:endParaRPr lang="en-US" altLang="zh-CN" dirty="0"/>
          </a:p>
          <a:p>
            <a:r>
              <a:rPr lang="en-US" altLang="zh-CN" dirty="0"/>
              <a:t>}</a:t>
            </a:r>
            <a:endParaRPr lang="zh-CN" altLang="en-US" dirty="0"/>
          </a:p>
        </p:txBody>
      </p:sp>
    </p:spTree>
    <p:extLst>
      <p:ext uri="{BB962C8B-B14F-4D97-AF65-F5344CB8AC3E}">
        <p14:creationId xmlns:p14="http://schemas.microsoft.com/office/powerpoint/2010/main" val="1510528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8C7EC60-13A0-4C45-AEB7-890556D833BE}"/>
              </a:ext>
            </a:extLst>
          </p:cNvPr>
          <p:cNvSpPr>
            <a:spLocks noGrp="1"/>
          </p:cNvSpPr>
          <p:nvPr>
            <p:ph idx="1"/>
          </p:nvPr>
        </p:nvSpPr>
        <p:spPr>
          <a:xfrm>
            <a:off x="838200" y="129026"/>
            <a:ext cx="10515600" cy="6047937"/>
          </a:xfrm>
        </p:spPr>
        <p:txBody>
          <a:bodyPr>
            <a:normAutofit fontScale="85000" lnSpcReduction="20000"/>
          </a:bodyPr>
          <a:lstStyle/>
          <a:p>
            <a:r>
              <a:rPr lang="en-US" altLang="zh-CN" dirty="0"/>
              <a:t>int main()</a:t>
            </a:r>
          </a:p>
          <a:p>
            <a:r>
              <a:rPr lang="en-US" altLang="zh-CN" dirty="0"/>
              <a:t>{</a:t>
            </a:r>
          </a:p>
          <a:p>
            <a:r>
              <a:rPr lang="en-US" altLang="zh-CN" dirty="0"/>
              <a:t>string ss;</a:t>
            </a:r>
          </a:p>
          <a:p>
            <a:r>
              <a:rPr lang="en-US" altLang="zh-CN" dirty="0"/>
              <a:t>Node *head = </a:t>
            </a:r>
            <a:r>
              <a:rPr lang="en-US" altLang="zh-CN" dirty="0" err="1"/>
              <a:t>createNew</a:t>
            </a:r>
            <a:r>
              <a:rPr lang="en-US" altLang="zh-CN" dirty="0"/>
              <a:t>();</a:t>
            </a:r>
          </a:p>
          <a:p>
            <a:r>
              <a:rPr lang="en-US" altLang="zh-CN" dirty="0"/>
              <a:t>while (</a:t>
            </a:r>
            <a:r>
              <a:rPr lang="en-US" altLang="zh-CN" dirty="0" err="1"/>
              <a:t>cin.peek</a:t>
            </a:r>
            <a:r>
              <a:rPr lang="en-US" altLang="zh-CN" dirty="0"/>
              <a:t>() != '\n')</a:t>
            </a:r>
          </a:p>
          <a:p>
            <a:r>
              <a:rPr lang="en-US" altLang="zh-CN" dirty="0"/>
              <a:t>{</a:t>
            </a:r>
          </a:p>
          <a:p>
            <a:r>
              <a:rPr lang="en-US" altLang="zh-CN" dirty="0" err="1"/>
              <a:t>getline</a:t>
            </a:r>
            <a:r>
              <a:rPr lang="en-US" altLang="zh-CN" dirty="0"/>
              <a:t>(</a:t>
            </a:r>
            <a:r>
              <a:rPr lang="en-US" altLang="zh-CN" dirty="0" err="1"/>
              <a:t>cin</a:t>
            </a:r>
            <a:r>
              <a:rPr lang="en-US" altLang="zh-CN" dirty="0"/>
              <a:t>, ss);</a:t>
            </a:r>
          </a:p>
          <a:p>
            <a:r>
              <a:rPr lang="en-US" altLang="zh-CN" dirty="0" err="1"/>
              <a:t>Insert_str</a:t>
            </a:r>
            <a:r>
              <a:rPr lang="en-US" altLang="zh-CN" dirty="0"/>
              <a:t>(ss, head);</a:t>
            </a:r>
          </a:p>
          <a:p>
            <a:r>
              <a:rPr lang="en-US" altLang="zh-CN" dirty="0"/>
              <a:t>}</a:t>
            </a:r>
          </a:p>
          <a:p>
            <a:r>
              <a:rPr lang="en-US" altLang="zh-CN" dirty="0" err="1"/>
              <a:t>cin.get</a:t>
            </a:r>
            <a:r>
              <a:rPr lang="en-US" altLang="zh-CN" dirty="0"/>
              <a:t>();</a:t>
            </a:r>
          </a:p>
          <a:p>
            <a:r>
              <a:rPr lang="en-US" altLang="zh-CN" dirty="0"/>
              <a:t>while (</a:t>
            </a:r>
            <a:r>
              <a:rPr lang="en-US" altLang="zh-CN" dirty="0" err="1"/>
              <a:t>cin</a:t>
            </a:r>
            <a:r>
              <a:rPr lang="en-US" altLang="zh-CN" dirty="0"/>
              <a:t> &gt;&gt; ss)</a:t>
            </a:r>
          </a:p>
          <a:p>
            <a:r>
              <a:rPr lang="en-US" altLang="zh-CN" dirty="0"/>
              <a:t>{</a:t>
            </a:r>
          </a:p>
          <a:p>
            <a:r>
              <a:rPr lang="en-US" altLang="zh-CN" dirty="0" err="1"/>
              <a:t>cout</a:t>
            </a:r>
            <a:r>
              <a:rPr lang="en-US" altLang="zh-CN" dirty="0"/>
              <a:t> &lt;&lt; </a:t>
            </a:r>
            <a:r>
              <a:rPr lang="en-US" altLang="zh-CN" dirty="0" err="1"/>
              <a:t>Search_str</a:t>
            </a:r>
            <a:r>
              <a:rPr lang="en-US" altLang="zh-CN" dirty="0"/>
              <a:t>(ss, head) &lt;&lt; </a:t>
            </a:r>
            <a:r>
              <a:rPr lang="en-US" altLang="zh-CN" dirty="0" err="1"/>
              <a:t>endl</a:t>
            </a:r>
            <a:r>
              <a:rPr lang="en-US" altLang="zh-CN" dirty="0"/>
              <a:t>;</a:t>
            </a:r>
          </a:p>
          <a:p>
            <a:r>
              <a:rPr lang="en-US" altLang="zh-CN" dirty="0"/>
              <a:t>}</a:t>
            </a:r>
          </a:p>
          <a:p>
            <a:r>
              <a:rPr lang="en-US" altLang="zh-CN" dirty="0"/>
              <a:t>}</a:t>
            </a:r>
            <a:endParaRPr lang="zh-CN" altLang="en-US" dirty="0"/>
          </a:p>
        </p:txBody>
      </p:sp>
    </p:spTree>
    <p:extLst>
      <p:ext uri="{BB962C8B-B14F-4D97-AF65-F5344CB8AC3E}">
        <p14:creationId xmlns:p14="http://schemas.microsoft.com/office/powerpoint/2010/main" val="950105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95BA7B-917C-40DD-9DB5-BA02EAB57C72}"/>
              </a:ext>
            </a:extLst>
          </p:cNvPr>
          <p:cNvSpPr>
            <a:spLocks noGrp="1"/>
          </p:cNvSpPr>
          <p:nvPr>
            <p:ph type="title"/>
          </p:nvPr>
        </p:nvSpPr>
        <p:spPr/>
        <p:txBody>
          <a:bodyPr/>
          <a:lstStyle/>
          <a:p>
            <a:r>
              <a:rPr lang="en-US" altLang="zh-CN" dirty="0"/>
              <a:t>AC</a:t>
            </a:r>
            <a:r>
              <a:rPr lang="zh-CN" altLang="en-US" dirty="0"/>
              <a:t>自动机</a:t>
            </a:r>
            <a:r>
              <a:rPr lang="zh-CN" altLang="en-US" sz="1000" strike="sngStrike" dirty="0"/>
              <a:t>只要丢到自动机里就能输出可以让你</a:t>
            </a:r>
            <a:r>
              <a:rPr lang="en-US" altLang="zh-CN" sz="1000" strike="sngStrike" dirty="0"/>
              <a:t>AC</a:t>
            </a:r>
            <a:r>
              <a:rPr lang="zh-CN" altLang="en-US" sz="1000" strike="sngStrike" dirty="0"/>
              <a:t>的代码</a:t>
            </a:r>
          </a:p>
        </p:txBody>
      </p:sp>
      <p:sp>
        <p:nvSpPr>
          <p:cNvPr id="3" name="内容占位符 2">
            <a:extLst>
              <a:ext uri="{FF2B5EF4-FFF2-40B4-BE49-F238E27FC236}">
                <a16:creationId xmlns:a16="http://schemas.microsoft.com/office/drawing/2014/main" id="{2F218801-11D3-4927-9D38-8E1B72A574B7}"/>
              </a:ext>
            </a:extLst>
          </p:cNvPr>
          <p:cNvSpPr>
            <a:spLocks noGrp="1"/>
          </p:cNvSpPr>
          <p:nvPr>
            <p:ph idx="1"/>
          </p:nvPr>
        </p:nvSpPr>
        <p:spPr/>
        <p:txBody>
          <a:bodyPr/>
          <a:lstStyle/>
          <a:p>
            <a:r>
              <a:rPr lang="en-US" altLang="zh-CN" dirty="0"/>
              <a:t>AC</a:t>
            </a:r>
            <a:r>
              <a:rPr lang="zh-CN" altLang="en-US" dirty="0"/>
              <a:t>自动机不是能让你自动</a:t>
            </a:r>
            <a:r>
              <a:rPr lang="en-US" altLang="zh-CN" dirty="0"/>
              <a:t>AC</a:t>
            </a:r>
            <a:r>
              <a:rPr lang="zh-CN" altLang="en-US" dirty="0"/>
              <a:t>的一个自动机 而是用来处理以下问题的一种自动机（自动机的定义不赘述）</a:t>
            </a:r>
            <a:endParaRPr lang="en-US" altLang="zh-CN" dirty="0"/>
          </a:p>
          <a:p>
            <a:r>
              <a:rPr lang="zh-CN" altLang="en-US" dirty="0"/>
              <a:t>给你一个长串 给你好多单词</a:t>
            </a:r>
            <a:endParaRPr lang="en-US" altLang="zh-CN" dirty="0"/>
          </a:p>
          <a:p>
            <a:r>
              <a:rPr lang="zh-CN" altLang="en-US" dirty="0"/>
              <a:t>问 有哪些单词出现过</a:t>
            </a:r>
            <a:endParaRPr lang="en-US" altLang="zh-CN" dirty="0"/>
          </a:p>
          <a:p>
            <a:r>
              <a:rPr lang="zh-CN" altLang="en-US" dirty="0"/>
              <a:t>（每个单词跑一遍</a:t>
            </a:r>
            <a:r>
              <a:rPr lang="en-US" altLang="zh-CN" dirty="0"/>
              <a:t>KMP</a:t>
            </a:r>
            <a:r>
              <a:rPr lang="zh-CN" altLang="en-US" dirty="0"/>
              <a:t>（不</a:t>
            </a:r>
            <a:endParaRPr lang="en-US" altLang="zh-CN" dirty="0"/>
          </a:p>
          <a:p>
            <a:endParaRPr lang="en-US" altLang="zh-CN" dirty="0"/>
          </a:p>
        </p:txBody>
      </p:sp>
    </p:spTree>
    <p:extLst>
      <p:ext uri="{BB962C8B-B14F-4D97-AF65-F5344CB8AC3E}">
        <p14:creationId xmlns:p14="http://schemas.microsoft.com/office/powerpoint/2010/main" val="120342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37E31A-7359-43BE-A9D0-CA6212C87B7B}"/>
              </a:ext>
            </a:extLst>
          </p:cNvPr>
          <p:cNvSpPr>
            <a:spLocks noGrp="1"/>
          </p:cNvSpPr>
          <p:nvPr>
            <p:ph type="title"/>
          </p:nvPr>
        </p:nvSpPr>
        <p:spPr/>
        <p:txBody>
          <a:bodyPr/>
          <a:lstStyle/>
          <a:p>
            <a:r>
              <a:rPr lang="en-US" altLang="zh-CN" dirty="0"/>
              <a:t>Ac</a:t>
            </a:r>
            <a:r>
              <a:rPr lang="zh-CN" altLang="en-US" dirty="0"/>
              <a:t>自动机长这个样子</a:t>
            </a:r>
            <a:r>
              <a:rPr lang="zh-CN" altLang="en-US" sz="1400" dirty="0"/>
              <a:t>好难啊我不学了放弃惹</a:t>
            </a:r>
          </a:p>
        </p:txBody>
      </p:sp>
      <p:pic>
        <p:nvPicPr>
          <p:cNvPr id="2050" name="Picture 2" descr="https://images2017.cnblogs.com/blog/1149206/201712/1149206-20171205083427159-776714463.png">
            <a:extLst>
              <a:ext uri="{FF2B5EF4-FFF2-40B4-BE49-F238E27FC236}">
                <a16:creationId xmlns:a16="http://schemas.microsoft.com/office/drawing/2014/main" id="{B3B5D79F-2B3E-465B-916F-469D40047B7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90030" y="1825625"/>
            <a:ext cx="721193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606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E00329C-B100-460D-869D-2455A05661CE}"/>
              </a:ext>
            </a:extLst>
          </p:cNvPr>
          <p:cNvSpPr>
            <a:spLocks noGrp="1"/>
          </p:cNvSpPr>
          <p:nvPr>
            <p:ph idx="1"/>
          </p:nvPr>
        </p:nvSpPr>
        <p:spPr>
          <a:xfrm>
            <a:off x="838200" y="370248"/>
            <a:ext cx="10515600" cy="5806715"/>
          </a:xfrm>
        </p:spPr>
        <p:txBody>
          <a:bodyPr/>
          <a:lstStyle/>
          <a:p>
            <a:r>
              <a:rPr lang="zh-CN" altLang="en-US" dirty="0"/>
              <a:t>一点一点来讲</a:t>
            </a:r>
            <a:endParaRPr lang="en-US" altLang="zh-CN" dirty="0"/>
          </a:p>
          <a:p>
            <a:r>
              <a:rPr lang="en-US" altLang="zh-CN" dirty="0"/>
              <a:t>Ac</a:t>
            </a:r>
            <a:r>
              <a:rPr lang="zh-CN" altLang="en-US" dirty="0"/>
              <a:t>自动机其实就是在</a:t>
            </a:r>
            <a:r>
              <a:rPr lang="en-US" altLang="zh-CN" dirty="0" err="1"/>
              <a:t>trie</a:t>
            </a:r>
            <a:r>
              <a:rPr lang="zh-CN" altLang="en-US" dirty="0"/>
              <a:t>树上跑</a:t>
            </a:r>
            <a:r>
              <a:rPr lang="en-US" altLang="zh-CN" dirty="0" err="1"/>
              <a:t>kmp</a:t>
            </a:r>
            <a:r>
              <a:rPr lang="en-US" altLang="zh-CN" dirty="0"/>
              <a:t> </a:t>
            </a:r>
            <a:r>
              <a:rPr lang="zh-CN" altLang="en-US" dirty="0"/>
              <a:t>给每个节点加了一个</a:t>
            </a:r>
            <a:r>
              <a:rPr lang="en-US" altLang="zh-CN" dirty="0"/>
              <a:t>fail</a:t>
            </a:r>
            <a:r>
              <a:rPr lang="zh-CN" altLang="en-US" dirty="0"/>
              <a:t>指针 表示在这个节点失去匹配以后要到哪个节点 来保存已经匹配了的信息 其实就是</a:t>
            </a:r>
            <a:r>
              <a:rPr lang="en-US" altLang="zh-CN" dirty="0" err="1"/>
              <a:t>kmp</a:t>
            </a:r>
            <a:r>
              <a:rPr lang="zh-CN" altLang="en-US" dirty="0"/>
              <a:t>和</a:t>
            </a:r>
            <a:r>
              <a:rPr lang="en-US" altLang="zh-CN" dirty="0" err="1"/>
              <a:t>trie</a:t>
            </a:r>
            <a:r>
              <a:rPr lang="zh-CN" altLang="en-US" dirty="0"/>
              <a:t>树的结合 </a:t>
            </a:r>
            <a:endParaRPr lang="en-US" altLang="zh-CN" dirty="0"/>
          </a:p>
          <a:p>
            <a:endParaRPr lang="en-US" altLang="zh-CN" dirty="0"/>
          </a:p>
          <a:p>
            <a:r>
              <a:rPr lang="zh-CN" altLang="en-US" dirty="0"/>
              <a:t>直接看代码。</a:t>
            </a:r>
          </a:p>
        </p:txBody>
      </p:sp>
    </p:spTree>
    <p:extLst>
      <p:ext uri="{BB962C8B-B14F-4D97-AF65-F5344CB8AC3E}">
        <p14:creationId xmlns:p14="http://schemas.microsoft.com/office/powerpoint/2010/main" val="2227477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10B322-A155-423A-9980-5BF62FB75A30}"/>
              </a:ext>
            </a:extLst>
          </p:cNvPr>
          <p:cNvSpPr>
            <a:spLocks noGrp="1"/>
          </p:cNvSpPr>
          <p:nvPr>
            <p:ph type="title"/>
          </p:nvPr>
        </p:nvSpPr>
        <p:spPr/>
        <p:txBody>
          <a:bodyPr/>
          <a:lstStyle/>
          <a:p>
            <a:r>
              <a:rPr lang="zh-CN" altLang="en-US" dirty="0"/>
              <a:t>最直观的解法</a:t>
            </a:r>
          </a:p>
        </p:txBody>
      </p:sp>
      <p:sp>
        <p:nvSpPr>
          <p:cNvPr id="3" name="内容占位符 2">
            <a:extLst>
              <a:ext uri="{FF2B5EF4-FFF2-40B4-BE49-F238E27FC236}">
                <a16:creationId xmlns:a16="http://schemas.microsoft.com/office/drawing/2014/main" id="{003BC9F8-B9FC-48BA-A9E2-826798BD817B}"/>
              </a:ext>
            </a:extLst>
          </p:cNvPr>
          <p:cNvSpPr>
            <a:spLocks noGrp="1"/>
          </p:cNvSpPr>
          <p:nvPr>
            <p:ph idx="1"/>
          </p:nvPr>
        </p:nvSpPr>
        <p:spPr/>
        <p:txBody>
          <a:bodyPr/>
          <a:lstStyle/>
          <a:p>
            <a:r>
              <a:rPr lang="zh-CN" altLang="en-US" dirty="0"/>
              <a:t>暴力匹配：</a:t>
            </a:r>
            <a:endParaRPr lang="en-US" altLang="zh-CN" dirty="0"/>
          </a:p>
          <a:p>
            <a:r>
              <a:rPr lang="en-US" altLang="zh-CN" dirty="0"/>
              <a:t>A=</a:t>
            </a:r>
            <a:r>
              <a:rPr lang="zh-CN" altLang="en-US" dirty="0"/>
              <a:t>“</a:t>
            </a:r>
            <a:r>
              <a:rPr lang="en-US" altLang="zh-CN" dirty="0" err="1"/>
              <a:t>ababcabcacbab</a:t>
            </a:r>
            <a:r>
              <a:rPr lang="en-US" altLang="zh-CN" dirty="0"/>
              <a:t>”</a:t>
            </a:r>
          </a:p>
          <a:p>
            <a:r>
              <a:rPr lang="en-US" altLang="zh-CN" dirty="0"/>
              <a:t>B=“</a:t>
            </a:r>
            <a:r>
              <a:rPr lang="en-US" altLang="zh-CN" dirty="0" err="1"/>
              <a:t>abcac</a:t>
            </a:r>
            <a:r>
              <a:rPr lang="en-US" altLang="zh-CN" dirty="0"/>
              <a:t>”</a:t>
            </a:r>
          </a:p>
          <a:p>
            <a:r>
              <a:rPr lang="zh-CN" altLang="en-US" dirty="0"/>
              <a:t>第一次匹配</a:t>
            </a:r>
            <a:endParaRPr lang="en-US" altLang="zh-CN" dirty="0"/>
          </a:p>
          <a:p>
            <a:r>
              <a:rPr lang="en-US" altLang="zh-CN" dirty="0" err="1"/>
              <a:t>ababcabcacbab</a:t>
            </a:r>
            <a:endParaRPr lang="en-US" altLang="zh-CN" dirty="0"/>
          </a:p>
          <a:p>
            <a:r>
              <a:rPr lang="en-US" altLang="zh-CN" dirty="0" err="1"/>
              <a:t>ab</a:t>
            </a:r>
            <a:r>
              <a:rPr lang="en-US" altLang="zh-CN" dirty="0" err="1">
                <a:solidFill>
                  <a:srgbClr val="FF0000"/>
                </a:solidFill>
              </a:rPr>
              <a:t>c</a:t>
            </a:r>
            <a:r>
              <a:rPr lang="en-US" altLang="zh-CN" dirty="0" err="1"/>
              <a:t>ac</a:t>
            </a:r>
            <a:r>
              <a:rPr lang="en-US" altLang="zh-CN" dirty="0"/>
              <a:t> </a:t>
            </a:r>
          </a:p>
          <a:p>
            <a:pPr marL="0" indent="0">
              <a:buNone/>
            </a:pPr>
            <a:endParaRPr lang="zh-CN" altLang="en-US" dirty="0"/>
          </a:p>
        </p:txBody>
      </p:sp>
    </p:spTree>
    <p:extLst>
      <p:ext uri="{BB962C8B-B14F-4D97-AF65-F5344CB8AC3E}">
        <p14:creationId xmlns:p14="http://schemas.microsoft.com/office/powerpoint/2010/main" val="2496643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0091B02-DEDE-4950-938B-1CBC27BD3F2B}"/>
              </a:ext>
            </a:extLst>
          </p:cNvPr>
          <p:cNvSpPr>
            <a:spLocks noGrp="1"/>
          </p:cNvSpPr>
          <p:nvPr>
            <p:ph idx="1"/>
          </p:nvPr>
        </p:nvSpPr>
        <p:spPr>
          <a:xfrm>
            <a:off x="838200" y="416134"/>
            <a:ext cx="10515600" cy="5760829"/>
          </a:xfrm>
        </p:spPr>
        <p:txBody>
          <a:bodyPr/>
          <a:lstStyle/>
          <a:p>
            <a:r>
              <a:rPr lang="zh-CN" altLang="en-US" dirty="0"/>
              <a:t>第二次匹配</a:t>
            </a:r>
            <a:endParaRPr lang="en-US" altLang="zh-CN" dirty="0"/>
          </a:p>
          <a:p>
            <a:r>
              <a:rPr lang="en-US" altLang="zh-CN" dirty="0" err="1"/>
              <a:t>ababcabcacbab</a:t>
            </a:r>
            <a:endParaRPr lang="en-US" altLang="zh-CN" dirty="0"/>
          </a:p>
          <a:p>
            <a:r>
              <a:rPr lang="en-US" altLang="zh-CN" dirty="0"/>
              <a:t>  </a:t>
            </a:r>
            <a:r>
              <a:rPr lang="en-US" altLang="zh-CN" dirty="0" err="1">
                <a:solidFill>
                  <a:srgbClr val="C00000"/>
                </a:solidFill>
              </a:rPr>
              <a:t>a</a:t>
            </a:r>
            <a:r>
              <a:rPr lang="en-US" altLang="zh-CN" dirty="0" err="1"/>
              <a:t>bcac</a:t>
            </a:r>
            <a:r>
              <a:rPr lang="en-US" altLang="zh-CN" dirty="0"/>
              <a:t> </a:t>
            </a:r>
          </a:p>
          <a:p>
            <a:r>
              <a:rPr lang="zh-CN" altLang="en-US" dirty="0"/>
              <a:t>第三次匹配</a:t>
            </a:r>
            <a:endParaRPr lang="en-US" altLang="zh-CN" dirty="0"/>
          </a:p>
          <a:p>
            <a:r>
              <a:rPr lang="en-US" altLang="zh-CN" dirty="0" err="1"/>
              <a:t>ababcabcacbab</a:t>
            </a:r>
            <a:endParaRPr lang="en-US" altLang="zh-CN" dirty="0"/>
          </a:p>
          <a:p>
            <a:r>
              <a:rPr lang="en-US" altLang="zh-CN" dirty="0"/>
              <a:t>    </a:t>
            </a:r>
            <a:r>
              <a:rPr lang="en-US" altLang="zh-CN" dirty="0" err="1"/>
              <a:t>abca</a:t>
            </a:r>
            <a:r>
              <a:rPr lang="en-US" altLang="zh-CN" dirty="0" err="1">
                <a:solidFill>
                  <a:srgbClr val="C00000"/>
                </a:solidFill>
              </a:rPr>
              <a:t>c</a:t>
            </a:r>
            <a:r>
              <a:rPr lang="en-US" altLang="zh-CN" dirty="0"/>
              <a:t> </a:t>
            </a:r>
          </a:p>
          <a:p>
            <a:r>
              <a:rPr lang="zh-CN" altLang="en-US" dirty="0"/>
              <a:t>第四次匹配</a:t>
            </a:r>
            <a:endParaRPr lang="en-US" altLang="zh-CN" dirty="0"/>
          </a:p>
          <a:p>
            <a:r>
              <a:rPr lang="en-US" altLang="zh-CN" dirty="0" err="1"/>
              <a:t>ababcabcacbab</a:t>
            </a:r>
            <a:endParaRPr lang="en-US" altLang="zh-CN" dirty="0"/>
          </a:p>
          <a:p>
            <a:r>
              <a:rPr lang="en-US" altLang="zh-CN" dirty="0"/>
              <a:t>      </a:t>
            </a:r>
            <a:r>
              <a:rPr lang="en-US" altLang="zh-CN" dirty="0" err="1">
                <a:solidFill>
                  <a:srgbClr val="FF0000"/>
                </a:solidFill>
              </a:rPr>
              <a:t>a</a:t>
            </a:r>
            <a:r>
              <a:rPr lang="en-US" altLang="zh-CN" dirty="0" err="1"/>
              <a:t>bcac</a:t>
            </a:r>
            <a:r>
              <a:rPr lang="en-US" altLang="zh-CN" dirty="0"/>
              <a:t> </a:t>
            </a:r>
          </a:p>
          <a:p>
            <a:r>
              <a:rPr lang="en-US" altLang="zh-CN" dirty="0"/>
              <a:t>…………</a:t>
            </a:r>
          </a:p>
          <a:p>
            <a:endParaRPr lang="en-US" altLang="zh-CN" dirty="0"/>
          </a:p>
          <a:p>
            <a:endParaRPr lang="zh-CN" altLang="en-US" dirty="0"/>
          </a:p>
        </p:txBody>
      </p:sp>
    </p:spTree>
    <p:extLst>
      <p:ext uri="{BB962C8B-B14F-4D97-AF65-F5344CB8AC3E}">
        <p14:creationId xmlns:p14="http://schemas.microsoft.com/office/powerpoint/2010/main" val="599546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8538B7-0A3A-41E9-888F-D40E4CB3C9B7}"/>
              </a:ext>
            </a:extLst>
          </p:cNvPr>
          <p:cNvSpPr>
            <a:spLocks noGrp="1"/>
          </p:cNvSpPr>
          <p:nvPr>
            <p:ph type="title"/>
          </p:nvPr>
        </p:nvSpPr>
        <p:spPr/>
        <p:txBody>
          <a:bodyPr/>
          <a:lstStyle/>
          <a:p>
            <a:r>
              <a:rPr lang="zh-CN" altLang="en-US" dirty="0"/>
              <a:t>时间复杂度</a:t>
            </a:r>
            <a:r>
              <a:rPr lang="en-US" altLang="zh-CN" dirty="0"/>
              <a:t>	</a:t>
            </a:r>
            <a:endParaRPr lang="zh-CN" altLang="en-US" dirty="0"/>
          </a:p>
        </p:txBody>
      </p:sp>
      <p:sp>
        <p:nvSpPr>
          <p:cNvPr id="3" name="内容占位符 2">
            <a:extLst>
              <a:ext uri="{FF2B5EF4-FFF2-40B4-BE49-F238E27FC236}">
                <a16:creationId xmlns:a16="http://schemas.microsoft.com/office/drawing/2014/main" id="{19320182-6694-4E4E-860D-49B57BEEECCE}"/>
              </a:ext>
            </a:extLst>
          </p:cNvPr>
          <p:cNvSpPr>
            <a:spLocks noGrp="1"/>
          </p:cNvSpPr>
          <p:nvPr>
            <p:ph idx="1"/>
          </p:nvPr>
        </p:nvSpPr>
        <p:spPr/>
        <p:txBody>
          <a:bodyPr/>
          <a:lstStyle/>
          <a:p>
            <a:r>
              <a:rPr lang="zh-CN" altLang="en-US" dirty="0"/>
              <a:t>设主串长度为</a:t>
            </a:r>
            <a:r>
              <a:rPr lang="en-US" altLang="zh-CN" dirty="0"/>
              <a:t>n</a:t>
            </a:r>
            <a:r>
              <a:rPr lang="zh-CN" altLang="en-US" dirty="0"/>
              <a:t>，模式串长度为</a:t>
            </a:r>
            <a:r>
              <a:rPr lang="en-US" altLang="zh-CN" dirty="0"/>
              <a:t>m</a:t>
            </a:r>
            <a:r>
              <a:rPr lang="zh-CN" altLang="en-US" dirty="0"/>
              <a:t>，因为对于主串上的每一个位置都需要进行模式串的匹配，所以时间复杂度为</a:t>
            </a:r>
            <a:r>
              <a:rPr lang="en-US" altLang="zh-CN" dirty="0"/>
              <a:t>N*M</a:t>
            </a:r>
          </a:p>
          <a:p>
            <a:r>
              <a:rPr lang="zh-CN" altLang="en-US" dirty="0"/>
              <a:t>然而 在暴力匹配的过程中 没有利用上已经匹配字符的信息 造成了浪费</a:t>
            </a:r>
            <a:endParaRPr lang="en-US" altLang="zh-CN" dirty="0"/>
          </a:p>
          <a:p>
            <a:r>
              <a:rPr lang="zh-CN" altLang="en-US" dirty="0"/>
              <a:t>最极端的例子：</a:t>
            </a:r>
            <a:endParaRPr lang="en-US" altLang="zh-CN" dirty="0"/>
          </a:p>
          <a:p>
            <a:r>
              <a:rPr lang="zh-CN" altLang="en-US" dirty="0"/>
              <a:t>主串：“</a:t>
            </a:r>
            <a:r>
              <a:rPr lang="en-US" altLang="zh-CN" dirty="0" err="1"/>
              <a:t>aaaaaaaaaaaaaaaaaaaaaaaaaaab</a:t>
            </a:r>
            <a:r>
              <a:rPr lang="en-US" altLang="zh-CN" dirty="0"/>
              <a:t>”</a:t>
            </a:r>
          </a:p>
          <a:p>
            <a:r>
              <a:rPr lang="zh-CN" altLang="en-US" dirty="0"/>
              <a:t>模式串：“</a:t>
            </a:r>
            <a:r>
              <a:rPr lang="en-US" altLang="zh-CN" dirty="0" err="1"/>
              <a:t>aaaab</a:t>
            </a:r>
            <a:r>
              <a:rPr lang="en-US" altLang="zh-CN" dirty="0"/>
              <a:t>”</a:t>
            </a:r>
          </a:p>
          <a:p>
            <a:endParaRPr lang="zh-CN" altLang="en-US" dirty="0"/>
          </a:p>
        </p:txBody>
      </p:sp>
    </p:spTree>
    <p:extLst>
      <p:ext uri="{BB962C8B-B14F-4D97-AF65-F5344CB8AC3E}">
        <p14:creationId xmlns:p14="http://schemas.microsoft.com/office/powerpoint/2010/main" val="938553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D01D9A9-E898-4F91-B5C0-3060D46BFC8F}"/>
              </a:ext>
            </a:extLst>
          </p:cNvPr>
          <p:cNvSpPr>
            <a:spLocks noGrp="1"/>
          </p:cNvSpPr>
          <p:nvPr>
            <p:ph idx="1"/>
          </p:nvPr>
        </p:nvSpPr>
        <p:spPr>
          <a:xfrm>
            <a:off x="838200" y="459938"/>
            <a:ext cx="10515600" cy="5717025"/>
          </a:xfrm>
        </p:spPr>
        <p:txBody>
          <a:bodyPr/>
          <a:lstStyle/>
          <a:p>
            <a:r>
              <a:rPr lang="zh-CN" altLang="en-US" dirty="0"/>
              <a:t>在暴力匹配方法中，下一次匹配开始时，主串指针会回到</a:t>
            </a:r>
            <a:r>
              <a:rPr lang="en-US" altLang="zh-CN" dirty="0"/>
              <a:t>i+1</a:t>
            </a:r>
            <a:r>
              <a:rPr lang="zh-CN" altLang="en-US" dirty="0"/>
              <a:t>，模式串指针会退回到</a:t>
            </a:r>
            <a:r>
              <a:rPr lang="en-US" altLang="zh-CN" dirty="0"/>
              <a:t>0</a:t>
            </a:r>
          </a:p>
          <a:p>
            <a:r>
              <a:rPr lang="zh-CN" altLang="en-US" dirty="0"/>
              <a:t>如果不让主串指针发生回溯，模式串的指针应该退回到哪个位置？</a:t>
            </a:r>
            <a:endParaRPr lang="en-US" altLang="zh-CN" dirty="0"/>
          </a:p>
          <a:p>
            <a:r>
              <a:rPr lang="zh-CN" altLang="en-US" dirty="0"/>
              <a:t>也就是下一次 主串的指针继续</a:t>
            </a:r>
            <a:r>
              <a:rPr lang="en-US" altLang="zh-CN" dirty="0"/>
              <a:t>+1 </a:t>
            </a:r>
            <a:r>
              <a:rPr lang="zh-CN" altLang="en-US" dirty="0"/>
              <a:t>而字串的指针不退回</a:t>
            </a:r>
            <a:r>
              <a:rPr lang="en-US" altLang="zh-CN" dirty="0"/>
              <a:t>0</a:t>
            </a:r>
          </a:p>
          <a:p>
            <a:r>
              <a:rPr lang="zh-CN" altLang="en-US" dirty="0"/>
              <a:t>那么字串的指针要退回到什么位置，才能不浪费之前已经匹配上的信息？</a:t>
            </a:r>
            <a:endParaRPr lang="en-US" altLang="zh-CN" dirty="0"/>
          </a:p>
          <a:p>
            <a:r>
              <a:rPr lang="en-US" altLang="zh-CN" dirty="0"/>
              <a:t>KMP</a:t>
            </a:r>
            <a:r>
              <a:rPr lang="zh-CN" altLang="en-US" dirty="0"/>
              <a:t>算法</a:t>
            </a:r>
            <a:endParaRPr lang="en-US" altLang="zh-CN" dirty="0"/>
          </a:p>
        </p:txBody>
      </p:sp>
    </p:spTree>
    <p:extLst>
      <p:ext uri="{BB962C8B-B14F-4D97-AF65-F5344CB8AC3E}">
        <p14:creationId xmlns:p14="http://schemas.microsoft.com/office/powerpoint/2010/main" val="521550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0961D87-FFF2-4314-A8BE-E7A58973AD7C}"/>
              </a:ext>
            </a:extLst>
          </p:cNvPr>
          <p:cNvSpPr>
            <a:spLocks noGrp="1"/>
          </p:cNvSpPr>
          <p:nvPr>
            <p:ph idx="1"/>
          </p:nvPr>
        </p:nvSpPr>
        <p:spPr>
          <a:xfrm>
            <a:off x="838200" y="100977"/>
            <a:ext cx="10515600" cy="6075986"/>
          </a:xfrm>
        </p:spPr>
        <p:txBody>
          <a:bodyPr/>
          <a:lstStyle/>
          <a:p>
            <a:r>
              <a:rPr lang="zh-CN" altLang="en-US" dirty="0">
                <a:latin typeface="SimSun-ExtB" panose="02010609060101010101" pitchFamily="49" charset="-122"/>
                <a:ea typeface="SimSun-ExtB" panose="02010609060101010101" pitchFamily="49" charset="-122"/>
              </a:rPr>
              <a:t>比如 </a:t>
            </a:r>
            <a:r>
              <a:rPr lang="en-US" altLang="zh-CN" dirty="0">
                <a:latin typeface="SimSun-ExtB" panose="02010609060101010101" pitchFamily="49" charset="-122"/>
                <a:ea typeface="SimSun-ExtB" panose="02010609060101010101" pitchFamily="49" charset="-122"/>
              </a:rPr>
              <a:t>A=</a:t>
            </a:r>
            <a:r>
              <a:rPr lang="zh-CN" altLang="en-US" dirty="0">
                <a:latin typeface="SimSun-ExtB" panose="02010609060101010101" pitchFamily="49" charset="-122"/>
                <a:ea typeface="SimSun-ExtB" panose="02010609060101010101" pitchFamily="49" charset="-122"/>
              </a:rPr>
              <a:t>“</a:t>
            </a:r>
            <a:r>
              <a:rPr lang="en-US" altLang="zh-CN" dirty="0" err="1">
                <a:latin typeface="SimSun-ExtB" panose="02010609060101010101" pitchFamily="49" charset="-122"/>
                <a:ea typeface="SimSun-ExtB" panose="02010609060101010101" pitchFamily="49" charset="-122"/>
              </a:rPr>
              <a:t>ababcabcabd</a:t>
            </a:r>
            <a:r>
              <a:rPr lang="zh-CN" altLang="en-US" dirty="0">
                <a:latin typeface="SimSun-ExtB" panose="02010609060101010101" pitchFamily="49" charset="-122"/>
                <a:ea typeface="SimSun-ExtB" panose="02010609060101010101" pitchFamily="49" charset="-122"/>
              </a:rPr>
              <a:t>”</a:t>
            </a:r>
            <a:endParaRPr lang="en-US" altLang="zh-CN" dirty="0">
              <a:latin typeface="SimSun-ExtB" panose="02010609060101010101" pitchFamily="49" charset="-122"/>
              <a:ea typeface="SimSun-ExtB" panose="02010609060101010101" pitchFamily="49" charset="-122"/>
            </a:endParaRPr>
          </a:p>
          <a:p>
            <a:r>
              <a:rPr lang="en-US" altLang="zh-CN" dirty="0">
                <a:latin typeface="SimSun-ExtB" panose="02010609060101010101" pitchFamily="49" charset="-122"/>
                <a:ea typeface="SimSun-ExtB" panose="02010609060101010101" pitchFamily="49" charset="-122"/>
              </a:rPr>
              <a:t>B=</a:t>
            </a:r>
            <a:r>
              <a:rPr lang="zh-CN" altLang="en-US" dirty="0">
                <a:latin typeface="SimSun-ExtB" panose="02010609060101010101" pitchFamily="49" charset="-122"/>
                <a:ea typeface="SimSun-ExtB" panose="02010609060101010101" pitchFamily="49" charset="-122"/>
              </a:rPr>
              <a:t>“</a:t>
            </a:r>
            <a:r>
              <a:rPr lang="en-US" altLang="zh-CN" dirty="0" err="1">
                <a:latin typeface="SimSun-ExtB" panose="02010609060101010101" pitchFamily="49" charset="-122"/>
                <a:ea typeface="SimSun-ExtB" panose="02010609060101010101" pitchFamily="49" charset="-122"/>
              </a:rPr>
              <a:t>abcabd</a:t>
            </a:r>
            <a:r>
              <a:rPr lang="zh-CN" altLang="en-US" dirty="0">
                <a:latin typeface="SimSun-ExtB" panose="02010609060101010101" pitchFamily="49" charset="-122"/>
                <a:ea typeface="SimSun-ExtB" panose="02010609060101010101" pitchFamily="49" charset="-122"/>
              </a:rPr>
              <a:t>”</a:t>
            </a:r>
            <a:endParaRPr lang="en-US" altLang="zh-CN" dirty="0">
              <a:latin typeface="SimSun-ExtB" panose="02010609060101010101" pitchFamily="49" charset="-122"/>
              <a:ea typeface="SimSun-ExtB" panose="02010609060101010101" pitchFamily="49" charset="-122"/>
            </a:endParaRPr>
          </a:p>
          <a:p>
            <a:r>
              <a:rPr lang="en-US" altLang="zh-CN" dirty="0" err="1">
                <a:latin typeface="SimSun-ExtB" panose="02010609060101010101" pitchFamily="49" charset="-122"/>
                <a:ea typeface="SimSun-ExtB" panose="02010609060101010101" pitchFamily="49" charset="-122"/>
              </a:rPr>
              <a:t>ababcabcabd</a:t>
            </a:r>
            <a:r>
              <a:rPr lang="en-US" altLang="zh-CN" dirty="0">
                <a:latin typeface="SimSun-ExtB" panose="02010609060101010101" pitchFamily="49" charset="-122"/>
                <a:ea typeface="SimSun-ExtB" panose="02010609060101010101" pitchFamily="49" charset="-122"/>
              </a:rPr>
              <a:t>  </a:t>
            </a:r>
          </a:p>
          <a:p>
            <a:r>
              <a:rPr lang="en-US" altLang="zh-CN" dirty="0">
                <a:latin typeface="SimSun-ExtB" panose="02010609060101010101" pitchFamily="49" charset="-122"/>
                <a:ea typeface="SimSun-ExtB" panose="02010609060101010101" pitchFamily="49" charset="-122"/>
              </a:rPr>
              <a:t>  </a:t>
            </a:r>
            <a:r>
              <a:rPr lang="zh-CN" altLang="en-US" dirty="0">
                <a:latin typeface="SimSun-ExtB" panose="02010609060101010101" pitchFamily="49" charset="-122"/>
                <a:ea typeface="SimSun-ExtB" panose="02010609060101010101" pitchFamily="49" charset="-122"/>
              </a:rPr>
              <a:t>↑</a:t>
            </a:r>
            <a:r>
              <a:rPr lang="en-US" altLang="zh-CN" dirty="0">
                <a:latin typeface="SimSun-ExtB" panose="02010609060101010101" pitchFamily="49" charset="-122"/>
                <a:ea typeface="SimSun-ExtB" panose="02010609060101010101" pitchFamily="49" charset="-122"/>
              </a:rPr>
              <a:t>   </a:t>
            </a:r>
          </a:p>
          <a:p>
            <a:r>
              <a:rPr lang="en-US" altLang="zh-CN" dirty="0" err="1">
                <a:latin typeface="SimSun-ExtB" panose="02010609060101010101" pitchFamily="49" charset="-122"/>
                <a:ea typeface="SimSun-ExtB" panose="02010609060101010101" pitchFamily="49" charset="-122"/>
              </a:rPr>
              <a:t>abcabd</a:t>
            </a:r>
            <a:endParaRPr lang="en-US" altLang="zh-CN" dirty="0">
              <a:latin typeface="SimSun-ExtB" panose="02010609060101010101" pitchFamily="49" charset="-122"/>
              <a:ea typeface="SimSun-ExtB" panose="02010609060101010101" pitchFamily="49" charset="-122"/>
            </a:endParaRPr>
          </a:p>
          <a:p>
            <a:r>
              <a:rPr lang="zh-CN" altLang="en-US" dirty="0">
                <a:latin typeface="SimSun-ExtB" panose="02010609060101010101" pitchFamily="49" charset="-122"/>
                <a:ea typeface="SimSun-ExtB" panose="02010609060101010101" pitchFamily="49" charset="-122"/>
              </a:rPr>
              <a:t>  ↑</a:t>
            </a:r>
            <a:endParaRPr lang="en-US" altLang="zh-CN" dirty="0">
              <a:latin typeface="SimSun-ExtB" panose="02010609060101010101" pitchFamily="49" charset="-122"/>
              <a:ea typeface="SimSun-ExtB" panose="02010609060101010101" pitchFamily="49" charset="-122"/>
            </a:endParaRPr>
          </a:p>
          <a:p>
            <a:r>
              <a:rPr lang="zh-CN" altLang="en-US" dirty="0">
                <a:latin typeface="SimSun-ExtB" panose="02010609060101010101" pitchFamily="49" charset="-122"/>
                <a:ea typeface="SimSun-ExtB" panose="02010609060101010101" pitchFamily="49" charset="-122"/>
              </a:rPr>
              <a:t>失去匹配以后，字串的指针回到第一位 </a:t>
            </a:r>
            <a:endParaRPr lang="en-US" altLang="zh-CN" dirty="0">
              <a:latin typeface="SimSun-ExtB" panose="02010609060101010101" pitchFamily="49" charset="-122"/>
              <a:ea typeface="SimSun-ExtB" panose="02010609060101010101" pitchFamily="49" charset="-122"/>
            </a:endParaRPr>
          </a:p>
          <a:p>
            <a:r>
              <a:rPr lang="en-US" altLang="zh-CN" dirty="0" err="1">
                <a:latin typeface="SimSun-ExtB" panose="02010609060101010101" pitchFamily="49" charset="-122"/>
                <a:ea typeface="SimSun-ExtB" panose="02010609060101010101" pitchFamily="49" charset="-122"/>
              </a:rPr>
              <a:t>ababcabcabd</a:t>
            </a:r>
            <a:endParaRPr lang="en-US" altLang="zh-CN" dirty="0">
              <a:latin typeface="SimSun-ExtB" panose="02010609060101010101" pitchFamily="49" charset="-122"/>
              <a:ea typeface="SimSun-ExtB" panose="02010609060101010101" pitchFamily="49" charset="-122"/>
            </a:endParaRPr>
          </a:p>
          <a:p>
            <a:r>
              <a:rPr lang="en-US" altLang="zh-CN" dirty="0">
                <a:latin typeface="SimSun-ExtB" panose="02010609060101010101" pitchFamily="49" charset="-122"/>
                <a:ea typeface="SimSun-ExtB" panose="02010609060101010101" pitchFamily="49" charset="-122"/>
              </a:rPr>
              <a:t>  </a:t>
            </a:r>
            <a:r>
              <a:rPr lang="zh-CN" altLang="en-US" dirty="0">
                <a:latin typeface="SimSun-ExtB" panose="02010609060101010101" pitchFamily="49" charset="-122"/>
                <a:ea typeface="SimSun-ExtB" panose="02010609060101010101" pitchFamily="49" charset="-122"/>
              </a:rPr>
              <a:t>↑</a:t>
            </a:r>
            <a:endParaRPr lang="en-US" altLang="zh-CN" dirty="0">
              <a:latin typeface="SimSun-ExtB" panose="02010609060101010101" pitchFamily="49" charset="-122"/>
              <a:ea typeface="SimSun-ExtB" panose="02010609060101010101" pitchFamily="49" charset="-122"/>
            </a:endParaRPr>
          </a:p>
          <a:p>
            <a:r>
              <a:rPr lang="en-US" altLang="zh-CN" dirty="0">
                <a:latin typeface="SimSun-ExtB" panose="02010609060101010101" pitchFamily="49" charset="-122"/>
                <a:ea typeface="SimSun-ExtB" panose="02010609060101010101" pitchFamily="49" charset="-122"/>
              </a:rPr>
              <a:t>  </a:t>
            </a:r>
            <a:r>
              <a:rPr lang="en-US" altLang="zh-CN" dirty="0" err="1">
                <a:latin typeface="SimSun-ExtB" panose="02010609060101010101" pitchFamily="49" charset="-122"/>
                <a:ea typeface="SimSun-ExtB" panose="02010609060101010101" pitchFamily="49" charset="-122"/>
              </a:rPr>
              <a:t>abcabd</a:t>
            </a:r>
            <a:endParaRPr lang="en-US" altLang="zh-CN" dirty="0">
              <a:latin typeface="SimSun-ExtB" panose="02010609060101010101" pitchFamily="49" charset="-122"/>
              <a:ea typeface="SimSun-ExtB" panose="02010609060101010101" pitchFamily="49" charset="-122"/>
            </a:endParaRPr>
          </a:p>
          <a:p>
            <a:r>
              <a:rPr lang="en-US" altLang="zh-CN" dirty="0">
                <a:latin typeface="SimSun-ExtB" panose="02010609060101010101" pitchFamily="49" charset="-122"/>
                <a:ea typeface="SimSun-ExtB" panose="02010609060101010101" pitchFamily="49" charset="-122"/>
              </a:rPr>
              <a:t>  </a:t>
            </a:r>
            <a:r>
              <a:rPr lang="zh-CN" altLang="en-US" dirty="0">
                <a:latin typeface="SimSun-ExtB" panose="02010609060101010101" pitchFamily="49" charset="-122"/>
                <a:ea typeface="SimSun-ExtB" panose="02010609060101010101" pitchFamily="49" charset="-122"/>
              </a:rPr>
              <a:t>↑</a:t>
            </a:r>
            <a:endParaRPr lang="en-US" altLang="zh-CN" dirty="0">
              <a:latin typeface="SimSun-ExtB" panose="02010609060101010101" pitchFamily="49" charset="-122"/>
              <a:ea typeface="SimSun-ExtB" panose="02010609060101010101" pitchFamily="49" charset="-122"/>
            </a:endParaRPr>
          </a:p>
          <a:p>
            <a:endParaRPr lang="zh-CN" altLang="en-US" dirty="0"/>
          </a:p>
        </p:txBody>
      </p:sp>
    </p:spTree>
    <p:extLst>
      <p:ext uri="{BB962C8B-B14F-4D97-AF65-F5344CB8AC3E}">
        <p14:creationId xmlns:p14="http://schemas.microsoft.com/office/powerpoint/2010/main" val="1759872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6379A85-5DC8-4A18-99FF-956E20C68C6F}"/>
              </a:ext>
            </a:extLst>
          </p:cNvPr>
          <p:cNvSpPr>
            <a:spLocks noGrp="1"/>
          </p:cNvSpPr>
          <p:nvPr>
            <p:ph idx="1"/>
          </p:nvPr>
        </p:nvSpPr>
        <p:spPr>
          <a:xfrm>
            <a:off x="838200" y="241222"/>
            <a:ext cx="10515600" cy="5935741"/>
          </a:xfrm>
        </p:spPr>
        <p:txBody>
          <a:bodyPr>
            <a:normAutofit lnSpcReduction="10000"/>
          </a:bodyPr>
          <a:lstStyle/>
          <a:p>
            <a:r>
              <a:rPr lang="zh-CN" altLang="en-US" dirty="0">
                <a:latin typeface="SimSun-ExtB" panose="02010609060101010101" pitchFamily="49" charset="-122"/>
                <a:ea typeface="SimSun-ExtB" panose="02010609060101010101" pitchFamily="49" charset="-122"/>
              </a:rPr>
              <a:t>第二次失去匹配以后</a:t>
            </a:r>
            <a:endParaRPr lang="en-US" altLang="zh-CN" dirty="0">
              <a:latin typeface="SimSun-ExtB" panose="02010609060101010101" pitchFamily="49" charset="-122"/>
              <a:ea typeface="SimSun-ExtB" panose="02010609060101010101" pitchFamily="49" charset="-122"/>
            </a:endParaRPr>
          </a:p>
          <a:p>
            <a:r>
              <a:rPr lang="en-US" altLang="zh-CN" dirty="0" err="1">
                <a:latin typeface="SimSun-ExtB" panose="02010609060101010101" pitchFamily="49" charset="-122"/>
                <a:ea typeface="SimSun-ExtB" panose="02010609060101010101" pitchFamily="49" charset="-122"/>
              </a:rPr>
              <a:t>ababcabcabd</a:t>
            </a:r>
            <a:endParaRPr lang="en-US" altLang="zh-CN" dirty="0">
              <a:latin typeface="SimSun-ExtB" panose="02010609060101010101" pitchFamily="49" charset="-122"/>
              <a:ea typeface="SimSun-ExtB" panose="02010609060101010101" pitchFamily="49" charset="-122"/>
            </a:endParaRPr>
          </a:p>
          <a:p>
            <a:r>
              <a:rPr lang="en-US" altLang="zh-CN" dirty="0">
                <a:latin typeface="SimSun-ExtB" panose="02010609060101010101" pitchFamily="49" charset="-122"/>
                <a:ea typeface="SimSun-ExtB" panose="02010609060101010101" pitchFamily="49" charset="-122"/>
              </a:rPr>
              <a:t>       </a:t>
            </a:r>
            <a:r>
              <a:rPr lang="zh-CN" altLang="en-US" dirty="0">
                <a:latin typeface="SimSun-ExtB" panose="02010609060101010101" pitchFamily="49" charset="-122"/>
                <a:ea typeface="SimSun-ExtB" panose="02010609060101010101" pitchFamily="49" charset="-122"/>
              </a:rPr>
              <a:t>↑</a:t>
            </a:r>
            <a:endParaRPr lang="en-US" altLang="zh-CN" dirty="0">
              <a:latin typeface="SimSun-ExtB" panose="02010609060101010101" pitchFamily="49" charset="-122"/>
              <a:ea typeface="SimSun-ExtB" panose="02010609060101010101" pitchFamily="49" charset="-122"/>
            </a:endParaRPr>
          </a:p>
          <a:p>
            <a:r>
              <a:rPr lang="en-US" altLang="zh-CN" dirty="0">
                <a:latin typeface="SimSun-ExtB" panose="02010609060101010101" pitchFamily="49" charset="-122"/>
                <a:ea typeface="SimSun-ExtB" panose="02010609060101010101" pitchFamily="49" charset="-122"/>
              </a:rPr>
              <a:t>  </a:t>
            </a:r>
            <a:r>
              <a:rPr lang="en-US" altLang="zh-CN" dirty="0" err="1">
                <a:latin typeface="SimSun-ExtB" panose="02010609060101010101" pitchFamily="49" charset="-122"/>
                <a:ea typeface="SimSun-ExtB" panose="02010609060101010101" pitchFamily="49" charset="-122"/>
              </a:rPr>
              <a:t>abcabd</a:t>
            </a:r>
            <a:endParaRPr lang="en-US" altLang="zh-CN" dirty="0">
              <a:latin typeface="SimSun-ExtB" panose="02010609060101010101" pitchFamily="49" charset="-122"/>
              <a:ea typeface="SimSun-ExtB" panose="02010609060101010101" pitchFamily="49" charset="-122"/>
            </a:endParaRPr>
          </a:p>
          <a:p>
            <a:r>
              <a:rPr lang="en-US" altLang="zh-CN" dirty="0">
                <a:latin typeface="SimSun-ExtB" panose="02010609060101010101" pitchFamily="49" charset="-122"/>
                <a:ea typeface="SimSun-ExtB" panose="02010609060101010101" pitchFamily="49" charset="-122"/>
              </a:rPr>
              <a:t>       </a:t>
            </a:r>
            <a:r>
              <a:rPr lang="zh-CN" altLang="en-US" dirty="0">
                <a:latin typeface="SimSun-ExtB" panose="02010609060101010101" pitchFamily="49" charset="-122"/>
                <a:ea typeface="SimSun-ExtB" panose="02010609060101010101" pitchFamily="49" charset="-122"/>
              </a:rPr>
              <a:t>↑</a:t>
            </a:r>
            <a:endParaRPr lang="en-US" altLang="zh-CN" dirty="0">
              <a:latin typeface="SimSun-ExtB" panose="02010609060101010101" pitchFamily="49" charset="-122"/>
              <a:ea typeface="SimSun-ExtB" panose="02010609060101010101" pitchFamily="49" charset="-122"/>
            </a:endParaRPr>
          </a:p>
          <a:p>
            <a:r>
              <a:rPr lang="zh-CN" altLang="en-US" dirty="0">
                <a:latin typeface="SimSun-ExtB" panose="02010609060101010101" pitchFamily="49" charset="-122"/>
                <a:ea typeface="SimSun-ExtB" panose="02010609060101010101" pitchFamily="49" charset="-122"/>
              </a:rPr>
              <a:t>可以看到 即使这里失去匹配 失去匹配前串的后缀和模式串的前缀最长重合的部分是</a:t>
            </a:r>
            <a:r>
              <a:rPr lang="en-US" altLang="zh-CN" dirty="0">
                <a:latin typeface="SimSun-ExtB" panose="02010609060101010101" pitchFamily="49" charset="-122"/>
                <a:ea typeface="SimSun-ExtB" panose="02010609060101010101" pitchFamily="49" charset="-122"/>
              </a:rPr>
              <a:t>ab </a:t>
            </a:r>
            <a:r>
              <a:rPr lang="zh-CN" altLang="en-US" dirty="0">
                <a:latin typeface="SimSun-ExtB" panose="02010609060101010101" pitchFamily="49" charset="-122"/>
                <a:ea typeface="SimSun-ExtB" panose="02010609060101010101" pitchFamily="49" charset="-122"/>
              </a:rPr>
              <a:t>所以 模式串的指针回到第三个位置</a:t>
            </a:r>
            <a:endParaRPr lang="en-US" altLang="zh-CN" dirty="0">
              <a:latin typeface="SimSun-ExtB" panose="02010609060101010101" pitchFamily="49" charset="-122"/>
              <a:ea typeface="SimSun-ExtB" panose="02010609060101010101" pitchFamily="49" charset="-122"/>
            </a:endParaRPr>
          </a:p>
          <a:p>
            <a:r>
              <a:rPr lang="en-US" altLang="zh-CN" dirty="0" err="1">
                <a:latin typeface="SimSun-ExtB" panose="02010609060101010101" pitchFamily="49" charset="-122"/>
                <a:ea typeface="SimSun-ExtB" panose="02010609060101010101" pitchFamily="49" charset="-122"/>
              </a:rPr>
              <a:t>ababcabcabd</a:t>
            </a:r>
            <a:endParaRPr lang="en-US" altLang="zh-CN" dirty="0">
              <a:latin typeface="SimSun-ExtB" panose="02010609060101010101" pitchFamily="49" charset="-122"/>
              <a:ea typeface="SimSun-ExtB" panose="02010609060101010101" pitchFamily="49" charset="-122"/>
            </a:endParaRPr>
          </a:p>
          <a:p>
            <a:r>
              <a:rPr lang="en-US" altLang="zh-CN" dirty="0">
                <a:latin typeface="SimSun-ExtB" panose="02010609060101010101" pitchFamily="49" charset="-122"/>
                <a:ea typeface="SimSun-ExtB" panose="02010609060101010101" pitchFamily="49" charset="-122"/>
              </a:rPr>
              <a:t>       </a:t>
            </a:r>
            <a:r>
              <a:rPr lang="zh-CN" altLang="en-US" dirty="0">
                <a:latin typeface="SimSun-ExtB" panose="02010609060101010101" pitchFamily="49" charset="-122"/>
                <a:ea typeface="SimSun-ExtB" panose="02010609060101010101" pitchFamily="49" charset="-122"/>
              </a:rPr>
              <a:t>↑</a:t>
            </a:r>
            <a:endParaRPr lang="en-US" altLang="zh-CN" dirty="0">
              <a:latin typeface="SimSun-ExtB" panose="02010609060101010101" pitchFamily="49" charset="-122"/>
              <a:ea typeface="SimSun-ExtB" panose="02010609060101010101" pitchFamily="49" charset="-122"/>
            </a:endParaRPr>
          </a:p>
          <a:p>
            <a:r>
              <a:rPr lang="en-US" altLang="zh-CN" dirty="0">
                <a:latin typeface="SimSun-ExtB" panose="02010609060101010101" pitchFamily="49" charset="-122"/>
                <a:ea typeface="SimSun-ExtB" panose="02010609060101010101" pitchFamily="49" charset="-122"/>
              </a:rPr>
              <a:t>     </a:t>
            </a:r>
            <a:r>
              <a:rPr lang="en-US" altLang="zh-CN" dirty="0" err="1">
                <a:latin typeface="SimSun-ExtB" panose="02010609060101010101" pitchFamily="49" charset="-122"/>
                <a:ea typeface="SimSun-ExtB" panose="02010609060101010101" pitchFamily="49" charset="-122"/>
              </a:rPr>
              <a:t>abcabd</a:t>
            </a:r>
            <a:endParaRPr lang="en-US" altLang="zh-CN" dirty="0">
              <a:latin typeface="SimSun-ExtB" panose="02010609060101010101" pitchFamily="49" charset="-122"/>
              <a:ea typeface="SimSun-ExtB" panose="02010609060101010101" pitchFamily="49" charset="-122"/>
            </a:endParaRPr>
          </a:p>
          <a:p>
            <a:r>
              <a:rPr lang="en-US" altLang="zh-CN" dirty="0">
                <a:latin typeface="SimSun-ExtB" panose="02010609060101010101" pitchFamily="49" charset="-122"/>
                <a:ea typeface="SimSun-ExtB" panose="02010609060101010101" pitchFamily="49" charset="-122"/>
              </a:rPr>
              <a:t>       </a:t>
            </a:r>
            <a:r>
              <a:rPr lang="zh-CN" altLang="en-US" dirty="0">
                <a:latin typeface="SimSun-ExtB" panose="02010609060101010101" pitchFamily="49" charset="-122"/>
                <a:ea typeface="SimSun-ExtB" panose="02010609060101010101" pitchFamily="49" charset="-122"/>
              </a:rPr>
              <a:t>↑</a:t>
            </a:r>
            <a:endParaRPr lang="en-US" altLang="zh-CN" dirty="0">
              <a:latin typeface="SimSun-ExtB" panose="02010609060101010101" pitchFamily="49" charset="-122"/>
              <a:ea typeface="SimSun-ExtB" panose="02010609060101010101" pitchFamily="49" charset="-122"/>
            </a:endParaRPr>
          </a:p>
          <a:p>
            <a:r>
              <a:rPr lang="zh-CN" altLang="en-US" dirty="0">
                <a:latin typeface="SimSun-ExtB" panose="02010609060101010101" pitchFamily="49" charset="-122"/>
                <a:ea typeface="SimSun-ExtB" panose="02010609060101010101" pitchFamily="49" charset="-122"/>
              </a:rPr>
              <a:t>然后匹配成功</a:t>
            </a:r>
            <a:endParaRPr lang="en-US" altLang="zh-CN" dirty="0">
              <a:latin typeface="SimSun-ExtB" panose="02010609060101010101" pitchFamily="49" charset="-122"/>
              <a:ea typeface="SimSun-ExtB" panose="02010609060101010101" pitchFamily="49" charset="-122"/>
            </a:endParaRPr>
          </a:p>
          <a:p>
            <a:endParaRPr lang="en-US" altLang="zh-CN" dirty="0">
              <a:latin typeface="SimSun-ExtB" panose="02010609060101010101" pitchFamily="49" charset="-122"/>
              <a:ea typeface="SimSun-ExtB" panose="02010609060101010101" pitchFamily="49" charset="-122"/>
            </a:endParaRPr>
          </a:p>
          <a:p>
            <a:endParaRPr lang="zh-CN" altLang="en-US" dirty="0"/>
          </a:p>
        </p:txBody>
      </p:sp>
    </p:spTree>
    <p:extLst>
      <p:ext uri="{BB962C8B-B14F-4D97-AF65-F5344CB8AC3E}">
        <p14:creationId xmlns:p14="http://schemas.microsoft.com/office/powerpoint/2010/main" val="1319661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A63A652-0848-4360-AA10-FAFDF7863DF9}"/>
              </a:ext>
            </a:extLst>
          </p:cNvPr>
          <p:cNvSpPr>
            <a:spLocks noGrp="1"/>
          </p:cNvSpPr>
          <p:nvPr>
            <p:ph idx="1"/>
          </p:nvPr>
        </p:nvSpPr>
        <p:spPr>
          <a:xfrm>
            <a:off x="838200" y="280491"/>
            <a:ext cx="10515600" cy="5896472"/>
          </a:xfrm>
        </p:spPr>
        <p:txBody>
          <a:bodyPr/>
          <a:lstStyle/>
          <a:p>
            <a:r>
              <a:rPr lang="zh-CN" altLang="en-US" dirty="0"/>
              <a:t>可以看到 每次失去匹配以后 我们都要找出</a:t>
            </a:r>
            <a:r>
              <a:rPr lang="zh-CN" altLang="en-US" dirty="0">
                <a:solidFill>
                  <a:srgbClr val="FF0000"/>
                </a:solidFill>
              </a:rPr>
              <a:t>模式串的前缀 </a:t>
            </a:r>
            <a:r>
              <a:rPr lang="zh-CN" altLang="en-US" dirty="0"/>
              <a:t>和 </a:t>
            </a:r>
            <a:r>
              <a:rPr lang="zh-CN" altLang="en-US" dirty="0">
                <a:solidFill>
                  <a:srgbClr val="FF0000"/>
                </a:solidFill>
              </a:rPr>
              <a:t>失去匹配前 串的后缀</a:t>
            </a:r>
            <a:r>
              <a:rPr lang="zh-CN" altLang="en-US" dirty="0"/>
              <a:t>的最大的重合部分</a:t>
            </a:r>
            <a:endParaRPr lang="en-US" altLang="zh-CN" dirty="0"/>
          </a:p>
          <a:p>
            <a:r>
              <a:rPr lang="en-US" altLang="zh-CN" dirty="0" err="1">
                <a:latin typeface="SimSun-ExtB" panose="02010609060101010101" pitchFamily="49" charset="-122"/>
                <a:ea typeface="SimSun-ExtB" panose="02010609060101010101" pitchFamily="49" charset="-122"/>
              </a:rPr>
              <a:t>ababc</a:t>
            </a:r>
            <a:r>
              <a:rPr lang="en-US" altLang="zh-CN" dirty="0" err="1">
                <a:solidFill>
                  <a:srgbClr val="FF0000"/>
                </a:solidFill>
                <a:latin typeface="SimSun-ExtB" panose="02010609060101010101" pitchFamily="49" charset="-122"/>
                <a:ea typeface="SimSun-ExtB" panose="02010609060101010101" pitchFamily="49" charset="-122"/>
              </a:rPr>
              <a:t>ab</a:t>
            </a:r>
            <a:r>
              <a:rPr lang="en-US" altLang="zh-CN" dirty="0" err="1">
                <a:latin typeface="SimSun-ExtB" panose="02010609060101010101" pitchFamily="49" charset="-122"/>
                <a:ea typeface="SimSun-ExtB" panose="02010609060101010101" pitchFamily="49" charset="-122"/>
              </a:rPr>
              <a:t>cabd</a:t>
            </a:r>
            <a:endParaRPr lang="en-US" altLang="zh-CN" dirty="0">
              <a:latin typeface="SimSun-ExtB" panose="02010609060101010101" pitchFamily="49" charset="-122"/>
              <a:ea typeface="SimSun-ExtB" panose="02010609060101010101" pitchFamily="49" charset="-122"/>
            </a:endParaRPr>
          </a:p>
          <a:p>
            <a:r>
              <a:rPr lang="en-US" altLang="zh-CN" dirty="0">
                <a:latin typeface="SimSun-ExtB" panose="02010609060101010101" pitchFamily="49" charset="-122"/>
                <a:ea typeface="SimSun-ExtB" panose="02010609060101010101" pitchFamily="49" charset="-122"/>
              </a:rPr>
              <a:t>       </a:t>
            </a:r>
            <a:r>
              <a:rPr lang="zh-CN" altLang="en-US" dirty="0">
                <a:latin typeface="SimSun-ExtB" panose="02010609060101010101" pitchFamily="49" charset="-122"/>
                <a:ea typeface="SimSun-ExtB" panose="02010609060101010101" pitchFamily="49" charset="-122"/>
              </a:rPr>
              <a:t>↑</a:t>
            </a:r>
            <a:endParaRPr lang="en-US" altLang="zh-CN" dirty="0">
              <a:latin typeface="SimSun-ExtB" panose="02010609060101010101" pitchFamily="49" charset="-122"/>
              <a:ea typeface="SimSun-ExtB" panose="02010609060101010101" pitchFamily="49" charset="-122"/>
            </a:endParaRPr>
          </a:p>
          <a:p>
            <a:r>
              <a:rPr lang="en-US" altLang="zh-CN" dirty="0">
                <a:latin typeface="SimSun-ExtB" panose="02010609060101010101" pitchFamily="49" charset="-122"/>
                <a:ea typeface="SimSun-ExtB" panose="02010609060101010101" pitchFamily="49" charset="-122"/>
              </a:rPr>
              <a:t>  </a:t>
            </a:r>
            <a:r>
              <a:rPr lang="en-US" altLang="zh-CN" dirty="0" err="1">
                <a:solidFill>
                  <a:srgbClr val="FF0000"/>
                </a:solidFill>
                <a:latin typeface="SimSun-ExtB" panose="02010609060101010101" pitchFamily="49" charset="-122"/>
                <a:ea typeface="SimSun-ExtB" panose="02010609060101010101" pitchFamily="49" charset="-122"/>
              </a:rPr>
              <a:t>ab</a:t>
            </a:r>
            <a:r>
              <a:rPr lang="en-US" altLang="zh-CN" dirty="0" err="1">
                <a:latin typeface="SimSun-ExtB" panose="02010609060101010101" pitchFamily="49" charset="-122"/>
                <a:ea typeface="SimSun-ExtB" panose="02010609060101010101" pitchFamily="49" charset="-122"/>
              </a:rPr>
              <a:t>cabd</a:t>
            </a:r>
            <a:endParaRPr lang="en-US" altLang="zh-CN" dirty="0">
              <a:latin typeface="SimSun-ExtB" panose="02010609060101010101" pitchFamily="49" charset="-122"/>
              <a:ea typeface="SimSun-ExtB" panose="02010609060101010101" pitchFamily="49" charset="-122"/>
            </a:endParaRPr>
          </a:p>
          <a:p>
            <a:r>
              <a:rPr lang="en-US" altLang="zh-CN" dirty="0">
                <a:latin typeface="SimSun-ExtB" panose="02010609060101010101" pitchFamily="49" charset="-122"/>
                <a:ea typeface="SimSun-ExtB" panose="02010609060101010101" pitchFamily="49" charset="-122"/>
              </a:rPr>
              <a:t>       </a:t>
            </a:r>
            <a:r>
              <a:rPr lang="zh-CN" altLang="en-US" dirty="0">
                <a:latin typeface="SimSun-ExtB" panose="02010609060101010101" pitchFamily="49" charset="-122"/>
                <a:ea typeface="SimSun-ExtB" panose="02010609060101010101" pitchFamily="49" charset="-122"/>
              </a:rPr>
              <a:t>↑</a:t>
            </a:r>
            <a:endParaRPr lang="en-US" altLang="zh-CN" dirty="0">
              <a:latin typeface="SimSun-ExtB" panose="02010609060101010101" pitchFamily="49" charset="-122"/>
              <a:ea typeface="SimSun-ExtB" panose="02010609060101010101" pitchFamily="49" charset="-122"/>
            </a:endParaRPr>
          </a:p>
          <a:p>
            <a:endParaRPr lang="en-US" altLang="zh-CN" dirty="0">
              <a:latin typeface="SimSun-ExtB" panose="02010609060101010101" pitchFamily="49" charset="-122"/>
              <a:ea typeface="SimSun-ExtB" panose="02010609060101010101" pitchFamily="49" charset="-122"/>
            </a:endParaRPr>
          </a:p>
          <a:p>
            <a:endParaRPr lang="zh-CN" altLang="en-US" dirty="0"/>
          </a:p>
        </p:txBody>
      </p:sp>
    </p:spTree>
    <p:extLst>
      <p:ext uri="{BB962C8B-B14F-4D97-AF65-F5344CB8AC3E}">
        <p14:creationId xmlns:p14="http://schemas.microsoft.com/office/powerpoint/2010/main" val="324763991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4686</TotalTime>
  <Words>1462</Words>
  <Application>Microsoft Office PowerPoint</Application>
  <PresentationFormat>宽屏</PresentationFormat>
  <Paragraphs>200</Paragraphs>
  <Slides>24</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24</vt:i4>
      </vt:variant>
    </vt:vector>
  </HeadingPairs>
  <TitlesOfParts>
    <vt:vector size="29" baseType="lpstr">
      <vt:lpstr>SimSun-ExtB</vt:lpstr>
      <vt:lpstr>等线</vt:lpstr>
      <vt:lpstr>等线 Light</vt:lpstr>
      <vt:lpstr>Arial</vt:lpstr>
      <vt:lpstr>Office 主题​​</vt:lpstr>
      <vt:lpstr>字符串</vt:lpstr>
      <vt:lpstr>字符串匹配问题</vt:lpstr>
      <vt:lpstr>最直观的解法</vt:lpstr>
      <vt:lpstr>PowerPoint 演示文稿</vt:lpstr>
      <vt:lpstr>时间复杂度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Trie树</vt:lpstr>
      <vt:lpstr>PowerPoint 演示文稿</vt:lpstr>
      <vt:lpstr>PowerPoint 演示文稿</vt:lpstr>
      <vt:lpstr>PowerPoint 演示文稿</vt:lpstr>
      <vt:lpstr>PowerPoint 演示文稿</vt:lpstr>
      <vt:lpstr>AC自动机只要丢到自动机里就能输出可以让你AC的代码</vt:lpstr>
      <vt:lpstr>Ac自动机长这个样子好难啊我不学了放弃惹</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字符串</dc:title>
  <dc:creator>杨 博涵</dc:creator>
  <cp:lastModifiedBy>杨 博涵</cp:lastModifiedBy>
  <cp:revision>28</cp:revision>
  <dcterms:created xsi:type="dcterms:W3CDTF">2019-06-05T02:30:48Z</dcterms:created>
  <dcterms:modified xsi:type="dcterms:W3CDTF">2019-06-08T08:37:38Z</dcterms:modified>
</cp:coreProperties>
</file>