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</p:sldMasterIdLst>
  <p:notesMasterIdLst>
    <p:notesMasterId r:id="rId44"/>
  </p:notesMasterIdLst>
  <p:sldIdLst>
    <p:sldId id="256" r:id="rId8"/>
    <p:sldId id="257" r:id="rId9"/>
    <p:sldId id="260" r:id="rId10"/>
    <p:sldId id="261" r:id="rId11"/>
    <p:sldId id="262" r:id="rId12"/>
    <p:sldId id="263" r:id="rId13"/>
    <p:sldId id="264" r:id="rId14"/>
    <p:sldId id="269" r:id="rId15"/>
    <p:sldId id="266" r:id="rId16"/>
    <p:sldId id="272" r:id="rId17"/>
    <p:sldId id="267" r:id="rId18"/>
    <p:sldId id="268" r:id="rId19"/>
    <p:sldId id="274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24" r:id="rId28"/>
    <p:sldId id="325" r:id="rId29"/>
    <p:sldId id="326" r:id="rId30"/>
    <p:sldId id="327" r:id="rId31"/>
    <p:sldId id="328" r:id="rId32"/>
    <p:sldId id="330" r:id="rId33"/>
    <p:sldId id="331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94" r:id="rId42"/>
    <p:sldId id="282" r:id="rId43"/>
    <p:sldId id="293" r:id="rId45"/>
    <p:sldId id="288" r:id="rId46"/>
    <p:sldId id="289" r:id="rId47"/>
    <p:sldId id="284" r:id="rId48"/>
    <p:sldId id="290" r:id="rId49"/>
    <p:sldId id="270" r:id="rId5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28"/>
        <p:guide pos="289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3" Type="http://schemas.openxmlformats.org/officeDocument/2006/relationships/tableStyles" Target="tableStyles.xml"/><Relationship Id="rId52" Type="http://schemas.openxmlformats.org/officeDocument/2006/relationships/viewProps" Target="viewProps.xml"/><Relationship Id="rId51" Type="http://schemas.openxmlformats.org/officeDocument/2006/relationships/presProps" Target="presProps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6082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49154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5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099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image" Target="../media/image1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p>
            <a:pPr defTabSz="914400">
              <a:buClrTx/>
              <a:buSzTx/>
              <a:buFontTx/>
            </a:pPr>
            <a:r>
              <a:rPr lang="zh-CN" altLang="zh-CN" sz="4400" kern="1200" baseline="0">
                <a:latin typeface="+mj-lt"/>
                <a:ea typeface="+mj-ea"/>
                <a:cs typeface="+mj-cs"/>
              </a:rPr>
              <a:t>第四课 数组</a:t>
            </a:r>
            <a:endParaRPr lang="zh-CN" altLang="zh-CN" sz="2000" kern="1200" baseline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文本框 2"/>
          <p:cNvSpPr txBox="1"/>
          <p:nvPr/>
        </p:nvSpPr>
        <p:spPr>
          <a:xfrm>
            <a:off x="1692275" y="1277938"/>
            <a:ext cx="4824413" cy="3046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元素的赋值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a[1]=10;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a[2]=b[3];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常见错误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￭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a[10],b[10];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a=b;</a:t>
            </a:r>
            <a:endParaRPr lang="en-US" altLang="zh-CN" sz="2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文本框 1"/>
          <p:cNvSpPr txBox="1"/>
          <p:nvPr/>
        </p:nvSpPr>
        <p:spPr>
          <a:xfrm>
            <a:off x="1682750" y="4940300"/>
            <a:ext cx="3752850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数组最大范围？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主函数内定义与主函数外定义。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文本框 7"/>
          <p:cNvSpPr txBox="1"/>
          <p:nvPr/>
        </p:nvSpPr>
        <p:spPr>
          <a:xfrm>
            <a:off x="1131888" y="920750"/>
            <a:ext cx="6553200" cy="50165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数组的访问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e.g.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￭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printf(“%d\n”,b[1]);</a:t>
            </a:r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输出第二个元素</a:t>
            </a:r>
            <a:endParaRPr lang="zh-CN" altLang="en-US" sz="2000">
              <a:solidFill>
                <a:srgbClr val="92D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>
              <a:solidFill>
                <a:srgbClr val="92D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循环输入</a:t>
            </a:r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1-10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的数</a:t>
            </a:r>
            <a:endParaRPr lang="en-US" altLang="zh-CN" sz="2000">
              <a:solidFill>
                <a:srgbClr val="92D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￭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for(int i=1;i&lt;=10;i++)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   scanf(“%d”,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&amp;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b[i]);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  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>
              <a:solidFill>
                <a:srgbClr val="92D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循环输出数组</a:t>
            </a:r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1-9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的数</a:t>
            </a:r>
            <a:endParaRPr lang="en-US" altLang="zh-CN" sz="2000">
              <a:solidFill>
                <a:srgbClr val="92D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￭ 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for(int i=1;i&lt;10;i++)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{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   printf(“%d ”,b[i]);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}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  printf(“\n”);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8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文本框 4"/>
          <p:cNvSpPr txBox="1"/>
          <p:nvPr/>
        </p:nvSpPr>
        <p:spPr>
          <a:xfrm>
            <a:off x="989013" y="998538"/>
            <a:ext cx="7299325" cy="4800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练习一：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第一行输入一个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，代表有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组测试数据。每组数据都要输入一个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，代表有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个不同的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，接下来一行输入这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请逆序输出这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(1&lt;=n&lt;=100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，每个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的范围都在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[-100,100])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注意输出格式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冒号后有一个空格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#1: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1 2 3 4 5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5 4 9 10 4 2 5 6 9 2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#1: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zlsnb!1: 5 4 3 2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zlsnb!2: 2 9 6 5 2 4 10 9 4 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文本框 5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5" name="图片 3" descr="[PTZ9L}W05BTK9`)TW7{[%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38" y="992188"/>
            <a:ext cx="8278812" cy="5443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文本框 4"/>
          <p:cNvSpPr txBox="1"/>
          <p:nvPr/>
        </p:nvSpPr>
        <p:spPr>
          <a:xfrm>
            <a:off x="620713" y="1116013"/>
            <a:ext cx="57515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一、冒泡排序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 ,3 ,4 ,2 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从小到大进行排序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46175" y="209550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次数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146175" y="269875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①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146175" y="336550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②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146175" y="405130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③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1146175" y="4772025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④</a:t>
                      </a:r>
                      <a:endParaRPr lang="en-US" altLang="zh-CN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4" name="文本框 4"/>
          <p:cNvSpPr txBox="1"/>
          <p:nvPr/>
        </p:nvSpPr>
        <p:spPr>
          <a:xfrm>
            <a:off x="620713" y="1116013"/>
            <a:ext cx="57515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一、冒泡排序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 ,3 ,4 ,2 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从小到大进行排序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46810" y="209550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次数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gradFill>
                            <a:gsLst>
                              <a:gs pos="0">
                                <a:srgbClr val="14CD68"/>
                              </a:gs>
                              <a:gs pos="100000">
                                <a:srgbClr val="0B6E38"/>
                              </a:gs>
                            </a:gsLst>
                            <a:lin scaled="0"/>
                          </a:gradFill>
                        </a:rPr>
                        <a:t>5</a:t>
                      </a:r>
                      <a:endParaRPr lang="en-US" altLang="zh-CN"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  <a:lin scaled="0"/>
                        </a:gra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146175" y="269875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①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146175" y="336550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②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146175" y="405130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③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文本框 4"/>
          <p:cNvSpPr txBox="1"/>
          <p:nvPr/>
        </p:nvSpPr>
        <p:spPr>
          <a:xfrm>
            <a:off x="620713" y="1116013"/>
            <a:ext cx="57515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一、冒泡排序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 ,3 ,4 ,2 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从小到大进行排序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46175" y="209550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次数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146175" y="269875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①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1146175" y="336550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②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文本框 4"/>
          <p:cNvSpPr txBox="1"/>
          <p:nvPr/>
        </p:nvSpPr>
        <p:spPr>
          <a:xfrm>
            <a:off x="620713" y="1116013"/>
            <a:ext cx="57515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一、冒泡排序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 ,3 ,4 ,2 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从小到大进行排序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46175" y="209550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次数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146175" y="2698750"/>
          <a:ext cx="455295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825"/>
                <a:gridCol w="758825"/>
                <a:gridCol w="758825"/>
                <a:gridCol w="758825"/>
                <a:gridCol w="758825"/>
                <a:gridCol w="7588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①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文本框 4"/>
          <p:cNvSpPr txBox="1"/>
          <p:nvPr/>
        </p:nvSpPr>
        <p:spPr>
          <a:xfrm>
            <a:off x="620713" y="1116013"/>
            <a:ext cx="5751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一、冒泡排序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文本框 1"/>
          <p:cNvSpPr txBox="1"/>
          <p:nvPr/>
        </p:nvSpPr>
        <p:spPr>
          <a:xfrm>
            <a:off x="620713" y="1754188"/>
            <a:ext cx="6588125" cy="4246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排序次数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=4+3+2+1=10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因此，对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个数进行冒泡排序的次数为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n*(n-1)/2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练习：第一行输入一个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，第二行输入这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个数，输出它们从大到小排序后的序列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(1&lt;=n&lt;=10)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5 3 4 2 1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5 4 3 2 1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文本框 4"/>
          <p:cNvSpPr txBox="1"/>
          <p:nvPr/>
        </p:nvSpPr>
        <p:spPr>
          <a:xfrm>
            <a:off x="620713" y="1116013"/>
            <a:ext cx="5751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一、冒泡排序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文本框 3"/>
          <p:cNvSpPr txBox="1"/>
          <p:nvPr/>
        </p:nvSpPr>
        <p:spPr>
          <a:xfrm>
            <a:off x="719138" y="1663700"/>
            <a:ext cx="7237412" cy="3970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核心代码：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for(int i=1;i&lt;=n-1;i++)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一共需要排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轮</a:t>
            </a:r>
            <a:endParaRPr lang="zh-CN" altLang="en-US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for(int j=1;j&lt;=n-i;j++)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每一轮只需要比较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n-i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if(a[j]&lt;a[j+1])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交换位置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    int tmp=a[j+1];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    a[j+1]=a[j];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    a[j]=tmp;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9218" name="内容占位符 2"/>
          <p:cNvSpPr>
            <a:spLocks noGrp="1"/>
          </p:cNvSpPr>
          <p:nvPr>
            <p:ph idx="1"/>
          </p:nvPr>
        </p:nvSpPr>
        <p:spPr>
          <a:xfrm>
            <a:off x="530225" y="1885950"/>
            <a:ext cx="4422775" cy="2765425"/>
          </a:xfrm>
        </p:spPr>
        <p:txBody>
          <a:bodyPr anchor="t"/>
          <a:p>
            <a:r>
              <a:rPr lang="zh-CN" altLang="en-US" sz="2600"/>
              <a:t>一维数组的定义</a:t>
            </a:r>
            <a:endParaRPr lang="zh-CN" altLang="en-US" sz="2600"/>
          </a:p>
          <a:p>
            <a:r>
              <a:rPr lang="zh-CN" altLang="en-US" sz="2600"/>
              <a:t>一维数组的初始化、赋值</a:t>
            </a:r>
            <a:endParaRPr lang="zh-CN" altLang="en-US" sz="2600"/>
          </a:p>
          <a:p>
            <a:r>
              <a:rPr lang="zh-CN" altLang="en-US" sz="2600"/>
              <a:t>一维数组的排序</a:t>
            </a:r>
            <a:endParaRPr lang="zh-CN" altLang="en-US" sz="2600"/>
          </a:p>
          <a:p>
            <a:r>
              <a:rPr lang="zh-CN" altLang="en-US" sz="2600"/>
              <a:t>二维数组的定义</a:t>
            </a:r>
            <a:endParaRPr lang="zh-CN" altLang="en-US" sz="2600"/>
          </a:p>
          <a:p>
            <a:r>
              <a:rPr lang="zh-CN" altLang="en-US" sz="2600"/>
              <a:t>二维数组的初始化、赋值</a:t>
            </a:r>
            <a:endParaRPr lang="zh-CN" altLang="en-US" sz="2600"/>
          </a:p>
        </p:txBody>
      </p:sp>
      <p:pic>
        <p:nvPicPr>
          <p:cNvPr id="9219" name="图片 3" descr="mmexport1567940894343"/>
          <p:cNvPicPr>
            <a:picLocks noChangeAspect="1"/>
          </p:cNvPicPr>
          <p:nvPr/>
        </p:nvPicPr>
        <p:blipFill>
          <a:blip r:embed="rId1"/>
          <a:srcRect l="34917" t="17514" r="30351" b="54077"/>
          <a:stretch>
            <a:fillRect/>
          </a:stretch>
        </p:blipFill>
        <p:spPr>
          <a:xfrm>
            <a:off x="5559425" y="1885950"/>
            <a:ext cx="2381250" cy="25987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7" name="直接连接符 6"/>
          <p:cNvCxnSpPr/>
          <p:nvPr/>
        </p:nvCxnSpPr>
        <p:spPr>
          <a:xfrm>
            <a:off x="6227763" y="3933825"/>
            <a:ext cx="647700" cy="287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6227763" y="4005263"/>
            <a:ext cx="647700" cy="144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222" name="文本框 8"/>
          <p:cNvSpPr txBox="1"/>
          <p:nvPr/>
        </p:nvSpPr>
        <p:spPr>
          <a:xfrm>
            <a:off x="6003925" y="4221163"/>
            <a:ext cx="1096963" cy="430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 i="1">
                <a:latin typeface="华文隶书" panose="02010800040101010101" charset="-122"/>
                <a:ea typeface="华文隶书" panose="02010800040101010101" charset="-122"/>
              </a:rPr>
              <a:t>老师</a:t>
            </a:r>
            <a:endParaRPr lang="zh-CN" altLang="en-US" sz="2200" b="1" i="1"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文本框 4"/>
          <p:cNvSpPr txBox="1"/>
          <p:nvPr/>
        </p:nvSpPr>
        <p:spPr>
          <a:xfrm>
            <a:off x="620713" y="1116013"/>
            <a:ext cx="57515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二、选择排序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 ,3 ,4 ,2 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从小到大进行排序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16013" y="1725613"/>
          <a:ext cx="529431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次数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当前最小值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116013" y="3125788"/>
          <a:ext cx="5294313" cy="41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①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116013" y="3884613"/>
          <a:ext cx="529431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②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116013" y="4614863"/>
          <a:ext cx="52990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756920"/>
                <a:gridCol w="756920"/>
                <a:gridCol w="756920"/>
                <a:gridCol w="756920"/>
                <a:gridCol w="756920"/>
                <a:gridCol w="7569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③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1116013" y="5343525"/>
          <a:ext cx="52990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756920"/>
                <a:gridCol w="756920"/>
                <a:gridCol w="756920"/>
                <a:gridCol w="756920"/>
                <a:gridCol w="756920"/>
                <a:gridCol w="7569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④</a:t>
                      </a:r>
                      <a:endParaRPr lang="zh-CN" altLang="en-US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116013" y="6073775"/>
          <a:ext cx="453771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8" name="文本框 4"/>
          <p:cNvSpPr txBox="1"/>
          <p:nvPr/>
        </p:nvSpPr>
        <p:spPr>
          <a:xfrm>
            <a:off x="620713" y="1116013"/>
            <a:ext cx="57515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二、选择排序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 ,3 ,4 ,2 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从小到大进行排序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16013" y="1725613"/>
          <a:ext cx="529431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次数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当前最小值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/>
          <p:nvPr/>
        </p:nvGraphicFramePr>
        <p:xfrm>
          <a:off x="1116013" y="4589463"/>
          <a:ext cx="5302885" cy="41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/>
                <a:gridCol w="757555"/>
                <a:gridCol w="757555"/>
                <a:gridCol w="757555"/>
                <a:gridCol w="757555"/>
                <a:gridCol w="757555"/>
                <a:gridCol w="757555"/>
              </a:tblGrid>
              <a:tr h="41021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+mn-ea"/>
                        </a:rPr>
                        <a:t>③</a:t>
                      </a:r>
                      <a:endParaRPr lang="en-US" altLang="zh-CN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116013" y="3127375"/>
          <a:ext cx="529431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+mn-ea"/>
                        </a:rPr>
                        <a:t>①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116013" y="3892550"/>
          <a:ext cx="52990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756920"/>
                <a:gridCol w="756920"/>
                <a:gridCol w="756920"/>
                <a:gridCol w="756920"/>
                <a:gridCol w="756920"/>
                <a:gridCol w="7569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+mn-ea"/>
                        </a:rPr>
                        <a:t>②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116013" y="6018213"/>
          <a:ext cx="457200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文本框 4"/>
          <p:cNvSpPr txBox="1"/>
          <p:nvPr/>
        </p:nvSpPr>
        <p:spPr>
          <a:xfrm>
            <a:off x="620713" y="1116013"/>
            <a:ext cx="57515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二、选择排序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 ,3 ,4 ,2 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从小到大进行排序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16013" y="1725613"/>
          <a:ext cx="529431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次数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当前最小值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116013" y="3127375"/>
          <a:ext cx="529431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+mn-ea"/>
                        </a:rPr>
                        <a:t>①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/>
        </p:nvGraphicFramePr>
        <p:xfrm>
          <a:off x="1116013" y="3892550"/>
          <a:ext cx="529907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920"/>
                <a:gridCol w="756920"/>
                <a:gridCol w="756920"/>
                <a:gridCol w="756920"/>
                <a:gridCol w="756920"/>
                <a:gridCol w="756920"/>
                <a:gridCol w="7569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+mn-ea"/>
                        </a:rPr>
                        <a:t>②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116013" y="6018213"/>
          <a:ext cx="457200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文本框 4"/>
          <p:cNvSpPr txBox="1"/>
          <p:nvPr/>
        </p:nvSpPr>
        <p:spPr>
          <a:xfrm>
            <a:off x="620713" y="1116013"/>
            <a:ext cx="57515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二、选择排序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 ,3 ,4 ,2 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从小到大进行排序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16013" y="1725613"/>
          <a:ext cx="529431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  <a:latin typeface="Calibri" panose="020F0502020204030204" charset="0"/>
                        </a:rPr>
                        <a:t>次数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当前最小值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/>
        </p:nvGraphicFramePr>
        <p:xfrm>
          <a:off x="1116013" y="3127375"/>
          <a:ext cx="5294313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  <a:gridCol w="756285"/>
                <a:gridCol w="756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latin typeface="Calibri" panose="020F0502020204030204" charset="0"/>
                          <a:sym typeface="+mn-ea"/>
                        </a:rPr>
                        <a:t>①</a:t>
                      </a:r>
                      <a:endParaRPr lang="zh-CN" altLang="en-US">
                        <a:solidFill>
                          <a:schemeClr val="tx1"/>
                        </a:solidFill>
                        <a:latin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3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1116013" y="6018213"/>
          <a:ext cx="4572000" cy="36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结果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文本框 4"/>
          <p:cNvSpPr txBox="1"/>
          <p:nvPr/>
        </p:nvSpPr>
        <p:spPr>
          <a:xfrm>
            <a:off x="620713" y="1116013"/>
            <a:ext cx="5751512" cy="922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二、选择排序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 ,3 ,4 ,2 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从小到大进行排序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16013" y="1725613"/>
          <a:ext cx="378142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85"/>
                <a:gridCol w="756285"/>
                <a:gridCol w="756285"/>
                <a:gridCol w="756285"/>
                <a:gridCol w="7562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785" name="文本框 1"/>
          <p:cNvSpPr txBox="1"/>
          <p:nvPr/>
        </p:nvSpPr>
        <p:spPr>
          <a:xfrm>
            <a:off x="620713" y="2339975"/>
            <a:ext cx="6938962" cy="4244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排序次数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=4+3+2+1=10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因此，对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个数进行选择排序的排序次数为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n*(n-1)/2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练习：第一行输入一个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，第二行输入这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个数，输出它们从小到大排序后的序列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(1&lt;=n&lt;=10)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5 3 4 2 1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1 2 3 4 5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文本框 4"/>
          <p:cNvSpPr txBox="1"/>
          <p:nvPr/>
        </p:nvSpPr>
        <p:spPr>
          <a:xfrm>
            <a:off x="620713" y="1116013"/>
            <a:ext cx="5751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二、选择排序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文本框 3"/>
          <p:cNvSpPr txBox="1"/>
          <p:nvPr/>
        </p:nvSpPr>
        <p:spPr>
          <a:xfrm>
            <a:off x="719138" y="1663700"/>
            <a:ext cx="7237412" cy="4246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核心代码：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for(int i=1;i&lt;=n-1;i++)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//需要比较n-1次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int minnum=i;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//记录最小值的序号，以便于交换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for(int j=i+1;j&lt;=n;j++)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//从i的后一位开始比较到n结束</a:t>
            </a:r>
            <a:endParaRPr lang="zh-CN" altLang="en-US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{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if(a[j]&lt;a[minnum])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    minnum=j;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}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//交换a[i]和找到的最小值a[minnum]</a:t>
            </a:r>
            <a:endParaRPr lang="zh-CN" altLang="en-US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int tmp=a[minnum];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a[minnum]=a[i];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a[i]=tmp;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}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8" name="文本框 4"/>
          <p:cNvSpPr txBox="1"/>
          <p:nvPr/>
        </p:nvSpPr>
        <p:spPr>
          <a:xfrm>
            <a:off x="620713" y="1116013"/>
            <a:ext cx="5751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三、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sort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文本框 3"/>
          <p:cNvSpPr txBox="1"/>
          <p:nvPr/>
        </p:nvSpPr>
        <p:spPr>
          <a:xfrm>
            <a:off x="620713" y="1663700"/>
            <a:ext cx="7237412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头文件：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#include&lt;algorithm&gt;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语法：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sort(</a:t>
            </a: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start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end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cmp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参数含义：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（1）start表示要排序数组的起始地址；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（2）end表示数组结束地址的下一位；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（3）cmp用于规定排序的方法，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可不填，默认升序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4"/>
          <p:cNvSpPr txBox="1"/>
          <p:nvPr/>
        </p:nvSpPr>
        <p:spPr>
          <a:xfrm>
            <a:off x="503238" y="279400"/>
            <a:ext cx="3779837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一维数组的排序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文本框 4"/>
          <p:cNvSpPr txBox="1"/>
          <p:nvPr/>
        </p:nvSpPr>
        <p:spPr>
          <a:xfrm>
            <a:off x="620713" y="1116013"/>
            <a:ext cx="57515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三、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sort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函数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文本框 3"/>
          <p:cNvSpPr txBox="1"/>
          <p:nvPr/>
        </p:nvSpPr>
        <p:spPr>
          <a:xfrm>
            <a:off x="620713" y="1663700"/>
            <a:ext cx="7237412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对序列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{5,3,4,2,1}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进行升序排序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a[5]={5,3,4,2,1}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sort(a,a+5);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对序列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{0,0,5,3,4,2,1,0,0}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中非零段进行排序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a[10]={0,0,5,3,4,2,1};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sort(a+2,a+7);</a:t>
            </a:r>
            <a:endParaRPr lang="en-US" altLang="zh-CN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二维数组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6" name="文本框 5"/>
          <p:cNvSpPr txBox="1"/>
          <p:nvPr/>
        </p:nvSpPr>
        <p:spPr>
          <a:xfrm>
            <a:off x="603250" y="1069975"/>
            <a:ext cx="6858000" cy="230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具有两个下标的数组，称为二维数组。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定义方法：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类型 数组名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常量表达式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1][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常量表达式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2]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a[2][3];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两行三列的数组，可以看作由两个</a:t>
            </a:r>
            <a:r>
              <a:rPr lang="en-US" altLang="zh-CN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a[3]</a:t>
            </a:r>
            <a:r>
              <a:rPr lang="zh-CN" altLang="en-US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数组组成</a:t>
            </a:r>
            <a:endParaRPr lang="en-US" altLang="zh-CN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其各元素如下：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731838" y="3568700"/>
          <a:ext cx="721868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670"/>
                <a:gridCol w="1804670"/>
                <a:gridCol w="1804670"/>
                <a:gridCol w="180467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7030A0"/>
                          </a:solidFill>
                        </a:rPr>
                        <a:t>第一维</a:t>
                      </a: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zh-CN" altLang="en-US">
                          <a:solidFill>
                            <a:srgbClr val="7030A0"/>
                          </a:solidFill>
                        </a:rPr>
                        <a:t>第二维</a:t>
                      </a:r>
                      <a:endParaRPr lang="zh-CN" altLang="en-US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2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a[0][0]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a[0][1]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a[0][2]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a[1][0]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a[1][1]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a[1][2]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二维数组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文本框 3"/>
          <p:cNvSpPr txBox="1"/>
          <p:nvPr/>
        </p:nvSpPr>
        <p:spPr>
          <a:xfrm>
            <a:off x="593725" y="1143000"/>
            <a:ext cx="6775450" cy="50450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Arial" panose="020B0604020202020204" pitchFamily="34" charset="0"/>
                <a:ea typeface="宋体" panose="02010600030101010101" pitchFamily="2" charset="-122"/>
              </a:rPr>
              <a:t>初始化方法：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//对所有元素初始化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一：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a[2][3]={{1,2,3},{4,5,6}};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二：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a[2][3]={1,2,3,4,5,6};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//对部分元素初始化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三：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a[2][3]={1,2,3,4};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等价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于{1,2,3,4,0,0}</a:t>
            </a:r>
            <a:endParaRPr lang="en-US" altLang="zh-CN" sz="20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四：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a[2][3]={{1},{4,5}};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等价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于{1,0,0,4,5,0}</a:t>
            </a:r>
            <a:endParaRPr lang="en-US" altLang="zh-CN" sz="20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endParaRPr lang="en-US" altLang="zh-CN" sz="20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可以对第一维下标省略</a:t>
            </a:r>
            <a:endParaRPr lang="zh-CN" altLang="en-US" sz="20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a[][3]={1,2,3,4,5,6};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会自动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3个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元素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一组进行分类</a:t>
            </a:r>
            <a:endParaRPr lang="en-US" altLang="zh-CN" sz="20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a[][4]={{1,2},{},{4}};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//等价于{{1,2,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0,0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},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{0,0,0,0},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{4,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0,0</a:t>
            </a:r>
            <a:r>
              <a:rPr lang="zh-CN" altLang="en-US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}}</a:t>
            </a:r>
            <a:endParaRPr lang="zh-CN" altLang="en-US" sz="20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endParaRPr lang="en-US" altLang="zh-CN" sz="20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错误的写法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zh-CN" altLang="en-US" sz="20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a[2]</a:t>
            </a:r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[]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={1,2,3,4,5,6};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//不能省略数组的第二维</a:t>
            </a:r>
            <a:endParaRPr lang="en-US" altLang="zh-CN" sz="2000">
              <a:solidFill>
                <a:srgbClr val="00B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文本框 5"/>
          <p:cNvSpPr txBox="1"/>
          <p:nvPr/>
        </p:nvSpPr>
        <p:spPr>
          <a:xfrm>
            <a:off x="1223963" y="660400"/>
            <a:ext cx="669607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思考一个问题：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整数，要求将它们逆序输出到一行中。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680" y="2044065"/>
            <a:ext cx="2130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假如</a:t>
            </a:r>
            <a:r>
              <a:rPr lang="en-US" altLang="zh-CN"/>
              <a:t>n=3?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二维数组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4" name="文本框 3"/>
          <p:cNvSpPr txBox="1"/>
          <p:nvPr/>
        </p:nvSpPr>
        <p:spPr>
          <a:xfrm>
            <a:off x="593725" y="1143000"/>
            <a:ext cx="2889250" cy="31988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200" b="1">
                <a:latin typeface="Arial" panose="020B0604020202020204" pitchFamily="34" charset="0"/>
                <a:ea typeface="宋体" panose="02010600030101010101" pitchFamily="2" charset="-122"/>
              </a:rPr>
              <a:t>赋值方法：</a:t>
            </a:r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a[2][2];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a[1][1]=10;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int a[2][2],b[3][4];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][1]=b[0][3];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endParaRPr lang="en-US" altLang="zh-CN" sz="200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915" name="文本框 5"/>
          <p:cNvSpPr txBox="1"/>
          <p:nvPr/>
        </p:nvSpPr>
        <p:spPr>
          <a:xfrm>
            <a:off x="5246688" y="1871663"/>
            <a:ext cx="2628900" cy="2860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SzTx/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常见的错误：</a:t>
            </a:r>
            <a:endParaRPr lang="zh-CN" altLang="en-US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Tx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￭ int a[2][3];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SzTx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a[1][3]=15;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SzTx/>
            </a:pP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SzTx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￭int n=10;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SzTx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int a[n][n];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SzTx/>
            </a:pP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SzTx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￭ int a[2][3],b[4][5];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SzTx/>
            </a:pPr>
            <a:r>
              <a:rPr lang="en-US" altLang="zh-CN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a[1]=b[2];</a:t>
            </a:r>
            <a:endParaRPr lang="en-US" altLang="zh-CN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文本框 3"/>
          <p:cNvSpPr txBox="1"/>
          <p:nvPr/>
        </p:nvSpPr>
        <p:spPr>
          <a:xfrm>
            <a:off x="692150" y="923925"/>
            <a:ext cx="7570788" cy="554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练习二：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n*m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的矩阵，里面放了很多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的兰博基尼，请求出其中最便宜和最贵的两个价格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a,b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第一行两个整数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m(1&lt;=n,m&lt;=100)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下面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列为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兰博基尼的价格。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(-1e18&lt;=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兰博基尼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&lt;=1e18)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输出：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最小值和最大值，中间用空格隔开。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#1: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20 50 9000000000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300000 -10000000000 344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#1: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-10000000000 9000000000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文本框 4"/>
          <p:cNvSpPr txBox="1"/>
          <p:nvPr/>
        </p:nvSpPr>
        <p:spPr>
          <a:xfrm>
            <a:off x="4741863" y="3879850"/>
            <a:ext cx="413067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#2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4 5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10 98098271 29999999999 1 0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19238479123 992 12 -120938 233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332 23333333 121212121212 -9 -10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16 190000000 -1888888 6666666 -1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#2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-1888888 121212121212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文本框 5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二维数组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1" name="图片 3" descr="8()_4%R]~W}N$X5[ZMNA~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898525"/>
            <a:ext cx="6788150" cy="5764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2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二维数组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 anchor="ctr"/>
          <a:p>
            <a:pPr algn="l"/>
            <a:r>
              <a:rPr lang="zh-CN" altLang="en-US"/>
              <a:t>课后练习</a:t>
            </a:r>
            <a:br>
              <a:rPr lang="zh-CN" altLang="en-US"/>
            </a:br>
            <a:r>
              <a:rPr lang="en-US" altLang="zh-CN" sz="2400"/>
              <a:t>(</a:t>
            </a:r>
            <a:r>
              <a:rPr lang="zh-CN" altLang="en-US" sz="2400"/>
              <a:t>题目难度依据表情包分布</a:t>
            </a:r>
            <a:r>
              <a:rPr lang="en-US" altLang="zh-CN" sz="2400"/>
              <a:t>)</a:t>
            </a:r>
            <a:endParaRPr lang="en-US" altLang="zh-CN" sz="2400"/>
          </a:p>
        </p:txBody>
      </p:sp>
      <p:pic>
        <p:nvPicPr>
          <p:cNvPr id="41986" name="图片 1" descr="15692303108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0" y="2663825"/>
            <a:ext cx="1849438" cy="141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7" name="文本框 2"/>
          <p:cNvSpPr txBox="1"/>
          <p:nvPr/>
        </p:nvSpPr>
        <p:spPr>
          <a:xfrm>
            <a:off x="5040313" y="3941763"/>
            <a:ext cx="99853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愣住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905" y="2240280"/>
            <a:ext cx="1918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国庆节快落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文本框 3"/>
          <p:cNvSpPr txBox="1"/>
          <p:nvPr/>
        </p:nvSpPr>
        <p:spPr>
          <a:xfrm>
            <a:off x="854075" y="152400"/>
            <a:ext cx="7173913" cy="6276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A.zls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的斐波那契数列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有很多小弟，第一天收了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个小弟，第二天收了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个小弟，第三天收的小弟个数为第一天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第二天小弟的个数，第四天收的小弟的个数为第二天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第三天的小弟个数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天收了几个小弟？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t,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表示有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组测试数据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(1&lt;=t&lt;=100000)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每组测试数据输入一个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n(1&lt;=n&lt;=92)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天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收了几个小弟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试试看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n&gt;92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时答案会是什么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0" name="文本框 4"/>
          <p:cNvSpPr txBox="1"/>
          <p:nvPr/>
        </p:nvSpPr>
        <p:spPr>
          <a:xfrm>
            <a:off x="5129213" y="3816350"/>
            <a:ext cx="2898775" cy="2028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46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1836311903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7540113804746346429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3011" name="图片 1" descr="-10b5b37f640128e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5950" y="2036763"/>
            <a:ext cx="1408113" cy="13446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文本框 3"/>
          <p:cNvSpPr txBox="1"/>
          <p:nvPr/>
        </p:nvSpPr>
        <p:spPr>
          <a:xfrm>
            <a:off x="854075" y="152400"/>
            <a:ext cx="7173913" cy="54463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B.zls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的斐波那契数列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与上题的区别为：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1&lt;=n&lt;=500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55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4" name="文本框 4"/>
          <p:cNvSpPr txBox="1"/>
          <p:nvPr/>
        </p:nvSpPr>
        <p:spPr>
          <a:xfrm>
            <a:off x="5129213" y="3570288"/>
            <a:ext cx="3781425" cy="2861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500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354224848179261915075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139423224561697880139724382870407283950070256587697307264108962948325571622863290691557658876222521294125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35" name="图片 3" descr="15692590738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1638" y="1012825"/>
            <a:ext cx="2038350" cy="1722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文本框 3"/>
          <p:cNvSpPr txBox="1"/>
          <p:nvPr/>
        </p:nvSpPr>
        <p:spPr>
          <a:xfrm>
            <a:off x="854075" y="152400"/>
            <a:ext cx="7173913" cy="51689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C.zls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的兰博基尼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个兰博基尼，每个兰博基尼上都有一盏灯。揭大佬先去把所有灯打开了，紫师姐又去按下所有编号为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的倍数的灯开关（这些灯被关掉了），吕队去按下了所有编号为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的倍数的灯的开关（其中，关掉的灯被打开，开着的灯被关上），以此类推。一共有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个人，问最后有哪些灯开着？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k(1&lt;=k&lt;=n&lt;=1000)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开着的灯的序号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7 3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1 5 6 7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文本框 4"/>
          <p:cNvSpPr txBox="1"/>
          <p:nvPr/>
        </p:nvSpPr>
        <p:spPr>
          <a:xfrm>
            <a:off x="5129213" y="4122738"/>
            <a:ext cx="2898775" cy="11985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1 2 3 4 5 6 7 8 9 10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59" name="图片 4" descr="-6146649c7557e3d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0688" y="2819400"/>
            <a:ext cx="12573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文本框 3"/>
          <p:cNvSpPr txBox="1"/>
          <p:nvPr/>
        </p:nvSpPr>
        <p:spPr>
          <a:xfrm>
            <a:off x="854075" y="152400"/>
            <a:ext cx="7173913" cy="54467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D.zls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的兰博基尼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个兰博基尼，编号为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0~n-1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，每个兰博基尼上都有一盏灯，一开始都是关着的。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非常喜欢玩他的的兰博基尼，他一共玩了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次，每次选择两个数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，按下了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的所有开关。问最后有多少灯开着？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m(1&lt;=n&lt;=1e6,1&lt;=m&lt;=1000)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接下来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行每行输入一个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R(0&lt;=L&lt;=R&lt;n-1)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开着的灯的个数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10 2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2 6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4 8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6" name="文本框 4"/>
          <p:cNvSpPr txBox="1"/>
          <p:nvPr/>
        </p:nvSpPr>
        <p:spPr>
          <a:xfrm>
            <a:off x="5129213" y="3887788"/>
            <a:ext cx="2898775" cy="203041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6 3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3 4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文本框 1"/>
          <p:cNvSpPr txBox="1"/>
          <p:nvPr/>
        </p:nvSpPr>
        <p:spPr>
          <a:xfrm>
            <a:off x="854075" y="6011863"/>
            <a:ext cx="6210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注：请查询差分数组的含义，用差分法试试做出此题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7108" name="图片 3" descr="-3cf1a84ee1f9aeb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0688" y="2819400"/>
            <a:ext cx="1257300" cy="121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文本框 3"/>
          <p:cNvSpPr txBox="1"/>
          <p:nvPr/>
        </p:nvSpPr>
        <p:spPr>
          <a:xfrm>
            <a:off x="873125" y="142875"/>
            <a:ext cx="7172325" cy="65547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E.zls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的矩阵转置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n*n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的矩阵，他想让你帮他对矩阵进行转置。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n(n&lt;=20)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n*n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个数表示初始的矩阵，这些数均在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范围内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输出转置后的的矩阵，同一行中的元素用空格隔开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1 2 3 4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5 6 7 8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9 10 11 12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13 14 15 16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1 5 9 13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2 6 10 14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3 7 11 15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4 8 12 16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文本框 1"/>
          <p:cNvSpPr txBox="1"/>
          <p:nvPr/>
        </p:nvSpPr>
        <p:spPr>
          <a:xfrm>
            <a:off x="5084763" y="3841750"/>
            <a:ext cx="2862262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说明：</a:t>
            </a:r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转置的意思是将矩阵对应行和对应列相互调换，即第一行和第一列互换，第二行和第二列互换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......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最后一行和最后一列互换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8131" name="图片 1" descr="-6ad0f5e84c73907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0" y="1565275"/>
            <a:ext cx="1031875" cy="1031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文本框 3"/>
          <p:cNvSpPr txBox="1"/>
          <p:nvPr/>
        </p:nvSpPr>
        <p:spPr>
          <a:xfrm>
            <a:off x="873125" y="142875"/>
            <a:ext cx="7820025" cy="6276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F.zls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的矩阵乘法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有两个矩阵，一个为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m*p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的矩阵，另一个为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p*n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的矩阵，他想让你帮他将这两个矩阵相乘。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m,p,n(n&lt;=8)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下面两行分别输入这两个矩阵的元素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a[i][j],b[i][j](-1e9&lt;=a[i][j],b[i][j]&lt;=1e9)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输出相乘后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列的矩阵，同一行中的元素用一个空格隔开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b="1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2 2 3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1 2 4 5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2 7 8 9 10 3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20 27 14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53 78 47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注：请百度搜索矩阵相乘的规则，再自己实现，不要直接查代码。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文本框 1"/>
          <p:cNvSpPr txBox="1"/>
          <p:nvPr/>
        </p:nvSpPr>
        <p:spPr>
          <a:xfrm>
            <a:off x="4221163" y="3527425"/>
            <a:ext cx="4922837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2 3 2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10 50 -99 1000000000 -1000000000 1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89 23333 44444 666666 2000000000 -10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-197997776910 33567620</a:t>
            </a:r>
            <a:endParaRPr lang="zh-CN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>
                <a:latin typeface="Arial" panose="020B0604020202020204" pitchFamily="34" charset="0"/>
                <a:ea typeface="宋体" panose="02010600030101010101" pitchFamily="2" charset="-122"/>
              </a:rPr>
              <a:t>-44353000000000 -643333000000010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0179" name="图片 1" descr="59b1d9cc955b2f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6325" y="142875"/>
            <a:ext cx="849313" cy="696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5"/>
          <p:cNvSpPr txBox="1"/>
          <p:nvPr/>
        </p:nvSpPr>
        <p:spPr>
          <a:xfrm>
            <a:off x="1223963" y="660400"/>
            <a:ext cx="669607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思考一个问题：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整数，要求将它们逆序输出到一行中。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266" name="图片 6" descr="9)TP{A2(5`254_%DXLQ[U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363" y="2495550"/>
            <a:ext cx="4857750" cy="186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7" name="图片 1" descr="1569032825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8" y="4849813"/>
            <a:ext cx="1095375" cy="1096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72489" y="142240"/>
            <a:ext cx="717359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G.zls</a:t>
            </a:r>
            <a:r>
              <a:rPr lang="zh-CN" altLang="en-US" sz="4000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的填字游戏</a:t>
            </a:r>
            <a:endParaRPr lang="zh-CN" altLang="en-US" sz="4000" noProof="1"/>
          </a:p>
          <a:p>
            <a:endParaRPr lang="zh-CN" altLang="en-US" noProof="1"/>
          </a:p>
          <a:p>
            <a:r>
              <a:rPr lang="en-US" altLang="zh-CN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zls</a:t>
            </a:r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有一个</a:t>
            </a:r>
            <a:r>
              <a:rPr lang="en-US" altLang="zh-CN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n*n</a:t>
            </a:r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的方阵，他想在方阵中蛇形填入</a:t>
            </a:r>
            <a:r>
              <a:rPr lang="en-US" altLang="zh-CN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1,2,3,......,n*n</a:t>
            </a:r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zls</a:t>
            </a:r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觉得这个问题太过简单，想请你来玩这个填字游戏，</a:t>
            </a:r>
            <a:r>
              <a:rPr lang="zh-CN" altLang="en-US" strike="sng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成功填字则可成为</a:t>
            </a:r>
            <a:r>
              <a:rPr lang="en-US" altLang="zh-CN" strike="sng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zls</a:t>
            </a:r>
            <a:r>
              <a:rPr lang="zh-CN" altLang="en-US" strike="sng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的小弟</a:t>
            </a:r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endParaRPr lang="zh-CN" altLang="en-US" noProof="1"/>
          </a:p>
          <a:p>
            <a:endParaRPr lang="zh-CN" altLang="en-US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</a:t>
            </a:r>
            <a:endParaRPr lang="zh-CN" altLang="en-US" noProof="1"/>
          </a:p>
          <a:p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输入一个</a:t>
            </a:r>
            <a:r>
              <a:rPr lang="en-US" altLang="zh-CN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n(n&lt;=8)</a:t>
            </a:r>
            <a:endParaRPr lang="en-US" altLang="zh-CN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</a:t>
            </a:r>
            <a:endParaRPr lang="zh-CN" altLang="en-US" noProof="1"/>
          </a:p>
          <a:p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输出这个</a:t>
            </a:r>
            <a:r>
              <a:rPr lang="en-US" altLang="zh-CN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n*n</a:t>
            </a:r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的方阵，同一行中的元素之间用一个空格隔开</a:t>
            </a:r>
            <a:endParaRPr lang="zh-CN" altLang="en-US" noProof="1"/>
          </a:p>
          <a:p>
            <a:endParaRPr lang="zh-CN" altLang="en-US" noProof="1"/>
          </a:p>
          <a:p>
            <a:r>
              <a:rPr lang="zh-CN" altLang="en-US" sz="2000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样例</a:t>
            </a:r>
            <a:endParaRPr lang="zh-CN" altLang="en-US" b="1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输入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lang="zh-CN" altLang="en-US" noProof="1"/>
          </a:p>
          <a:p>
            <a:r>
              <a:rPr lang="en-US" altLang="zh-CN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endParaRPr lang="en-US" altLang="zh-CN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输出</a:t>
            </a:r>
            <a:r>
              <a:rPr lang="en-US" altLang="zh-CN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endParaRPr lang="zh-CN" altLang="en-US" noProof="1"/>
          </a:p>
          <a:p>
            <a:r>
              <a:rPr 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7 8 1</a:t>
            </a:r>
            <a:endParaRPr lang="en-US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6 9 2</a:t>
            </a:r>
            <a:endParaRPr lang="en-US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5 4 3</a:t>
            </a:r>
            <a:endParaRPr lang="en-US" noProof="1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en-US" b="1" noProof="1"/>
          </a:p>
          <a:p>
            <a:endParaRPr lang="en-US" altLang="en-US" b="1" noProof="1"/>
          </a:p>
          <a:p>
            <a:r>
              <a:rPr lang="zh-CN" altLang="en-US" b="1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说明：</a:t>
            </a:r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从右上角开始，先往下填到底，再向左填到底，再向上填，再向右填，以此类推。</a:t>
            </a:r>
            <a:endParaRPr lang="zh-CN" altLang="en-US" noProof="1"/>
          </a:p>
        </p:txBody>
      </p:sp>
      <p:sp>
        <p:nvSpPr>
          <p:cNvPr id="51202" name="文本框 2"/>
          <p:cNvSpPr txBox="1"/>
          <p:nvPr/>
        </p:nvSpPr>
        <p:spPr>
          <a:xfrm>
            <a:off x="4057650" y="3806825"/>
            <a:ext cx="271780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10 11 12 1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9 16 13 2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8 15 14 3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7 6 5 4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03" name="图片 1" descr="340bc395f9038c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563" y="4321175"/>
            <a:ext cx="1004887" cy="1003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文本框 3"/>
          <p:cNvSpPr txBox="1"/>
          <p:nvPr/>
        </p:nvSpPr>
        <p:spPr>
          <a:xfrm>
            <a:off x="873125" y="142875"/>
            <a:ext cx="7172325" cy="12604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H.zls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的按摩椅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文本框 1"/>
          <p:cNvSpPr txBox="1"/>
          <p:nvPr/>
        </p:nvSpPr>
        <p:spPr>
          <a:xfrm>
            <a:off x="954088" y="1150938"/>
            <a:ext cx="7578725" cy="53546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是一个一维数组，他非常喜欢按摩。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的按摩椅可以把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zls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按成不相交连续的三段，可以为空。三段的元素和分别为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sum1,sum2,sum3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。求满足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sum1=sum3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的最大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第一行一个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，第二行输入数组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，共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(1&lt;=n&lt;=1e6,1&lt;=a[i]&lt;=1e9)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满足条件的最大的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sum1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样例：</a:t>
            </a:r>
            <a:endParaRPr lang="zh-CN" altLang="en-US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1 3 1 1 4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说明：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[1 3 1][][1 4]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[1 3][2 1][4]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样例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[][4 1 2][]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文本框 2"/>
          <p:cNvSpPr txBox="1"/>
          <p:nvPr/>
        </p:nvSpPr>
        <p:spPr>
          <a:xfrm>
            <a:off x="6208713" y="3644900"/>
            <a:ext cx="2871787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4 1 2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文本框 3"/>
          <p:cNvSpPr txBox="1"/>
          <p:nvPr/>
        </p:nvSpPr>
        <p:spPr>
          <a:xfrm>
            <a:off x="3527425" y="3644900"/>
            <a:ext cx="169227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1 3 2 1 4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输出</a:t>
            </a: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2229" name="图片 1" descr="-6401484b5e82fb6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0" y="142875"/>
            <a:ext cx="1063625" cy="935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249" name="图片 4" descr="BCH{DB3IVOPFL$S86PUH}TT"/>
          <p:cNvPicPr>
            <a:picLocks noChangeAspect="1"/>
          </p:cNvPicPr>
          <p:nvPr/>
        </p:nvPicPr>
        <p:blipFill>
          <a:blip r:embed="rId1"/>
          <a:srcRect l="24342" t="18375" r="26566" b="48785"/>
          <a:stretch>
            <a:fillRect/>
          </a:stretch>
        </p:blipFill>
        <p:spPr>
          <a:xfrm>
            <a:off x="2889250" y="1927225"/>
            <a:ext cx="3365500" cy="3003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0" name="文本框 3"/>
          <p:cNvSpPr txBox="1"/>
          <p:nvPr/>
        </p:nvSpPr>
        <p:spPr>
          <a:xfrm>
            <a:off x="2889250" y="1089025"/>
            <a:ext cx="3402013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AK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的快乐！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267200" y="4140200"/>
            <a:ext cx="647700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4267200" y="4211638"/>
            <a:ext cx="647700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253" name="文本框 4"/>
          <p:cNvSpPr txBox="1"/>
          <p:nvPr/>
        </p:nvSpPr>
        <p:spPr>
          <a:xfrm>
            <a:off x="4267200" y="4346575"/>
            <a:ext cx="898525" cy="3984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华文隶书" panose="02010800040101010101" charset="-122"/>
                <a:ea typeface="华文隶书" panose="02010800040101010101" charset="-122"/>
              </a:rPr>
              <a:t>老师</a:t>
            </a:r>
            <a:endParaRPr lang="zh-CN" altLang="en-US" sz="2000">
              <a:latin typeface="华文隶书" panose="02010800040101010101" charset="-122"/>
              <a:ea typeface="华文隶书" panose="020108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文本框 5"/>
          <p:cNvSpPr txBox="1"/>
          <p:nvPr/>
        </p:nvSpPr>
        <p:spPr>
          <a:xfrm>
            <a:off x="1223963" y="660400"/>
            <a:ext cx="669607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思考一个问题：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输入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整数，要求将它们逆序输出到一行中。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290" name="图片 6" descr="9)TP{A2(5`254_%DXLQ[US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363" y="2495550"/>
            <a:ext cx="4857750" cy="186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1210944" y="5142864"/>
            <a:ext cx="2876550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 fontAlgn="base"/>
            <a:r>
              <a:rPr lang="zh-CN" altLang="en-US" sz="28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</a:t>
            </a:r>
            <a:r>
              <a:rPr lang="en-US" altLang="zh-CN" sz="28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lang="zh-CN" altLang="en-US" sz="28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很</a:t>
            </a:r>
            <a:r>
              <a:rPr lang="zh-CN" altLang="en-US" sz="54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</a:t>
            </a:r>
            <a:r>
              <a:rPr lang="zh-CN" altLang="en-US" sz="2800" b="1" strike="noStrike" noProof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呢？</a:t>
            </a:r>
            <a:endParaRPr lang="zh-CN" altLang="en-US" sz="2800" b="1" strike="noStrike" noProof="1">
              <a:solidFill>
                <a:schemeClr val="accent4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292" name="图片 2" descr="15690328267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13" y="4587875"/>
            <a:ext cx="1476375" cy="1476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文本框 3"/>
          <p:cNvSpPr txBox="1"/>
          <p:nvPr/>
        </p:nvSpPr>
        <p:spPr>
          <a:xfrm>
            <a:off x="1727200" y="1079500"/>
            <a:ext cx="5229225" cy="954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数组是一组由相同数据类型的元素组成的集合。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3"/>
          <p:cNvSpPr txBox="1"/>
          <p:nvPr/>
        </p:nvSpPr>
        <p:spPr>
          <a:xfrm>
            <a:off x="1727200" y="1079500"/>
            <a:ext cx="5229225" cy="95408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数组是一组由相同数据类型的元素组成的集合。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文本框 2"/>
          <p:cNvSpPr txBox="1"/>
          <p:nvPr/>
        </p:nvSpPr>
        <p:spPr>
          <a:xfrm>
            <a:off x="1816100" y="2519363"/>
            <a:ext cx="4826000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定义方法：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类型 数组名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常量表达式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文本框 2"/>
          <p:cNvSpPr txBox="1"/>
          <p:nvPr/>
        </p:nvSpPr>
        <p:spPr>
          <a:xfrm>
            <a:off x="1762125" y="1763713"/>
            <a:ext cx="482600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数组的初始化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类型 数组名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数组范围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]={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值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，值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，值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......}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也可以先定义，再通过输入赋值。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文本框 4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文本框 3"/>
          <p:cNvSpPr txBox="1"/>
          <p:nvPr/>
        </p:nvSpPr>
        <p:spPr>
          <a:xfrm>
            <a:off x="1349375" y="828675"/>
            <a:ext cx="6913563" cy="19996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数组的下标从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开始：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如：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 b[5]={1,2,3,4,5};</a:t>
            </a:r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声明数组</a:t>
            </a:r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中有</a:t>
            </a:r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个元素</a:t>
            </a:r>
            <a:r>
              <a:rPr lang="en-US" altLang="zh-CN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12345</a:t>
            </a:r>
            <a:r>
              <a:rPr lang="zh-CN" altLang="en-US" sz="2000">
                <a:solidFill>
                  <a:srgbClr val="92D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，每个元素的类型为整型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71600" y="3048000"/>
          <a:ext cx="6023610" cy="1121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935"/>
                <a:gridCol w="1003935"/>
                <a:gridCol w="1003935"/>
                <a:gridCol w="1003935"/>
                <a:gridCol w="1003935"/>
                <a:gridCol w="1003935"/>
              </a:tblGrid>
              <a:tr h="560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下标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560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元素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433" name="文本框 8"/>
          <p:cNvSpPr txBox="1"/>
          <p:nvPr/>
        </p:nvSpPr>
        <p:spPr>
          <a:xfrm>
            <a:off x="503238" y="279400"/>
            <a:ext cx="2484437" cy="5207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一维数组</a:t>
            </a:r>
            <a:endParaRPr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5624</Words>
  <Application>WPS 演示</Application>
  <PresentationFormat/>
  <Paragraphs>1044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华文隶书</vt:lpstr>
      <vt:lpstr>微软雅黑</vt:lpstr>
      <vt:lpstr>Arial Unicode MS</vt:lpstr>
      <vt:lpstr>Calibri</vt:lpstr>
      <vt:lpstr>默认设计模板</vt:lpstr>
      <vt:lpstr>1_默认设计模板</vt:lpstr>
      <vt:lpstr>2_默认设计模板</vt:lpstr>
      <vt:lpstr>3_默认设计模板</vt:lpstr>
      <vt:lpstr>4_默认设计模板</vt:lpstr>
      <vt:lpstr>5_默认设计模板</vt:lpstr>
      <vt:lpstr>第四课 数组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课后练习 (题目难度依据表情包分布)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第四课 数组</dc:title>
  <dc:creator>HP</dc:creator>
  <cp:lastModifiedBy>微言、精义</cp:lastModifiedBy>
  <cp:revision>41</cp:revision>
  <dcterms:created xsi:type="dcterms:W3CDTF">2019-09-23T06:36:00Z</dcterms:created>
  <dcterms:modified xsi:type="dcterms:W3CDTF">2019-09-29T06:32:54Z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