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0"/>
  </p:notesMasterIdLst>
  <p:sldIdLst>
    <p:sldId id="256" r:id="rId2"/>
    <p:sldId id="257" r:id="rId3"/>
    <p:sldId id="258" r:id="rId4"/>
    <p:sldId id="259" r:id="rId5"/>
    <p:sldId id="260" r:id="rId6"/>
    <p:sldId id="261" r:id="rId7"/>
    <p:sldId id="278" r:id="rId8"/>
    <p:sldId id="262" r:id="rId9"/>
    <p:sldId id="266" r:id="rId10"/>
    <p:sldId id="263" r:id="rId11"/>
    <p:sldId id="264" r:id="rId12"/>
    <p:sldId id="267" r:id="rId13"/>
    <p:sldId id="265" r:id="rId14"/>
    <p:sldId id="268" r:id="rId15"/>
    <p:sldId id="293" r:id="rId16"/>
    <p:sldId id="275" r:id="rId17"/>
    <p:sldId id="269" r:id="rId18"/>
    <p:sldId id="270" r:id="rId19"/>
    <p:sldId id="272" r:id="rId20"/>
    <p:sldId id="273" r:id="rId21"/>
    <p:sldId id="274" r:id="rId22"/>
    <p:sldId id="277" r:id="rId23"/>
    <p:sldId id="279" r:id="rId24"/>
    <p:sldId id="281" r:id="rId25"/>
    <p:sldId id="280" r:id="rId26"/>
    <p:sldId id="276" r:id="rId27"/>
    <p:sldId id="271" r:id="rId28"/>
    <p:sldId id="282" r:id="rId29"/>
    <p:sldId id="283" r:id="rId30"/>
    <p:sldId id="284" r:id="rId31"/>
    <p:sldId id="285" r:id="rId32"/>
    <p:sldId id="286" r:id="rId33"/>
    <p:sldId id="287" r:id="rId34"/>
    <p:sldId id="289" r:id="rId35"/>
    <p:sldId id="288" r:id="rId36"/>
    <p:sldId id="290" r:id="rId37"/>
    <p:sldId id="292"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2608" autoAdjust="0"/>
  </p:normalViewPr>
  <p:slideViewPr>
    <p:cSldViewPr snapToGrid="0">
      <p:cViewPr varScale="1">
        <p:scale>
          <a:sx n="60" d="100"/>
          <a:sy n="60"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72EAD-8AA3-46BF-A31C-2182A15B5F97}" type="datetimeFigureOut">
              <a:rPr lang="zh-CN" altLang="en-US" smtClean="0"/>
              <a:t>2019/5/27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EE621-0CCB-469B-B04A-C22A5DC7AEAC}" type="slidenum">
              <a:rPr lang="zh-CN" altLang="en-US" smtClean="0"/>
              <a:t>‹#›</a:t>
            </a:fld>
            <a:endParaRPr lang="zh-CN" altLang="en-US"/>
          </a:p>
        </p:txBody>
      </p:sp>
    </p:spTree>
    <p:extLst>
      <p:ext uri="{BB962C8B-B14F-4D97-AF65-F5344CB8AC3E}">
        <p14:creationId xmlns:p14="http://schemas.microsoft.com/office/powerpoint/2010/main" val="110530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a:t>
            </a:fld>
            <a:endParaRPr lang="zh-CN" altLang="en-US"/>
          </a:p>
        </p:txBody>
      </p:sp>
    </p:spTree>
    <p:extLst>
      <p:ext uri="{BB962C8B-B14F-4D97-AF65-F5344CB8AC3E}">
        <p14:creationId xmlns:p14="http://schemas.microsoft.com/office/powerpoint/2010/main" val="2293182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12</a:t>
            </a:fld>
            <a:endParaRPr lang="zh-CN" altLang="en-US"/>
          </a:p>
        </p:txBody>
      </p:sp>
    </p:spTree>
    <p:extLst>
      <p:ext uri="{BB962C8B-B14F-4D97-AF65-F5344CB8AC3E}">
        <p14:creationId xmlns:p14="http://schemas.microsoft.com/office/powerpoint/2010/main" val="1766720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13</a:t>
            </a:fld>
            <a:endParaRPr lang="zh-CN" altLang="en-US"/>
          </a:p>
        </p:txBody>
      </p:sp>
    </p:spTree>
    <p:extLst>
      <p:ext uri="{BB962C8B-B14F-4D97-AF65-F5344CB8AC3E}">
        <p14:creationId xmlns:p14="http://schemas.microsoft.com/office/powerpoint/2010/main" val="13137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14</a:t>
            </a:fld>
            <a:endParaRPr lang="zh-CN" altLang="en-US"/>
          </a:p>
        </p:txBody>
      </p:sp>
    </p:spTree>
    <p:extLst>
      <p:ext uri="{BB962C8B-B14F-4D97-AF65-F5344CB8AC3E}">
        <p14:creationId xmlns:p14="http://schemas.microsoft.com/office/powerpoint/2010/main" val="265105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15</a:t>
            </a:fld>
            <a:endParaRPr lang="zh-CN" altLang="en-US"/>
          </a:p>
        </p:txBody>
      </p:sp>
    </p:spTree>
    <p:extLst>
      <p:ext uri="{BB962C8B-B14F-4D97-AF65-F5344CB8AC3E}">
        <p14:creationId xmlns:p14="http://schemas.microsoft.com/office/powerpoint/2010/main" val="2318170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16</a:t>
            </a:fld>
            <a:endParaRPr lang="zh-CN" altLang="en-US"/>
          </a:p>
        </p:txBody>
      </p:sp>
    </p:spTree>
    <p:extLst>
      <p:ext uri="{BB962C8B-B14F-4D97-AF65-F5344CB8AC3E}">
        <p14:creationId xmlns:p14="http://schemas.microsoft.com/office/powerpoint/2010/main" val="3671291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17</a:t>
            </a:fld>
            <a:endParaRPr lang="zh-CN" altLang="en-US"/>
          </a:p>
        </p:txBody>
      </p:sp>
    </p:spTree>
    <p:extLst>
      <p:ext uri="{BB962C8B-B14F-4D97-AF65-F5344CB8AC3E}">
        <p14:creationId xmlns:p14="http://schemas.microsoft.com/office/powerpoint/2010/main" val="3178467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18</a:t>
            </a:fld>
            <a:endParaRPr lang="zh-CN" altLang="en-US"/>
          </a:p>
        </p:txBody>
      </p:sp>
    </p:spTree>
    <p:extLst>
      <p:ext uri="{BB962C8B-B14F-4D97-AF65-F5344CB8AC3E}">
        <p14:creationId xmlns:p14="http://schemas.microsoft.com/office/powerpoint/2010/main" val="411312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19</a:t>
            </a:fld>
            <a:endParaRPr lang="zh-CN" altLang="en-US"/>
          </a:p>
        </p:txBody>
      </p:sp>
    </p:spTree>
    <p:extLst>
      <p:ext uri="{BB962C8B-B14F-4D97-AF65-F5344CB8AC3E}">
        <p14:creationId xmlns:p14="http://schemas.microsoft.com/office/powerpoint/2010/main" val="942888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20</a:t>
            </a:fld>
            <a:endParaRPr lang="zh-CN" altLang="en-US"/>
          </a:p>
        </p:txBody>
      </p:sp>
    </p:spTree>
    <p:extLst>
      <p:ext uri="{BB962C8B-B14F-4D97-AF65-F5344CB8AC3E}">
        <p14:creationId xmlns:p14="http://schemas.microsoft.com/office/powerpoint/2010/main" val="2691078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21</a:t>
            </a:fld>
            <a:endParaRPr lang="zh-CN" altLang="en-US"/>
          </a:p>
        </p:txBody>
      </p:sp>
    </p:spTree>
    <p:extLst>
      <p:ext uri="{BB962C8B-B14F-4D97-AF65-F5344CB8AC3E}">
        <p14:creationId xmlns:p14="http://schemas.microsoft.com/office/powerpoint/2010/main" val="418495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a:t>
            </a:fld>
            <a:endParaRPr lang="zh-CN" altLang="en-US"/>
          </a:p>
        </p:txBody>
      </p:sp>
    </p:spTree>
    <p:extLst>
      <p:ext uri="{BB962C8B-B14F-4D97-AF65-F5344CB8AC3E}">
        <p14:creationId xmlns:p14="http://schemas.microsoft.com/office/powerpoint/2010/main" val="45433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22</a:t>
            </a:fld>
            <a:endParaRPr lang="zh-CN" altLang="en-US"/>
          </a:p>
        </p:txBody>
      </p:sp>
    </p:spTree>
    <p:extLst>
      <p:ext uri="{BB962C8B-B14F-4D97-AF65-F5344CB8AC3E}">
        <p14:creationId xmlns:p14="http://schemas.microsoft.com/office/powerpoint/2010/main" val="396708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23</a:t>
            </a:fld>
            <a:endParaRPr lang="zh-CN" altLang="en-US"/>
          </a:p>
        </p:txBody>
      </p:sp>
    </p:spTree>
    <p:extLst>
      <p:ext uri="{BB962C8B-B14F-4D97-AF65-F5344CB8AC3E}">
        <p14:creationId xmlns:p14="http://schemas.microsoft.com/office/powerpoint/2010/main" val="3347860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24</a:t>
            </a:fld>
            <a:endParaRPr lang="zh-CN" altLang="en-US"/>
          </a:p>
        </p:txBody>
      </p:sp>
    </p:spTree>
    <p:extLst>
      <p:ext uri="{BB962C8B-B14F-4D97-AF65-F5344CB8AC3E}">
        <p14:creationId xmlns:p14="http://schemas.microsoft.com/office/powerpoint/2010/main" val="2376418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25</a:t>
            </a:fld>
            <a:endParaRPr lang="zh-CN" altLang="en-US"/>
          </a:p>
        </p:txBody>
      </p:sp>
    </p:spTree>
    <p:extLst>
      <p:ext uri="{BB962C8B-B14F-4D97-AF65-F5344CB8AC3E}">
        <p14:creationId xmlns:p14="http://schemas.microsoft.com/office/powerpoint/2010/main" val="158054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26</a:t>
            </a:fld>
            <a:endParaRPr lang="zh-CN" altLang="en-US"/>
          </a:p>
        </p:txBody>
      </p:sp>
    </p:spTree>
    <p:extLst>
      <p:ext uri="{BB962C8B-B14F-4D97-AF65-F5344CB8AC3E}">
        <p14:creationId xmlns:p14="http://schemas.microsoft.com/office/powerpoint/2010/main" val="609963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27</a:t>
            </a:fld>
            <a:endParaRPr lang="zh-CN" altLang="en-US"/>
          </a:p>
        </p:txBody>
      </p:sp>
    </p:spTree>
    <p:extLst>
      <p:ext uri="{BB962C8B-B14F-4D97-AF65-F5344CB8AC3E}">
        <p14:creationId xmlns:p14="http://schemas.microsoft.com/office/powerpoint/2010/main" val="32124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29</a:t>
            </a:fld>
            <a:endParaRPr lang="zh-CN" altLang="en-US"/>
          </a:p>
        </p:txBody>
      </p:sp>
    </p:spTree>
    <p:extLst>
      <p:ext uri="{BB962C8B-B14F-4D97-AF65-F5344CB8AC3E}">
        <p14:creationId xmlns:p14="http://schemas.microsoft.com/office/powerpoint/2010/main" val="80486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30</a:t>
            </a:fld>
            <a:endParaRPr lang="zh-CN" altLang="en-US"/>
          </a:p>
        </p:txBody>
      </p:sp>
    </p:spTree>
    <p:extLst>
      <p:ext uri="{BB962C8B-B14F-4D97-AF65-F5344CB8AC3E}">
        <p14:creationId xmlns:p14="http://schemas.microsoft.com/office/powerpoint/2010/main" val="1417507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31</a:t>
            </a:fld>
            <a:endParaRPr lang="zh-CN" altLang="en-US"/>
          </a:p>
        </p:txBody>
      </p:sp>
    </p:spTree>
    <p:extLst>
      <p:ext uri="{BB962C8B-B14F-4D97-AF65-F5344CB8AC3E}">
        <p14:creationId xmlns:p14="http://schemas.microsoft.com/office/powerpoint/2010/main" val="3629907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32</a:t>
            </a:fld>
            <a:endParaRPr lang="zh-CN" altLang="en-US"/>
          </a:p>
        </p:txBody>
      </p:sp>
    </p:spTree>
    <p:extLst>
      <p:ext uri="{BB962C8B-B14F-4D97-AF65-F5344CB8AC3E}">
        <p14:creationId xmlns:p14="http://schemas.microsoft.com/office/powerpoint/2010/main" val="328623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4</a:t>
            </a:fld>
            <a:endParaRPr lang="zh-CN" altLang="en-US"/>
          </a:p>
        </p:txBody>
      </p:sp>
    </p:spTree>
    <p:extLst>
      <p:ext uri="{BB962C8B-B14F-4D97-AF65-F5344CB8AC3E}">
        <p14:creationId xmlns:p14="http://schemas.microsoft.com/office/powerpoint/2010/main" val="3724023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34</a:t>
            </a:fld>
            <a:endParaRPr lang="zh-CN" altLang="en-US"/>
          </a:p>
        </p:txBody>
      </p:sp>
    </p:spTree>
    <p:extLst>
      <p:ext uri="{BB962C8B-B14F-4D97-AF65-F5344CB8AC3E}">
        <p14:creationId xmlns:p14="http://schemas.microsoft.com/office/powerpoint/2010/main" val="42948614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35</a:t>
            </a:fld>
            <a:endParaRPr lang="zh-CN" altLang="en-US"/>
          </a:p>
        </p:txBody>
      </p:sp>
    </p:spTree>
    <p:extLst>
      <p:ext uri="{BB962C8B-B14F-4D97-AF65-F5344CB8AC3E}">
        <p14:creationId xmlns:p14="http://schemas.microsoft.com/office/powerpoint/2010/main" val="2291661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36</a:t>
            </a:fld>
            <a:endParaRPr lang="zh-CN" altLang="en-US"/>
          </a:p>
        </p:txBody>
      </p:sp>
    </p:spTree>
    <p:extLst>
      <p:ext uri="{BB962C8B-B14F-4D97-AF65-F5344CB8AC3E}">
        <p14:creationId xmlns:p14="http://schemas.microsoft.com/office/powerpoint/2010/main" val="21667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38</a:t>
            </a:fld>
            <a:endParaRPr lang="zh-CN" altLang="en-US"/>
          </a:p>
        </p:txBody>
      </p:sp>
    </p:spTree>
    <p:extLst>
      <p:ext uri="{BB962C8B-B14F-4D97-AF65-F5344CB8AC3E}">
        <p14:creationId xmlns:p14="http://schemas.microsoft.com/office/powerpoint/2010/main" val="56540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AEE621-0CCB-469B-B04A-C22A5DC7AEAC}" type="slidenum">
              <a:rPr lang="zh-CN" altLang="en-US" smtClean="0"/>
              <a:t>5</a:t>
            </a:fld>
            <a:endParaRPr lang="zh-CN" altLang="en-US"/>
          </a:p>
        </p:txBody>
      </p:sp>
    </p:spTree>
    <p:extLst>
      <p:ext uri="{BB962C8B-B14F-4D97-AF65-F5344CB8AC3E}">
        <p14:creationId xmlns:p14="http://schemas.microsoft.com/office/powerpoint/2010/main" val="2931579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AEE621-0CCB-469B-B04A-C22A5DC7AEAC}" type="slidenum">
              <a:rPr lang="zh-CN" altLang="en-US" smtClean="0"/>
              <a:t>6</a:t>
            </a:fld>
            <a:endParaRPr lang="zh-CN" altLang="en-US"/>
          </a:p>
        </p:txBody>
      </p:sp>
    </p:spTree>
    <p:extLst>
      <p:ext uri="{BB962C8B-B14F-4D97-AF65-F5344CB8AC3E}">
        <p14:creationId xmlns:p14="http://schemas.microsoft.com/office/powerpoint/2010/main" val="399718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8</a:t>
            </a:fld>
            <a:endParaRPr lang="zh-CN" altLang="en-US"/>
          </a:p>
        </p:txBody>
      </p:sp>
    </p:spTree>
    <p:extLst>
      <p:ext uri="{BB962C8B-B14F-4D97-AF65-F5344CB8AC3E}">
        <p14:creationId xmlns:p14="http://schemas.microsoft.com/office/powerpoint/2010/main" val="159928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9</a:t>
            </a:fld>
            <a:endParaRPr lang="zh-CN" altLang="en-US"/>
          </a:p>
        </p:txBody>
      </p:sp>
    </p:spTree>
    <p:extLst>
      <p:ext uri="{BB962C8B-B14F-4D97-AF65-F5344CB8AC3E}">
        <p14:creationId xmlns:p14="http://schemas.microsoft.com/office/powerpoint/2010/main" val="421106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10</a:t>
            </a:fld>
            <a:endParaRPr lang="zh-CN" altLang="en-US"/>
          </a:p>
        </p:txBody>
      </p:sp>
    </p:spTree>
    <p:extLst>
      <p:ext uri="{BB962C8B-B14F-4D97-AF65-F5344CB8AC3E}">
        <p14:creationId xmlns:p14="http://schemas.microsoft.com/office/powerpoint/2010/main" val="203408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AEE621-0CCB-469B-B04A-C22A5DC7AEAC}" type="slidenum">
              <a:rPr lang="zh-CN" altLang="en-US" smtClean="0"/>
              <a:t>11</a:t>
            </a:fld>
            <a:endParaRPr lang="zh-CN" altLang="en-US"/>
          </a:p>
        </p:txBody>
      </p:sp>
    </p:spTree>
    <p:extLst>
      <p:ext uri="{BB962C8B-B14F-4D97-AF65-F5344CB8AC3E}">
        <p14:creationId xmlns:p14="http://schemas.microsoft.com/office/powerpoint/2010/main" val="244561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F6A747-187D-4917-A9D1-3E71F73D42EA}"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236752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62A6DF0-29E2-436F-B80D-EF19C4C01A22}"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96560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C441E02-2CAC-42DD-A849-AC23A692FA99}"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609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54785B3-8A45-40BE-8CBA-E6617E353B8A}"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4093794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465D7A-B606-4CB8-B961-988307EAB87C}"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8635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1F9CED-0E78-4E57-9CC5-FCCE53BE300E}"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600554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52774B0-3E3E-4C1C-9CA1-21070FD5D21F}"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321039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A9B040-93A8-49BE-99D2-59645E141408}"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291308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EBEC03-6EA8-4148-8F14-3EA96D6F950A}"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227213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817334D-8F01-4D8A-AC81-F99AB66ECB3B}" type="datetime1">
              <a:rPr lang="zh-CN" altLang="en-US" smtClean="0"/>
              <a:t>2019/5/27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82002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EA48B43-01BF-4453-BE7B-9BF79954F92F}" type="datetime1">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30417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59DE30F-FC84-483D-B9B7-55F12E1E9A40}" type="datetime1">
              <a:rPr lang="zh-CN" altLang="en-US" smtClean="0"/>
              <a:t>2019/5/27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02981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0CAC057-3A28-4672-9E48-2D1D11624438}" type="datetime1">
              <a:rPr lang="zh-CN" altLang="en-US" smtClean="0"/>
              <a:t>2019/5/27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383411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095A3-BE9B-4D9B-A26A-EDEC5C107140}" type="datetime1">
              <a:rPr lang="zh-CN" altLang="en-US" smtClean="0"/>
              <a:t>2019/5/27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75503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540D287-0FB4-476C-B15B-E2FDB8C30608}" type="datetime1">
              <a:rPr lang="zh-CN" altLang="en-US" smtClean="0"/>
              <a:t>2019/5/27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410697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13B711E-48E2-4B58-BFEF-A4E38193DCC2}" type="slidenum">
              <a:rPr lang="zh-CN" altLang="en-US" smtClean="0"/>
              <a:t>‹#›</a:t>
            </a:fld>
            <a:endParaRPr lang="zh-CN" altLang="en-US"/>
          </a:p>
        </p:txBody>
      </p:sp>
      <p:sp>
        <p:nvSpPr>
          <p:cNvPr id="5" name="Date Placeholder 4"/>
          <p:cNvSpPr>
            <a:spLocks noGrp="1"/>
          </p:cNvSpPr>
          <p:nvPr>
            <p:ph type="dt" sz="half" idx="10"/>
          </p:nvPr>
        </p:nvSpPr>
        <p:spPr/>
        <p:txBody>
          <a:bodyPr/>
          <a:lstStyle/>
          <a:p>
            <a:fld id="{D180E8EB-598B-4146-B893-83B5C0CBA91D}" type="datetime1">
              <a:rPr lang="zh-CN" altLang="en-US" smtClean="0"/>
              <a:t>2019/5/27</a:t>
            </a:fld>
            <a:endParaRPr lang="zh-CN" altLang="en-US"/>
          </a:p>
        </p:txBody>
      </p:sp>
    </p:spTree>
    <p:extLst>
      <p:ext uri="{BB962C8B-B14F-4D97-AF65-F5344CB8AC3E}">
        <p14:creationId xmlns:p14="http://schemas.microsoft.com/office/powerpoint/2010/main" val="369348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9D5E11-5513-4C09-A177-780BE13E5034}" type="datetime1">
              <a:rPr lang="zh-CN" altLang="en-US" smtClean="0"/>
              <a:t>2019/5/27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3B711E-48E2-4B58-BFEF-A4E38193DCC2}" type="slidenum">
              <a:rPr lang="zh-CN" altLang="en-US" smtClean="0"/>
              <a:t>‹#›</a:t>
            </a:fld>
            <a:endParaRPr lang="zh-CN" altLang="en-US"/>
          </a:p>
        </p:txBody>
      </p:sp>
    </p:spTree>
    <p:extLst>
      <p:ext uri="{BB962C8B-B14F-4D97-AF65-F5344CB8AC3E}">
        <p14:creationId xmlns:p14="http://schemas.microsoft.com/office/powerpoint/2010/main" val="12862885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blog.csdn.net/bone_ace/article/details/46239187"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csdn.net/wang_heng199/article/details/7447773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31.xml.rels><?xml version="1.0" encoding="UTF-8" standalone="yes"?>
<Relationships xmlns="http://schemas.openxmlformats.org/package/2006/relationships"><Relationship Id="rId3" Type="http://schemas.openxmlformats.org/officeDocument/2006/relationships/hyperlink" Target="https://blog.csdn.net/qq_40861916/article/details/83541403"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hyperlink" Target="https://blog.csdn.net/a15129395718/article/details/5243561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blog.csdn.net/clasky/article/details/999023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b="1" dirty="0" smtClean="0"/>
              <a:t>计算几何</a:t>
            </a:r>
            <a:endParaRPr lang="zh-CN" altLang="en-US" sz="6000" b="1" dirty="0"/>
          </a:p>
        </p:txBody>
      </p:sp>
      <p:sp>
        <p:nvSpPr>
          <p:cNvPr id="3" name="副标题 2"/>
          <p:cNvSpPr>
            <a:spLocks noGrp="1"/>
          </p:cNvSpPr>
          <p:nvPr>
            <p:ph type="subTitle" idx="1"/>
          </p:nvPr>
        </p:nvSpPr>
        <p:spPr/>
        <p:txBody>
          <a:bodyPr>
            <a:normAutofit/>
          </a:bodyPr>
          <a:lstStyle/>
          <a:p>
            <a:r>
              <a:rPr lang="zh-CN" altLang="en-US" sz="2400" dirty="0" smtClean="0">
                <a:latin typeface="+mn-ea"/>
              </a:rPr>
              <a:t>小</a:t>
            </a:r>
            <a:r>
              <a:rPr lang="en-US" altLang="zh-CN" sz="2400" dirty="0" smtClean="0">
                <a:latin typeface="+mn-ea"/>
              </a:rPr>
              <a:t>C</a:t>
            </a:r>
            <a:r>
              <a:rPr lang="zh-CN" altLang="en-US" sz="2400" dirty="0" smtClean="0">
                <a:latin typeface="+mn-ea"/>
              </a:rPr>
              <a:t>同学</a:t>
            </a:r>
            <a:endParaRPr lang="en-US" altLang="zh-CN" sz="2400" dirty="0" smtClean="0">
              <a:latin typeface="+mn-ea"/>
            </a:endParaRPr>
          </a:p>
          <a:p>
            <a:r>
              <a:rPr lang="en-US" altLang="zh-CN" sz="2400" dirty="0" smtClean="0">
                <a:latin typeface="+mn-ea"/>
              </a:rPr>
              <a:t>2019-05-29</a:t>
            </a:r>
            <a:endParaRPr lang="zh-CN" altLang="en-US" sz="2400" dirty="0">
              <a:latin typeface="+mn-ea"/>
            </a:endParaRPr>
          </a:p>
        </p:txBody>
      </p:sp>
      <p:pic>
        <p:nvPicPr>
          <p:cNvPr id="9" name="图片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00148" y="2200988"/>
            <a:ext cx="3695700" cy="2743200"/>
          </a:xfrm>
          <a:prstGeom prst="rect">
            <a:avLst/>
          </a:prstGeom>
        </p:spPr>
      </p:pic>
    </p:spTree>
    <p:extLst>
      <p:ext uri="{BB962C8B-B14F-4D97-AF65-F5344CB8AC3E}">
        <p14:creationId xmlns:p14="http://schemas.microsoft.com/office/powerpoint/2010/main" val="3054371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线段</a:t>
            </a:r>
            <a:endParaRPr lang="zh-CN" altLang="en-US" b="1" dirty="0"/>
          </a:p>
        </p:txBody>
      </p:sp>
      <p:sp>
        <p:nvSpPr>
          <p:cNvPr id="3" name="内容占位符 2"/>
          <p:cNvSpPr>
            <a:spLocks noGrp="1"/>
          </p:cNvSpPr>
          <p:nvPr>
            <p:ph idx="1"/>
          </p:nvPr>
        </p:nvSpPr>
        <p:spPr>
          <a:xfrm>
            <a:off x="677334" y="1608083"/>
            <a:ext cx="9775204" cy="4887310"/>
          </a:xfrm>
        </p:spPr>
        <p:txBody>
          <a:bodyPr>
            <a:normAutofit/>
          </a:bodyPr>
          <a:lstStyle/>
          <a:p>
            <a:r>
              <a:rPr lang="zh-CN" altLang="en-US" sz="2400" dirty="0" smtClean="0">
                <a:latin typeface="+mn-ea"/>
              </a:rPr>
              <a:t>向量既可以表示一个</a:t>
            </a:r>
            <a:r>
              <a:rPr lang="zh-CN" altLang="en-US" sz="2400" b="1" dirty="0" smtClean="0">
                <a:solidFill>
                  <a:srgbClr val="0070C0"/>
                </a:solidFill>
                <a:latin typeface="+mn-ea"/>
              </a:rPr>
              <a:t>点</a:t>
            </a:r>
            <a:r>
              <a:rPr lang="zh-CN" altLang="en-US" sz="2400" dirty="0" smtClean="0">
                <a:latin typeface="+mn-ea"/>
              </a:rPr>
              <a:t>，也可以表示一个</a:t>
            </a:r>
            <a:r>
              <a:rPr lang="zh-CN" altLang="en-US" sz="2400" b="1" dirty="0" smtClean="0">
                <a:solidFill>
                  <a:srgbClr val="0070C0"/>
                </a:solidFill>
                <a:latin typeface="+mn-ea"/>
              </a:rPr>
              <a:t>有向线段</a:t>
            </a:r>
            <a:r>
              <a:rPr lang="zh-CN" altLang="en-US" sz="2400" dirty="0" smtClean="0">
                <a:latin typeface="+mn-ea"/>
              </a:rPr>
              <a:t>。</a:t>
            </a:r>
            <a:endParaRPr lang="en-US" altLang="zh-CN" sz="2400" dirty="0" smtClean="0">
              <a:latin typeface="+mn-ea"/>
            </a:endParaRPr>
          </a:p>
          <a:p>
            <a:r>
              <a:rPr lang="zh-CN" altLang="en-US" sz="2400" dirty="0" smtClean="0">
                <a:latin typeface="+mn-ea"/>
              </a:rPr>
              <a:t>线段</a:t>
            </a:r>
            <a:r>
              <a:rPr lang="en-US" altLang="zh-CN" sz="2400" dirty="0" smtClean="0">
                <a:latin typeface="+mn-ea"/>
              </a:rPr>
              <a:t>AB</a:t>
            </a:r>
            <a:r>
              <a:rPr lang="zh-CN" altLang="en-US" sz="2400" dirty="0" smtClean="0">
                <a:latin typeface="+mn-ea"/>
              </a:rPr>
              <a:t>可以用端点</a:t>
            </a:r>
            <a:r>
              <a:rPr lang="en-US" altLang="zh-CN" sz="2400" dirty="0" smtClean="0">
                <a:latin typeface="+mn-ea"/>
              </a:rPr>
              <a:t>A</a:t>
            </a:r>
            <a:r>
              <a:rPr lang="zh-CN" altLang="en-US" sz="2400" dirty="0" smtClean="0">
                <a:latin typeface="+mn-ea"/>
              </a:rPr>
              <a:t>和端点</a:t>
            </a:r>
            <a:r>
              <a:rPr lang="en-US" altLang="zh-CN" sz="2400" dirty="0" smtClean="0">
                <a:latin typeface="+mn-ea"/>
              </a:rPr>
              <a:t>B</a:t>
            </a:r>
            <a:r>
              <a:rPr lang="zh-CN" altLang="en-US" sz="2400" dirty="0" smtClean="0">
                <a:latin typeface="+mn-ea"/>
              </a:rPr>
              <a:t>的坐标来表示：</a:t>
            </a:r>
            <a:endParaRPr lang="en-US" altLang="zh-CN" sz="2400" dirty="0" smtClean="0">
              <a:latin typeface="+mn-ea"/>
            </a:endParaRPr>
          </a:p>
          <a:p>
            <a:r>
              <a:rPr lang="en-US" altLang="zh-CN" sz="2400" dirty="0" smtClean="0">
                <a:latin typeface="+mn-ea"/>
              </a:rPr>
              <a:t>Segment(A,B)={ A(x</a:t>
            </a:r>
            <a:r>
              <a:rPr lang="en-US" altLang="zh-CN" sz="2400" baseline="-25000" dirty="0" smtClean="0">
                <a:latin typeface="+mn-ea"/>
              </a:rPr>
              <a:t>1</a:t>
            </a:r>
            <a:r>
              <a:rPr lang="en-US" altLang="zh-CN" sz="2400" dirty="0" smtClean="0">
                <a:latin typeface="+mn-ea"/>
              </a:rPr>
              <a:t>,y</a:t>
            </a:r>
            <a:r>
              <a:rPr lang="en-US" altLang="zh-CN" sz="2400" baseline="-25000" dirty="0" smtClean="0">
                <a:latin typeface="+mn-ea"/>
              </a:rPr>
              <a:t>1</a:t>
            </a:r>
            <a:r>
              <a:rPr lang="en-US" altLang="zh-CN" sz="2400" dirty="0" smtClean="0">
                <a:latin typeface="+mn-ea"/>
              </a:rPr>
              <a:t>) , B(x</a:t>
            </a:r>
            <a:r>
              <a:rPr lang="en-US" altLang="zh-CN" sz="2400" baseline="-25000" dirty="0" smtClean="0">
                <a:latin typeface="+mn-ea"/>
              </a:rPr>
              <a:t>2</a:t>
            </a:r>
            <a:r>
              <a:rPr lang="en-US" altLang="zh-CN" sz="2400" dirty="0" smtClean="0">
                <a:latin typeface="+mn-ea"/>
              </a:rPr>
              <a:t>,y</a:t>
            </a:r>
            <a:r>
              <a:rPr lang="en-US" altLang="zh-CN" sz="2400" baseline="-25000" dirty="0" smtClean="0">
                <a:latin typeface="+mn-ea"/>
              </a:rPr>
              <a:t>2</a:t>
            </a:r>
            <a:r>
              <a:rPr lang="en-US" altLang="zh-CN" sz="2400" dirty="0" smtClean="0">
                <a:latin typeface="+mn-ea"/>
              </a:rPr>
              <a:t>) }</a:t>
            </a:r>
          </a:p>
        </p:txBody>
      </p:sp>
      <p:pic>
        <p:nvPicPr>
          <p:cNvPr id="6" name="图片 5"/>
          <p:cNvPicPr>
            <a:picLocks noChangeAspect="1"/>
          </p:cNvPicPr>
          <p:nvPr/>
        </p:nvPicPr>
        <p:blipFill>
          <a:blip r:embed="rId3"/>
          <a:stretch>
            <a:fillRect/>
          </a:stretch>
        </p:blipFill>
        <p:spPr>
          <a:xfrm>
            <a:off x="1067253" y="4554548"/>
            <a:ext cx="6477000" cy="1200150"/>
          </a:xfrm>
          <a:prstGeom prst="rect">
            <a:avLst/>
          </a:prstGeom>
        </p:spPr>
      </p:pic>
      <p:pic>
        <p:nvPicPr>
          <p:cNvPr id="8" name="图片 7"/>
          <p:cNvPicPr>
            <a:picLocks noChangeAspect="1"/>
          </p:cNvPicPr>
          <p:nvPr/>
        </p:nvPicPr>
        <p:blipFill>
          <a:blip r:embed="rId4"/>
          <a:stretch>
            <a:fillRect/>
          </a:stretch>
        </p:blipFill>
        <p:spPr>
          <a:xfrm>
            <a:off x="1067253" y="3180977"/>
            <a:ext cx="7115175" cy="1200150"/>
          </a:xfrm>
          <a:prstGeom prst="rect">
            <a:avLst/>
          </a:prstGeom>
        </p:spPr>
      </p:pic>
    </p:spTree>
    <p:extLst>
      <p:ext uri="{BB962C8B-B14F-4D97-AF65-F5344CB8AC3E}">
        <p14:creationId xmlns:p14="http://schemas.microsoft.com/office/powerpoint/2010/main" val="3094801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直线</a:t>
            </a:r>
            <a:endParaRPr lang="zh-CN" altLang="en-US" b="1" dirty="0"/>
          </a:p>
        </p:txBody>
      </p:sp>
      <p:sp>
        <p:nvSpPr>
          <p:cNvPr id="3" name="内容占位符 2"/>
          <p:cNvSpPr>
            <a:spLocks noGrp="1"/>
          </p:cNvSpPr>
          <p:nvPr>
            <p:ph idx="1"/>
          </p:nvPr>
        </p:nvSpPr>
        <p:spPr>
          <a:xfrm>
            <a:off x="677333" y="1608083"/>
            <a:ext cx="10266438" cy="4887310"/>
          </a:xfrm>
        </p:spPr>
        <p:txBody>
          <a:bodyPr>
            <a:normAutofit/>
          </a:bodyPr>
          <a:lstStyle/>
          <a:p>
            <a:r>
              <a:rPr lang="zh-CN" altLang="en-US" sz="2400" dirty="0" smtClean="0">
                <a:latin typeface="+mn-ea"/>
              </a:rPr>
              <a:t>直线可以用直线上的任意两个点</a:t>
            </a:r>
            <a:r>
              <a:rPr lang="en-US" altLang="zh-CN" sz="2400" dirty="0" smtClean="0">
                <a:latin typeface="+mn-ea"/>
              </a:rPr>
              <a:t>A</a:t>
            </a:r>
            <a:r>
              <a:rPr lang="zh-CN" altLang="en-US" sz="2400" dirty="0" smtClean="0">
                <a:latin typeface="+mn-ea"/>
              </a:rPr>
              <a:t>、</a:t>
            </a:r>
            <a:r>
              <a:rPr lang="en-US" altLang="zh-CN" sz="2400" dirty="0" smtClean="0">
                <a:latin typeface="+mn-ea"/>
              </a:rPr>
              <a:t>B</a:t>
            </a:r>
            <a:r>
              <a:rPr lang="zh-CN" altLang="en-US" sz="2400" dirty="0" smtClean="0">
                <a:latin typeface="+mn-ea"/>
              </a:rPr>
              <a:t>的坐标来表示：</a:t>
            </a:r>
            <a:endParaRPr lang="en-US" altLang="zh-CN" sz="2400" dirty="0" smtClean="0">
              <a:latin typeface="+mn-ea"/>
            </a:endParaRPr>
          </a:p>
          <a:p>
            <a:r>
              <a:rPr lang="en-US" altLang="zh-CN" sz="2400" dirty="0" smtClean="0">
                <a:latin typeface="+mn-ea"/>
              </a:rPr>
              <a:t>Line:{ </a:t>
            </a:r>
            <a:r>
              <a:rPr lang="en-US" altLang="zh-CN" sz="2400" dirty="0" smtClean="0">
                <a:latin typeface="+mn-ea"/>
              </a:rPr>
              <a:t>x(t)=x</a:t>
            </a:r>
            <a:r>
              <a:rPr lang="en-US" altLang="zh-CN" sz="2400" baseline="-25000" dirty="0" smtClean="0">
                <a:latin typeface="+mn-ea"/>
              </a:rPr>
              <a:t>1</a:t>
            </a:r>
            <a:r>
              <a:rPr lang="en-US" altLang="zh-CN" sz="2400" dirty="0" smtClean="0">
                <a:latin typeface="+mn-ea"/>
              </a:rPr>
              <a:t>+(x</a:t>
            </a:r>
            <a:r>
              <a:rPr lang="en-US" altLang="zh-CN" sz="2400" baseline="-25000" dirty="0" smtClean="0">
                <a:latin typeface="+mn-ea"/>
              </a:rPr>
              <a:t>2</a:t>
            </a:r>
            <a:r>
              <a:rPr lang="en-US" altLang="zh-CN" sz="2400" dirty="0" smtClean="0">
                <a:latin typeface="+mn-ea"/>
              </a:rPr>
              <a:t>-x</a:t>
            </a:r>
            <a:r>
              <a:rPr lang="en-US" altLang="zh-CN" sz="2400" baseline="-25000" dirty="0" smtClean="0">
                <a:latin typeface="+mn-ea"/>
              </a:rPr>
              <a:t>1</a:t>
            </a:r>
            <a:r>
              <a:rPr lang="en-US" altLang="zh-CN" sz="2400" dirty="0" smtClean="0">
                <a:latin typeface="+mn-ea"/>
              </a:rPr>
              <a:t>)*t , </a:t>
            </a:r>
            <a:r>
              <a:rPr lang="en-US" altLang="zh-CN" sz="2400" dirty="0" smtClean="0">
                <a:latin typeface="+mn-ea"/>
              </a:rPr>
              <a:t>y(t)=y</a:t>
            </a:r>
            <a:r>
              <a:rPr lang="en-US" altLang="zh-CN" sz="2400" baseline="-25000" dirty="0" smtClean="0">
                <a:latin typeface="+mn-ea"/>
              </a:rPr>
              <a:t>1</a:t>
            </a:r>
            <a:r>
              <a:rPr lang="en-US" altLang="zh-CN" sz="2400" dirty="0" smtClean="0">
                <a:latin typeface="+mn-ea"/>
              </a:rPr>
              <a:t>+(y</a:t>
            </a:r>
            <a:r>
              <a:rPr lang="en-US" altLang="zh-CN" sz="2400" baseline="-25000" dirty="0" smtClean="0">
                <a:latin typeface="+mn-ea"/>
              </a:rPr>
              <a:t>2</a:t>
            </a:r>
            <a:r>
              <a:rPr lang="en-US" altLang="zh-CN" sz="2400" dirty="0" smtClean="0">
                <a:latin typeface="+mn-ea"/>
              </a:rPr>
              <a:t>-y</a:t>
            </a:r>
            <a:r>
              <a:rPr lang="en-US" altLang="zh-CN" sz="2400" baseline="-25000" dirty="0" smtClean="0">
                <a:latin typeface="+mn-ea"/>
              </a:rPr>
              <a:t>1</a:t>
            </a:r>
            <a:r>
              <a:rPr lang="en-US" altLang="zh-CN" sz="2400" dirty="0" smtClean="0">
                <a:latin typeface="+mn-ea"/>
              </a:rPr>
              <a:t>)*t </a:t>
            </a:r>
            <a:r>
              <a:rPr lang="en-US" altLang="zh-CN" sz="2400" dirty="0" smtClean="0">
                <a:latin typeface="+mn-ea"/>
              </a:rPr>
              <a:t>}</a:t>
            </a:r>
          </a:p>
          <a:p>
            <a:r>
              <a:rPr lang="zh-CN" altLang="en-US" sz="2400" dirty="0" smtClean="0">
                <a:latin typeface="+mn-ea"/>
              </a:rPr>
              <a:t>（这种写法是带有</a:t>
            </a:r>
            <a:r>
              <a:rPr lang="zh-CN" altLang="en-US" sz="2400" b="1" dirty="0" smtClean="0">
                <a:solidFill>
                  <a:srgbClr val="0070C0"/>
                </a:solidFill>
                <a:latin typeface="+mn-ea"/>
              </a:rPr>
              <a:t>参数</a:t>
            </a:r>
            <a:r>
              <a:rPr lang="en-US" altLang="zh-CN" sz="2400" b="1" dirty="0" smtClean="0">
                <a:solidFill>
                  <a:srgbClr val="0070C0"/>
                </a:solidFill>
                <a:latin typeface="+mn-ea"/>
              </a:rPr>
              <a:t>t</a:t>
            </a:r>
            <a:r>
              <a:rPr lang="zh-CN" altLang="en-US" sz="2400" dirty="0" smtClean="0">
                <a:latin typeface="+mn-ea"/>
              </a:rPr>
              <a:t>的方程）</a:t>
            </a:r>
            <a:endParaRPr lang="en-US" altLang="zh-CN" sz="2400" dirty="0" smtClean="0">
              <a:latin typeface="+mn-ea"/>
            </a:endParaRPr>
          </a:p>
          <a:p>
            <a:endParaRPr lang="en-US" altLang="zh-CN" sz="2400" dirty="0" smtClean="0">
              <a:latin typeface="+mn-ea"/>
            </a:endParaRPr>
          </a:p>
          <a:p>
            <a:r>
              <a:rPr lang="zh-CN" altLang="en-US" sz="2400" dirty="0" smtClean="0">
                <a:latin typeface="+mn-ea"/>
              </a:rPr>
              <a:t>当</a:t>
            </a:r>
            <a:r>
              <a:rPr lang="en-US" altLang="zh-CN" sz="2400" dirty="0" smtClean="0">
                <a:latin typeface="+mn-ea"/>
              </a:rPr>
              <a:t>t=0</a:t>
            </a:r>
            <a:r>
              <a:rPr lang="zh-CN" altLang="en-US" sz="2400" dirty="0" smtClean="0">
                <a:latin typeface="+mn-ea"/>
              </a:rPr>
              <a:t>时，表示直线上的</a:t>
            </a:r>
            <a:r>
              <a:rPr lang="en-US" altLang="zh-CN" sz="2400" dirty="0" smtClean="0">
                <a:latin typeface="+mn-ea"/>
              </a:rPr>
              <a:t>A</a:t>
            </a:r>
            <a:r>
              <a:rPr lang="zh-CN" altLang="en-US" sz="2400" dirty="0" smtClean="0">
                <a:latin typeface="+mn-ea"/>
              </a:rPr>
              <a:t>点。</a:t>
            </a:r>
            <a:endParaRPr lang="en-US" altLang="zh-CN" sz="2400" dirty="0" smtClean="0">
              <a:latin typeface="+mn-ea"/>
            </a:endParaRPr>
          </a:p>
          <a:p>
            <a:r>
              <a:rPr lang="zh-CN" altLang="en-US" sz="2400" dirty="0" smtClean="0">
                <a:latin typeface="+mn-ea"/>
              </a:rPr>
              <a:t>当</a:t>
            </a:r>
            <a:r>
              <a:rPr lang="en-US" altLang="zh-CN" sz="2400" dirty="0" smtClean="0">
                <a:latin typeface="+mn-ea"/>
              </a:rPr>
              <a:t>t=1</a:t>
            </a:r>
            <a:r>
              <a:rPr lang="zh-CN" altLang="en-US" sz="2400" dirty="0" smtClean="0">
                <a:latin typeface="+mn-ea"/>
              </a:rPr>
              <a:t>时，表示直线上的</a:t>
            </a:r>
            <a:r>
              <a:rPr lang="en-US" altLang="zh-CN" sz="2400" dirty="0" smtClean="0">
                <a:latin typeface="+mn-ea"/>
              </a:rPr>
              <a:t>B</a:t>
            </a:r>
            <a:r>
              <a:rPr lang="zh-CN" altLang="en-US" sz="2400" dirty="0" smtClean="0">
                <a:latin typeface="+mn-ea"/>
              </a:rPr>
              <a:t>点。</a:t>
            </a:r>
            <a:endParaRPr lang="en-US" altLang="zh-CN" sz="2400" dirty="0" smtClean="0">
              <a:latin typeface="+mn-ea"/>
            </a:endParaRPr>
          </a:p>
          <a:p>
            <a:r>
              <a:rPr lang="zh-CN" altLang="en-US" sz="2400" dirty="0" smtClean="0">
                <a:latin typeface="+mn-ea"/>
              </a:rPr>
              <a:t>当</a:t>
            </a:r>
            <a:r>
              <a:rPr lang="en-US" altLang="zh-CN" sz="2400" dirty="0" smtClean="0">
                <a:latin typeface="+mn-ea"/>
              </a:rPr>
              <a:t>0&lt;=t&lt;=1</a:t>
            </a:r>
            <a:r>
              <a:rPr lang="zh-CN" altLang="en-US" sz="2400" dirty="0" smtClean="0">
                <a:latin typeface="+mn-ea"/>
              </a:rPr>
              <a:t>时，表示线段</a:t>
            </a:r>
            <a:r>
              <a:rPr lang="en-US" altLang="zh-CN" sz="2400" dirty="0" smtClean="0">
                <a:latin typeface="+mn-ea"/>
              </a:rPr>
              <a:t>AB</a:t>
            </a:r>
            <a:r>
              <a:rPr lang="zh-CN" altLang="en-US" sz="2400" dirty="0" smtClean="0">
                <a:latin typeface="+mn-ea"/>
              </a:rPr>
              <a:t>。</a:t>
            </a:r>
            <a:endParaRPr lang="en-US" altLang="zh-CN" sz="2400" dirty="0" smtClean="0">
              <a:latin typeface="+mn-ea"/>
            </a:endParaRPr>
          </a:p>
          <a:p>
            <a:r>
              <a:rPr lang="zh-CN" altLang="en-US" sz="2400" dirty="0" smtClean="0">
                <a:latin typeface="+mn-ea"/>
              </a:rPr>
              <a:t>当</a:t>
            </a:r>
            <a:r>
              <a:rPr lang="en-US" altLang="zh-CN" sz="2400" dirty="0" smtClean="0">
                <a:latin typeface="+mn-ea"/>
              </a:rPr>
              <a:t>t&gt;=0</a:t>
            </a:r>
            <a:r>
              <a:rPr lang="zh-CN" altLang="en-US" sz="2400" dirty="0" smtClean="0">
                <a:latin typeface="+mn-ea"/>
              </a:rPr>
              <a:t>时，表示以</a:t>
            </a:r>
            <a:r>
              <a:rPr lang="en-US" altLang="zh-CN" sz="2400" dirty="0" smtClean="0">
                <a:latin typeface="+mn-ea"/>
              </a:rPr>
              <a:t>A</a:t>
            </a:r>
            <a:r>
              <a:rPr lang="zh-CN" altLang="en-US" sz="2400" dirty="0" smtClean="0">
                <a:latin typeface="+mn-ea"/>
              </a:rPr>
              <a:t>为起点，沿</a:t>
            </a:r>
            <a:r>
              <a:rPr lang="en-US" altLang="zh-CN" sz="2400" dirty="0" smtClean="0">
                <a:latin typeface="+mn-ea"/>
              </a:rPr>
              <a:t>AB</a:t>
            </a:r>
            <a:r>
              <a:rPr lang="zh-CN" altLang="en-US" sz="2400" dirty="0" smtClean="0">
                <a:latin typeface="+mn-ea"/>
              </a:rPr>
              <a:t>方向的一条射线。</a:t>
            </a:r>
            <a:endParaRPr lang="en-US" altLang="zh-CN" sz="2400" dirty="0" smtClean="0">
              <a:latin typeface="+mn-ea"/>
            </a:endParaRPr>
          </a:p>
          <a:p>
            <a:endParaRPr lang="en-US" altLang="zh-CN" sz="2400" dirty="0" smtClean="0">
              <a:latin typeface="+mn-ea"/>
            </a:endParaRPr>
          </a:p>
        </p:txBody>
      </p:sp>
    </p:spTree>
    <p:extLst>
      <p:ext uri="{BB962C8B-B14F-4D97-AF65-F5344CB8AC3E}">
        <p14:creationId xmlns:p14="http://schemas.microsoft.com/office/powerpoint/2010/main" val="2346336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直线</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3" y="1608083"/>
                <a:ext cx="10266438" cy="4887310"/>
              </a:xfrm>
            </p:spPr>
            <p:txBody>
              <a:bodyPr>
                <a:normAutofit/>
              </a:bodyPr>
              <a:lstStyle/>
              <a:p>
                <a:r>
                  <a:rPr lang="zh-CN" altLang="en-US" sz="2400" dirty="0" smtClean="0">
                    <a:latin typeface="+mn-ea"/>
                  </a:rPr>
                  <a:t>直线也</a:t>
                </a:r>
                <a:r>
                  <a:rPr lang="zh-CN" altLang="en-US" sz="2400" dirty="0" smtClean="0">
                    <a:latin typeface="+mn-ea"/>
                  </a:rPr>
                  <a:t>可以写成</a:t>
                </a:r>
                <a:r>
                  <a:rPr lang="zh-CN" altLang="en-US" sz="2400" b="1" dirty="0" smtClean="0">
                    <a:solidFill>
                      <a:srgbClr val="0070C0"/>
                    </a:solidFill>
                    <a:latin typeface="+mn-ea"/>
                  </a:rPr>
                  <a:t>二元一次方程</a:t>
                </a:r>
                <a:r>
                  <a:rPr lang="zh-CN" altLang="en-US" sz="2400" dirty="0" smtClean="0">
                    <a:latin typeface="+mn-ea"/>
                  </a:rPr>
                  <a:t>：</a:t>
                </a:r>
                <a:endParaRPr lang="en-US" altLang="zh-CN" sz="2400" dirty="0" smtClean="0">
                  <a:latin typeface="+mn-ea"/>
                </a:endParaRPr>
              </a:p>
              <a:p>
                <a:pPr marL="457200" indent="-457200">
                  <a:buFont typeface="+mj-ea"/>
                  <a:buAutoNum type="circleNumDbPlain"/>
                </a:pPr>
                <a:r>
                  <a:rPr lang="en-US" altLang="zh-CN" sz="2400" dirty="0">
                    <a:latin typeface="+mn-ea"/>
                  </a:rPr>
                  <a:t>y</a:t>
                </a:r>
                <a:r>
                  <a:rPr lang="en-US" altLang="zh-CN" sz="2400" dirty="0" smtClean="0">
                    <a:latin typeface="+mn-ea"/>
                  </a:rPr>
                  <a:t>=k*</a:t>
                </a:r>
                <a:r>
                  <a:rPr lang="en-US" altLang="zh-CN" sz="2400" dirty="0" err="1" smtClean="0">
                    <a:latin typeface="+mn-ea"/>
                  </a:rPr>
                  <a:t>x+b</a:t>
                </a:r>
                <a:r>
                  <a:rPr lang="zh-CN" altLang="en-US" sz="2400" dirty="0" smtClean="0">
                    <a:latin typeface="+mn-ea"/>
                  </a:rPr>
                  <a:t>，其中</a:t>
                </a:r>
                <a:r>
                  <a:rPr lang="en-US" altLang="zh-CN" sz="2400" dirty="0" smtClean="0">
                    <a:latin typeface="+mn-ea"/>
                  </a:rPr>
                  <a:t>k</a:t>
                </a:r>
                <a:r>
                  <a:rPr lang="zh-CN" altLang="en-US" sz="2400" dirty="0" smtClean="0">
                    <a:latin typeface="+mn-ea"/>
                  </a:rPr>
                  <a:t>是斜率，</a:t>
                </a:r>
                <a:r>
                  <a:rPr lang="en-US" altLang="zh-CN" sz="2400" dirty="0" smtClean="0">
                    <a:latin typeface="+mn-ea"/>
                  </a:rPr>
                  <a:t>b</a:t>
                </a:r>
                <a:r>
                  <a:rPr lang="zh-CN" altLang="en-US" sz="2400" dirty="0" smtClean="0">
                    <a:latin typeface="+mn-ea"/>
                  </a:rPr>
                  <a:t>是截距。</a:t>
                </a:r>
                <a:endParaRPr lang="en-US" altLang="zh-CN" sz="2400" dirty="0" smtClean="0">
                  <a:latin typeface="+mn-ea"/>
                </a:endParaRPr>
              </a:p>
              <a:p>
                <a:pPr marL="457200" indent="-457200">
                  <a:buFont typeface="+mj-ea"/>
                  <a:buAutoNum type="circleNumDbPlain"/>
                </a:pPr>
                <a:r>
                  <a:rPr lang="en-US" altLang="zh-CN" sz="2400" dirty="0" smtClean="0">
                    <a:latin typeface="+mn-ea"/>
                  </a:rPr>
                  <a:t>(y-y</a:t>
                </a:r>
                <a:r>
                  <a:rPr lang="en-US" altLang="zh-CN" sz="2400" baseline="-25000" dirty="0" smtClean="0">
                    <a:latin typeface="+mn-ea"/>
                  </a:rPr>
                  <a:t>0</a:t>
                </a:r>
                <a:r>
                  <a:rPr lang="en-US" altLang="zh-CN" sz="2400" dirty="0" smtClean="0">
                    <a:latin typeface="+mn-ea"/>
                  </a:rPr>
                  <a:t>)=k*(x-x</a:t>
                </a:r>
                <a:r>
                  <a:rPr lang="en-US" altLang="zh-CN" sz="2400" baseline="-25000" dirty="0" smtClean="0">
                    <a:latin typeface="+mn-ea"/>
                  </a:rPr>
                  <a:t>0</a:t>
                </a:r>
                <a:r>
                  <a:rPr lang="en-US" altLang="zh-CN" sz="2400" dirty="0" smtClean="0">
                    <a:latin typeface="+mn-ea"/>
                  </a:rPr>
                  <a:t>)</a:t>
                </a:r>
                <a:r>
                  <a:rPr lang="zh-CN" altLang="en-US" sz="2400" dirty="0" smtClean="0">
                    <a:latin typeface="+mn-ea"/>
                  </a:rPr>
                  <a:t>，其中</a:t>
                </a:r>
                <a:r>
                  <a:rPr lang="en-US" altLang="zh-CN" sz="2400" dirty="0" smtClean="0">
                    <a:latin typeface="+mn-ea"/>
                  </a:rPr>
                  <a:t>k</a:t>
                </a:r>
                <a:r>
                  <a:rPr lang="zh-CN" altLang="en-US" sz="2400" dirty="0" smtClean="0">
                    <a:latin typeface="+mn-ea"/>
                  </a:rPr>
                  <a:t>是</a:t>
                </a:r>
                <a:r>
                  <a:rPr lang="zh-CN" altLang="en-US" sz="2400" dirty="0">
                    <a:latin typeface="+mn-ea"/>
                  </a:rPr>
                  <a:t>斜率，其中</a:t>
                </a:r>
                <a:r>
                  <a:rPr lang="en-US" altLang="zh-CN" sz="2400" dirty="0">
                    <a:latin typeface="+mn-ea"/>
                  </a:rPr>
                  <a:t>(x</a:t>
                </a:r>
                <a:r>
                  <a:rPr lang="en-US" altLang="zh-CN" sz="2400" baseline="-25000" dirty="0">
                    <a:latin typeface="+mn-ea"/>
                  </a:rPr>
                  <a:t>0</a:t>
                </a:r>
                <a:r>
                  <a:rPr lang="en-US" altLang="zh-CN" sz="2400" dirty="0">
                    <a:latin typeface="+mn-ea"/>
                  </a:rPr>
                  <a:t>,y</a:t>
                </a:r>
                <a:r>
                  <a:rPr lang="en-US" altLang="zh-CN" sz="2400" baseline="-25000" dirty="0">
                    <a:latin typeface="+mn-ea"/>
                  </a:rPr>
                  <a:t>0</a:t>
                </a:r>
                <a:r>
                  <a:rPr lang="en-US" altLang="zh-CN" sz="2400" dirty="0">
                    <a:latin typeface="+mn-ea"/>
                  </a:rPr>
                  <a:t>)</a:t>
                </a:r>
                <a:r>
                  <a:rPr lang="zh-CN" altLang="en-US" sz="2400" dirty="0">
                    <a:latin typeface="+mn-ea"/>
                  </a:rPr>
                  <a:t>是直线经过的某一点</a:t>
                </a:r>
                <a:r>
                  <a:rPr lang="zh-CN" altLang="en-US" sz="2400" dirty="0" smtClean="0">
                    <a:latin typeface="+mn-ea"/>
                  </a:rPr>
                  <a:t>。</a:t>
                </a:r>
                <a:endParaRPr lang="en-US" altLang="zh-CN" sz="2400" dirty="0" smtClean="0">
                  <a:latin typeface="+mn-ea"/>
                </a:endParaRPr>
              </a:p>
              <a:p>
                <a:pPr marL="457200" indent="-457200">
                  <a:buFont typeface="+mj-ea"/>
                  <a:buAutoNum type="circleNumDbPlain"/>
                </a:pPr>
                <a:r>
                  <a:rPr lang="en-US" altLang="zh-CN" sz="2400" dirty="0" smtClean="0">
                    <a:latin typeface="+mn-ea"/>
                  </a:rPr>
                  <a:t>(x</a:t>
                </a:r>
                <a:r>
                  <a:rPr lang="en-US" altLang="zh-CN" sz="2400" baseline="-25000" dirty="0" smtClean="0">
                    <a:latin typeface="+mn-ea"/>
                  </a:rPr>
                  <a:t>2</a:t>
                </a:r>
                <a:r>
                  <a:rPr lang="en-US" altLang="zh-CN" sz="2400" dirty="0" smtClean="0">
                    <a:latin typeface="+mn-ea"/>
                  </a:rPr>
                  <a:t>-x</a:t>
                </a:r>
                <a:r>
                  <a:rPr lang="en-US" altLang="zh-CN" sz="2400" baseline="-25000" dirty="0" smtClean="0">
                    <a:latin typeface="+mn-ea"/>
                  </a:rPr>
                  <a:t>1</a:t>
                </a:r>
                <a:r>
                  <a:rPr lang="en-US" altLang="zh-CN" sz="2400" dirty="0" smtClean="0">
                    <a:latin typeface="+mn-ea"/>
                  </a:rPr>
                  <a:t>)*(y-y</a:t>
                </a:r>
                <a:r>
                  <a:rPr lang="en-US" altLang="zh-CN" sz="2400" baseline="-25000" dirty="0" smtClean="0">
                    <a:latin typeface="+mn-ea"/>
                  </a:rPr>
                  <a:t>1</a:t>
                </a:r>
                <a:r>
                  <a:rPr lang="en-US" altLang="zh-CN" sz="2400" dirty="0" smtClean="0">
                    <a:latin typeface="+mn-ea"/>
                  </a:rPr>
                  <a:t>)=(y</a:t>
                </a:r>
                <a:r>
                  <a:rPr lang="en-US" altLang="zh-CN" sz="2400" baseline="-25000" dirty="0" smtClean="0">
                    <a:latin typeface="+mn-ea"/>
                  </a:rPr>
                  <a:t>2</a:t>
                </a:r>
                <a:r>
                  <a:rPr lang="en-US" altLang="zh-CN" sz="2400" dirty="0" smtClean="0">
                    <a:latin typeface="+mn-ea"/>
                  </a:rPr>
                  <a:t>-y</a:t>
                </a:r>
                <a:r>
                  <a:rPr lang="en-US" altLang="zh-CN" sz="2400" baseline="-25000" dirty="0" smtClean="0">
                    <a:latin typeface="+mn-ea"/>
                  </a:rPr>
                  <a:t>1</a:t>
                </a:r>
                <a:r>
                  <a:rPr lang="en-US" altLang="zh-CN" sz="2400" dirty="0" smtClean="0">
                    <a:latin typeface="+mn-ea"/>
                  </a:rPr>
                  <a:t>)*(x-x</a:t>
                </a:r>
                <a:r>
                  <a:rPr lang="en-US" altLang="zh-CN" sz="2400" baseline="-25000" dirty="0" smtClean="0">
                    <a:latin typeface="+mn-ea"/>
                  </a:rPr>
                  <a:t>1</a:t>
                </a:r>
                <a:r>
                  <a:rPr lang="en-US" altLang="zh-CN" sz="2400" dirty="0" smtClean="0">
                    <a:latin typeface="+mn-ea"/>
                  </a:rPr>
                  <a:t>)</a:t>
                </a:r>
                <a:r>
                  <a:rPr lang="zh-CN" altLang="en-US" sz="2400" dirty="0" smtClean="0">
                    <a:latin typeface="+mn-ea"/>
                  </a:rPr>
                  <a:t>，其中</a:t>
                </a:r>
                <a:r>
                  <a:rPr lang="en-US" altLang="zh-CN" sz="2400" dirty="0" smtClean="0">
                    <a:latin typeface="+mn-ea"/>
                  </a:rPr>
                  <a:t>(x</a:t>
                </a:r>
                <a:r>
                  <a:rPr lang="en-US" altLang="zh-CN" sz="2400" baseline="-25000" dirty="0" smtClean="0">
                    <a:latin typeface="+mn-ea"/>
                  </a:rPr>
                  <a:t>1</a:t>
                </a:r>
                <a:r>
                  <a:rPr lang="en-US" altLang="zh-CN" sz="2400" dirty="0" smtClean="0">
                    <a:latin typeface="+mn-ea"/>
                  </a:rPr>
                  <a:t>,y</a:t>
                </a:r>
                <a:r>
                  <a:rPr lang="en-US" altLang="zh-CN" sz="2400" baseline="-25000" dirty="0" smtClean="0">
                    <a:latin typeface="+mn-ea"/>
                  </a:rPr>
                  <a:t>1</a:t>
                </a:r>
                <a:r>
                  <a:rPr lang="en-US" altLang="zh-CN" sz="2400" dirty="0" smtClean="0">
                    <a:latin typeface="+mn-ea"/>
                  </a:rPr>
                  <a:t>)</a:t>
                </a:r>
                <a:r>
                  <a:rPr lang="zh-CN" altLang="en-US" sz="2400" dirty="0" smtClean="0">
                    <a:latin typeface="+mn-ea"/>
                  </a:rPr>
                  <a:t>和</a:t>
                </a:r>
                <a:r>
                  <a:rPr lang="en-US" altLang="zh-CN" sz="2400" dirty="0" smtClean="0">
                    <a:latin typeface="+mn-ea"/>
                  </a:rPr>
                  <a:t>(x</a:t>
                </a:r>
                <a:r>
                  <a:rPr lang="en-US" altLang="zh-CN" sz="2400" baseline="-25000" dirty="0" smtClean="0">
                    <a:latin typeface="+mn-ea"/>
                  </a:rPr>
                  <a:t>2</a:t>
                </a:r>
                <a:r>
                  <a:rPr lang="en-US" altLang="zh-CN" sz="2400" dirty="0" smtClean="0">
                    <a:latin typeface="+mn-ea"/>
                  </a:rPr>
                  <a:t>,y</a:t>
                </a:r>
                <a:r>
                  <a:rPr lang="en-US" altLang="zh-CN" sz="2400" baseline="-25000" dirty="0" smtClean="0">
                    <a:latin typeface="+mn-ea"/>
                  </a:rPr>
                  <a:t>2</a:t>
                </a:r>
                <a:r>
                  <a:rPr lang="en-US" altLang="zh-CN" sz="2400" dirty="0" smtClean="0">
                    <a:latin typeface="+mn-ea"/>
                  </a:rPr>
                  <a:t>)</a:t>
                </a:r>
                <a:r>
                  <a:rPr lang="zh-CN" altLang="en-US" sz="2400" dirty="0" smtClean="0">
                    <a:latin typeface="+mn-ea"/>
                  </a:rPr>
                  <a:t>是直线经过的两个不同的点。</a:t>
                </a:r>
                <a:endParaRPr lang="en-US" altLang="zh-CN" sz="2400" dirty="0">
                  <a:latin typeface="+mn-ea"/>
                </a:endParaRPr>
              </a:p>
              <a:p>
                <a:pPr marL="457200" indent="-457200">
                  <a:buFont typeface="+mj-ea"/>
                  <a:buAutoNum type="circleNumDbPlain"/>
                </a:pPr>
                <a:r>
                  <a:rPr lang="en-US" altLang="zh-CN" sz="2400" dirty="0" err="1" smtClean="0">
                    <a:latin typeface="+mn-ea"/>
                  </a:rPr>
                  <a:t>cosθ</a:t>
                </a:r>
                <a:r>
                  <a:rPr lang="en-US" altLang="zh-CN" sz="2400" dirty="0" smtClean="0">
                    <a:latin typeface="+mn-ea"/>
                  </a:rPr>
                  <a:t>*</a:t>
                </a:r>
                <a:r>
                  <a:rPr lang="en-US" altLang="zh-CN" sz="2400" dirty="0" err="1" smtClean="0">
                    <a:latin typeface="+mn-ea"/>
                  </a:rPr>
                  <a:t>x+sinθ</a:t>
                </a:r>
                <a:r>
                  <a:rPr lang="en-US" altLang="zh-CN" sz="2400" dirty="0" smtClean="0">
                    <a:latin typeface="+mn-ea"/>
                  </a:rPr>
                  <a:t>*y=d</a:t>
                </a:r>
                <a:r>
                  <a:rPr lang="zh-CN" altLang="en-US" sz="2400" dirty="0" smtClean="0">
                    <a:latin typeface="+mn-ea"/>
                  </a:rPr>
                  <a:t>，其中</a:t>
                </a:r>
                <a:r>
                  <a:rPr lang="en-US" altLang="zh-CN" sz="2400" dirty="0">
                    <a:latin typeface="+mn-ea"/>
                  </a:rPr>
                  <a:t>θ</a:t>
                </a:r>
                <a:r>
                  <a:rPr lang="zh-CN" altLang="en-US" sz="2400" dirty="0" smtClean="0">
                    <a:latin typeface="+mn-ea"/>
                  </a:rPr>
                  <a:t>是直线法向量与</a:t>
                </a:r>
                <a:r>
                  <a:rPr lang="en-US" altLang="zh-CN" sz="2400" dirty="0" smtClean="0">
                    <a:latin typeface="+mn-ea"/>
                  </a:rPr>
                  <a:t>x</a:t>
                </a:r>
                <a:r>
                  <a:rPr lang="zh-CN" altLang="en-US" sz="2400" dirty="0" smtClean="0">
                    <a:latin typeface="+mn-ea"/>
                  </a:rPr>
                  <a:t>轴夹角，</a:t>
                </a:r>
                <a:r>
                  <a:rPr lang="en-US" altLang="zh-CN" sz="2400" dirty="0" smtClean="0">
                    <a:latin typeface="+mn-ea"/>
                  </a:rPr>
                  <a:t>d</a:t>
                </a:r>
                <a:r>
                  <a:rPr lang="zh-CN" altLang="en-US" sz="2400" dirty="0" smtClean="0">
                    <a:latin typeface="+mn-ea"/>
                  </a:rPr>
                  <a:t>是原点到直线的距离。或写成</a:t>
                </a:r>
                <a14:m>
                  <m:oMath xmlns:m="http://schemas.openxmlformats.org/officeDocument/2006/math">
                    <m:acc>
                      <m:accPr>
                        <m:chr m:val="⃗"/>
                        <m:ctrlPr>
                          <a:rPr lang="zh-CN" altLang="en-US" sz="2400" i="1" smtClean="0">
                            <a:latin typeface="+mn-ea"/>
                          </a:rPr>
                        </m:ctrlPr>
                      </m:accPr>
                      <m:e>
                        <m:r>
                          <a:rPr lang="en-US" altLang="zh-CN" sz="2400" b="0" i="1" smtClean="0">
                            <a:latin typeface="+mn-ea"/>
                          </a:rPr>
                          <m:t>𝑛</m:t>
                        </m:r>
                      </m:e>
                    </m:acc>
                    <m:r>
                      <a:rPr lang="en-US" altLang="zh-CN" sz="2400" i="1">
                        <a:latin typeface="+mn-ea"/>
                      </a:rPr>
                      <m:t>∙</m:t>
                    </m:r>
                    <m:acc>
                      <m:accPr>
                        <m:chr m:val="⃗"/>
                        <m:ctrlPr>
                          <a:rPr lang="en-US" altLang="zh-CN" sz="2400" i="1" smtClean="0">
                            <a:latin typeface="+mn-ea"/>
                          </a:rPr>
                        </m:ctrlPr>
                      </m:accPr>
                      <m:e>
                        <m:r>
                          <a:rPr lang="en-US" altLang="zh-CN" sz="2400" b="0" i="1" smtClean="0">
                            <a:latin typeface="+mn-ea"/>
                          </a:rPr>
                          <m:t>𝑥</m:t>
                        </m:r>
                      </m:e>
                    </m:acc>
                    <m:r>
                      <a:rPr lang="en-US" altLang="zh-CN" sz="2400" b="0" i="1" smtClean="0">
                        <a:latin typeface="+mn-ea"/>
                      </a:rPr>
                      <m:t>=</m:t>
                    </m:r>
                    <m:r>
                      <a:rPr lang="en-US" altLang="zh-CN" sz="2400" b="0" i="1" smtClean="0">
                        <a:latin typeface="+mn-ea"/>
                      </a:rPr>
                      <m:t>𝑐</m:t>
                    </m:r>
                    <m:r>
                      <a:rPr lang="en-US" altLang="zh-CN" sz="2400" b="0" i="1" smtClean="0">
                        <a:latin typeface="+mn-ea"/>
                      </a:rPr>
                      <m:t>=</m:t>
                    </m:r>
                    <m:r>
                      <a:rPr lang="en-US" altLang="zh-CN" sz="2400" b="0" i="1" smtClean="0">
                        <a:latin typeface="+mn-ea"/>
                      </a:rPr>
                      <m:t>𝑑</m:t>
                    </m:r>
                    <m:r>
                      <a:rPr lang="en-US" altLang="zh-CN" sz="2400" b="0" i="1" smtClean="0">
                        <a:latin typeface="+mn-ea"/>
                      </a:rPr>
                      <m:t>∗|</m:t>
                    </m:r>
                    <m:acc>
                      <m:accPr>
                        <m:chr m:val="⃗"/>
                        <m:ctrlPr>
                          <a:rPr lang="zh-CN" altLang="en-US" sz="2400" i="1">
                            <a:latin typeface="+mn-ea"/>
                          </a:rPr>
                        </m:ctrlPr>
                      </m:accPr>
                      <m:e>
                        <m:r>
                          <a:rPr lang="en-US" altLang="zh-CN" sz="2400" i="1">
                            <a:latin typeface="+mn-ea"/>
                          </a:rPr>
                          <m:t>𝑛</m:t>
                        </m:r>
                      </m:e>
                    </m:acc>
                    <m:r>
                      <a:rPr lang="en-US" altLang="zh-CN" sz="2400" b="0" i="1" smtClean="0">
                        <a:latin typeface="+mn-ea"/>
                      </a:rPr>
                      <m:t>|</m:t>
                    </m:r>
                  </m:oMath>
                </a14:m>
                <a:r>
                  <a:rPr lang="zh-CN" altLang="en-US" sz="2400" dirty="0" smtClean="0">
                    <a:latin typeface="+mn-ea"/>
                  </a:rPr>
                  <a:t>，其中</a:t>
                </a:r>
                <a14:m>
                  <m:oMath xmlns:m="http://schemas.openxmlformats.org/officeDocument/2006/math">
                    <m:acc>
                      <m:accPr>
                        <m:chr m:val="⃗"/>
                        <m:ctrlPr>
                          <a:rPr lang="zh-CN" altLang="en-US" sz="2400" i="1">
                            <a:latin typeface="+mn-ea"/>
                          </a:rPr>
                        </m:ctrlPr>
                      </m:accPr>
                      <m:e>
                        <m:r>
                          <a:rPr lang="en-US" altLang="zh-CN" sz="2400" i="1">
                            <a:latin typeface="+mn-ea"/>
                          </a:rPr>
                          <m:t>𝑛</m:t>
                        </m:r>
                      </m:e>
                    </m:acc>
                  </m:oMath>
                </a14:m>
                <a:r>
                  <a:rPr lang="zh-CN" altLang="en-US" sz="2400" dirty="0" smtClean="0">
                    <a:latin typeface="+mn-ea"/>
                  </a:rPr>
                  <a:t>是直线法向量。</a:t>
                </a:r>
                <a:endParaRPr lang="en-US" altLang="zh-CN" sz="2400" dirty="0" smtClean="0">
                  <a:latin typeface="+mn-ea"/>
                </a:endParaRPr>
              </a:p>
              <a:p>
                <a:pPr marL="457200" indent="-457200">
                  <a:buFont typeface="+mj-ea"/>
                  <a:buAutoNum type="circleNumDbPlain"/>
                </a:pPr>
                <a:r>
                  <a:rPr lang="en-US" altLang="zh-CN" sz="2400" dirty="0" err="1" smtClean="0">
                    <a:latin typeface="+mn-ea"/>
                  </a:rPr>
                  <a:t>cosθ</a:t>
                </a:r>
                <a:r>
                  <a:rPr lang="en-US" altLang="zh-CN" sz="2400" dirty="0" smtClean="0">
                    <a:latin typeface="+mn-ea"/>
                  </a:rPr>
                  <a:t>*(x-x</a:t>
                </a:r>
                <a:r>
                  <a:rPr lang="en-US" altLang="zh-CN" sz="2400" baseline="-25000" dirty="0" smtClean="0">
                    <a:latin typeface="+mn-ea"/>
                  </a:rPr>
                  <a:t>0</a:t>
                </a:r>
                <a:r>
                  <a:rPr lang="en-US" altLang="zh-CN" sz="2400" dirty="0" smtClean="0">
                    <a:latin typeface="+mn-ea"/>
                  </a:rPr>
                  <a:t>)+</a:t>
                </a:r>
                <a:r>
                  <a:rPr lang="en-US" altLang="zh-CN" sz="2400" dirty="0" err="1" smtClean="0">
                    <a:latin typeface="+mn-ea"/>
                  </a:rPr>
                  <a:t>sinθ</a:t>
                </a:r>
                <a:r>
                  <a:rPr lang="en-US" altLang="zh-CN" sz="2400" dirty="0" smtClean="0">
                    <a:latin typeface="+mn-ea"/>
                  </a:rPr>
                  <a:t>*(y-y</a:t>
                </a:r>
                <a:r>
                  <a:rPr lang="en-US" altLang="zh-CN" sz="2400" baseline="-25000" dirty="0" smtClean="0">
                    <a:latin typeface="+mn-ea"/>
                  </a:rPr>
                  <a:t>0</a:t>
                </a:r>
                <a:r>
                  <a:rPr lang="en-US" altLang="zh-CN" sz="2400" dirty="0" smtClean="0">
                    <a:latin typeface="+mn-ea"/>
                  </a:rPr>
                  <a:t>)=0</a:t>
                </a:r>
                <a:r>
                  <a:rPr lang="zh-CN" altLang="en-US" sz="2400" dirty="0" smtClean="0">
                    <a:latin typeface="+mn-ea"/>
                  </a:rPr>
                  <a:t>，其中</a:t>
                </a:r>
                <a:r>
                  <a:rPr lang="en-US" altLang="zh-CN" sz="2400" dirty="0">
                    <a:latin typeface="+mn-ea"/>
                  </a:rPr>
                  <a:t>(x</a:t>
                </a:r>
                <a:r>
                  <a:rPr lang="en-US" altLang="zh-CN" sz="2400" baseline="-25000" dirty="0">
                    <a:latin typeface="+mn-ea"/>
                  </a:rPr>
                  <a:t>0</a:t>
                </a:r>
                <a:r>
                  <a:rPr lang="en-US" altLang="zh-CN" sz="2400" dirty="0">
                    <a:latin typeface="+mn-ea"/>
                  </a:rPr>
                  <a:t>,y</a:t>
                </a:r>
                <a:r>
                  <a:rPr lang="en-US" altLang="zh-CN" sz="2400" baseline="-25000" dirty="0">
                    <a:latin typeface="+mn-ea"/>
                  </a:rPr>
                  <a:t>0</a:t>
                </a:r>
                <a:r>
                  <a:rPr lang="en-US" altLang="zh-CN" sz="2400" dirty="0">
                    <a:latin typeface="+mn-ea"/>
                  </a:rPr>
                  <a:t>)</a:t>
                </a:r>
                <a:r>
                  <a:rPr lang="zh-CN" altLang="en-US" sz="2400" dirty="0" smtClean="0">
                    <a:latin typeface="+mn-ea"/>
                  </a:rPr>
                  <a:t>是直线经过的某一点</a:t>
                </a:r>
                <a:r>
                  <a:rPr lang="zh-CN" altLang="en-US" sz="2400" dirty="0" smtClean="0">
                    <a:latin typeface="+mn-ea"/>
                  </a:rPr>
                  <a:t>。</a:t>
                </a:r>
                <a:endParaRPr lang="en-US" altLang="zh-CN" sz="2400" dirty="0" smtClean="0">
                  <a:latin typeface="+mn-ea"/>
                </a:endParaRPr>
              </a:p>
              <a:p>
                <a:pPr marL="457200" indent="-457200">
                  <a:buFont typeface="+mj-ea"/>
                  <a:buAutoNum type="circleNumDbPlain"/>
                </a:pPr>
                <a:endParaRPr lang="en-US" altLang="zh-CN" sz="2400" dirty="0" smtClean="0">
                  <a:latin typeface="+mn-ea"/>
                </a:endParaRPr>
              </a:p>
              <a:p>
                <a:pPr marL="457200" indent="-457200">
                  <a:buFont typeface="+mj-ea"/>
                  <a:buAutoNum type="circleNumDbPlain"/>
                </a:pPr>
                <a:endParaRPr lang="en-US" altLang="zh-CN" sz="2400" dirty="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3" y="1608083"/>
                <a:ext cx="10266438" cy="4887310"/>
              </a:xfrm>
              <a:blipFill rotWithShape="0">
                <a:blip r:embed="rId3"/>
                <a:stretch>
                  <a:fillRect l="-653" t="-9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2197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直线与线段求</a:t>
            </a:r>
            <a:r>
              <a:rPr lang="zh-CN" altLang="en-US" b="1" dirty="0" smtClean="0"/>
              <a:t>交点</a:t>
            </a:r>
            <a:endParaRPr lang="zh-CN" altLang="en-US" b="1" dirty="0"/>
          </a:p>
        </p:txBody>
      </p:sp>
      <p:sp>
        <p:nvSpPr>
          <p:cNvPr id="3" name="内容占位符 2"/>
          <p:cNvSpPr>
            <a:spLocks noGrp="1"/>
          </p:cNvSpPr>
          <p:nvPr>
            <p:ph idx="1"/>
          </p:nvPr>
        </p:nvSpPr>
        <p:spPr>
          <a:xfrm>
            <a:off x="677333" y="1608083"/>
            <a:ext cx="10266438" cy="4887310"/>
          </a:xfrm>
        </p:spPr>
        <p:txBody>
          <a:bodyPr>
            <a:normAutofit/>
          </a:bodyPr>
          <a:lstStyle/>
          <a:p>
            <a:r>
              <a:rPr lang="zh-CN" altLang="en-US" sz="2400" b="1" dirty="0" smtClean="0">
                <a:solidFill>
                  <a:srgbClr val="0070C0"/>
                </a:solidFill>
                <a:latin typeface="+mn-ea"/>
              </a:rPr>
              <a:t>直线与直线相交</a:t>
            </a:r>
            <a:r>
              <a:rPr lang="zh-CN" altLang="en-US" sz="2400" dirty="0" smtClean="0">
                <a:latin typeface="+mn-ea"/>
              </a:rPr>
              <a:t>：写成二元一次方程组</a:t>
            </a:r>
            <a:r>
              <a:rPr lang="en-US" altLang="zh-CN" sz="2400" dirty="0" smtClean="0">
                <a:latin typeface="+mn-ea"/>
              </a:rPr>
              <a:t>A</a:t>
            </a:r>
            <a:r>
              <a:rPr lang="zh-CN" altLang="en-US" sz="2400" dirty="0" smtClean="0">
                <a:latin typeface="+mn-ea"/>
              </a:rPr>
              <a:t>*</a:t>
            </a:r>
            <a:r>
              <a:rPr lang="en-US" altLang="zh-CN" sz="2400" dirty="0" smtClean="0">
                <a:latin typeface="+mn-ea"/>
              </a:rPr>
              <a:t>X=B</a:t>
            </a:r>
            <a:r>
              <a:rPr lang="zh-CN" altLang="en-US" sz="2400" dirty="0" smtClean="0">
                <a:latin typeface="+mn-ea"/>
              </a:rPr>
              <a:t>，用</a:t>
            </a:r>
            <a:r>
              <a:rPr lang="zh-CN" altLang="en-US" sz="2400" b="1" dirty="0" smtClean="0">
                <a:solidFill>
                  <a:srgbClr val="0070C0"/>
                </a:solidFill>
                <a:latin typeface="+mn-ea"/>
              </a:rPr>
              <a:t>克拉默法则</a:t>
            </a:r>
            <a:r>
              <a:rPr lang="zh-CN" altLang="en-US" sz="2400" dirty="0" smtClean="0">
                <a:latin typeface="+mn-ea"/>
              </a:rPr>
              <a:t>求解。</a:t>
            </a:r>
            <a:endParaRPr lang="en-US" altLang="zh-CN" sz="2400" dirty="0" smtClean="0">
              <a:latin typeface="+mn-ea"/>
            </a:endParaRPr>
          </a:p>
          <a:p>
            <a:r>
              <a:rPr lang="zh-CN" altLang="en-US" sz="2400" b="1" dirty="0" smtClean="0">
                <a:solidFill>
                  <a:srgbClr val="0070C0"/>
                </a:solidFill>
                <a:latin typeface="+mn-ea"/>
              </a:rPr>
              <a:t>直线与射线（线段）相交</a:t>
            </a:r>
            <a:r>
              <a:rPr lang="zh-CN" altLang="en-US" sz="2400" dirty="0" smtClean="0">
                <a:latin typeface="+mn-ea"/>
              </a:rPr>
              <a:t>：将直线写成直角方程</a:t>
            </a:r>
            <a:r>
              <a:rPr lang="en-US" altLang="zh-CN" sz="2400" dirty="0" smtClean="0">
                <a:latin typeface="+mn-ea"/>
              </a:rPr>
              <a:t>F(</a:t>
            </a:r>
            <a:r>
              <a:rPr lang="en-US" altLang="zh-CN" sz="2400" dirty="0" err="1" smtClean="0">
                <a:latin typeface="+mn-ea"/>
              </a:rPr>
              <a:t>x,y</a:t>
            </a:r>
            <a:r>
              <a:rPr lang="en-US" altLang="zh-CN" sz="2400" dirty="0" smtClean="0">
                <a:latin typeface="+mn-ea"/>
              </a:rPr>
              <a:t>)</a:t>
            </a:r>
            <a:r>
              <a:rPr lang="zh-CN" altLang="en-US" sz="2400" dirty="0" smtClean="0">
                <a:latin typeface="+mn-ea"/>
              </a:rPr>
              <a:t>，将射线（线段）写成参数方程</a:t>
            </a:r>
            <a:r>
              <a:rPr lang="en-US" altLang="zh-CN" sz="2400" dirty="0" smtClean="0">
                <a:latin typeface="+mn-ea"/>
              </a:rPr>
              <a:t>L(t)</a:t>
            </a:r>
            <a:r>
              <a:rPr lang="zh-CN" altLang="en-US" sz="2400" dirty="0" smtClean="0">
                <a:latin typeface="+mn-ea"/>
              </a:rPr>
              <a:t>，代入，求出</a:t>
            </a:r>
            <a:r>
              <a:rPr lang="en-US" altLang="zh-CN" sz="2400" dirty="0" smtClean="0">
                <a:latin typeface="+mn-ea"/>
              </a:rPr>
              <a:t>t</a:t>
            </a:r>
            <a:r>
              <a:rPr lang="zh-CN" altLang="en-US" sz="2400" dirty="0" smtClean="0">
                <a:latin typeface="+mn-ea"/>
              </a:rPr>
              <a:t>，判断</a:t>
            </a:r>
            <a:r>
              <a:rPr lang="en-US" altLang="zh-CN" sz="2400" dirty="0" smtClean="0">
                <a:latin typeface="+mn-ea"/>
              </a:rPr>
              <a:t>t</a:t>
            </a:r>
            <a:r>
              <a:rPr lang="zh-CN" altLang="en-US" sz="2400" dirty="0" smtClean="0">
                <a:latin typeface="+mn-ea"/>
              </a:rPr>
              <a:t>是否落在有效区间内。</a:t>
            </a:r>
            <a:endParaRPr lang="en-US" altLang="zh-CN" sz="2400" dirty="0" smtClean="0">
              <a:latin typeface="+mn-ea"/>
            </a:endParaRPr>
          </a:p>
          <a:p>
            <a:r>
              <a:rPr lang="zh-CN" altLang="en-US" sz="2400" b="1" dirty="0" smtClean="0">
                <a:solidFill>
                  <a:srgbClr val="0070C0"/>
                </a:solidFill>
                <a:latin typeface="+mn-ea"/>
              </a:rPr>
              <a:t>直线与线段相交</a:t>
            </a:r>
            <a:r>
              <a:rPr lang="zh-CN" altLang="en-US" sz="2400" dirty="0" smtClean="0">
                <a:latin typeface="+mn-ea"/>
              </a:rPr>
              <a:t>：判断线段的两个端点是否落在直线两侧，把端点坐标代入直线方程后异号，或者与直线法向量求内积后异号。</a:t>
            </a:r>
            <a:endParaRPr lang="en-US" altLang="zh-CN" sz="2400" dirty="0" smtClean="0">
              <a:latin typeface="+mn-ea"/>
            </a:endParaRPr>
          </a:p>
          <a:p>
            <a:r>
              <a:rPr lang="zh-CN" altLang="en-US" sz="2400" b="1" dirty="0" smtClean="0">
                <a:solidFill>
                  <a:srgbClr val="0070C0"/>
                </a:solidFill>
                <a:latin typeface="+mn-ea"/>
              </a:rPr>
              <a:t>射线与射线相交</a:t>
            </a:r>
            <a:r>
              <a:rPr lang="zh-CN" altLang="en-US" sz="2400" dirty="0" smtClean="0">
                <a:latin typeface="+mn-ea"/>
              </a:rPr>
              <a:t>：可以把射线写成参数方程组，用克拉默法则求解，然后特判参数</a:t>
            </a:r>
            <a:r>
              <a:rPr lang="en-US" altLang="zh-CN" sz="2400" dirty="0" smtClean="0">
                <a:latin typeface="+mn-ea"/>
              </a:rPr>
              <a:t>t</a:t>
            </a:r>
            <a:r>
              <a:rPr lang="en-US" altLang="zh-CN" sz="2400" baseline="-25000" dirty="0" smtClean="0">
                <a:latin typeface="+mn-ea"/>
              </a:rPr>
              <a:t>1</a:t>
            </a:r>
            <a:r>
              <a:rPr lang="zh-CN" altLang="en-US" sz="2400" dirty="0" smtClean="0">
                <a:latin typeface="+mn-ea"/>
              </a:rPr>
              <a:t>和</a:t>
            </a:r>
            <a:r>
              <a:rPr lang="en-US" altLang="zh-CN" sz="2400" dirty="0" smtClean="0">
                <a:latin typeface="+mn-ea"/>
              </a:rPr>
              <a:t>t</a:t>
            </a:r>
            <a:r>
              <a:rPr lang="en-US" altLang="zh-CN" sz="2400" baseline="-25000" dirty="0" smtClean="0">
                <a:latin typeface="+mn-ea"/>
              </a:rPr>
              <a:t>2</a:t>
            </a:r>
            <a:r>
              <a:rPr lang="zh-CN" altLang="en-US" sz="2400" dirty="0" smtClean="0">
                <a:latin typeface="+mn-ea"/>
              </a:rPr>
              <a:t>是否都大于零。</a:t>
            </a:r>
            <a:endParaRPr lang="en-US" altLang="zh-CN" sz="2400" dirty="0">
              <a:latin typeface="+mn-ea"/>
            </a:endParaRPr>
          </a:p>
          <a:p>
            <a:r>
              <a:rPr lang="zh-CN" altLang="en-US" sz="2400" b="1" dirty="0">
                <a:solidFill>
                  <a:srgbClr val="0070C0"/>
                </a:solidFill>
                <a:latin typeface="+mn-ea"/>
              </a:rPr>
              <a:t>判断三点共线</a:t>
            </a:r>
            <a:r>
              <a:rPr lang="zh-CN" altLang="en-US" sz="2400" dirty="0">
                <a:latin typeface="+mn-ea"/>
              </a:rPr>
              <a:t>：若</a:t>
            </a:r>
            <a:r>
              <a:rPr lang="en-US" altLang="zh-CN" sz="2400" dirty="0">
                <a:latin typeface="+mn-ea"/>
              </a:rPr>
              <a:t>(OA x OB)=0</a:t>
            </a:r>
            <a:r>
              <a:rPr lang="zh-CN" altLang="en-US" sz="2400" dirty="0">
                <a:latin typeface="+mn-ea"/>
              </a:rPr>
              <a:t>，则</a:t>
            </a:r>
            <a:r>
              <a:rPr lang="en-US" altLang="zh-CN" sz="2400" dirty="0">
                <a:latin typeface="+mn-ea"/>
              </a:rPr>
              <a:t>A</a:t>
            </a:r>
            <a:r>
              <a:rPr lang="zh-CN" altLang="en-US" sz="2400" dirty="0">
                <a:latin typeface="+mn-ea"/>
              </a:rPr>
              <a:t>、</a:t>
            </a:r>
            <a:r>
              <a:rPr lang="en-US" altLang="zh-CN" sz="2400" dirty="0">
                <a:latin typeface="+mn-ea"/>
              </a:rPr>
              <a:t>O</a:t>
            </a:r>
            <a:r>
              <a:rPr lang="zh-CN" altLang="en-US" sz="2400" dirty="0">
                <a:latin typeface="+mn-ea"/>
              </a:rPr>
              <a:t>、</a:t>
            </a:r>
            <a:r>
              <a:rPr lang="en-US" altLang="zh-CN" sz="2400" dirty="0">
                <a:latin typeface="+mn-ea"/>
              </a:rPr>
              <a:t>B</a:t>
            </a:r>
            <a:r>
              <a:rPr lang="zh-CN" altLang="en-US" sz="2400" dirty="0">
                <a:latin typeface="+mn-ea"/>
              </a:rPr>
              <a:t>三点共线。</a:t>
            </a:r>
            <a:endParaRPr lang="en-US" altLang="zh-CN" sz="2400" dirty="0">
              <a:latin typeface="+mn-ea"/>
            </a:endParaRPr>
          </a:p>
          <a:p>
            <a:endParaRPr lang="en-US" altLang="zh-CN" sz="2400" dirty="0" smtClean="0">
              <a:latin typeface="+mn-ea"/>
            </a:endParaRPr>
          </a:p>
          <a:p>
            <a:r>
              <a:rPr lang="zh-CN" altLang="en-US" sz="2400" b="1" dirty="0" smtClean="0">
                <a:solidFill>
                  <a:srgbClr val="0070C0"/>
                </a:solidFill>
                <a:latin typeface="+mn-ea"/>
              </a:rPr>
              <a:t>线段与线段相交</a:t>
            </a:r>
            <a:r>
              <a:rPr lang="zh-CN" altLang="en-US" sz="2400" dirty="0" smtClean="0">
                <a:latin typeface="+mn-ea"/>
              </a:rPr>
              <a:t>：可以先做快速排斥，再做跨立实验。</a:t>
            </a:r>
            <a:endParaRPr lang="en-US" altLang="zh-CN" sz="2400" dirty="0" smtClean="0">
              <a:latin typeface="+mn-ea"/>
            </a:endParaRPr>
          </a:p>
          <a:p>
            <a:endParaRPr lang="en-US" altLang="zh-CN" sz="2400" dirty="0">
              <a:latin typeface="+mn-ea"/>
            </a:endParaRPr>
          </a:p>
        </p:txBody>
      </p:sp>
    </p:spTree>
    <p:extLst>
      <p:ext uri="{BB962C8B-B14F-4D97-AF65-F5344CB8AC3E}">
        <p14:creationId xmlns:p14="http://schemas.microsoft.com/office/powerpoint/2010/main" val="3783613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线段与线段求</a:t>
            </a:r>
            <a:r>
              <a:rPr lang="zh-CN" altLang="en-US" b="1" dirty="0" smtClean="0"/>
              <a:t>交点</a:t>
            </a:r>
            <a:endParaRPr lang="zh-CN" altLang="en-US" b="1" dirty="0"/>
          </a:p>
        </p:txBody>
      </p:sp>
      <p:sp>
        <p:nvSpPr>
          <p:cNvPr id="3" name="内容占位符 2"/>
          <p:cNvSpPr>
            <a:spLocks noGrp="1"/>
          </p:cNvSpPr>
          <p:nvPr>
            <p:ph idx="1"/>
          </p:nvPr>
        </p:nvSpPr>
        <p:spPr>
          <a:xfrm>
            <a:off x="677333" y="1608083"/>
            <a:ext cx="10266438" cy="4887310"/>
          </a:xfrm>
        </p:spPr>
        <p:txBody>
          <a:bodyPr numCol="2">
            <a:normAutofit/>
          </a:bodyPr>
          <a:lstStyle/>
          <a:p>
            <a:r>
              <a:rPr lang="zh-CN" altLang="en-US" sz="2400" dirty="0" smtClean="0">
                <a:latin typeface="+mj-ea"/>
                <a:ea typeface="+mj-ea"/>
              </a:rPr>
              <a:t>快速排斥：</a:t>
            </a:r>
            <a:endParaRPr lang="en-US" altLang="zh-CN" sz="2400" dirty="0" smtClean="0">
              <a:latin typeface="+mj-ea"/>
              <a:ea typeface="+mj-ea"/>
            </a:endParaRPr>
          </a:p>
          <a:p>
            <a:r>
              <a:rPr lang="zh-CN" altLang="en-US" sz="2400" dirty="0" smtClean="0">
                <a:latin typeface="+mj-ea"/>
                <a:ea typeface="+mj-ea"/>
              </a:rPr>
              <a:t>如果矩形都没相交，则线段不可能相交。</a:t>
            </a:r>
            <a:endParaRPr lang="en-US" altLang="zh-CN" sz="2400" dirty="0" smtClean="0">
              <a:latin typeface="+mj-ea"/>
              <a:ea typeface="+mj-ea"/>
            </a:endParaRPr>
          </a:p>
          <a:p>
            <a:endParaRPr lang="en-US" altLang="zh-CN" sz="2400" dirty="0">
              <a:latin typeface="+mj-ea"/>
              <a:ea typeface="+mj-ea"/>
            </a:endParaRPr>
          </a:p>
          <a:p>
            <a:endParaRPr lang="en-US" altLang="zh-CN" sz="2400" dirty="0" smtClean="0">
              <a:latin typeface="+mj-ea"/>
              <a:ea typeface="+mj-ea"/>
            </a:endParaRPr>
          </a:p>
          <a:p>
            <a:endParaRPr lang="en-US" altLang="zh-CN" sz="2400" dirty="0">
              <a:latin typeface="+mj-ea"/>
              <a:ea typeface="+mj-ea"/>
            </a:endParaRPr>
          </a:p>
          <a:p>
            <a:endParaRPr lang="en-US" altLang="zh-CN" sz="2400" dirty="0" smtClean="0">
              <a:latin typeface="+mj-ea"/>
              <a:ea typeface="+mj-ea"/>
            </a:endParaRPr>
          </a:p>
          <a:p>
            <a:endParaRPr lang="en-US" altLang="zh-CN" sz="2400" dirty="0">
              <a:latin typeface="+mj-ea"/>
              <a:ea typeface="+mj-ea"/>
            </a:endParaRPr>
          </a:p>
          <a:p>
            <a:endParaRPr lang="en-US" altLang="zh-CN" sz="2400" dirty="0" smtClean="0">
              <a:latin typeface="+mj-ea"/>
              <a:ea typeface="+mj-ea"/>
            </a:endParaRPr>
          </a:p>
          <a:p>
            <a:endParaRPr lang="en-US" altLang="zh-CN" sz="2400" dirty="0">
              <a:latin typeface="+mj-ea"/>
              <a:ea typeface="+mj-ea"/>
            </a:endParaRPr>
          </a:p>
          <a:p>
            <a:r>
              <a:rPr lang="zh-CN" altLang="en-US" sz="2400" dirty="0" smtClean="0">
                <a:latin typeface="+mj-ea"/>
                <a:ea typeface="+mj-ea"/>
              </a:rPr>
              <a:t>跨立实验：</a:t>
            </a:r>
            <a:endParaRPr lang="en-US" altLang="zh-CN" sz="2400" dirty="0" smtClean="0">
              <a:latin typeface="+mj-ea"/>
              <a:ea typeface="+mj-ea"/>
            </a:endParaRPr>
          </a:p>
          <a:p>
            <a:r>
              <a:rPr lang="zh-CN" altLang="en-US" sz="2400" dirty="0" smtClean="0">
                <a:latin typeface="+mj-ea"/>
                <a:ea typeface="+mj-ea"/>
              </a:rPr>
              <a:t>判断</a:t>
            </a:r>
            <a:r>
              <a:rPr lang="en-US" altLang="zh-CN" sz="2400" dirty="0" smtClean="0">
                <a:latin typeface="+mj-ea"/>
                <a:ea typeface="+mj-ea"/>
              </a:rPr>
              <a:t>A</a:t>
            </a:r>
            <a:r>
              <a:rPr lang="zh-CN" altLang="en-US" sz="2400" dirty="0" smtClean="0">
                <a:latin typeface="+mj-ea"/>
                <a:ea typeface="+mj-ea"/>
              </a:rPr>
              <a:t>和</a:t>
            </a:r>
            <a:r>
              <a:rPr lang="en-US" altLang="zh-CN" sz="2400" dirty="0" smtClean="0">
                <a:latin typeface="+mj-ea"/>
                <a:ea typeface="+mj-ea"/>
              </a:rPr>
              <a:t>B</a:t>
            </a:r>
            <a:r>
              <a:rPr lang="zh-CN" altLang="en-US" sz="2400" dirty="0" smtClean="0">
                <a:latin typeface="+mj-ea"/>
                <a:ea typeface="+mj-ea"/>
              </a:rPr>
              <a:t>是否在直线</a:t>
            </a:r>
            <a:r>
              <a:rPr lang="en-US" altLang="zh-CN" sz="2400" dirty="0" smtClean="0">
                <a:latin typeface="+mj-ea"/>
                <a:ea typeface="+mj-ea"/>
              </a:rPr>
              <a:t>CD</a:t>
            </a:r>
            <a:r>
              <a:rPr lang="zh-CN" altLang="en-US" sz="2400" dirty="0" smtClean="0">
                <a:latin typeface="+mj-ea"/>
                <a:ea typeface="+mj-ea"/>
              </a:rPr>
              <a:t>两侧，并且</a:t>
            </a:r>
            <a:r>
              <a:rPr lang="en-US" altLang="zh-CN" sz="2400" dirty="0" smtClean="0">
                <a:latin typeface="+mj-ea"/>
                <a:ea typeface="+mj-ea"/>
              </a:rPr>
              <a:t>C</a:t>
            </a:r>
            <a:r>
              <a:rPr lang="zh-CN" altLang="en-US" sz="2400" dirty="0" smtClean="0">
                <a:latin typeface="+mj-ea"/>
                <a:ea typeface="+mj-ea"/>
              </a:rPr>
              <a:t>和</a:t>
            </a:r>
            <a:r>
              <a:rPr lang="en-US" altLang="zh-CN" sz="2400" dirty="0" smtClean="0">
                <a:latin typeface="+mj-ea"/>
                <a:ea typeface="+mj-ea"/>
              </a:rPr>
              <a:t>D</a:t>
            </a:r>
            <a:r>
              <a:rPr lang="zh-CN" altLang="en-US" sz="2400" dirty="0" smtClean="0">
                <a:latin typeface="+mj-ea"/>
                <a:ea typeface="+mj-ea"/>
              </a:rPr>
              <a:t>是否也在直线</a:t>
            </a:r>
            <a:r>
              <a:rPr lang="en-US" altLang="zh-CN" sz="2400" dirty="0" smtClean="0">
                <a:latin typeface="+mj-ea"/>
                <a:ea typeface="+mj-ea"/>
              </a:rPr>
              <a:t>AB</a:t>
            </a:r>
            <a:r>
              <a:rPr lang="zh-CN" altLang="en-US" sz="2400" dirty="0" smtClean="0">
                <a:latin typeface="+mj-ea"/>
                <a:ea typeface="+mj-ea"/>
              </a:rPr>
              <a:t>两侧。</a:t>
            </a:r>
            <a:endParaRPr lang="en-US" altLang="zh-CN" sz="2400" dirty="0" smtClean="0">
              <a:latin typeface="+mj-ea"/>
              <a:ea typeface="+mj-ea"/>
            </a:endParaRPr>
          </a:p>
          <a:p>
            <a:endParaRPr lang="en-US" altLang="zh-CN" sz="2400" dirty="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a:latin typeface="+mj-ea"/>
              <a:ea typeface="+mj-ea"/>
            </a:endParaRPr>
          </a:p>
          <a:p>
            <a:r>
              <a:rPr lang="zh-CN" altLang="en-US" sz="2400" dirty="0" smtClean="0">
                <a:latin typeface="+mj-ea"/>
                <a:ea typeface="+mj-ea"/>
              </a:rPr>
              <a:t>若</a:t>
            </a:r>
            <a:r>
              <a:rPr lang="en-US" altLang="zh-CN" sz="2400" dirty="0" smtClean="0">
                <a:latin typeface="+mj-ea"/>
                <a:ea typeface="+mj-ea"/>
              </a:rPr>
              <a:t>(AC x AB)</a:t>
            </a:r>
            <a:r>
              <a:rPr lang="zh-CN" altLang="en-US" sz="2400" dirty="0" smtClean="0">
                <a:latin typeface="+mj-ea"/>
                <a:ea typeface="+mj-ea"/>
              </a:rPr>
              <a:t>与</a:t>
            </a:r>
            <a:r>
              <a:rPr lang="en-US" altLang="zh-CN" sz="2400" dirty="0" smtClean="0">
                <a:latin typeface="+mj-ea"/>
                <a:ea typeface="+mj-ea"/>
              </a:rPr>
              <a:t>(AD x AB)</a:t>
            </a:r>
            <a:r>
              <a:rPr lang="zh-CN" altLang="en-US" sz="2400" dirty="0" smtClean="0">
                <a:latin typeface="+mj-ea"/>
                <a:ea typeface="+mj-ea"/>
              </a:rPr>
              <a:t>异号，</a:t>
            </a:r>
            <a:endParaRPr lang="en-US" altLang="zh-CN" sz="2400" dirty="0" smtClean="0">
              <a:latin typeface="+mj-ea"/>
              <a:ea typeface="+mj-ea"/>
            </a:endParaRPr>
          </a:p>
          <a:p>
            <a:r>
              <a:rPr lang="zh-CN" altLang="en-US" sz="2400" dirty="0" smtClean="0">
                <a:latin typeface="+mj-ea"/>
                <a:ea typeface="+mj-ea"/>
              </a:rPr>
              <a:t>则</a:t>
            </a:r>
            <a:r>
              <a:rPr lang="en-US" altLang="zh-CN" sz="2400" dirty="0" smtClean="0">
                <a:latin typeface="+mj-ea"/>
                <a:ea typeface="+mj-ea"/>
              </a:rPr>
              <a:t>C</a:t>
            </a:r>
            <a:r>
              <a:rPr lang="zh-CN" altLang="en-US" sz="2400" dirty="0" smtClean="0">
                <a:latin typeface="+mj-ea"/>
                <a:ea typeface="+mj-ea"/>
              </a:rPr>
              <a:t>和</a:t>
            </a:r>
            <a:r>
              <a:rPr lang="en-US" altLang="zh-CN" sz="2400" dirty="0" smtClean="0">
                <a:latin typeface="+mj-ea"/>
                <a:ea typeface="+mj-ea"/>
              </a:rPr>
              <a:t>D</a:t>
            </a:r>
            <a:r>
              <a:rPr lang="zh-CN" altLang="en-US" sz="2400" dirty="0" smtClean="0">
                <a:latin typeface="+mj-ea"/>
                <a:ea typeface="+mj-ea"/>
              </a:rPr>
              <a:t>在直线</a:t>
            </a:r>
            <a:r>
              <a:rPr lang="en-US" altLang="zh-CN" sz="2400" dirty="0" smtClean="0">
                <a:latin typeface="+mj-ea"/>
                <a:ea typeface="+mj-ea"/>
              </a:rPr>
              <a:t>AB</a:t>
            </a:r>
            <a:r>
              <a:rPr lang="zh-CN" altLang="en-US" sz="2400" dirty="0" smtClean="0">
                <a:latin typeface="+mj-ea"/>
                <a:ea typeface="+mj-ea"/>
              </a:rPr>
              <a:t>两侧。</a:t>
            </a:r>
            <a:endParaRPr lang="en-US" altLang="zh-CN" sz="2400" dirty="0">
              <a:latin typeface="+mj-ea"/>
              <a:ea typeface="+mj-ea"/>
            </a:endParaRPr>
          </a:p>
        </p:txBody>
      </p:sp>
      <p:sp>
        <p:nvSpPr>
          <p:cNvPr id="7" name="矩形 6"/>
          <p:cNvSpPr/>
          <p:nvPr/>
        </p:nvSpPr>
        <p:spPr>
          <a:xfrm>
            <a:off x="1206500" y="4155795"/>
            <a:ext cx="2044700" cy="8763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3389398" y="3550136"/>
            <a:ext cx="1473200" cy="2087617"/>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0" name="直接连接符 9"/>
          <p:cNvCxnSpPr/>
          <p:nvPr/>
        </p:nvCxnSpPr>
        <p:spPr>
          <a:xfrm flipV="1">
            <a:off x="1206500" y="4155795"/>
            <a:ext cx="2044700" cy="876300"/>
          </a:xfrm>
          <a:prstGeom prst="line">
            <a:avLst/>
          </a:prstGeom>
          <a:ln w="508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3389398" y="3550136"/>
            <a:ext cx="1473200" cy="2087617"/>
          </a:xfrm>
          <a:prstGeom prst="line">
            <a:avLst/>
          </a:prstGeom>
          <a:ln w="50800"/>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flipH="1" flipV="1">
            <a:off x="7141184" y="3310272"/>
            <a:ext cx="856363" cy="148244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V="1">
            <a:off x="6976084" y="3748908"/>
            <a:ext cx="1854200" cy="605659"/>
          </a:xfrm>
          <a:prstGeom prst="line">
            <a:avLst/>
          </a:prstGeom>
          <a:ln w="50800">
            <a:solidFill>
              <a:schemeClr val="tx1"/>
            </a:solidFill>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a:xfrm flipV="1">
            <a:off x="7997547" y="3748908"/>
            <a:ext cx="845437" cy="1043808"/>
          </a:xfrm>
          <a:prstGeom prst="straightConnector1">
            <a:avLst/>
          </a:prstGeom>
          <a:ln w="508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H="1" flipV="1">
            <a:off x="6976084" y="4354567"/>
            <a:ext cx="1015113" cy="438149"/>
          </a:xfrm>
          <a:prstGeom prst="straightConnector1">
            <a:avLst/>
          </a:prstGeom>
          <a:ln w="508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043440" y="4792716"/>
            <a:ext cx="311304" cy="369332"/>
          </a:xfrm>
          <a:prstGeom prst="rect">
            <a:avLst/>
          </a:prstGeom>
          <a:noFill/>
        </p:spPr>
        <p:txBody>
          <a:bodyPr wrap="none" rtlCol="0">
            <a:spAutoFit/>
          </a:bodyPr>
          <a:lstStyle/>
          <a:p>
            <a:r>
              <a:rPr lang="en-US" altLang="zh-CN" dirty="0" smtClean="0"/>
              <a:t>A</a:t>
            </a:r>
            <a:endParaRPr lang="zh-CN" altLang="en-US" dirty="0"/>
          </a:p>
        </p:txBody>
      </p:sp>
      <p:sp>
        <p:nvSpPr>
          <p:cNvPr id="25" name="文本框 24"/>
          <p:cNvSpPr txBox="1"/>
          <p:nvPr/>
        </p:nvSpPr>
        <p:spPr>
          <a:xfrm>
            <a:off x="6851271" y="2975592"/>
            <a:ext cx="311304" cy="369332"/>
          </a:xfrm>
          <a:prstGeom prst="rect">
            <a:avLst/>
          </a:prstGeom>
          <a:noFill/>
        </p:spPr>
        <p:txBody>
          <a:bodyPr wrap="none" rtlCol="0">
            <a:spAutoFit/>
          </a:bodyPr>
          <a:lstStyle/>
          <a:p>
            <a:r>
              <a:rPr lang="en-US" altLang="zh-CN" dirty="0" smtClean="0"/>
              <a:t>B</a:t>
            </a:r>
            <a:endParaRPr lang="zh-CN" altLang="en-US" dirty="0"/>
          </a:p>
        </p:txBody>
      </p:sp>
      <p:sp>
        <p:nvSpPr>
          <p:cNvPr id="26" name="文本框 25"/>
          <p:cNvSpPr txBox="1"/>
          <p:nvPr/>
        </p:nvSpPr>
        <p:spPr>
          <a:xfrm>
            <a:off x="6582230" y="4168210"/>
            <a:ext cx="311304" cy="369332"/>
          </a:xfrm>
          <a:prstGeom prst="rect">
            <a:avLst/>
          </a:prstGeom>
          <a:noFill/>
        </p:spPr>
        <p:txBody>
          <a:bodyPr wrap="none" rtlCol="0">
            <a:spAutoFit/>
          </a:bodyPr>
          <a:lstStyle/>
          <a:p>
            <a:r>
              <a:rPr lang="en-US" altLang="zh-CN" dirty="0" smtClean="0"/>
              <a:t>C</a:t>
            </a:r>
            <a:endParaRPr lang="zh-CN" altLang="en-US" dirty="0"/>
          </a:p>
        </p:txBody>
      </p:sp>
      <p:sp>
        <p:nvSpPr>
          <p:cNvPr id="27" name="文本框 26"/>
          <p:cNvSpPr txBox="1"/>
          <p:nvPr/>
        </p:nvSpPr>
        <p:spPr>
          <a:xfrm>
            <a:off x="8912834" y="3529590"/>
            <a:ext cx="311304" cy="369332"/>
          </a:xfrm>
          <a:prstGeom prst="rect">
            <a:avLst/>
          </a:prstGeom>
          <a:noFill/>
        </p:spPr>
        <p:txBody>
          <a:bodyPr wrap="none" rtlCol="0">
            <a:spAutoFit/>
          </a:bodyPr>
          <a:lstStyle/>
          <a:p>
            <a:r>
              <a:rPr lang="en-US" altLang="zh-CN" dirty="0"/>
              <a:t>D</a:t>
            </a:r>
            <a:endParaRPr lang="zh-CN" altLang="en-US" dirty="0"/>
          </a:p>
        </p:txBody>
      </p:sp>
    </p:spTree>
    <p:extLst>
      <p:ext uri="{BB962C8B-B14F-4D97-AF65-F5344CB8AC3E}">
        <p14:creationId xmlns:p14="http://schemas.microsoft.com/office/powerpoint/2010/main" val="1887992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线段与线段求交点</a:t>
            </a:r>
            <a:endParaRPr lang="zh-CN" altLang="en-US" b="1" dirty="0"/>
          </a:p>
        </p:txBody>
      </p:sp>
      <p:pic>
        <p:nvPicPr>
          <p:cNvPr id="13" name="图片 12"/>
          <p:cNvPicPr>
            <a:picLocks noChangeAspect="1"/>
          </p:cNvPicPr>
          <p:nvPr/>
        </p:nvPicPr>
        <p:blipFill>
          <a:blip r:embed="rId3"/>
          <a:stretch>
            <a:fillRect/>
          </a:stretch>
        </p:blipFill>
        <p:spPr>
          <a:xfrm>
            <a:off x="853797" y="1434662"/>
            <a:ext cx="8663823" cy="4051738"/>
          </a:xfrm>
          <a:prstGeom prst="rect">
            <a:avLst/>
          </a:prstGeom>
        </p:spPr>
      </p:pic>
    </p:spTree>
    <p:extLst>
      <p:ext uri="{BB962C8B-B14F-4D97-AF65-F5344CB8AC3E}">
        <p14:creationId xmlns:p14="http://schemas.microsoft.com/office/powerpoint/2010/main" val="1473278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线段与线段求交点（另一种写法）</a:t>
            </a:r>
            <a:endParaRPr lang="zh-CN" altLang="en-US" b="1" dirty="0"/>
          </a:p>
        </p:txBody>
      </p:sp>
      <p:pic>
        <p:nvPicPr>
          <p:cNvPr id="9" name="图片 8"/>
          <p:cNvPicPr>
            <a:picLocks noChangeAspect="1"/>
          </p:cNvPicPr>
          <p:nvPr/>
        </p:nvPicPr>
        <p:blipFill>
          <a:blip r:embed="rId3"/>
          <a:stretch>
            <a:fillRect/>
          </a:stretch>
        </p:blipFill>
        <p:spPr>
          <a:xfrm>
            <a:off x="677334" y="1157287"/>
            <a:ext cx="4248150" cy="1905000"/>
          </a:xfrm>
          <a:prstGeom prst="rect">
            <a:avLst/>
          </a:prstGeom>
        </p:spPr>
      </p:pic>
      <p:pic>
        <p:nvPicPr>
          <p:cNvPr id="11" name="图片 10"/>
          <p:cNvPicPr>
            <a:picLocks noChangeAspect="1"/>
          </p:cNvPicPr>
          <p:nvPr/>
        </p:nvPicPr>
        <p:blipFill>
          <a:blip r:embed="rId4"/>
          <a:stretch>
            <a:fillRect/>
          </a:stretch>
        </p:blipFill>
        <p:spPr>
          <a:xfrm>
            <a:off x="1470445" y="2700837"/>
            <a:ext cx="10721555" cy="3844342"/>
          </a:xfrm>
          <a:prstGeom prst="rect">
            <a:avLst/>
          </a:prstGeom>
        </p:spPr>
      </p:pic>
      <p:sp>
        <p:nvSpPr>
          <p:cNvPr id="18" name="矩形 17"/>
          <p:cNvSpPr/>
          <p:nvPr/>
        </p:nvSpPr>
        <p:spPr>
          <a:xfrm>
            <a:off x="2502568" y="5325979"/>
            <a:ext cx="7796464" cy="33688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14242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圆</a:t>
            </a:r>
            <a:endParaRPr lang="zh-CN" altLang="en-US" b="1" dirty="0"/>
          </a:p>
        </p:txBody>
      </p:sp>
      <p:sp>
        <p:nvSpPr>
          <p:cNvPr id="3" name="内容占位符 2"/>
          <p:cNvSpPr>
            <a:spLocks noGrp="1"/>
          </p:cNvSpPr>
          <p:nvPr>
            <p:ph idx="1"/>
          </p:nvPr>
        </p:nvSpPr>
        <p:spPr>
          <a:xfrm>
            <a:off x="677334" y="1434662"/>
            <a:ext cx="10266438" cy="5249917"/>
          </a:xfrm>
        </p:spPr>
        <p:txBody>
          <a:bodyPr numCol="1">
            <a:normAutofit/>
          </a:bodyPr>
          <a:lstStyle/>
          <a:p>
            <a:r>
              <a:rPr lang="zh-CN" altLang="en-US" sz="2400" dirty="0" smtClean="0">
                <a:latin typeface="+mj-ea"/>
                <a:ea typeface="+mj-ea"/>
              </a:rPr>
              <a:t>平面中到一个定点</a:t>
            </a:r>
            <a:r>
              <a:rPr lang="en-US" altLang="zh-CN" sz="2400" dirty="0">
                <a:latin typeface="+mj-ea"/>
                <a:ea typeface="+mj-ea"/>
              </a:rPr>
              <a:t>M</a:t>
            </a:r>
            <a:r>
              <a:rPr lang="zh-CN" altLang="en-US" sz="2400" dirty="0" smtClean="0">
                <a:latin typeface="+mj-ea"/>
                <a:ea typeface="+mj-ea"/>
              </a:rPr>
              <a:t>的距离为定值</a:t>
            </a:r>
            <a:r>
              <a:rPr lang="en-US" altLang="zh-CN" sz="2400" dirty="0" smtClean="0">
                <a:latin typeface="+mj-ea"/>
                <a:ea typeface="+mj-ea"/>
              </a:rPr>
              <a:t>R</a:t>
            </a:r>
            <a:r>
              <a:rPr lang="zh-CN" altLang="en-US" sz="2400" dirty="0" smtClean="0">
                <a:latin typeface="+mj-ea"/>
                <a:ea typeface="+mj-ea"/>
              </a:rPr>
              <a:t>的点的集合。</a:t>
            </a:r>
            <a:endParaRPr lang="en-US" altLang="zh-CN" sz="2400" dirty="0" smtClean="0">
              <a:latin typeface="+mj-ea"/>
              <a:ea typeface="+mj-ea"/>
            </a:endParaRPr>
          </a:p>
          <a:p>
            <a:r>
              <a:rPr lang="en-US" altLang="zh-CN" sz="2400" dirty="0">
                <a:latin typeface="+mj-ea"/>
              </a:rPr>
              <a:t>Circle:{ M(x</a:t>
            </a:r>
            <a:r>
              <a:rPr lang="en-US" altLang="zh-CN" sz="2400" baseline="-25000" dirty="0">
                <a:latin typeface="+mj-ea"/>
              </a:rPr>
              <a:t>0</a:t>
            </a:r>
            <a:r>
              <a:rPr lang="en-US" altLang="zh-CN" sz="2400" dirty="0">
                <a:latin typeface="+mj-ea"/>
              </a:rPr>
              <a:t>,y</a:t>
            </a:r>
            <a:r>
              <a:rPr lang="en-US" altLang="zh-CN" sz="2400" baseline="-25000" dirty="0">
                <a:latin typeface="+mj-ea"/>
              </a:rPr>
              <a:t>0</a:t>
            </a:r>
            <a:r>
              <a:rPr lang="en-US" altLang="zh-CN" sz="2400" dirty="0">
                <a:latin typeface="+mj-ea"/>
              </a:rPr>
              <a:t>) , </a:t>
            </a:r>
            <a:r>
              <a:rPr lang="en-US" altLang="zh-CN" sz="2400" dirty="0" smtClean="0">
                <a:latin typeface="+mj-ea"/>
              </a:rPr>
              <a:t>R }</a:t>
            </a:r>
            <a:r>
              <a:rPr lang="zh-CN" altLang="en-US" sz="2400" dirty="0" smtClean="0">
                <a:latin typeface="+mj-ea"/>
              </a:rPr>
              <a:t>，</a:t>
            </a:r>
            <a:r>
              <a:rPr lang="zh-CN" altLang="en-US" sz="2400" dirty="0" smtClean="0">
                <a:latin typeface="+mj-ea"/>
                <a:ea typeface="+mj-ea"/>
              </a:rPr>
              <a:t>其中</a:t>
            </a:r>
            <a:r>
              <a:rPr lang="en-US" altLang="zh-CN" sz="2400" dirty="0" smtClean="0">
                <a:latin typeface="+mj-ea"/>
                <a:ea typeface="+mj-ea"/>
              </a:rPr>
              <a:t>M</a:t>
            </a:r>
            <a:r>
              <a:rPr lang="zh-CN" altLang="en-US" sz="2400" dirty="0" smtClean="0">
                <a:latin typeface="+mj-ea"/>
                <a:ea typeface="+mj-ea"/>
              </a:rPr>
              <a:t>是圆心，</a:t>
            </a:r>
            <a:r>
              <a:rPr lang="en-US" altLang="zh-CN" sz="2400" dirty="0" smtClean="0">
                <a:latin typeface="+mj-ea"/>
                <a:ea typeface="+mj-ea"/>
              </a:rPr>
              <a:t>R</a:t>
            </a:r>
            <a:r>
              <a:rPr lang="zh-CN" altLang="en-US" sz="2400" dirty="0" smtClean="0">
                <a:latin typeface="+mj-ea"/>
                <a:ea typeface="+mj-ea"/>
              </a:rPr>
              <a:t>是半径。</a:t>
            </a:r>
            <a:endParaRPr lang="en-US" altLang="zh-CN" sz="2400" dirty="0" smtClean="0">
              <a:latin typeface="+mj-ea"/>
              <a:ea typeface="+mj-ea"/>
            </a:endParaRPr>
          </a:p>
          <a:p>
            <a:r>
              <a:rPr lang="zh-CN" altLang="en-US" sz="2400" dirty="0" smtClean="0">
                <a:latin typeface="+mj-ea"/>
                <a:ea typeface="+mj-ea"/>
              </a:rPr>
              <a:t>写成直角方程：</a:t>
            </a:r>
            <a:endParaRPr lang="en-US" altLang="zh-CN" sz="2400" dirty="0" smtClean="0">
              <a:latin typeface="+mj-ea"/>
              <a:ea typeface="+mj-ea"/>
            </a:endParaRPr>
          </a:p>
          <a:p>
            <a:r>
              <a:rPr lang="zh-CN" altLang="en-US" sz="2400" dirty="0" smtClean="0">
                <a:latin typeface="+mj-ea"/>
                <a:ea typeface="+mj-ea"/>
              </a:rPr>
              <a:t>参数方程：</a:t>
            </a:r>
            <a:r>
              <a:rPr lang="en-US" altLang="zh-CN" sz="2400" dirty="0">
                <a:latin typeface="+mj-ea"/>
              </a:rPr>
              <a:t> Circle:{ </a:t>
            </a:r>
            <a:r>
              <a:rPr lang="en-US" altLang="zh-CN" sz="2400" dirty="0" smtClean="0">
                <a:latin typeface="+mj-ea"/>
              </a:rPr>
              <a:t>x(t)=x</a:t>
            </a:r>
            <a:r>
              <a:rPr lang="en-US" altLang="zh-CN" sz="2400" baseline="-25000" dirty="0" smtClean="0">
                <a:latin typeface="+mj-ea"/>
              </a:rPr>
              <a:t>0</a:t>
            </a:r>
            <a:r>
              <a:rPr lang="en-US" altLang="zh-CN" sz="2400" dirty="0" smtClean="0">
                <a:latin typeface="+mj-ea"/>
              </a:rPr>
              <a:t>+R*cos(t) , y(t)=y</a:t>
            </a:r>
            <a:r>
              <a:rPr lang="en-US" altLang="zh-CN" sz="2400" baseline="-25000" dirty="0" smtClean="0">
                <a:latin typeface="+mj-ea"/>
              </a:rPr>
              <a:t>0</a:t>
            </a:r>
            <a:r>
              <a:rPr lang="en-US" altLang="zh-CN" sz="2400" dirty="0" smtClean="0">
                <a:latin typeface="+mj-ea"/>
              </a:rPr>
              <a:t>+R*sin(t) }</a:t>
            </a:r>
          </a:p>
          <a:p>
            <a:r>
              <a:rPr lang="zh-CN" altLang="en-US" sz="2400" dirty="0" smtClean="0">
                <a:latin typeface="+mj-ea"/>
                <a:ea typeface="+mj-ea"/>
              </a:rPr>
              <a:t>切线方程：</a:t>
            </a:r>
            <a:endParaRPr lang="en-US" altLang="zh-CN" sz="2400" dirty="0" smtClean="0">
              <a:latin typeface="+mj-ea"/>
              <a:ea typeface="+mj-ea"/>
            </a:endParaRPr>
          </a:p>
          <a:p>
            <a:r>
              <a:rPr lang="zh-CN" altLang="en-US" sz="2400" dirty="0" smtClean="0">
                <a:latin typeface="+mj-ea"/>
                <a:ea typeface="+mj-ea"/>
              </a:rPr>
              <a:t>已知平面内的三点确定圆心（</a:t>
            </a:r>
            <a:r>
              <a:rPr lang="zh-CN" altLang="en-US" sz="2400" b="1" dirty="0" smtClean="0">
                <a:solidFill>
                  <a:srgbClr val="0070C0"/>
                </a:solidFill>
                <a:latin typeface="+mj-ea"/>
                <a:ea typeface="+mj-ea"/>
              </a:rPr>
              <a:t>求三角形的外接圆</a:t>
            </a:r>
            <a:r>
              <a:rPr lang="zh-CN" altLang="en-US" sz="2400" dirty="0" smtClean="0">
                <a:latin typeface="+mj-ea"/>
                <a:ea typeface="+mj-ea"/>
              </a:rPr>
              <a:t>）</a:t>
            </a:r>
            <a:endParaRPr lang="en-US" altLang="zh-CN" sz="2400" dirty="0" smtClean="0">
              <a:latin typeface="+mj-ea"/>
              <a:ea typeface="+mj-ea"/>
            </a:endParaRPr>
          </a:p>
          <a:p>
            <a:endParaRPr lang="en-US" altLang="zh-CN" sz="2400" dirty="0">
              <a:latin typeface="+mj-ea"/>
              <a:ea typeface="+mj-ea"/>
            </a:endParaRPr>
          </a:p>
          <a:p>
            <a:r>
              <a:rPr lang="zh-CN" altLang="en-US" sz="2400" dirty="0" smtClean="0">
                <a:latin typeface="+mj-ea"/>
                <a:ea typeface="+mj-ea"/>
              </a:rPr>
              <a:t>点到直线的距离公式：</a:t>
            </a:r>
            <a:endParaRPr lang="en-US" altLang="zh-CN" sz="2400" dirty="0" smtClean="0">
              <a:latin typeface="+mj-ea"/>
              <a:ea typeface="+mj-ea"/>
            </a:endParaRPr>
          </a:p>
          <a:p>
            <a:pPr marL="0" indent="0">
              <a:buNone/>
            </a:pPr>
            <a:endParaRPr lang="en-US" altLang="zh-CN" sz="2400" dirty="0">
              <a:latin typeface="+mj-ea"/>
              <a:ea typeface="+mj-ea"/>
            </a:endParaRPr>
          </a:p>
          <a:p>
            <a:r>
              <a:rPr lang="zh-CN" altLang="en-US" sz="2400" dirty="0" smtClean="0">
                <a:latin typeface="+mj-ea"/>
                <a:ea typeface="+mj-ea"/>
              </a:rPr>
              <a:t>跟圆有关的相交问题，通常都会转化成与圆心的距离关系。</a:t>
            </a:r>
            <a:endParaRPr lang="en-US" altLang="zh-CN" sz="2400" dirty="0" smtClean="0">
              <a:latin typeface="+mj-ea"/>
              <a:ea typeface="+mj-ea"/>
            </a:endParaRPr>
          </a:p>
        </p:txBody>
      </p:sp>
      <p:pic>
        <p:nvPicPr>
          <p:cNvPr id="5" name="图片 4"/>
          <p:cNvPicPr>
            <a:picLocks noChangeAspect="1"/>
          </p:cNvPicPr>
          <p:nvPr/>
        </p:nvPicPr>
        <p:blipFill>
          <a:blip r:embed="rId3"/>
          <a:stretch>
            <a:fillRect/>
          </a:stretch>
        </p:blipFill>
        <p:spPr>
          <a:xfrm>
            <a:off x="3200401" y="2374517"/>
            <a:ext cx="3829050" cy="581025"/>
          </a:xfrm>
          <a:prstGeom prst="rect">
            <a:avLst/>
          </a:prstGeom>
        </p:spPr>
      </p:pic>
      <p:pic>
        <p:nvPicPr>
          <p:cNvPr id="6" name="图片 5"/>
          <p:cNvPicPr>
            <a:picLocks noChangeAspect="1"/>
          </p:cNvPicPr>
          <p:nvPr/>
        </p:nvPicPr>
        <p:blipFill>
          <a:blip r:embed="rId4"/>
          <a:stretch>
            <a:fillRect/>
          </a:stretch>
        </p:blipFill>
        <p:spPr>
          <a:xfrm>
            <a:off x="2638426" y="3371521"/>
            <a:ext cx="6534150" cy="523875"/>
          </a:xfrm>
          <a:prstGeom prst="rect">
            <a:avLst/>
          </a:prstGeom>
        </p:spPr>
      </p:pic>
      <p:pic>
        <p:nvPicPr>
          <p:cNvPr id="9" name="图片 8"/>
          <p:cNvPicPr>
            <a:picLocks noChangeAspect="1"/>
          </p:cNvPicPr>
          <p:nvPr/>
        </p:nvPicPr>
        <p:blipFill>
          <a:blip r:embed="rId5"/>
          <a:stretch>
            <a:fillRect/>
          </a:stretch>
        </p:blipFill>
        <p:spPr>
          <a:xfrm>
            <a:off x="4132348" y="4739977"/>
            <a:ext cx="2752725" cy="742950"/>
          </a:xfrm>
          <a:prstGeom prst="rect">
            <a:avLst/>
          </a:prstGeom>
        </p:spPr>
      </p:pic>
    </p:spTree>
    <p:extLst>
      <p:ext uri="{BB962C8B-B14F-4D97-AF65-F5344CB8AC3E}">
        <p14:creationId xmlns:p14="http://schemas.microsoft.com/office/powerpoint/2010/main" val="2106801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判定圆的相交</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smtClean="0">
                <a:solidFill>
                  <a:srgbClr val="0070C0"/>
                </a:solidFill>
                <a:latin typeface="+mj-ea"/>
              </a:rPr>
              <a:t>圆</a:t>
            </a:r>
            <a:r>
              <a:rPr lang="zh-CN" altLang="en-US" sz="2400" b="1" dirty="0">
                <a:solidFill>
                  <a:srgbClr val="0070C0"/>
                </a:solidFill>
                <a:latin typeface="+mj-ea"/>
              </a:rPr>
              <a:t>与圆相交</a:t>
            </a:r>
            <a:r>
              <a:rPr lang="zh-CN" altLang="en-US" sz="2400" dirty="0">
                <a:latin typeface="+mj-ea"/>
              </a:rPr>
              <a:t>：圆心间距离小于等于半径之和。</a:t>
            </a:r>
            <a:endParaRPr lang="en-US" altLang="zh-CN" sz="2400" dirty="0">
              <a:latin typeface="+mj-ea"/>
            </a:endParaRPr>
          </a:p>
          <a:p>
            <a:r>
              <a:rPr lang="zh-CN" altLang="en-US" sz="2400" dirty="0">
                <a:latin typeface="+mj-ea"/>
              </a:rPr>
              <a:t>（如果圆心间距小于等于半径之差则认为存在包含关系）</a:t>
            </a:r>
            <a:endParaRPr lang="en-US" altLang="zh-CN" sz="2400" dirty="0">
              <a:latin typeface="+mj-ea"/>
            </a:endParaRPr>
          </a:p>
          <a:p>
            <a:endParaRPr lang="en-US" altLang="zh-CN" sz="2400" dirty="0" smtClean="0">
              <a:latin typeface="+mj-ea"/>
              <a:ea typeface="+mj-ea"/>
            </a:endParaRPr>
          </a:p>
          <a:p>
            <a:r>
              <a:rPr lang="zh-CN" altLang="en-US" sz="2400" b="1" dirty="0" smtClean="0">
                <a:solidFill>
                  <a:srgbClr val="0070C0"/>
                </a:solidFill>
                <a:latin typeface="+mj-ea"/>
                <a:ea typeface="+mj-ea"/>
              </a:rPr>
              <a:t>圆与直线相交</a:t>
            </a:r>
            <a:r>
              <a:rPr lang="zh-CN" altLang="en-US" sz="2400" dirty="0" smtClean="0">
                <a:latin typeface="+mj-ea"/>
                <a:ea typeface="+mj-ea"/>
              </a:rPr>
              <a:t>：圆心到直线的距离小于等于半径。</a:t>
            </a:r>
            <a:endParaRPr lang="en-US" altLang="zh-CN" sz="2400" dirty="0" smtClean="0">
              <a:latin typeface="+mj-ea"/>
              <a:ea typeface="+mj-ea"/>
            </a:endParaRPr>
          </a:p>
          <a:p>
            <a:r>
              <a:rPr lang="zh-CN" altLang="en-US" sz="2400" b="1" dirty="0" smtClean="0">
                <a:solidFill>
                  <a:srgbClr val="0070C0"/>
                </a:solidFill>
                <a:latin typeface="+mj-ea"/>
                <a:ea typeface="+mj-ea"/>
              </a:rPr>
              <a:t>圆与射线相交</a:t>
            </a:r>
            <a:r>
              <a:rPr lang="zh-CN" altLang="en-US" sz="2400" dirty="0" smtClean="0">
                <a:latin typeface="+mj-ea"/>
                <a:ea typeface="+mj-ea"/>
              </a:rPr>
              <a:t>：先判断圆与直线相交，然后判断射线起点是否在圆内，然后判断起点到圆心的向量与射线方向的夹角是否为锐角。</a:t>
            </a:r>
            <a:endParaRPr lang="en-US" altLang="zh-CN" sz="2400" dirty="0" smtClean="0">
              <a:latin typeface="+mj-ea"/>
              <a:ea typeface="+mj-ea"/>
            </a:endParaRPr>
          </a:p>
          <a:p>
            <a:r>
              <a:rPr lang="zh-CN" altLang="en-US" sz="2400" b="1" dirty="0" smtClean="0">
                <a:solidFill>
                  <a:srgbClr val="0070C0"/>
                </a:solidFill>
                <a:latin typeface="+mj-ea"/>
                <a:ea typeface="+mj-ea"/>
              </a:rPr>
              <a:t>圆与线段相交</a:t>
            </a:r>
            <a:r>
              <a:rPr lang="zh-CN" altLang="en-US" sz="2400" dirty="0" smtClean="0">
                <a:latin typeface="+mj-ea"/>
                <a:ea typeface="+mj-ea"/>
              </a:rPr>
              <a:t>：先判断圆与直线相交，然后需要排除线段的端点</a:t>
            </a:r>
            <a:r>
              <a:rPr lang="en-US" altLang="zh-CN" sz="2400" dirty="0" smtClean="0">
                <a:latin typeface="+mj-ea"/>
                <a:ea typeface="+mj-ea"/>
              </a:rPr>
              <a:t>A</a:t>
            </a:r>
            <a:r>
              <a:rPr lang="zh-CN" altLang="en-US" sz="2400" dirty="0" smtClean="0">
                <a:latin typeface="+mj-ea"/>
                <a:ea typeface="+mj-ea"/>
              </a:rPr>
              <a:t>和</a:t>
            </a:r>
            <a:r>
              <a:rPr lang="en-US" altLang="zh-CN" sz="2400" dirty="0" smtClean="0">
                <a:latin typeface="+mj-ea"/>
                <a:ea typeface="+mj-ea"/>
              </a:rPr>
              <a:t>B</a:t>
            </a:r>
            <a:r>
              <a:rPr lang="zh-CN" altLang="en-US" sz="2400" dirty="0" smtClean="0">
                <a:latin typeface="+mj-ea"/>
                <a:ea typeface="+mj-ea"/>
              </a:rPr>
              <a:t>全都在圆的同一侧的情况。</a:t>
            </a:r>
            <a:endParaRPr lang="en-US" altLang="zh-CN" sz="2400" dirty="0" smtClean="0">
              <a:latin typeface="+mj-ea"/>
              <a:ea typeface="+mj-ea"/>
            </a:endParaRPr>
          </a:p>
          <a:p>
            <a:r>
              <a:rPr lang="zh-CN" altLang="en-US" sz="2400" dirty="0" smtClean="0">
                <a:latin typeface="+mj-ea"/>
                <a:ea typeface="+mj-ea"/>
              </a:rPr>
              <a:t>我们可以过圆心</a:t>
            </a:r>
            <a:r>
              <a:rPr lang="en-US" altLang="zh-CN" sz="2400" dirty="0" smtClean="0">
                <a:latin typeface="+mj-ea"/>
                <a:ea typeface="+mj-ea"/>
              </a:rPr>
              <a:t>M</a:t>
            </a:r>
            <a:r>
              <a:rPr lang="zh-CN" altLang="en-US" sz="2400" dirty="0" smtClean="0">
                <a:latin typeface="+mj-ea"/>
                <a:ea typeface="+mj-ea"/>
              </a:rPr>
              <a:t>做一条垂直于</a:t>
            </a:r>
            <a:r>
              <a:rPr lang="en-US" altLang="zh-CN" sz="2400" dirty="0" smtClean="0">
                <a:latin typeface="+mj-ea"/>
                <a:ea typeface="+mj-ea"/>
              </a:rPr>
              <a:t>AB</a:t>
            </a:r>
            <a:r>
              <a:rPr lang="zh-CN" altLang="en-US" sz="2400" dirty="0" smtClean="0">
                <a:latin typeface="+mj-ea"/>
                <a:ea typeface="+mj-ea"/>
              </a:rPr>
              <a:t>的直线</a:t>
            </a:r>
            <a:r>
              <a:rPr lang="en-US" altLang="zh-CN" sz="2400" dirty="0" smtClean="0">
                <a:latin typeface="+mj-ea"/>
                <a:ea typeface="+mj-ea"/>
              </a:rPr>
              <a:t>L</a:t>
            </a:r>
            <a:r>
              <a:rPr lang="zh-CN" altLang="en-US" sz="2400" dirty="0" smtClean="0">
                <a:latin typeface="+mj-ea"/>
                <a:ea typeface="+mj-ea"/>
              </a:rPr>
              <a:t>，判断线段</a:t>
            </a:r>
            <a:r>
              <a:rPr lang="en-US" altLang="zh-CN" sz="2400" dirty="0" smtClean="0">
                <a:latin typeface="+mj-ea"/>
                <a:ea typeface="+mj-ea"/>
              </a:rPr>
              <a:t>AB</a:t>
            </a:r>
            <a:r>
              <a:rPr lang="zh-CN" altLang="en-US" sz="2400" dirty="0" smtClean="0">
                <a:latin typeface="+mj-ea"/>
                <a:ea typeface="+mj-ea"/>
              </a:rPr>
              <a:t>是否与直线</a:t>
            </a:r>
            <a:r>
              <a:rPr lang="en-US" altLang="zh-CN" sz="2400" dirty="0" smtClean="0">
                <a:latin typeface="+mj-ea"/>
                <a:ea typeface="+mj-ea"/>
              </a:rPr>
              <a:t>L</a:t>
            </a:r>
            <a:r>
              <a:rPr lang="zh-CN" altLang="en-US" sz="2400" dirty="0" smtClean="0">
                <a:latin typeface="+mj-ea"/>
                <a:ea typeface="+mj-ea"/>
              </a:rPr>
              <a:t>相交（或者</a:t>
            </a:r>
            <a:r>
              <a:rPr lang="en-US" altLang="zh-CN" sz="2400" dirty="0" smtClean="0">
                <a:latin typeface="+mj-ea"/>
                <a:ea typeface="+mj-ea"/>
              </a:rPr>
              <a:t>AB</a:t>
            </a:r>
            <a:r>
              <a:rPr lang="zh-CN" altLang="en-US" sz="2400" dirty="0" smtClean="0">
                <a:latin typeface="+mj-ea"/>
                <a:ea typeface="+mj-ea"/>
              </a:rPr>
              <a:t>落在直线</a:t>
            </a:r>
            <a:r>
              <a:rPr lang="en-US" altLang="zh-CN" sz="2400" dirty="0" smtClean="0">
                <a:latin typeface="+mj-ea"/>
                <a:ea typeface="+mj-ea"/>
              </a:rPr>
              <a:t>L</a:t>
            </a:r>
            <a:r>
              <a:rPr lang="zh-CN" altLang="en-US" sz="2400" dirty="0" smtClean="0">
                <a:latin typeface="+mj-ea"/>
                <a:ea typeface="+mj-ea"/>
              </a:rPr>
              <a:t>的两侧）。特判</a:t>
            </a:r>
            <a:r>
              <a:rPr lang="en-US" altLang="zh-CN" sz="2400" dirty="0" smtClean="0">
                <a:latin typeface="+mj-ea"/>
                <a:ea typeface="+mj-ea"/>
              </a:rPr>
              <a:t>A</a:t>
            </a:r>
            <a:r>
              <a:rPr lang="zh-CN" altLang="en-US" sz="2400" dirty="0" smtClean="0">
                <a:latin typeface="+mj-ea"/>
                <a:ea typeface="+mj-ea"/>
              </a:rPr>
              <a:t>或</a:t>
            </a:r>
            <a:r>
              <a:rPr lang="en-US" altLang="zh-CN" sz="2400" dirty="0" smtClean="0">
                <a:latin typeface="+mj-ea"/>
                <a:ea typeface="+mj-ea"/>
              </a:rPr>
              <a:t>B</a:t>
            </a:r>
            <a:r>
              <a:rPr lang="zh-CN" altLang="en-US" sz="2400" dirty="0" smtClean="0">
                <a:latin typeface="+mj-ea"/>
                <a:ea typeface="+mj-ea"/>
              </a:rPr>
              <a:t>在圆内的情况。</a:t>
            </a:r>
            <a:endParaRPr lang="en-US" altLang="zh-CN" sz="2400" dirty="0" smtClean="0">
              <a:latin typeface="+mj-ea"/>
              <a:ea typeface="+mj-ea"/>
            </a:endParaRPr>
          </a:p>
          <a:p>
            <a:r>
              <a:rPr lang="zh-CN" altLang="en-US" sz="2400" dirty="0" smtClean="0">
                <a:latin typeface="+mj-ea"/>
                <a:ea typeface="+mj-ea"/>
              </a:rPr>
              <a:t>原理：若</a:t>
            </a:r>
            <a:r>
              <a:rPr lang="en-US" altLang="zh-CN" sz="2400" dirty="0" smtClean="0">
                <a:latin typeface="+mj-ea"/>
                <a:ea typeface="+mj-ea"/>
              </a:rPr>
              <a:t>AB</a:t>
            </a:r>
            <a:r>
              <a:rPr lang="zh-CN" altLang="en-US" sz="2400" dirty="0" smtClean="0">
                <a:latin typeface="+mj-ea"/>
                <a:ea typeface="+mj-ea"/>
              </a:rPr>
              <a:t>是圆的割线，则垂直于割线的直径一定将割线平分。</a:t>
            </a:r>
            <a:endParaRPr lang="en-US" altLang="zh-CN" sz="2400" dirty="0" smtClean="0">
              <a:latin typeface="+mj-ea"/>
              <a:ea typeface="+mj-ea"/>
            </a:endParaRPr>
          </a:p>
          <a:p>
            <a:endParaRPr lang="en-US" altLang="zh-CN" sz="2400" dirty="0" smtClean="0">
              <a:latin typeface="+mj-ea"/>
              <a:ea typeface="+mj-ea"/>
            </a:endParaRPr>
          </a:p>
        </p:txBody>
      </p:sp>
    </p:spTree>
    <p:extLst>
      <p:ext uri="{BB962C8B-B14F-4D97-AF65-F5344CB8AC3E}">
        <p14:creationId xmlns:p14="http://schemas.microsoft.com/office/powerpoint/2010/main" val="848743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三角形</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434662"/>
                <a:ext cx="11274034" cy="5249917"/>
              </a:xfrm>
            </p:spPr>
            <p:txBody>
              <a:bodyPr numCol="1">
                <a:normAutofit/>
              </a:bodyPr>
              <a:lstStyle/>
              <a:p>
                <a:r>
                  <a:rPr lang="zh-CN" altLang="en-US" sz="2400" dirty="0" smtClean="0">
                    <a:latin typeface="+mj-ea"/>
                    <a:ea typeface="+mj-ea"/>
                  </a:rPr>
                  <a:t>我们用三角形的三个顶点表示三角形。</a:t>
                </a:r>
                <a:endParaRPr lang="en-US" altLang="zh-CN" sz="2400" dirty="0" smtClean="0">
                  <a:latin typeface="+mj-ea"/>
                  <a:ea typeface="+mj-ea"/>
                </a:endParaRPr>
              </a:p>
              <a:p>
                <a:r>
                  <a:rPr lang="en-US" altLang="zh-CN" sz="2400" dirty="0" smtClean="0">
                    <a:latin typeface="+mj-ea"/>
                    <a:ea typeface="+mj-ea"/>
                  </a:rPr>
                  <a:t>Triangle(A,B,C)={ A(x</a:t>
                </a:r>
                <a:r>
                  <a:rPr lang="en-US" altLang="zh-CN" sz="2400" baseline="-25000" dirty="0" smtClean="0">
                    <a:latin typeface="+mj-ea"/>
                    <a:ea typeface="+mj-ea"/>
                  </a:rPr>
                  <a:t>1</a:t>
                </a:r>
                <a:r>
                  <a:rPr lang="en-US" altLang="zh-CN" sz="2400" dirty="0" smtClean="0">
                    <a:latin typeface="+mj-ea"/>
                    <a:ea typeface="+mj-ea"/>
                  </a:rPr>
                  <a:t>,y</a:t>
                </a:r>
                <a:r>
                  <a:rPr lang="en-US" altLang="zh-CN" sz="2400" baseline="-25000" dirty="0" smtClean="0">
                    <a:latin typeface="+mj-ea"/>
                    <a:ea typeface="+mj-ea"/>
                  </a:rPr>
                  <a:t>1</a:t>
                </a:r>
                <a:r>
                  <a:rPr lang="en-US" altLang="zh-CN" sz="2400" dirty="0" smtClean="0">
                    <a:latin typeface="+mj-ea"/>
                    <a:ea typeface="+mj-ea"/>
                  </a:rPr>
                  <a:t>) , B(x</a:t>
                </a:r>
                <a:r>
                  <a:rPr lang="en-US" altLang="zh-CN" sz="2400" baseline="-25000" dirty="0" smtClean="0">
                    <a:latin typeface="+mj-ea"/>
                    <a:ea typeface="+mj-ea"/>
                  </a:rPr>
                  <a:t>2</a:t>
                </a:r>
                <a:r>
                  <a:rPr lang="en-US" altLang="zh-CN" sz="2400" dirty="0" smtClean="0">
                    <a:latin typeface="+mj-ea"/>
                    <a:ea typeface="+mj-ea"/>
                  </a:rPr>
                  <a:t>,y</a:t>
                </a:r>
                <a:r>
                  <a:rPr lang="en-US" altLang="zh-CN" sz="2400" baseline="-25000" dirty="0" smtClean="0">
                    <a:latin typeface="+mj-ea"/>
                    <a:ea typeface="+mj-ea"/>
                  </a:rPr>
                  <a:t>2</a:t>
                </a:r>
                <a:r>
                  <a:rPr lang="en-US" altLang="zh-CN" sz="2400" dirty="0" smtClean="0">
                    <a:latin typeface="+mj-ea"/>
                    <a:ea typeface="+mj-ea"/>
                  </a:rPr>
                  <a:t>) , C(x</a:t>
                </a:r>
                <a:r>
                  <a:rPr lang="en-US" altLang="zh-CN" sz="2400" baseline="-25000" dirty="0" smtClean="0">
                    <a:latin typeface="+mj-ea"/>
                    <a:ea typeface="+mj-ea"/>
                  </a:rPr>
                  <a:t>3</a:t>
                </a:r>
                <a:r>
                  <a:rPr lang="en-US" altLang="zh-CN" sz="2400" dirty="0" smtClean="0">
                    <a:latin typeface="+mj-ea"/>
                    <a:ea typeface="+mj-ea"/>
                  </a:rPr>
                  <a:t>,y</a:t>
                </a:r>
                <a:r>
                  <a:rPr lang="en-US" altLang="zh-CN" sz="2400" baseline="-25000" dirty="0" smtClean="0">
                    <a:latin typeface="+mj-ea"/>
                    <a:ea typeface="+mj-ea"/>
                  </a:rPr>
                  <a:t>3</a:t>
                </a:r>
                <a:r>
                  <a:rPr lang="en-US" altLang="zh-CN" sz="2400" dirty="0" smtClean="0">
                    <a:latin typeface="+mj-ea"/>
                    <a:ea typeface="+mj-ea"/>
                  </a:rPr>
                  <a:t>) }</a:t>
                </a:r>
              </a:p>
              <a:p>
                <a:endParaRPr lang="en-US" altLang="zh-CN" sz="2400" dirty="0">
                  <a:latin typeface="+mj-ea"/>
                  <a:ea typeface="+mj-ea"/>
                </a:endParaRPr>
              </a:p>
              <a:p>
                <a:r>
                  <a:rPr lang="zh-CN" altLang="en-US" sz="2400" b="1" dirty="0" smtClean="0">
                    <a:solidFill>
                      <a:srgbClr val="0070C0"/>
                    </a:solidFill>
                    <a:latin typeface="+mj-ea"/>
                    <a:ea typeface="+mj-ea"/>
                  </a:rPr>
                  <a:t>三角形</a:t>
                </a:r>
                <a:r>
                  <a:rPr lang="zh-CN" altLang="en-US" sz="2400" b="1" dirty="0">
                    <a:solidFill>
                      <a:srgbClr val="0070C0"/>
                    </a:solidFill>
                    <a:latin typeface="+mj-ea"/>
                  </a:rPr>
                  <a:t>的</a:t>
                </a:r>
                <a:r>
                  <a:rPr lang="zh-CN" altLang="en-US" sz="2400" b="1" dirty="0" smtClean="0">
                    <a:solidFill>
                      <a:srgbClr val="0070C0"/>
                    </a:solidFill>
                    <a:latin typeface="+mj-ea"/>
                    <a:ea typeface="+mj-ea"/>
                  </a:rPr>
                  <a:t>面积公式</a:t>
                </a:r>
                <a:r>
                  <a:rPr lang="en-US" altLang="zh-CN" sz="2400" b="1" dirty="0" smtClean="0">
                    <a:solidFill>
                      <a:srgbClr val="0070C0"/>
                    </a:solidFill>
                    <a:latin typeface="+mj-ea"/>
                    <a:ea typeface="+mj-ea"/>
                  </a:rPr>
                  <a:t>1</a:t>
                </a:r>
                <a:r>
                  <a:rPr lang="zh-CN" altLang="en-US" sz="2400" dirty="0" smtClean="0">
                    <a:latin typeface="+mj-ea"/>
                    <a:ea typeface="+mj-ea"/>
                  </a:rPr>
                  <a:t>：</a:t>
                </a:r>
                <a:r>
                  <a:rPr lang="en-US" altLang="zh-CN" sz="2400" dirty="0" smtClean="0">
                    <a:latin typeface="+mj-ea"/>
                    <a:ea typeface="+mj-ea"/>
                  </a:rPr>
                  <a:t>S=(a*h)/2</a:t>
                </a:r>
                <a:r>
                  <a:rPr lang="zh-CN" altLang="en-US" sz="2400" dirty="0" smtClean="0">
                    <a:latin typeface="+mj-ea"/>
                    <a:ea typeface="+mj-ea"/>
                  </a:rPr>
                  <a:t>，其中</a:t>
                </a:r>
                <a:r>
                  <a:rPr lang="en-US" altLang="zh-CN" sz="2400" dirty="0" smtClean="0">
                    <a:latin typeface="+mj-ea"/>
                    <a:ea typeface="+mj-ea"/>
                  </a:rPr>
                  <a:t>h</a:t>
                </a:r>
                <a:r>
                  <a:rPr lang="zh-CN" altLang="en-US" sz="2400" dirty="0" smtClean="0">
                    <a:latin typeface="+mj-ea"/>
                    <a:ea typeface="+mj-ea"/>
                  </a:rPr>
                  <a:t>是高。</a:t>
                </a:r>
                <a:endParaRPr lang="en-US" altLang="zh-CN" sz="2400" dirty="0" smtClean="0">
                  <a:latin typeface="+mj-ea"/>
                  <a:ea typeface="+mj-ea"/>
                </a:endParaRPr>
              </a:p>
              <a:p>
                <a:r>
                  <a:rPr lang="zh-CN" altLang="en-US" sz="2400" b="1" dirty="0" smtClean="0">
                    <a:solidFill>
                      <a:srgbClr val="0070C0"/>
                    </a:solidFill>
                    <a:latin typeface="+mj-ea"/>
                    <a:ea typeface="+mj-ea"/>
                  </a:rPr>
                  <a:t>三角形的面积公式</a:t>
                </a:r>
                <a:r>
                  <a:rPr lang="en-US" altLang="zh-CN" sz="2400" b="1" dirty="0" smtClean="0">
                    <a:solidFill>
                      <a:srgbClr val="0070C0"/>
                    </a:solidFill>
                    <a:latin typeface="+mj-ea"/>
                    <a:ea typeface="+mj-ea"/>
                  </a:rPr>
                  <a:t>2</a:t>
                </a:r>
                <a:r>
                  <a:rPr lang="zh-CN" altLang="en-US" sz="2400" dirty="0" smtClean="0">
                    <a:latin typeface="+mj-ea"/>
                    <a:ea typeface="+mj-ea"/>
                  </a:rPr>
                  <a:t>：</a:t>
                </a:r>
                <a:r>
                  <a:rPr lang="en-US" altLang="zh-CN" sz="2400" dirty="0" smtClean="0">
                    <a:latin typeface="+mj-ea"/>
                    <a:ea typeface="+mj-ea"/>
                  </a:rPr>
                  <a:t>S=(a*b*</a:t>
                </a:r>
                <a:r>
                  <a:rPr lang="en-US" altLang="zh-CN" sz="2400" dirty="0" err="1" smtClean="0">
                    <a:latin typeface="+mj-ea"/>
                    <a:ea typeface="+mj-ea"/>
                  </a:rPr>
                  <a:t>sinC</a:t>
                </a:r>
                <a:r>
                  <a:rPr lang="en-US" altLang="zh-CN" sz="2400" dirty="0" smtClean="0">
                    <a:latin typeface="+mj-ea"/>
                    <a:ea typeface="+mj-ea"/>
                  </a:rPr>
                  <a:t>)/2</a:t>
                </a:r>
                <a:r>
                  <a:rPr lang="zh-CN" altLang="en-US" sz="2400" dirty="0" smtClean="0">
                    <a:latin typeface="+mj-ea"/>
                    <a:ea typeface="+mj-ea"/>
                  </a:rPr>
                  <a:t>。</a:t>
                </a:r>
                <a:endParaRPr lang="en-US" altLang="zh-CN" sz="2400" dirty="0" smtClean="0">
                  <a:latin typeface="+mj-ea"/>
                  <a:ea typeface="+mj-ea"/>
                </a:endParaRPr>
              </a:p>
              <a:p>
                <a:r>
                  <a:rPr lang="zh-CN" altLang="en-US" sz="2400" b="1" dirty="0">
                    <a:solidFill>
                      <a:srgbClr val="0070C0"/>
                    </a:solidFill>
                    <a:latin typeface="+mj-ea"/>
                  </a:rPr>
                  <a:t>三角形的面积</a:t>
                </a:r>
                <a:r>
                  <a:rPr lang="zh-CN" altLang="en-US" sz="2400" b="1" dirty="0" smtClean="0">
                    <a:solidFill>
                      <a:srgbClr val="0070C0"/>
                    </a:solidFill>
                    <a:latin typeface="+mj-ea"/>
                  </a:rPr>
                  <a:t>公式</a:t>
                </a:r>
                <a:r>
                  <a:rPr lang="en-US" altLang="zh-CN" sz="2400" b="1" dirty="0" smtClean="0">
                    <a:solidFill>
                      <a:srgbClr val="0070C0"/>
                    </a:solidFill>
                    <a:latin typeface="+mj-ea"/>
                  </a:rPr>
                  <a:t>3</a:t>
                </a:r>
                <a:r>
                  <a:rPr lang="zh-CN" altLang="en-US" sz="2400" dirty="0" smtClean="0">
                    <a:latin typeface="+mj-ea"/>
                  </a:rPr>
                  <a:t>：</a:t>
                </a:r>
                <a:r>
                  <a:rPr lang="en-US" altLang="zh-CN" sz="2400" dirty="0" smtClean="0">
                    <a:latin typeface="+mj-ea"/>
                  </a:rPr>
                  <a:t>S=(L*r)/2</a:t>
                </a:r>
                <a:r>
                  <a:rPr lang="zh-CN" altLang="en-US" sz="2400" dirty="0" smtClean="0">
                    <a:latin typeface="+mj-ea"/>
                  </a:rPr>
                  <a:t>，其中</a:t>
                </a:r>
                <a:r>
                  <a:rPr lang="en-US" altLang="zh-CN" sz="2400" dirty="0" smtClean="0">
                    <a:latin typeface="+mj-ea"/>
                  </a:rPr>
                  <a:t>L</a:t>
                </a:r>
                <a:r>
                  <a:rPr lang="zh-CN" altLang="en-US" sz="2400" dirty="0" smtClean="0">
                    <a:latin typeface="+mj-ea"/>
                  </a:rPr>
                  <a:t>是周长，</a:t>
                </a:r>
                <a:r>
                  <a:rPr lang="en-US" altLang="zh-CN" sz="2400" dirty="0" smtClean="0">
                    <a:latin typeface="+mj-ea"/>
                  </a:rPr>
                  <a:t>r</a:t>
                </a:r>
                <a:r>
                  <a:rPr lang="zh-CN" altLang="en-US" sz="2400" dirty="0" smtClean="0">
                    <a:latin typeface="+mj-ea"/>
                  </a:rPr>
                  <a:t>是内接圆半径。</a:t>
                </a:r>
                <a:endParaRPr lang="en-US" altLang="zh-CN" sz="2400" dirty="0" smtClean="0">
                  <a:latin typeface="+mj-ea"/>
                </a:endParaRPr>
              </a:p>
              <a:p>
                <a:r>
                  <a:rPr lang="zh-CN" altLang="en-US" sz="2400" b="1" dirty="0">
                    <a:solidFill>
                      <a:srgbClr val="0070C0"/>
                    </a:solidFill>
                    <a:latin typeface="+mj-ea"/>
                  </a:rPr>
                  <a:t>三角形的面积</a:t>
                </a:r>
                <a:r>
                  <a:rPr lang="zh-CN" altLang="en-US" sz="2400" b="1" dirty="0" smtClean="0">
                    <a:solidFill>
                      <a:srgbClr val="0070C0"/>
                    </a:solidFill>
                    <a:latin typeface="+mj-ea"/>
                  </a:rPr>
                  <a:t>公式</a:t>
                </a:r>
                <a:r>
                  <a:rPr lang="en-US" altLang="zh-CN" sz="2400" b="1" dirty="0" smtClean="0">
                    <a:solidFill>
                      <a:srgbClr val="0070C0"/>
                    </a:solidFill>
                    <a:latin typeface="+mj-ea"/>
                  </a:rPr>
                  <a:t>4</a:t>
                </a:r>
                <a:r>
                  <a:rPr lang="zh-CN" altLang="en-US" sz="2400" dirty="0" smtClean="0">
                    <a:latin typeface="+mj-ea"/>
                  </a:rPr>
                  <a:t>：</a:t>
                </a:r>
                <a14:m>
                  <m:oMath xmlns:m="http://schemas.openxmlformats.org/officeDocument/2006/math">
                    <m:r>
                      <m:rPr>
                        <m:sty m:val="p"/>
                      </m:rPr>
                      <a:rPr lang="en-US" altLang="zh-CN" sz="2400" b="0" i="0" smtClean="0">
                        <a:latin typeface="+mj-ea"/>
                        <a:ea typeface="+mj-ea"/>
                      </a:rPr>
                      <m:t>S</m:t>
                    </m:r>
                    <m:r>
                      <a:rPr lang="en-US" altLang="zh-CN" sz="2400" b="0" i="0" smtClean="0">
                        <a:latin typeface="+mj-ea"/>
                        <a:ea typeface="+mj-ea"/>
                      </a:rPr>
                      <m:t>=</m:t>
                    </m:r>
                    <m:rad>
                      <m:radPr>
                        <m:degHide m:val="on"/>
                        <m:ctrlPr>
                          <a:rPr lang="en-US" altLang="zh-CN" sz="2400" smtClean="0">
                            <a:latin typeface="+mj-ea"/>
                            <a:ea typeface="+mj-ea"/>
                          </a:rPr>
                        </m:ctrlPr>
                      </m:radPr>
                      <m:deg/>
                      <m:e>
                        <m:r>
                          <m:rPr>
                            <m:sty m:val="p"/>
                          </m:rPr>
                          <a:rPr lang="en-US" altLang="zh-CN" sz="2400" b="0" i="0" smtClean="0">
                            <a:latin typeface="+mj-ea"/>
                            <a:ea typeface="+mj-ea"/>
                          </a:rPr>
                          <m:t>p</m:t>
                        </m:r>
                        <m:r>
                          <a:rPr lang="en-US" altLang="zh-CN" sz="2400" b="0" i="0" smtClean="0">
                            <a:latin typeface="+mj-ea"/>
                            <a:ea typeface="+mj-ea"/>
                          </a:rPr>
                          <m:t>(</m:t>
                        </m:r>
                        <m:r>
                          <m:rPr>
                            <m:sty m:val="p"/>
                          </m:rPr>
                          <a:rPr lang="en-US" altLang="zh-CN" sz="2400" b="0" i="0" smtClean="0">
                            <a:latin typeface="+mj-ea"/>
                            <a:ea typeface="+mj-ea"/>
                          </a:rPr>
                          <m:t>p</m:t>
                        </m:r>
                        <m:r>
                          <a:rPr lang="en-US" altLang="zh-CN" sz="2400" b="0" i="0" smtClean="0">
                            <a:latin typeface="+mj-ea"/>
                            <a:ea typeface="+mj-ea"/>
                          </a:rPr>
                          <m:t>−</m:t>
                        </m:r>
                        <m:r>
                          <m:rPr>
                            <m:sty m:val="p"/>
                          </m:rPr>
                          <a:rPr lang="en-US" altLang="zh-CN" sz="2400" b="0" i="0" smtClean="0">
                            <a:latin typeface="+mj-ea"/>
                            <a:ea typeface="+mj-ea"/>
                          </a:rPr>
                          <m:t>a</m:t>
                        </m:r>
                        <m:r>
                          <a:rPr lang="en-US" altLang="zh-CN" sz="2400" b="0" i="0" smtClean="0">
                            <a:latin typeface="+mj-ea"/>
                            <a:ea typeface="+mj-ea"/>
                          </a:rPr>
                          <m:t>)(</m:t>
                        </m:r>
                        <m:r>
                          <m:rPr>
                            <m:sty m:val="p"/>
                          </m:rPr>
                          <a:rPr lang="en-US" altLang="zh-CN" sz="2400" b="0" i="0" smtClean="0">
                            <a:latin typeface="+mj-ea"/>
                            <a:ea typeface="+mj-ea"/>
                          </a:rPr>
                          <m:t>p</m:t>
                        </m:r>
                        <m:r>
                          <a:rPr lang="en-US" altLang="zh-CN" sz="2400" b="0" i="0" smtClean="0">
                            <a:latin typeface="+mj-ea"/>
                            <a:ea typeface="+mj-ea"/>
                          </a:rPr>
                          <m:t>−</m:t>
                        </m:r>
                        <m:r>
                          <m:rPr>
                            <m:sty m:val="p"/>
                          </m:rPr>
                          <a:rPr lang="en-US" altLang="zh-CN" sz="2400" b="0" i="0" smtClean="0">
                            <a:latin typeface="+mj-ea"/>
                            <a:ea typeface="+mj-ea"/>
                          </a:rPr>
                          <m:t>b</m:t>
                        </m:r>
                        <m:r>
                          <a:rPr lang="en-US" altLang="zh-CN" sz="2400" b="0" i="0" smtClean="0">
                            <a:latin typeface="+mj-ea"/>
                            <a:ea typeface="+mj-ea"/>
                          </a:rPr>
                          <m:t>)(</m:t>
                        </m:r>
                        <m:r>
                          <m:rPr>
                            <m:sty m:val="p"/>
                          </m:rPr>
                          <a:rPr lang="en-US" altLang="zh-CN" sz="2400" b="0" i="0" smtClean="0">
                            <a:latin typeface="+mj-ea"/>
                            <a:ea typeface="+mj-ea"/>
                          </a:rPr>
                          <m:t>p</m:t>
                        </m:r>
                        <m:r>
                          <a:rPr lang="en-US" altLang="zh-CN" sz="2400" b="0" i="0" smtClean="0">
                            <a:latin typeface="+mj-ea"/>
                            <a:ea typeface="+mj-ea"/>
                          </a:rPr>
                          <m:t>−</m:t>
                        </m:r>
                        <m:r>
                          <m:rPr>
                            <m:sty m:val="p"/>
                          </m:rPr>
                          <a:rPr lang="en-US" altLang="zh-CN" sz="2400" b="0" i="0" smtClean="0">
                            <a:latin typeface="+mj-ea"/>
                            <a:ea typeface="+mj-ea"/>
                          </a:rPr>
                          <m:t>c</m:t>
                        </m:r>
                        <m:r>
                          <a:rPr lang="en-US" altLang="zh-CN" sz="2400" b="0" i="0" smtClean="0">
                            <a:latin typeface="+mj-ea"/>
                            <a:ea typeface="+mj-ea"/>
                          </a:rPr>
                          <m:t>)</m:t>
                        </m:r>
                      </m:e>
                    </m:rad>
                  </m:oMath>
                </a14:m>
                <a:r>
                  <a:rPr lang="zh-CN" altLang="en-US" sz="2400" dirty="0" smtClean="0">
                    <a:latin typeface="+mj-ea"/>
                    <a:ea typeface="+mj-ea"/>
                  </a:rPr>
                  <a:t>，其中</a:t>
                </a:r>
                <a:r>
                  <a:rPr lang="en-US" altLang="zh-CN" sz="2400" dirty="0" smtClean="0">
                    <a:latin typeface="+mj-ea"/>
                    <a:ea typeface="+mj-ea"/>
                  </a:rPr>
                  <a:t>p</a:t>
                </a:r>
                <a:r>
                  <a:rPr lang="zh-CN" altLang="en-US" sz="2400" dirty="0" smtClean="0">
                    <a:latin typeface="+mj-ea"/>
                    <a:ea typeface="+mj-ea"/>
                  </a:rPr>
                  <a:t>是半周长。</a:t>
                </a:r>
                <a:endParaRPr lang="en-US" altLang="zh-CN" sz="2400" dirty="0">
                  <a:latin typeface="+mj-ea"/>
                  <a:ea typeface="+mj-ea"/>
                </a:endParaRPr>
              </a:p>
              <a:p>
                <a:r>
                  <a:rPr lang="zh-CN" altLang="en-US" sz="2400" b="1" dirty="0" smtClean="0">
                    <a:solidFill>
                      <a:srgbClr val="0070C0"/>
                    </a:solidFill>
                    <a:latin typeface="+mj-ea"/>
                    <a:ea typeface="+mj-ea"/>
                  </a:rPr>
                  <a:t>余弦定理</a:t>
                </a:r>
                <a:r>
                  <a:rPr lang="zh-CN" altLang="en-US" sz="2400" dirty="0" smtClean="0">
                    <a:latin typeface="+mj-ea"/>
                    <a:ea typeface="+mj-ea"/>
                  </a:rPr>
                  <a:t>：</a:t>
                </a:r>
                <a14:m>
                  <m:oMath xmlns:m="http://schemas.openxmlformats.org/officeDocument/2006/math">
                    <m:r>
                      <a:rPr lang="en-US" altLang="zh-CN" sz="2400" b="0" i="1" smtClean="0">
                        <a:latin typeface="Cambria Math" panose="02040503050406030204" pitchFamily="18" charset="0"/>
                        <a:ea typeface="+mj-ea"/>
                      </a:rPr>
                      <m:t>𝑐𝑜𝑠𝐶</m:t>
                    </m:r>
                    <m:r>
                      <a:rPr lang="en-US" altLang="zh-CN"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sSup>
                          <m:sSupPr>
                            <m:ctrlPr>
                              <a:rPr lang="en-US" altLang="zh-CN" sz="2400" b="0" i="1" smtClean="0">
                                <a:latin typeface="Cambria Math" panose="02040503050406030204" pitchFamily="18" charset="0"/>
                                <a:ea typeface="+mj-ea"/>
                              </a:rPr>
                            </m:ctrlPr>
                          </m:sSupPr>
                          <m:e>
                            <m:r>
                              <a:rPr lang="en-US" altLang="zh-CN" sz="2400" b="0" i="1" smtClean="0">
                                <a:latin typeface="Cambria Math" panose="02040503050406030204" pitchFamily="18" charset="0"/>
                                <a:ea typeface="+mj-ea"/>
                              </a:rPr>
                              <m:t>𝑎</m:t>
                            </m:r>
                          </m:e>
                          <m:sup>
                            <m:r>
                              <a:rPr lang="en-US" altLang="zh-CN" sz="2400" b="0" i="1" smtClean="0">
                                <a:latin typeface="Cambria Math" panose="02040503050406030204" pitchFamily="18" charset="0"/>
                                <a:ea typeface="+mj-ea"/>
                              </a:rPr>
                              <m:t>2</m:t>
                            </m:r>
                          </m:sup>
                        </m:sSup>
                        <m:r>
                          <a:rPr lang="en-US" altLang="zh-CN" sz="2400" b="0" i="1" smtClean="0">
                            <a:latin typeface="Cambria Math" panose="02040503050406030204" pitchFamily="18" charset="0"/>
                            <a:ea typeface="+mj-ea"/>
                          </a:rPr>
                          <m:t>+</m:t>
                        </m:r>
                        <m:sSup>
                          <m:sSupPr>
                            <m:ctrlPr>
                              <a:rPr lang="en-US" altLang="zh-CN" sz="2400" b="0" i="1" smtClean="0">
                                <a:latin typeface="Cambria Math" panose="02040503050406030204" pitchFamily="18" charset="0"/>
                                <a:ea typeface="+mj-ea"/>
                              </a:rPr>
                            </m:ctrlPr>
                          </m:sSupPr>
                          <m:e>
                            <m:r>
                              <a:rPr lang="en-US" altLang="zh-CN" sz="2400" b="0" i="1" smtClean="0">
                                <a:latin typeface="Cambria Math" panose="02040503050406030204" pitchFamily="18" charset="0"/>
                                <a:ea typeface="+mj-ea"/>
                              </a:rPr>
                              <m:t>𝑏</m:t>
                            </m:r>
                          </m:e>
                          <m:sup>
                            <m:r>
                              <a:rPr lang="en-US" altLang="zh-CN" sz="2400" b="0" i="1" smtClean="0">
                                <a:latin typeface="Cambria Math" panose="02040503050406030204" pitchFamily="18" charset="0"/>
                                <a:ea typeface="+mj-ea"/>
                              </a:rPr>
                              <m:t>2</m:t>
                            </m:r>
                          </m:sup>
                        </m:sSup>
                        <m:r>
                          <a:rPr lang="en-US" altLang="zh-CN" sz="2400" b="0" i="1" smtClean="0">
                            <a:latin typeface="Cambria Math" panose="02040503050406030204" pitchFamily="18" charset="0"/>
                            <a:ea typeface="+mj-ea"/>
                          </a:rPr>
                          <m:t>−</m:t>
                        </m:r>
                        <m:sSup>
                          <m:sSupPr>
                            <m:ctrlPr>
                              <a:rPr lang="en-US" altLang="zh-CN" sz="2400" b="0" i="1" smtClean="0">
                                <a:latin typeface="Cambria Math" panose="02040503050406030204" pitchFamily="18" charset="0"/>
                                <a:ea typeface="+mj-ea"/>
                              </a:rPr>
                            </m:ctrlPr>
                          </m:sSupPr>
                          <m:e>
                            <m:r>
                              <a:rPr lang="en-US" altLang="zh-CN" sz="2400" b="0" i="1" smtClean="0">
                                <a:latin typeface="Cambria Math" panose="02040503050406030204" pitchFamily="18" charset="0"/>
                                <a:ea typeface="+mj-ea"/>
                              </a:rPr>
                              <m:t>𝑐</m:t>
                            </m:r>
                          </m:e>
                          <m:sup>
                            <m:r>
                              <a:rPr lang="en-US" altLang="zh-CN" sz="2400" b="0" i="1" smtClean="0">
                                <a:latin typeface="Cambria Math" panose="02040503050406030204" pitchFamily="18" charset="0"/>
                                <a:ea typeface="+mj-ea"/>
                              </a:rPr>
                              <m:t>2</m:t>
                            </m:r>
                          </m:sup>
                        </m:sSup>
                      </m:num>
                      <m:den>
                        <m:r>
                          <a:rPr lang="en-US" altLang="zh-CN" sz="2400" b="0" i="1" smtClean="0">
                            <a:latin typeface="Cambria Math" panose="02040503050406030204" pitchFamily="18" charset="0"/>
                            <a:ea typeface="+mj-ea"/>
                          </a:rPr>
                          <m:t>2</m:t>
                        </m:r>
                        <m:r>
                          <a:rPr lang="en-US" altLang="zh-CN" sz="2400" b="0" i="1" smtClean="0">
                            <a:latin typeface="Cambria Math" panose="02040503050406030204" pitchFamily="18" charset="0"/>
                            <a:ea typeface="+mj-ea"/>
                          </a:rPr>
                          <m:t>𝑎𝑏</m:t>
                        </m:r>
                      </m:den>
                    </m:f>
                  </m:oMath>
                </a14:m>
                <a:r>
                  <a:rPr lang="zh-CN" altLang="en-US" sz="2400" dirty="0" smtClean="0">
                    <a:latin typeface="+mj-ea"/>
                    <a:ea typeface="+mj-ea"/>
                  </a:rPr>
                  <a:t>，</a:t>
                </a:r>
                <a:r>
                  <a:rPr lang="zh-CN" altLang="en-US" sz="2400" b="1" dirty="0" smtClean="0">
                    <a:solidFill>
                      <a:srgbClr val="0070C0"/>
                    </a:solidFill>
                    <a:latin typeface="+mj-ea"/>
                    <a:ea typeface="+mj-ea"/>
                  </a:rPr>
                  <a:t>正弦定理</a:t>
                </a:r>
                <a:r>
                  <a:rPr lang="zh-CN" altLang="en-US" sz="2400" dirty="0" smtClean="0">
                    <a:latin typeface="+mj-ea"/>
                    <a:ea typeface="+mj-ea"/>
                  </a:rPr>
                  <a:t>：</a:t>
                </a:r>
                <a14:m>
                  <m:oMath xmlns:m="http://schemas.openxmlformats.org/officeDocument/2006/math">
                    <m:r>
                      <a:rPr lang="en-US" altLang="zh-CN" sz="2400" b="0" i="1" smtClean="0">
                        <a:latin typeface="Cambria Math" panose="02040503050406030204" pitchFamily="18" charset="0"/>
                        <a:ea typeface="+mj-ea"/>
                      </a:rPr>
                      <m:t>𝑠𝑖𝑛𝐶</m:t>
                    </m:r>
                    <m:r>
                      <a:rPr lang="en-US" altLang="zh-CN" sz="2400" b="0" i="1" smtClean="0">
                        <a:latin typeface="Cambria Math" panose="02040503050406030204" pitchFamily="18" charset="0"/>
                        <a:ea typeface="+mj-ea"/>
                      </a:rPr>
                      <m:t>=</m:t>
                    </m:r>
                    <m:f>
                      <m:fPr>
                        <m:ctrlPr>
                          <a:rPr lang="en-US" altLang="zh-CN" sz="2400" b="0" i="1" smtClean="0">
                            <a:latin typeface="Cambria Math" panose="02040503050406030204" pitchFamily="18" charset="0"/>
                            <a:ea typeface="+mj-ea"/>
                          </a:rPr>
                        </m:ctrlPr>
                      </m:fPr>
                      <m:num>
                        <m:r>
                          <a:rPr lang="en-US" altLang="zh-CN" sz="2400" b="0" i="1" smtClean="0">
                            <a:latin typeface="Cambria Math" panose="02040503050406030204" pitchFamily="18" charset="0"/>
                            <a:ea typeface="+mj-ea"/>
                          </a:rPr>
                          <m:t>𝑐</m:t>
                        </m:r>
                      </m:num>
                      <m:den>
                        <m:r>
                          <a:rPr lang="en-US" altLang="zh-CN" sz="2400" b="0" i="1" smtClean="0">
                            <a:latin typeface="Cambria Math" panose="02040503050406030204" pitchFamily="18" charset="0"/>
                            <a:ea typeface="+mj-ea"/>
                          </a:rPr>
                          <m:t>2</m:t>
                        </m:r>
                        <m:r>
                          <a:rPr lang="en-US" altLang="zh-CN" sz="2400" b="0" i="1" smtClean="0">
                            <a:latin typeface="Cambria Math" panose="02040503050406030204" pitchFamily="18" charset="0"/>
                            <a:ea typeface="+mj-ea"/>
                          </a:rPr>
                          <m:t>𝑅</m:t>
                        </m:r>
                      </m:den>
                    </m:f>
                  </m:oMath>
                </a14:m>
                <a:r>
                  <a:rPr lang="zh-CN" altLang="en-US" sz="2400" dirty="0" smtClean="0">
                    <a:latin typeface="+mj-ea"/>
                    <a:ea typeface="+mj-ea"/>
                  </a:rPr>
                  <a:t> ，其中</a:t>
                </a:r>
                <a:r>
                  <a:rPr lang="en-US" altLang="zh-CN" sz="2400" dirty="0" smtClean="0">
                    <a:latin typeface="+mj-ea"/>
                    <a:ea typeface="+mj-ea"/>
                  </a:rPr>
                  <a:t>R</a:t>
                </a:r>
                <a:r>
                  <a:rPr lang="zh-CN" altLang="en-US" sz="2400" dirty="0" smtClean="0">
                    <a:latin typeface="+mj-ea"/>
                    <a:ea typeface="+mj-ea"/>
                  </a:rPr>
                  <a:t>是外接圆半径。</a:t>
                </a:r>
                <a:endParaRPr lang="en-US" altLang="zh-CN" sz="2400" dirty="0">
                  <a:latin typeface="+mj-ea"/>
                </a:endParaRPr>
              </a:p>
              <a:p>
                <a:r>
                  <a:rPr lang="zh-CN" altLang="en-US" sz="2400" dirty="0">
                    <a:latin typeface="+mj-ea"/>
                  </a:rPr>
                  <a:t>三角形的性质：中线，高线，角平分线</a:t>
                </a:r>
                <a:r>
                  <a:rPr lang="zh-CN" altLang="en-US" sz="2400" dirty="0" smtClean="0">
                    <a:latin typeface="+mj-ea"/>
                  </a:rPr>
                  <a:t>。</a:t>
                </a:r>
                <a:endParaRPr lang="en-US" altLang="zh-CN" sz="2400" dirty="0" smtClean="0">
                  <a:latin typeface="+mj-ea"/>
                  <a:ea typeface="+mj-ea"/>
                </a:endParaRPr>
              </a:p>
              <a:p>
                <a:endParaRPr lang="en-US" altLang="zh-CN" sz="2400" dirty="0" smtClean="0">
                  <a:latin typeface="+mj-ea"/>
                  <a:ea typeface="+mj-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434662"/>
                <a:ext cx="11274034" cy="5249917"/>
              </a:xfrm>
              <a:blipFill rotWithShape="0">
                <a:blip r:embed="rId3"/>
                <a:stretch>
                  <a:fillRect l="-432" t="-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944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sz="4400" b="1" dirty="0" smtClean="0"/>
              <a:t>目录</a:t>
            </a:r>
            <a:endParaRPr lang="zh-CN" altLang="en-US" b="1" dirty="0"/>
          </a:p>
        </p:txBody>
      </p:sp>
      <p:sp>
        <p:nvSpPr>
          <p:cNvPr id="3" name="内容占位符 2"/>
          <p:cNvSpPr>
            <a:spLocks noGrp="1"/>
          </p:cNvSpPr>
          <p:nvPr>
            <p:ph idx="1"/>
          </p:nvPr>
        </p:nvSpPr>
        <p:spPr>
          <a:xfrm>
            <a:off x="677334" y="1608083"/>
            <a:ext cx="9775204" cy="4887310"/>
          </a:xfrm>
        </p:spPr>
        <p:txBody>
          <a:bodyPr numCol="2">
            <a:normAutofit/>
          </a:bodyPr>
          <a:lstStyle/>
          <a:p>
            <a:r>
              <a:rPr lang="en-US" altLang="zh-CN" sz="2400" b="1" dirty="0" smtClean="0"/>
              <a:t>Ⅰ</a:t>
            </a:r>
            <a:r>
              <a:rPr lang="en-US" altLang="zh-CN" sz="2400" b="1" dirty="0"/>
              <a:t>.</a:t>
            </a:r>
            <a:r>
              <a:rPr lang="zh-CN" altLang="en-US" sz="2400" b="1" dirty="0" smtClean="0"/>
              <a:t>平面直角坐标系</a:t>
            </a:r>
            <a:endParaRPr lang="en-US" altLang="zh-CN" sz="2400" b="1" dirty="0" smtClean="0"/>
          </a:p>
          <a:p>
            <a:r>
              <a:rPr lang="zh-CN" altLang="en-US" sz="2400" dirty="0" smtClean="0"/>
              <a:t>向量</a:t>
            </a:r>
            <a:endParaRPr lang="en-US" altLang="zh-CN" sz="2400" dirty="0" smtClean="0"/>
          </a:p>
          <a:p>
            <a:r>
              <a:rPr lang="zh-CN" altLang="en-US" sz="2400" dirty="0" smtClean="0"/>
              <a:t>线段（直线）</a:t>
            </a:r>
            <a:endParaRPr lang="en-US" altLang="zh-CN" sz="2400" dirty="0" smtClean="0"/>
          </a:p>
          <a:p>
            <a:r>
              <a:rPr lang="zh-CN" altLang="en-US" sz="2400" dirty="0" smtClean="0"/>
              <a:t>圆</a:t>
            </a:r>
            <a:endParaRPr lang="en-US" altLang="zh-CN" sz="2400" dirty="0" smtClean="0"/>
          </a:p>
          <a:p>
            <a:r>
              <a:rPr lang="zh-CN" altLang="en-US" sz="2400" dirty="0" smtClean="0"/>
              <a:t>三角形</a:t>
            </a:r>
            <a:endParaRPr lang="en-US" altLang="zh-CN" sz="2400" dirty="0" smtClean="0"/>
          </a:p>
          <a:p>
            <a:r>
              <a:rPr lang="zh-CN" altLang="en-US" sz="2400" dirty="0" smtClean="0"/>
              <a:t>矩形（多边形）</a:t>
            </a:r>
            <a:endParaRPr lang="en-US" altLang="zh-CN" sz="2400" dirty="0" smtClean="0"/>
          </a:p>
          <a:p>
            <a:r>
              <a:rPr lang="zh-CN" altLang="en-US" sz="2400" dirty="0" smtClean="0"/>
              <a:t>平面运动</a:t>
            </a:r>
            <a:endParaRPr lang="en-US" altLang="zh-CN" sz="2400" dirty="0" smtClean="0"/>
          </a:p>
          <a:p>
            <a:r>
              <a:rPr lang="zh-CN" altLang="en-US" sz="2400" dirty="0" smtClean="0"/>
              <a:t>碰撞检测</a:t>
            </a:r>
            <a:endParaRPr lang="en-US" altLang="zh-CN" sz="2400" dirty="0" smtClean="0"/>
          </a:p>
          <a:p>
            <a:endParaRPr lang="en-US" altLang="zh-CN" sz="2400" b="1" dirty="0" smtClean="0"/>
          </a:p>
          <a:p>
            <a:r>
              <a:rPr lang="en-US" altLang="zh-CN" sz="2400" b="1" dirty="0" smtClean="0"/>
              <a:t>Ⅱ</a:t>
            </a:r>
            <a:r>
              <a:rPr lang="en-US" altLang="zh-CN" sz="2400" b="1" dirty="0" smtClean="0"/>
              <a:t>.</a:t>
            </a:r>
            <a:r>
              <a:rPr lang="zh-CN" altLang="en-US" sz="2400" b="1" dirty="0" smtClean="0"/>
              <a:t>计算几何模板</a:t>
            </a:r>
            <a:endParaRPr lang="en-US" altLang="zh-CN" sz="2400" b="1" dirty="0" smtClean="0"/>
          </a:p>
          <a:p>
            <a:r>
              <a:rPr lang="zh-CN" altLang="en-US" sz="2400" dirty="0" smtClean="0"/>
              <a:t>求</a:t>
            </a:r>
            <a:r>
              <a:rPr lang="zh-CN" altLang="en-US" sz="2400" dirty="0" smtClean="0"/>
              <a:t>凸包</a:t>
            </a:r>
            <a:endParaRPr lang="en-US" altLang="zh-CN" sz="2400" dirty="0" smtClean="0"/>
          </a:p>
          <a:p>
            <a:r>
              <a:rPr lang="zh-CN" altLang="en-US" sz="2400" dirty="0" smtClean="0"/>
              <a:t>旋转</a:t>
            </a:r>
            <a:r>
              <a:rPr lang="zh-CN" altLang="en-US" sz="2400" dirty="0" smtClean="0"/>
              <a:t>卡壳</a:t>
            </a:r>
            <a:endParaRPr lang="en-US" altLang="zh-CN" sz="2400" dirty="0" smtClean="0"/>
          </a:p>
          <a:p>
            <a:r>
              <a:rPr lang="zh-CN" altLang="en-US" sz="2400" dirty="0"/>
              <a:t>半平面</a:t>
            </a:r>
            <a:r>
              <a:rPr lang="zh-CN" altLang="en-US" sz="2400" dirty="0" smtClean="0"/>
              <a:t>交</a:t>
            </a:r>
            <a:endParaRPr lang="en-US" altLang="zh-CN" sz="2400" dirty="0" smtClean="0"/>
          </a:p>
          <a:p>
            <a:endParaRPr lang="en-US" altLang="zh-CN" sz="2400" dirty="0"/>
          </a:p>
          <a:p>
            <a:r>
              <a:rPr lang="en-US" altLang="zh-CN" sz="2400" b="1" dirty="0" smtClean="0"/>
              <a:t>Ⅲ.</a:t>
            </a:r>
            <a:r>
              <a:rPr lang="zh-CN" altLang="en-US" sz="2400" b="1" dirty="0" smtClean="0"/>
              <a:t>迭代逼近方法</a:t>
            </a:r>
            <a:endParaRPr lang="en-US" altLang="zh-CN" sz="2400" b="1" dirty="0" smtClean="0"/>
          </a:p>
          <a:p>
            <a:r>
              <a:rPr lang="zh-CN" altLang="en-US" sz="2400" dirty="0"/>
              <a:t>牛顿迭代</a:t>
            </a:r>
            <a:endParaRPr lang="en-US" altLang="zh-CN" sz="2400" dirty="0"/>
          </a:p>
          <a:p>
            <a:r>
              <a:rPr lang="zh-CN" altLang="en-US" sz="2400" dirty="0" smtClean="0"/>
              <a:t>二分逼近</a:t>
            </a:r>
            <a:endParaRPr lang="en-US" altLang="zh-CN" sz="2400" dirty="0" smtClean="0"/>
          </a:p>
          <a:p>
            <a:r>
              <a:rPr lang="zh-CN" altLang="en-US" sz="2400" dirty="0" smtClean="0"/>
              <a:t>泰勒展开</a:t>
            </a:r>
            <a:endParaRPr lang="zh-CN" altLang="en-US" sz="2400" dirty="0"/>
          </a:p>
        </p:txBody>
      </p:sp>
    </p:spTree>
    <p:extLst>
      <p:ext uri="{BB962C8B-B14F-4D97-AF65-F5344CB8AC3E}">
        <p14:creationId xmlns:p14="http://schemas.microsoft.com/office/powerpoint/2010/main" val="1588289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三角形</a:t>
            </a:r>
            <a:endParaRPr lang="zh-CN" altLang="en-US" b="1" dirty="0"/>
          </a:p>
        </p:txBody>
      </p:sp>
      <p:sp>
        <p:nvSpPr>
          <p:cNvPr id="3" name="内容占位符 2"/>
          <p:cNvSpPr>
            <a:spLocks noGrp="1"/>
          </p:cNvSpPr>
          <p:nvPr>
            <p:ph idx="1"/>
          </p:nvPr>
        </p:nvSpPr>
        <p:spPr>
          <a:xfrm>
            <a:off x="677334" y="1434662"/>
            <a:ext cx="11177782" cy="5249917"/>
          </a:xfrm>
        </p:spPr>
        <p:txBody>
          <a:bodyPr numCol="1">
            <a:normAutofit/>
          </a:bodyPr>
          <a:lstStyle/>
          <a:p>
            <a:r>
              <a:rPr lang="zh-CN" altLang="en-US" sz="2400" dirty="0" smtClean="0">
                <a:latin typeface="+mj-ea"/>
              </a:rPr>
              <a:t>在平面直角坐标系</a:t>
            </a:r>
            <a:r>
              <a:rPr lang="en-US" altLang="zh-CN" sz="2400" dirty="0" smtClean="0">
                <a:latin typeface="+mj-ea"/>
              </a:rPr>
              <a:t>Oxy</a:t>
            </a:r>
            <a:r>
              <a:rPr lang="zh-CN" altLang="en-US" sz="2400" dirty="0" smtClean="0">
                <a:latin typeface="+mj-ea"/>
              </a:rPr>
              <a:t>内，设三角形的三个顶点分别为</a:t>
            </a:r>
            <a:r>
              <a:rPr lang="en-US" altLang="zh-CN" sz="2400" dirty="0" smtClean="0">
                <a:latin typeface="+mj-ea"/>
              </a:rPr>
              <a:t>A</a:t>
            </a:r>
            <a:r>
              <a:rPr lang="zh-CN" altLang="en-US" sz="2400" dirty="0" smtClean="0">
                <a:latin typeface="+mj-ea"/>
              </a:rPr>
              <a:t>、</a:t>
            </a:r>
            <a:r>
              <a:rPr lang="en-US" altLang="zh-CN" sz="2400" dirty="0" smtClean="0">
                <a:latin typeface="+mj-ea"/>
              </a:rPr>
              <a:t>B</a:t>
            </a:r>
            <a:r>
              <a:rPr lang="zh-CN" altLang="en-US" sz="2400" dirty="0" smtClean="0">
                <a:latin typeface="+mj-ea"/>
              </a:rPr>
              <a:t>、</a:t>
            </a:r>
            <a:r>
              <a:rPr lang="en-US" altLang="zh-CN" sz="2400" dirty="0" smtClean="0">
                <a:latin typeface="+mj-ea"/>
              </a:rPr>
              <a:t>C</a:t>
            </a:r>
            <a:r>
              <a:rPr lang="zh-CN" altLang="en-US" sz="2400" dirty="0" smtClean="0">
                <a:latin typeface="+mj-ea"/>
              </a:rPr>
              <a:t>。</a:t>
            </a:r>
            <a:endParaRPr lang="en-US" altLang="zh-CN" sz="2400" dirty="0" smtClean="0">
              <a:latin typeface="+mj-ea"/>
            </a:endParaRPr>
          </a:p>
          <a:p>
            <a:r>
              <a:rPr lang="zh-CN" altLang="en-US" sz="2400" dirty="0" smtClean="0">
                <a:latin typeface="+mj-ea"/>
                <a:ea typeface="+mj-ea"/>
              </a:rPr>
              <a:t>则三角形的面积：</a:t>
            </a:r>
            <a:endParaRPr lang="en-US" altLang="zh-CN" sz="2400" dirty="0" smtClean="0">
              <a:latin typeface="+mj-ea"/>
              <a:ea typeface="+mj-ea"/>
            </a:endParaRPr>
          </a:p>
          <a:p>
            <a:r>
              <a:rPr lang="en-US" altLang="zh-CN" sz="2400" dirty="0" smtClean="0">
                <a:latin typeface="+mj-ea"/>
                <a:ea typeface="+mj-ea"/>
              </a:rPr>
              <a:t>S=|AB x AC</a:t>
            </a:r>
            <a:r>
              <a:rPr lang="en-US" altLang="zh-CN" sz="2400" dirty="0" smtClean="0">
                <a:latin typeface="+mj-ea"/>
                <a:ea typeface="+mj-ea"/>
              </a:rPr>
              <a:t>|/2=|BC x BA|/2=|CA x CB|/2</a:t>
            </a:r>
          </a:p>
          <a:p>
            <a:r>
              <a:rPr lang="zh-CN" altLang="en-US" sz="2400" dirty="0" smtClean="0">
                <a:latin typeface="+mj-ea"/>
                <a:ea typeface="+mj-ea"/>
              </a:rPr>
              <a:t>或者直接用</a:t>
            </a:r>
            <a:r>
              <a:rPr lang="zh-CN" altLang="en-US" sz="2400" b="1" dirty="0" smtClean="0">
                <a:solidFill>
                  <a:srgbClr val="0070C0"/>
                </a:solidFill>
                <a:latin typeface="+mj-ea"/>
                <a:ea typeface="+mj-ea"/>
              </a:rPr>
              <a:t>多边形的面积公式</a:t>
            </a:r>
            <a:r>
              <a:rPr lang="zh-CN" altLang="en-US" sz="2400" dirty="0" smtClean="0">
                <a:latin typeface="+mj-ea"/>
                <a:ea typeface="+mj-ea"/>
              </a:rPr>
              <a:t>：</a:t>
            </a:r>
            <a:endParaRPr lang="en-US" altLang="zh-CN" sz="2400" dirty="0" smtClean="0">
              <a:latin typeface="+mj-ea"/>
              <a:ea typeface="+mj-ea"/>
            </a:endParaRPr>
          </a:p>
          <a:p>
            <a:r>
              <a:rPr lang="en-US" altLang="zh-CN" sz="2400" dirty="0" smtClean="0">
                <a:latin typeface="+mj-ea"/>
                <a:ea typeface="+mj-ea"/>
              </a:rPr>
              <a:t>S=|(OA x OB)+(OB x OC)+(OC x OA)|/2</a:t>
            </a:r>
          </a:p>
          <a:p>
            <a:endParaRPr lang="en-US" altLang="zh-CN" sz="2400" dirty="0">
              <a:latin typeface="+mj-ea"/>
              <a:ea typeface="+mj-ea"/>
            </a:endParaRPr>
          </a:p>
          <a:p>
            <a:r>
              <a:rPr lang="zh-CN" altLang="en-US" sz="2400" b="1" dirty="0" smtClean="0">
                <a:solidFill>
                  <a:srgbClr val="0070C0"/>
                </a:solidFill>
                <a:latin typeface="+mj-ea"/>
                <a:ea typeface="+mj-ea"/>
              </a:rPr>
              <a:t>三角形的外接圆找法</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求线段</a:t>
            </a:r>
            <a:r>
              <a:rPr lang="en-US" altLang="zh-CN" sz="2400" dirty="0" smtClean="0">
                <a:latin typeface="+mj-ea"/>
                <a:ea typeface="+mj-ea"/>
              </a:rPr>
              <a:t>CA</a:t>
            </a:r>
            <a:r>
              <a:rPr lang="zh-CN" altLang="en-US" sz="2400" dirty="0" smtClean="0">
                <a:latin typeface="+mj-ea"/>
                <a:ea typeface="+mj-ea"/>
              </a:rPr>
              <a:t>的中垂线记作</a:t>
            </a:r>
            <a:r>
              <a:rPr lang="en-US" altLang="zh-CN" sz="2400" dirty="0" smtClean="0">
                <a:latin typeface="+mj-ea"/>
                <a:ea typeface="+mj-ea"/>
              </a:rPr>
              <a:t>L</a:t>
            </a:r>
            <a:r>
              <a:rPr lang="en-US" altLang="zh-CN" sz="2400" baseline="-25000" dirty="0" smtClean="0">
                <a:latin typeface="+mj-ea"/>
                <a:ea typeface="+mj-ea"/>
              </a:rPr>
              <a:t>a</a:t>
            </a:r>
            <a:r>
              <a:rPr lang="zh-CN" altLang="en-US" sz="2400" dirty="0" smtClean="0">
                <a:latin typeface="+mj-ea"/>
                <a:ea typeface="+mj-ea"/>
              </a:rPr>
              <a:t>，线段</a:t>
            </a:r>
            <a:r>
              <a:rPr lang="en-US" altLang="zh-CN" sz="2400" dirty="0" smtClean="0">
                <a:latin typeface="+mj-ea"/>
                <a:ea typeface="+mj-ea"/>
              </a:rPr>
              <a:t>CB</a:t>
            </a:r>
            <a:r>
              <a:rPr lang="zh-CN" altLang="en-US" sz="2400" dirty="0" smtClean="0">
                <a:latin typeface="+mj-ea"/>
                <a:ea typeface="+mj-ea"/>
              </a:rPr>
              <a:t>的中垂线记作</a:t>
            </a:r>
            <a:r>
              <a:rPr lang="en-US" altLang="zh-CN" sz="2400" dirty="0" err="1" smtClean="0">
                <a:latin typeface="+mj-ea"/>
                <a:ea typeface="+mj-ea"/>
              </a:rPr>
              <a:t>L</a:t>
            </a:r>
            <a:r>
              <a:rPr lang="en-US" altLang="zh-CN" sz="2400" baseline="-25000" dirty="0" err="1" smtClean="0">
                <a:latin typeface="+mj-ea"/>
                <a:ea typeface="+mj-ea"/>
              </a:rPr>
              <a:t>b</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则</a:t>
            </a:r>
            <a:r>
              <a:rPr lang="en-US" altLang="zh-CN" sz="2400" dirty="0" smtClean="0">
                <a:latin typeface="+mj-ea"/>
                <a:ea typeface="+mj-ea"/>
              </a:rPr>
              <a:t>L</a:t>
            </a:r>
            <a:r>
              <a:rPr lang="en-US" altLang="zh-CN" sz="2400" baseline="-25000" dirty="0" smtClean="0">
                <a:latin typeface="+mj-ea"/>
                <a:ea typeface="+mj-ea"/>
              </a:rPr>
              <a:t>a</a:t>
            </a:r>
            <a:r>
              <a:rPr lang="zh-CN" altLang="en-US" sz="2400" dirty="0" smtClean="0">
                <a:latin typeface="+mj-ea"/>
                <a:ea typeface="+mj-ea"/>
              </a:rPr>
              <a:t>与</a:t>
            </a:r>
            <a:r>
              <a:rPr lang="en-US" altLang="zh-CN" sz="2400" dirty="0" err="1" smtClean="0">
                <a:latin typeface="+mj-ea"/>
                <a:ea typeface="+mj-ea"/>
              </a:rPr>
              <a:t>L</a:t>
            </a:r>
            <a:r>
              <a:rPr lang="en-US" altLang="zh-CN" sz="2400" baseline="-25000" dirty="0" err="1" smtClean="0">
                <a:latin typeface="+mj-ea"/>
                <a:ea typeface="+mj-ea"/>
              </a:rPr>
              <a:t>b</a:t>
            </a:r>
            <a:r>
              <a:rPr lang="zh-CN" altLang="en-US" sz="2400" dirty="0" smtClean="0">
                <a:latin typeface="+mj-ea"/>
                <a:ea typeface="+mj-ea"/>
              </a:rPr>
              <a:t>的交点就是外接圆的圆心</a:t>
            </a:r>
            <a:r>
              <a:rPr lang="en-US" altLang="zh-CN" sz="2400" dirty="0" smtClean="0">
                <a:latin typeface="+mj-ea"/>
                <a:ea typeface="+mj-ea"/>
              </a:rPr>
              <a:t>M</a:t>
            </a:r>
            <a:r>
              <a:rPr lang="zh-CN" altLang="en-US" sz="2400" dirty="0" smtClean="0">
                <a:latin typeface="+mj-ea"/>
                <a:ea typeface="+mj-ea"/>
              </a:rPr>
              <a:t>，点</a:t>
            </a:r>
            <a:r>
              <a:rPr lang="en-US" altLang="zh-CN" sz="2400" dirty="0" smtClean="0">
                <a:latin typeface="+mj-ea"/>
                <a:ea typeface="+mj-ea"/>
              </a:rPr>
              <a:t>C</a:t>
            </a:r>
            <a:r>
              <a:rPr lang="zh-CN" altLang="en-US" sz="2400" dirty="0" smtClean="0">
                <a:latin typeface="+mj-ea"/>
                <a:ea typeface="+mj-ea"/>
              </a:rPr>
              <a:t>到</a:t>
            </a:r>
            <a:r>
              <a:rPr lang="en-US" altLang="zh-CN" sz="2400" dirty="0" smtClean="0">
                <a:latin typeface="+mj-ea"/>
                <a:ea typeface="+mj-ea"/>
              </a:rPr>
              <a:t>M</a:t>
            </a:r>
            <a:r>
              <a:rPr lang="zh-CN" altLang="en-US" sz="2400" dirty="0" smtClean="0">
                <a:latin typeface="+mj-ea"/>
                <a:ea typeface="+mj-ea"/>
              </a:rPr>
              <a:t>的距离就是半径</a:t>
            </a:r>
            <a:r>
              <a:rPr lang="en-US" altLang="zh-CN" sz="2400" dirty="0" smtClean="0">
                <a:latin typeface="+mj-ea"/>
                <a:ea typeface="+mj-ea"/>
              </a:rPr>
              <a:t>R</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（中垂线：过线段的中点，做一条垂线。垂线的法向量就是线段的方向向量）</a:t>
            </a:r>
            <a:endParaRPr lang="en-US" altLang="zh-CN" sz="2400" dirty="0" smtClean="0">
              <a:latin typeface="+mj-ea"/>
              <a:ea typeface="+mj-ea"/>
            </a:endParaRPr>
          </a:p>
        </p:txBody>
      </p:sp>
      <p:pic>
        <p:nvPicPr>
          <p:cNvPr id="4" name="图片 3"/>
          <p:cNvPicPr>
            <a:picLocks noChangeAspect="1"/>
          </p:cNvPicPr>
          <p:nvPr/>
        </p:nvPicPr>
        <p:blipFill rotWithShape="1">
          <a:blip r:embed="rId3"/>
          <a:srcRect t="868"/>
          <a:stretch/>
        </p:blipFill>
        <p:spPr>
          <a:xfrm>
            <a:off x="8064417" y="2336933"/>
            <a:ext cx="2732878" cy="2594511"/>
          </a:xfrm>
          <a:prstGeom prst="rect">
            <a:avLst/>
          </a:prstGeom>
        </p:spPr>
      </p:pic>
    </p:spTree>
    <p:extLst>
      <p:ext uri="{BB962C8B-B14F-4D97-AF65-F5344CB8AC3E}">
        <p14:creationId xmlns:p14="http://schemas.microsoft.com/office/powerpoint/2010/main" val="3279904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1434662"/>
            <a:ext cx="11177782" cy="5249917"/>
          </a:xfrm>
        </p:spPr>
        <p:txBody>
          <a:bodyPr numCol="1">
            <a:normAutofit/>
          </a:bodyPr>
          <a:lstStyle/>
          <a:p>
            <a:r>
              <a:rPr lang="zh-CN" altLang="en-US" sz="2400" b="1" dirty="0" smtClean="0">
                <a:solidFill>
                  <a:srgbClr val="0070C0"/>
                </a:solidFill>
                <a:latin typeface="+mj-ea"/>
                <a:ea typeface="+mj-ea"/>
              </a:rPr>
              <a:t>判断点在三角形内</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从点</a:t>
            </a:r>
            <a:r>
              <a:rPr lang="en-US" altLang="zh-CN" sz="2400" dirty="0" smtClean="0">
                <a:latin typeface="+mj-ea"/>
                <a:ea typeface="+mj-ea"/>
              </a:rPr>
              <a:t>P</a:t>
            </a:r>
            <a:r>
              <a:rPr lang="zh-CN" altLang="en-US" sz="2400" dirty="0" smtClean="0">
                <a:latin typeface="+mj-ea"/>
                <a:ea typeface="+mj-ea"/>
              </a:rPr>
              <a:t>出发，顺着三角形的边缘走一圈，（这个也是判断点在凸包内的方法）</a:t>
            </a:r>
            <a:endParaRPr lang="en-US" altLang="zh-CN" sz="2400" dirty="0" smtClean="0">
              <a:latin typeface="+mj-ea"/>
              <a:ea typeface="+mj-ea"/>
            </a:endParaRPr>
          </a:p>
          <a:p>
            <a:r>
              <a:rPr lang="zh-CN" altLang="en-US" sz="2400" dirty="0" smtClean="0">
                <a:latin typeface="+mj-ea"/>
                <a:ea typeface="+mj-ea"/>
              </a:rPr>
              <a:t>判断</a:t>
            </a:r>
            <a:r>
              <a:rPr lang="en-US" altLang="zh-CN" sz="2400" dirty="0" smtClean="0">
                <a:latin typeface="+mj-ea"/>
                <a:ea typeface="+mj-ea"/>
              </a:rPr>
              <a:t>(PA x PB)</a:t>
            </a:r>
            <a:r>
              <a:rPr lang="zh-CN" altLang="en-US" sz="2400" dirty="0" smtClean="0">
                <a:latin typeface="+mj-ea"/>
                <a:ea typeface="+mj-ea"/>
              </a:rPr>
              <a:t>、</a:t>
            </a:r>
            <a:r>
              <a:rPr lang="en-US" altLang="zh-CN" sz="2400" dirty="0" smtClean="0">
                <a:latin typeface="+mj-ea"/>
                <a:ea typeface="+mj-ea"/>
              </a:rPr>
              <a:t>(PB x PC)</a:t>
            </a:r>
            <a:r>
              <a:rPr lang="zh-CN" altLang="en-US" sz="2400" dirty="0" smtClean="0">
                <a:latin typeface="+mj-ea"/>
                <a:ea typeface="+mj-ea"/>
              </a:rPr>
              <a:t>、</a:t>
            </a:r>
            <a:r>
              <a:rPr lang="en-US" altLang="zh-CN" sz="2400" dirty="0" smtClean="0">
                <a:latin typeface="+mj-ea"/>
                <a:ea typeface="+mj-ea"/>
              </a:rPr>
              <a:t>(PC x PA)</a:t>
            </a:r>
            <a:r>
              <a:rPr lang="zh-CN" altLang="en-US" sz="2400" dirty="0" smtClean="0">
                <a:latin typeface="+mj-ea"/>
                <a:ea typeface="+mj-ea"/>
              </a:rPr>
              <a:t>是否同号。</a:t>
            </a:r>
            <a:endParaRPr lang="en-US" altLang="zh-CN" sz="2400" dirty="0" smtClean="0">
              <a:latin typeface="+mj-ea"/>
              <a:ea typeface="+mj-ea"/>
            </a:endParaRPr>
          </a:p>
          <a:p>
            <a:endParaRPr lang="en-US" altLang="zh-CN" sz="2400" dirty="0" smtClean="0">
              <a:latin typeface="+mj-ea"/>
              <a:ea typeface="+mj-ea"/>
            </a:endParaRPr>
          </a:p>
          <a:p>
            <a:endParaRPr lang="en-US" altLang="zh-CN" sz="2400" dirty="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a:latin typeface="+mj-ea"/>
              <a:ea typeface="+mj-ea"/>
            </a:endParaRPr>
          </a:p>
          <a:p>
            <a:r>
              <a:rPr lang="zh-CN" altLang="en-US" sz="2400" b="1" dirty="0" smtClean="0">
                <a:solidFill>
                  <a:srgbClr val="0070C0"/>
                </a:solidFill>
                <a:latin typeface="+mj-ea"/>
                <a:ea typeface="+mj-ea"/>
              </a:rPr>
              <a:t>直线与三角形相交</a:t>
            </a:r>
            <a:r>
              <a:rPr lang="zh-CN" altLang="en-US" sz="2400" dirty="0" smtClean="0">
                <a:latin typeface="+mj-ea"/>
                <a:ea typeface="+mj-ea"/>
              </a:rPr>
              <a:t>：分别判断直线是否与三条边中的任意一条有交点。</a:t>
            </a:r>
            <a:endParaRPr lang="en-US" altLang="zh-CN" sz="2400" dirty="0" smtClean="0">
              <a:latin typeface="+mj-ea"/>
              <a:ea typeface="+mj-ea"/>
            </a:endParaRPr>
          </a:p>
          <a:p>
            <a:r>
              <a:rPr lang="zh-CN" altLang="en-US" sz="2400" b="1" dirty="0" smtClean="0">
                <a:solidFill>
                  <a:srgbClr val="0070C0"/>
                </a:solidFill>
                <a:latin typeface="+mj-ea"/>
                <a:ea typeface="+mj-ea"/>
              </a:rPr>
              <a:t>三角形与三角形相交</a:t>
            </a:r>
            <a:r>
              <a:rPr lang="zh-CN" altLang="en-US" sz="2400" dirty="0" smtClean="0">
                <a:latin typeface="+mj-ea"/>
                <a:ea typeface="+mj-ea"/>
              </a:rPr>
              <a:t>：枚举所有可能相交的边，判断线段是否相交。</a:t>
            </a:r>
            <a:endParaRPr lang="en-US" altLang="zh-CN" sz="2400" dirty="0" smtClean="0">
              <a:latin typeface="+mj-ea"/>
              <a:ea typeface="+mj-ea"/>
            </a:endParaRPr>
          </a:p>
        </p:txBody>
      </p:sp>
      <p:sp>
        <p:nvSpPr>
          <p:cNvPr id="21" name="等腰三角形 20"/>
          <p:cNvSpPr/>
          <p:nvPr/>
        </p:nvSpPr>
        <p:spPr>
          <a:xfrm rot="12148978">
            <a:off x="5332552" y="4255356"/>
            <a:ext cx="3103419" cy="875350"/>
          </a:xfrm>
          <a:prstGeom prst="triangle">
            <a:avLst>
              <a:gd name="adj" fmla="val 66423"/>
            </a:avLst>
          </a:pr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677334" y="362607"/>
            <a:ext cx="8596668" cy="1072055"/>
          </a:xfrm>
        </p:spPr>
        <p:txBody>
          <a:bodyPr/>
          <a:lstStyle/>
          <a:p>
            <a:r>
              <a:rPr lang="zh-CN" altLang="en-US" b="1" dirty="0" smtClean="0"/>
              <a:t>三角形求交点</a:t>
            </a:r>
            <a:endParaRPr lang="zh-CN" altLang="en-US" b="1" dirty="0"/>
          </a:p>
        </p:txBody>
      </p:sp>
      <p:sp>
        <p:nvSpPr>
          <p:cNvPr id="5" name="等腰三角形 4"/>
          <p:cNvSpPr/>
          <p:nvPr/>
        </p:nvSpPr>
        <p:spPr>
          <a:xfrm rot="20689568">
            <a:off x="1538213" y="3120631"/>
            <a:ext cx="2714778" cy="1491035"/>
          </a:xfrm>
          <a:prstGeom prst="triangle">
            <a:avLst>
              <a:gd name="adj" fmla="val 24074"/>
            </a:avLst>
          </a:pr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p:cNvCxnSpPr>
            <a:endCxn id="5" idx="0"/>
          </p:cNvCxnSpPr>
          <p:nvPr/>
        </p:nvCxnSpPr>
        <p:spPr>
          <a:xfrm flipH="1" flipV="1">
            <a:off x="2021169" y="3330850"/>
            <a:ext cx="641823" cy="728770"/>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a:endCxn id="5" idx="2"/>
          </p:cNvCxnSpPr>
          <p:nvPr/>
        </p:nvCxnSpPr>
        <p:spPr>
          <a:xfrm flipH="1">
            <a:off x="1780675" y="4059620"/>
            <a:ext cx="898359" cy="881349"/>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a:endCxn id="5" idx="4"/>
          </p:cNvCxnSpPr>
          <p:nvPr/>
        </p:nvCxnSpPr>
        <p:spPr>
          <a:xfrm>
            <a:off x="2662992" y="4059620"/>
            <a:ext cx="1737813" cy="170759"/>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cxnSp>
        <p:nvCxnSpPr>
          <p:cNvPr id="27" name="直接箭头连接符 26"/>
          <p:cNvCxnSpPr>
            <a:endCxn id="21" idx="0"/>
          </p:cNvCxnSpPr>
          <p:nvPr/>
        </p:nvCxnSpPr>
        <p:spPr>
          <a:xfrm flipH="1">
            <a:off x="6245955" y="3330850"/>
            <a:ext cx="2555021" cy="1571686"/>
          </a:xfrm>
          <a:prstGeom prst="straightConnector1">
            <a:avLst/>
          </a:prstGeom>
          <a:ln w="50800">
            <a:tailEnd type="triangle"/>
          </a:ln>
        </p:spPr>
        <p:style>
          <a:lnRef idx="1">
            <a:schemeClr val="accent2"/>
          </a:lnRef>
          <a:fillRef idx="0">
            <a:schemeClr val="accent2"/>
          </a:fillRef>
          <a:effectRef idx="0">
            <a:schemeClr val="accent2"/>
          </a:effectRef>
          <a:fontRef idx="minor">
            <a:schemeClr val="tx1"/>
          </a:fontRef>
        </p:style>
      </p:cxnSp>
      <p:sp>
        <p:nvSpPr>
          <p:cNvPr id="34" name="上弧形箭头 33"/>
          <p:cNvSpPr/>
          <p:nvPr/>
        </p:nvSpPr>
        <p:spPr>
          <a:xfrm rot="2716561" flipH="1">
            <a:off x="8297175" y="2916688"/>
            <a:ext cx="1201493" cy="615150"/>
          </a:xfrm>
          <a:prstGeom prst="curvedDownArrow">
            <a:avLst>
              <a:gd name="adj1" fmla="val 25000"/>
              <a:gd name="adj2" fmla="val 50000"/>
              <a:gd name="adj3" fmla="val 4064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 name="直接箭头连接符 22"/>
          <p:cNvCxnSpPr/>
          <p:nvPr/>
        </p:nvCxnSpPr>
        <p:spPr>
          <a:xfrm flipH="1">
            <a:off x="5598695" y="3330850"/>
            <a:ext cx="3144252" cy="364384"/>
          </a:xfrm>
          <a:prstGeom prst="straightConnector1">
            <a:avLst/>
          </a:prstGeom>
          <a:ln w="508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直接箭头连接符 24"/>
          <p:cNvCxnSpPr/>
          <p:nvPr/>
        </p:nvCxnSpPr>
        <p:spPr>
          <a:xfrm flipH="1">
            <a:off x="8485402" y="3330850"/>
            <a:ext cx="289630" cy="1610119"/>
          </a:xfrm>
          <a:prstGeom prst="straightConnector1">
            <a:avLst/>
          </a:prstGeom>
          <a:ln w="508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5" name="文本框 34"/>
          <p:cNvSpPr txBox="1"/>
          <p:nvPr/>
        </p:nvSpPr>
        <p:spPr>
          <a:xfrm>
            <a:off x="2156550" y="3874954"/>
            <a:ext cx="311304" cy="369332"/>
          </a:xfrm>
          <a:prstGeom prst="rect">
            <a:avLst/>
          </a:prstGeom>
          <a:noFill/>
        </p:spPr>
        <p:txBody>
          <a:bodyPr wrap="none" rtlCol="0">
            <a:spAutoFit/>
          </a:bodyPr>
          <a:lstStyle/>
          <a:p>
            <a:r>
              <a:rPr lang="en-US" altLang="zh-CN" dirty="0" smtClean="0"/>
              <a:t>P</a:t>
            </a:r>
            <a:endParaRPr lang="zh-CN" altLang="en-US" dirty="0"/>
          </a:p>
        </p:txBody>
      </p:sp>
      <p:sp>
        <p:nvSpPr>
          <p:cNvPr id="36" name="文本框 35"/>
          <p:cNvSpPr txBox="1"/>
          <p:nvPr/>
        </p:nvSpPr>
        <p:spPr>
          <a:xfrm>
            <a:off x="8800976" y="3107751"/>
            <a:ext cx="311304" cy="369332"/>
          </a:xfrm>
          <a:prstGeom prst="rect">
            <a:avLst/>
          </a:prstGeom>
          <a:noFill/>
        </p:spPr>
        <p:txBody>
          <a:bodyPr wrap="none" rtlCol="0">
            <a:spAutoFit/>
          </a:bodyPr>
          <a:lstStyle/>
          <a:p>
            <a:r>
              <a:rPr lang="en-US" altLang="zh-CN" dirty="0" smtClean="0"/>
              <a:t>P</a:t>
            </a:r>
            <a:endParaRPr lang="zh-CN" altLang="en-US" dirty="0"/>
          </a:p>
        </p:txBody>
      </p:sp>
    </p:spTree>
    <p:extLst>
      <p:ext uri="{BB962C8B-B14F-4D97-AF65-F5344CB8AC3E}">
        <p14:creationId xmlns:p14="http://schemas.microsoft.com/office/powerpoint/2010/main" val="4284731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多边形</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smtClean="0">
                    <a:latin typeface="+mj-ea"/>
                    <a:ea typeface="+mj-ea"/>
                  </a:rPr>
                  <a:t>我们可以用点的集合表示多边形，通常将这些点按照逆时针顺序排列。</a:t>
                </a:r>
                <a:endParaRPr lang="en-US" altLang="zh-CN" sz="2400" dirty="0" smtClean="0">
                  <a:latin typeface="+mj-ea"/>
                  <a:ea typeface="+mj-ea"/>
                </a:endParaRPr>
              </a:p>
              <a:p>
                <a:r>
                  <a:rPr lang="en-US" altLang="zh-CN" sz="2400" dirty="0" smtClean="0">
                    <a:latin typeface="+mj-ea"/>
                    <a:ea typeface="+mj-ea"/>
                  </a:rPr>
                  <a:t>Polygon:{ Vertex:[V</a:t>
                </a:r>
                <a:r>
                  <a:rPr lang="en-US" altLang="zh-CN" sz="2400" baseline="-25000" dirty="0" smtClean="0">
                    <a:latin typeface="+mj-ea"/>
                    <a:ea typeface="+mj-ea"/>
                  </a:rPr>
                  <a:t>0</a:t>
                </a:r>
                <a:r>
                  <a:rPr lang="en-US" altLang="zh-CN" sz="2400" dirty="0" smtClean="0">
                    <a:latin typeface="+mj-ea"/>
                    <a:ea typeface="+mj-ea"/>
                  </a:rPr>
                  <a:t>,V</a:t>
                </a:r>
                <a:r>
                  <a:rPr lang="en-US" altLang="zh-CN" sz="2400" baseline="-25000" dirty="0" smtClean="0">
                    <a:latin typeface="+mj-ea"/>
                    <a:ea typeface="+mj-ea"/>
                  </a:rPr>
                  <a:t>1</a:t>
                </a:r>
                <a:r>
                  <a:rPr lang="en-US" altLang="zh-CN" sz="2400" dirty="0" smtClean="0">
                    <a:latin typeface="+mj-ea"/>
                    <a:ea typeface="+mj-ea"/>
                  </a:rPr>
                  <a:t>,V</a:t>
                </a:r>
                <a:r>
                  <a:rPr lang="en-US" altLang="zh-CN" sz="2400" baseline="-25000" dirty="0" smtClean="0">
                    <a:latin typeface="+mj-ea"/>
                    <a:ea typeface="+mj-ea"/>
                  </a:rPr>
                  <a:t>2</a:t>
                </a:r>
                <a:r>
                  <a:rPr lang="en-US" altLang="zh-CN" sz="2400" dirty="0" smtClean="0">
                    <a:latin typeface="+mj-ea"/>
                    <a:ea typeface="+mj-ea"/>
                  </a:rPr>
                  <a:t>,…] , </a:t>
                </a:r>
                <a:r>
                  <a:rPr lang="en-US" altLang="zh-CN" sz="2400" dirty="0" err="1" smtClean="0">
                    <a:latin typeface="+mj-ea"/>
                    <a:ea typeface="+mj-ea"/>
                  </a:rPr>
                  <a:t>num_Vertex</a:t>
                </a:r>
                <a:r>
                  <a:rPr lang="en-US" altLang="zh-CN" sz="2400" dirty="0" smtClean="0">
                    <a:latin typeface="+mj-ea"/>
                    <a:ea typeface="+mj-ea"/>
                  </a:rPr>
                  <a:t> }</a:t>
                </a:r>
              </a:p>
              <a:p>
                <a:r>
                  <a:rPr lang="zh-CN" altLang="en-US" sz="2400" b="1" dirty="0" smtClean="0">
                    <a:solidFill>
                      <a:srgbClr val="0070C0"/>
                    </a:solidFill>
                    <a:latin typeface="+mj-ea"/>
                    <a:ea typeface="+mj-ea"/>
                  </a:rPr>
                  <a:t>多边形求面积</a:t>
                </a:r>
                <a:r>
                  <a:rPr lang="zh-CN" altLang="en-US" sz="2400" dirty="0" smtClean="0">
                    <a:latin typeface="+mj-ea"/>
                    <a:ea typeface="+mj-ea"/>
                  </a:rPr>
                  <a:t>：</a:t>
                </a:r>
                <a14:m>
                  <m:oMath xmlns:m="http://schemas.openxmlformats.org/officeDocument/2006/math">
                    <m:r>
                      <a:rPr lang="en-US" altLang="zh-CN" sz="2400" b="0" i="1" smtClean="0">
                        <a:latin typeface="Cambria Math" panose="02040503050406030204" pitchFamily="18" charset="0"/>
                        <a:ea typeface="+mj-ea"/>
                      </a:rPr>
                      <m:t>𝑆</m:t>
                    </m:r>
                    <m:r>
                      <a:rPr lang="en-US" altLang="zh-CN" sz="2400" b="0" i="1" smtClean="0">
                        <a:latin typeface="Cambria Math" panose="02040503050406030204" pitchFamily="18" charset="0"/>
                        <a:ea typeface="+mj-ea"/>
                      </a:rPr>
                      <m:t>=</m:t>
                    </m:r>
                    <m:d>
                      <m:dPr>
                        <m:begChr m:val="|"/>
                        <m:endChr m:val="|"/>
                        <m:ctrlPr>
                          <a:rPr lang="en-US" altLang="zh-CN" sz="2400" b="0" i="1" smtClean="0">
                            <a:latin typeface="Cambria Math" panose="02040503050406030204" pitchFamily="18" charset="0"/>
                            <a:ea typeface="+mj-ea"/>
                          </a:rPr>
                        </m:ctrlPr>
                      </m:dPr>
                      <m:e>
                        <m:nary>
                          <m:naryPr>
                            <m:chr m:val="∑"/>
                            <m:subHide m:val="on"/>
                            <m:supHide m:val="on"/>
                            <m:ctrlPr>
                              <a:rPr lang="en-US" altLang="zh-CN" sz="2400" b="0" i="1" smtClean="0">
                                <a:latin typeface="Cambria Math" panose="02040503050406030204" pitchFamily="18" charset="0"/>
                                <a:ea typeface="+mj-ea"/>
                              </a:rPr>
                            </m:ctrlPr>
                          </m:naryPr>
                          <m:sub/>
                          <m:sup/>
                          <m:e>
                            <m:acc>
                              <m:accPr>
                                <m:chr m:val="⃗"/>
                                <m:ctrlPr>
                                  <a:rPr lang="en-US" altLang="zh-CN" sz="2400" b="0" i="1" smtClean="0">
                                    <a:latin typeface="Cambria Math" panose="02040503050406030204" pitchFamily="18" charset="0"/>
                                    <a:ea typeface="+mj-ea"/>
                                  </a:rPr>
                                </m:ctrlPr>
                              </m:accPr>
                              <m:e>
                                <m:r>
                                  <a:rPr lang="en-US" altLang="zh-CN" sz="2400" b="0" i="1" smtClean="0">
                                    <a:latin typeface="Cambria Math" panose="02040503050406030204" pitchFamily="18" charset="0"/>
                                    <a:ea typeface="+mj-ea"/>
                                  </a:rPr>
                                  <m:t>𝑂</m:t>
                                </m:r>
                                <m:sSub>
                                  <m:sSubPr>
                                    <m:ctrlPr>
                                      <a:rPr lang="en-US" altLang="zh-CN" sz="2400" b="0" i="1" smtClean="0">
                                        <a:latin typeface="Cambria Math" panose="02040503050406030204" pitchFamily="18" charset="0"/>
                                        <a:ea typeface="+mj-ea"/>
                                      </a:rPr>
                                    </m:ctrlPr>
                                  </m:sSubPr>
                                  <m:e>
                                    <m:r>
                                      <a:rPr lang="en-US" altLang="zh-CN" sz="2400" b="0" i="1" smtClean="0">
                                        <a:latin typeface="Cambria Math" panose="02040503050406030204" pitchFamily="18" charset="0"/>
                                        <a:ea typeface="+mj-ea"/>
                                      </a:rPr>
                                      <m:t>𝑉</m:t>
                                    </m:r>
                                  </m:e>
                                  <m:sub>
                                    <m:r>
                                      <a:rPr lang="en-US" altLang="zh-CN" sz="2400" b="0" i="1" smtClean="0">
                                        <a:latin typeface="Cambria Math" panose="02040503050406030204" pitchFamily="18" charset="0"/>
                                        <a:ea typeface="+mj-ea"/>
                                      </a:rPr>
                                      <m:t>𝑘</m:t>
                                    </m:r>
                                  </m:sub>
                                </m:sSub>
                              </m:e>
                            </m:acc>
                            <m:r>
                              <a:rPr lang="en-US" altLang="zh-CN" sz="2400" b="0" i="1" smtClean="0">
                                <a:latin typeface="Cambria Math" panose="02040503050406030204" pitchFamily="18" charset="0"/>
                                <a:ea typeface="Cambria Math" panose="02040503050406030204" pitchFamily="18" charset="0"/>
                              </a:rPr>
                              <m:t>×</m:t>
                            </m:r>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𝑂</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𝑉</m:t>
                                    </m:r>
                                  </m:e>
                                  <m:sub>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+1</m:t>
                                    </m:r>
                                  </m:sub>
                                </m:sSub>
                              </m:e>
                            </m:acc>
                          </m:e>
                        </m:nary>
                      </m:e>
                    </m:d>
                    <m:r>
                      <a:rPr lang="en-US" altLang="zh-CN" sz="2400" b="0" i="1" smtClean="0">
                        <a:latin typeface="Cambria Math" panose="02040503050406030204" pitchFamily="18" charset="0"/>
                        <a:ea typeface="+mj-ea"/>
                      </a:rPr>
                      <m:t>/2</m:t>
                    </m:r>
                  </m:oMath>
                </a14:m>
                <a:endParaRPr lang="en-US" altLang="zh-CN" sz="2400" dirty="0" smtClean="0">
                  <a:latin typeface="+mj-ea"/>
                  <a:ea typeface="+mj-ea"/>
                </a:endParaRPr>
              </a:p>
              <a:p>
                <a:r>
                  <a:rPr lang="zh-CN" altLang="en-US" sz="2400" dirty="0" smtClean="0">
                    <a:latin typeface="+mj-ea"/>
                    <a:ea typeface="+mj-ea"/>
                  </a:rPr>
                  <a:t>沿着多边形的边缘走一圈，累加三角形</a:t>
                </a:r>
                <a:r>
                  <a:rPr lang="en-US" altLang="zh-CN" sz="2400" dirty="0" smtClean="0">
                    <a:latin typeface="+mj-ea"/>
                    <a:ea typeface="+mj-ea"/>
                  </a:rPr>
                  <a:t>OV</a:t>
                </a:r>
                <a:r>
                  <a:rPr lang="en-US" altLang="zh-CN" sz="2400" baseline="-25000" dirty="0" smtClean="0">
                    <a:latin typeface="+mj-ea"/>
                    <a:ea typeface="+mj-ea"/>
                  </a:rPr>
                  <a:t>k</a:t>
                </a:r>
                <a:r>
                  <a:rPr lang="en-US" altLang="zh-CN" sz="2400" dirty="0" smtClean="0">
                    <a:latin typeface="+mj-ea"/>
                    <a:ea typeface="+mj-ea"/>
                  </a:rPr>
                  <a:t>V</a:t>
                </a:r>
                <a:r>
                  <a:rPr lang="en-US" altLang="zh-CN" sz="2400" baseline="-25000" dirty="0" smtClean="0">
                    <a:latin typeface="+mj-ea"/>
                    <a:ea typeface="+mj-ea"/>
                  </a:rPr>
                  <a:t>k+1</a:t>
                </a:r>
                <a:r>
                  <a:rPr lang="zh-CN" altLang="en-US" sz="2400" dirty="0" smtClean="0">
                    <a:latin typeface="+mj-ea"/>
                    <a:ea typeface="+mj-ea"/>
                  </a:rPr>
                  <a:t>的有向面积。</a:t>
                </a:r>
                <a:endParaRPr lang="en-US" altLang="zh-CN" sz="2400" dirty="0" smtClean="0">
                  <a:latin typeface="+mj-ea"/>
                  <a:ea typeface="+mj-ea"/>
                </a:endParaRPr>
              </a:p>
              <a:p>
                <a:endParaRPr lang="en-US" altLang="zh-CN" sz="2400" dirty="0">
                  <a:latin typeface="+mj-ea"/>
                  <a:ea typeface="+mj-ea"/>
                </a:endParaRPr>
              </a:p>
              <a:p>
                <a:r>
                  <a:rPr lang="zh-CN" altLang="en-US" sz="2400" b="1" dirty="0" smtClean="0">
                    <a:solidFill>
                      <a:srgbClr val="0070C0"/>
                    </a:solidFill>
                    <a:latin typeface="+mj-ea"/>
                    <a:ea typeface="+mj-ea"/>
                  </a:rPr>
                  <a:t>凸包（</a:t>
                </a:r>
                <a:r>
                  <a:rPr lang="en-US" altLang="zh-CN" sz="2400" b="1" dirty="0" smtClean="0">
                    <a:solidFill>
                      <a:srgbClr val="0070C0"/>
                    </a:solidFill>
                    <a:latin typeface="+mj-ea"/>
                    <a:ea typeface="+mj-ea"/>
                  </a:rPr>
                  <a:t>Convex</a:t>
                </a:r>
                <a:r>
                  <a:rPr lang="zh-CN" altLang="en-US" sz="2400" b="1" dirty="0" smtClean="0">
                    <a:solidFill>
                      <a:srgbClr val="0070C0"/>
                    </a:solidFill>
                    <a:latin typeface="+mj-ea"/>
                    <a:ea typeface="+mj-ea"/>
                  </a:rPr>
                  <a:t>）</a:t>
                </a:r>
                <a:r>
                  <a:rPr lang="zh-CN" altLang="en-US" sz="2400" dirty="0" smtClean="0">
                    <a:latin typeface="+mj-ea"/>
                    <a:ea typeface="+mj-ea"/>
                  </a:rPr>
                  <a:t>，其实就是凸多边形。</a:t>
                </a:r>
                <a:endParaRPr lang="en-US" altLang="zh-CN" sz="2400" dirty="0" smtClean="0">
                  <a:latin typeface="+mj-ea"/>
                  <a:ea typeface="+mj-ea"/>
                </a:endParaRPr>
              </a:p>
              <a:p>
                <a:r>
                  <a:rPr lang="zh-CN" altLang="en-US" sz="2400" dirty="0" smtClean="0">
                    <a:latin typeface="+mj-ea"/>
                    <a:ea typeface="+mj-ea"/>
                  </a:rPr>
                  <a:t>如果沿着凸包的边缘的逆时针方向走一圈，</a:t>
                </a:r>
                <a:endParaRPr lang="en-US" altLang="zh-CN" sz="2400" dirty="0" smtClean="0">
                  <a:latin typeface="+mj-ea"/>
                  <a:ea typeface="+mj-ea"/>
                </a:endParaRPr>
              </a:p>
              <a:p>
                <a:r>
                  <a:rPr lang="zh-CN" altLang="en-US" sz="2400" dirty="0" smtClean="0">
                    <a:latin typeface="+mj-ea"/>
                    <a:ea typeface="+mj-ea"/>
                  </a:rPr>
                  <a:t>那么始终都应该是在左转。</a:t>
                </a:r>
                <a:endParaRPr lang="en-US" altLang="zh-CN" sz="2400" dirty="0" smtClean="0">
                  <a:latin typeface="+mj-ea"/>
                  <a:ea typeface="+mj-ea"/>
                </a:endParaRPr>
              </a:p>
              <a:p>
                <a:r>
                  <a:rPr lang="zh-CN" altLang="en-US" sz="2400" b="1" dirty="0" smtClean="0">
                    <a:solidFill>
                      <a:srgbClr val="0070C0"/>
                    </a:solidFill>
                    <a:latin typeface="+mj-ea"/>
                    <a:ea typeface="+mj-ea"/>
                  </a:rPr>
                  <a:t>判断点在凸包内</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沿着凸包边缘走一圈，判断是否始终在左转。</a:t>
                </a:r>
                <a:endParaRPr lang="en-US" altLang="zh-CN" sz="2400" dirty="0" smtClean="0">
                  <a:latin typeface="+mj-ea"/>
                  <a:ea typeface="+mj-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3" y="1383494"/>
                <a:ext cx="10266438" cy="5249917"/>
              </a:xfrm>
              <a:blipFill rotWithShape="0">
                <a:blip r:embed="rId3"/>
                <a:stretch>
                  <a:fillRect l="-475" t="-929"/>
                </a:stretch>
              </a:blipFill>
            </p:spPr>
            <p:txBody>
              <a:bodyPr/>
              <a:lstStyle/>
              <a:p>
                <a:r>
                  <a:rPr lang="zh-CN" altLang="en-US">
                    <a:noFill/>
                  </a:rPr>
                  <a:t> </a:t>
                </a:r>
              </a:p>
            </p:txBody>
          </p:sp>
        </mc:Fallback>
      </mc:AlternateContent>
      <p:sp>
        <p:nvSpPr>
          <p:cNvPr id="5" name="任意多边形 4"/>
          <p:cNvSpPr/>
          <p:nvPr/>
        </p:nvSpPr>
        <p:spPr>
          <a:xfrm>
            <a:off x="7567046" y="3723810"/>
            <a:ext cx="3413912" cy="2556674"/>
          </a:xfrm>
          <a:custGeom>
            <a:avLst/>
            <a:gdLst>
              <a:gd name="connsiteX0" fmla="*/ 2630905 w 3641557"/>
              <a:gd name="connsiteY0" fmla="*/ 0 h 2727157"/>
              <a:gd name="connsiteX1" fmla="*/ 770021 w 3641557"/>
              <a:gd name="connsiteY1" fmla="*/ 352926 h 2727157"/>
              <a:gd name="connsiteX2" fmla="*/ 0 w 3641557"/>
              <a:gd name="connsiteY2" fmla="*/ 1652336 h 2727157"/>
              <a:gd name="connsiteX3" fmla="*/ 401052 w 3641557"/>
              <a:gd name="connsiteY3" fmla="*/ 2518610 h 2727157"/>
              <a:gd name="connsiteX4" fmla="*/ 2310063 w 3641557"/>
              <a:gd name="connsiteY4" fmla="*/ 2727157 h 2727157"/>
              <a:gd name="connsiteX5" fmla="*/ 3641557 w 3641557"/>
              <a:gd name="connsiteY5" fmla="*/ 1748589 h 2727157"/>
              <a:gd name="connsiteX6" fmla="*/ 3449052 w 3641557"/>
              <a:gd name="connsiteY6" fmla="*/ 417094 h 2727157"/>
              <a:gd name="connsiteX7" fmla="*/ 2630905 w 3641557"/>
              <a:gd name="connsiteY7" fmla="*/ 0 h 272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1557" h="2727157">
                <a:moveTo>
                  <a:pt x="2630905" y="0"/>
                </a:moveTo>
                <a:lnTo>
                  <a:pt x="770021" y="352926"/>
                </a:lnTo>
                <a:lnTo>
                  <a:pt x="0" y="1652336"/>
                </a:lnTo>
                <a:lnTo>
                  <a:pt x="401052" y="2518610"/>
                </a:lnTo>
                <a:lnTo>
                  <a:pt x="2310063" y="2727157"/>
                </a:lnTo>
                <a:lnTo>
                  <a:pt x="3641557" y="1748589"/>
                </a:lnTo>
                <a:lnTo>
                  <a:pt x="3449052" y="417094"/>
                </a:lnTo>
                <a:lnTo>
                  <a:pt x="2630905" y="0"/>
                </a:lnTo>
                <a:close/>
              </a:path>
            </a:pathLst>
          </a:cu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箭头连接符 6"/>
          <p:cNvCxnSpPr>
            <a:endCxn id="5" idx="0"/>
          </p:cNvCxnSpPr>
          <p:nvPr/>
        </p:nvCxnSpPr>
        <p:spPr>
          <a:xfrm flipV="1">
            <a:off x="9236816" y="3723810"/>
            <a:ext cx="796669" cy="1425706"/>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a:endCxn id="5" idx="1"/>
          </p:cNvCxnSpPr>
          <p:nvPr/>
        </p:nvCxnSpPr>
        <p:spPr>
          <a:xfrm flipH="1" flipV="1">
            <a:off x="8288931" y="4054674"/>
            <a:ext cx="947884" cy="1104884"/>
          </a:xfrm>
          <a:prstGeom prst="straightConnector1">
            <a:avLst/>
          </a:prstGeom>
          <a:ln w="508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081164" y="5155981"/>
            <a:ext cx="311304" cy="369332"/>
          </a:xfrm>
          <a:prstGeom prst="rect">
            <a:avLst/>
          </a:prstGeom>
          <a:noFill/>
        </p:spPr>
        <p:txBody>
          <a:bodyPr wrap="none" rtlCol="0">
            <a:spAutoFit/>
          </a:bodyPr>
          <a:lstStyle/>
          <a:p>
            <a:r>
              <a:rPr lang="en-US" altLang="zh-CN" dirty="0" smtClean="0"/>
              <a:t>P</a:t>
            </a:r>
            <a:endParaRPr lang="zh-CN" altLang="en-US" dirty="0"/>
          </a:p>
        </p:txBody>
      </p:sp>
    </p:spTree>
    <p:extLst>
      <p:ext uri="{BB962C8B-B14F-4D97-AF65-F5344CB8AC3E}">
        <p14:creationId xmlns:p14="http://schemas.microsoft.com/office/powerpoint/2010/main" val="1361906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判断点在多边形内</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smtClean="0">
                <a:solidFill>
                  <a:srgbClr val="0070C0"/>
                </a:solidFill>
                <a:latin typeface="+mj-ea"/>
                <a:ea typeface="+mj-ea"/>
              </a:rPr>
              <a:t>判断点在多边形内</a:t>
            </a:r>
            <a:r>
              <a:rPr lang="zh-CN" altLang="en-US" sz="2400" dirty="0" smtClean="0">
                <a:latin typeface="+mj-ea"/>
                <a:ea typeface="+mj-ea"/>
              </a:rPr>
              <a:t>（可以不是凸多边形）：</a:t>
            </a:r>
            <a:endParaRPr lang="en-US" altLang="zh-CN" sz="2400" dirty="0" smtClean="0">
              <a:latin typeface="+mj-ea"/>
              <a:ea typeface="+mj-ea"/>
            </a:endParaRPr>
          </a:p>
          <a:p>
            <a:r>
              <a:rPr lang="zh-CN" altLang="en-US" sz="2400" dirty="0" smtClean="0">
                <a:latin typeface="+mj-ea"/>
                <a:ea typeface="+mj-ea"/>
              </a:rPr>
              <a:t>过点</a:t>
            </a:r>
            <a:r>
              <a:rPr lang="en-US" altLang="zh-CN" sz="2400" dirty="0" smtClean="0">
                <a:latin typeface="+mj-ea"/>
                <a:ea typeface="+mj-ea"/>
              </a:rPr>
              <a:t>P</a:t>
            </a:r>
            <a:r>
              <a:rPr lang="zh-CN" altLang="en-US" sz="2400" dirty="0" smtClean="0">
                <a:latin typeface="+mj-ea"/>
                <a:ea typeface="+mj-ea"/>
              </a:rPr>
              <a:t>做一条水平直线，这条直线会与多边形</a:t>
            </a:r>
            <a:r>
              <a:rPr lang="en-US" altLang="zh-CN" sz="2400" dirty="0" smtClean="0">
                <a:latin typeface="+mj-ea"/>
                <a:ea typeface="+mj-ea"/>
              </a:rPr>
              <a:t>S</a:t>
            </a:r>
            <a:r>
              <a:rPr lang="zh-CN" altLang="en-US" sz="2400" dirty="0" smtClean="0">
                <a:latin typeface="+mj-ea"/>
                <a:ea typeface="+mj-ea"/>
              </a:rPr>
              <a:t>产生多个交点。</a:t>
            </a:r>
            <a:endParaRPr lang="en-US" altLang="zh-CN" sz="2400" dirty="0" smtClean="0">
              <a:latin typeface="+mj-ea"/>
              <a:ea typeface="+mj-ea"/>
            </a:endParaRPr>
          </a:p>
          <a:p>
            <a:r>
              <a:rPr lang="zh-CN" altLang="en-US" sz="2400" dirty="0" smtClean="0">
                <a:latin typeface="+mj-ea"/>
                <a:ea typeface="+mj-ea"/>
              </a:rPr>
              <a:t>如果在这些交点当中，位于点</a:t>
            </a:r>
            <a:r>
              <a:rPr lang="en-US" altLang="zh-CN" sz="2400" dirty="0" smtClean="0">
                <a:latin typeface="+mj-ea"/>
                <a:ea typeface="+mj-ea"/>
              </a:rPr>
              <a:t>P</a:t>
            </a:r>
            <a:r>
              <a:rPr lang="zh-CN" altLang="en-US" sz="2400" dirty="0" smtClean="0">
                <a:latin typeface="+mj-ea"/>
                <a:ea typeface="+mj-ea"/>
              </a:rPr>
              <a:t>左侧的交点数量，与位于点</a:t>
            </a:r>
            <a:r>
              <a:rPr lang="en-US" altLang="zh-CN" sz="2400" dirty="0" smtClean="0">
                <a:latin typeface="+mj-ea"/>
                <a:ea typeface="+mj-ea"/>
              </a:rPr>
              <a:t>P</a:t>
            </a:r>
            <a:r>
              <a:rPr lang="zh-CN" altLang="en-US" sz="2400" dirty="0" smtClean="0">
                <a:latin typeface="+mj-ea"/>
                <a:ea typeface="+mj-ea"/>
              </a:rPr>
              <a:t>右侧的交点数量都是奇数，</a:t>
            </a:r>
            <a:r>
              <a:rPr lang="zh-CN" altLang="en-US" sz="2400" dirty="0" smtClean="0">
                <a:latin typeface="+mj-ea"/>
                <a:ea typeface="+mj-ea"/>
              </a:rPr>
              <a:t>那么点</a:t>
            </a:r>
            <a:r>
              <a:rPr lang="en-US" altLang="zh-CN" sz="2400" dirty="0" smtClean="0">
                <a:latin typeface="+mj-ea"/>
                <a:ea typeface="+mj-ea"/>
              </a:rPr>
              <a:t>P</a:t>
            </a:r>
            <a:r>
              <a:rPr lang="zh-CN" altLang="en-US" sz="2400" dirty="0" smtClean="0">
                <a:latin typeface="+mj-ea"/>
                <a:ea typeface="+mj-ea"/>
              </a:rPr>
              <a:t>在多边形内部。</a:t>
            </a:r>
            <a:endParaRPr lang="en-US" altLang="zh-CN" sz="2400" dirty="0" smtClean="0">
              <a:latin typeface="+mj-ea"/>
              <a:ea typeface="+mj-ea"/>
            </a:endParaRPr>
          </a:p>
          <a:p>
            <a:r>
              <a:rPr lang="zh-CN" altLang="en-US" sz="2400" dirty="0" smtClean="0">
                <a:latin typeface="+mj-ea"/>
                <a:ea typeface="+mj-ea"/>
              </a:rPr>
              <a:t>举个例子：</a:t>
            </a:r>
            <a:endParaRPr lang="en-US" altLang="zh-CN" sz="2400" dirty="0" smtClean="0">
              <a:latin typeface="+mj-ea"/>
              <a:ea typeface="+mj-ea"/>
            </a:endParaRPr>
          </a:p>
          <a:p>
            <a:endParaRPr lang="en-US" altLang="zh-CN" sz="2400" dirty="0" smtClean="0">
              <a:latin typeface="+mj-ea"/>
              <a:ea typeface="+mj-ea"/>
            </a:endParaRPr>
          </a:p>
        </p:txBody>
      </p:sp>
      <p:sp>
        <p:nvSpPr>
          <p:cNvPr id="4" name="任意多边形 3"/>
          <p:cNvSpPr/>
          <p:nvPr/>
        </p:nvSpPr>
        <p:spPr>
          <a:xfrm>
            <a:off x="2983832" y="3593432"/>
            <a:ext cx="4716379" cy="2630906"/>
          </a:xfrm>
          <a:custGeom>
            <a:avLst/>
            <a:gdLst>
              <a:gd name="connsiteX0" fmla="*/ 0 w 4716379"/>
              <a:gd name="connsiteY0" fmla="*/ 304800 h 2630906"/>
              <a:gd name="connsiteX1" fmla="*/ 160421 w 4716379"/>
              <a:gd name="connsiteY1" fmla="*/ 2165685 h 2630906"/>
              <a:gd name="connsiteX2" fmla="*/ 1155031 w 4716379"/>
              <a:gd name="connsiteY2" fmla="*/ 2630906 h 2630906"/>
              <a:gd name="connsiteX3" fmla="*/ 1187116 w 4716379"/>
              <a:gd name="connsiteY3" fmla="*/ 1026695 h 2630906"/>
              <a:gd name="connsiteX4" fmla="*/ 1812758 w 4716379"/>
              <a:gd name="connsiteY4" fmla="*/ 705853 h 2630906"/>
              <a:gd name="connsiteX5" fmla="*/ 2005263 w 4716379"/>
              <a:gd name="connsiteY5" fmla="*/ 2614863 h 2630906"/>
              <a:gd name="connsiteX6" fmla="*/ 3850105 w 4716379"/>
              <a:gd name="connsiteY6" fmla="*/ 2534653 h 2630906"/>
              <a:gd name="connsiteX7" fmla="*/ 4716379 w 4716379"/>
              <a:gd name="connsiteY7" fmla="*/ 1604211 h 2630906"/>
              <a:gd name="connsiteX8" fmla="*/ 3850105 w 4716379"/>
              <a:gd name="connsiteY8" fmla="*/ 1507958 h 2630906"/>
              <a:gd name="connsiteX9" fmla="*/ 3529263 w 4716379"/>
              <a:gd name="connsiteY9" fmla="*/ 224590 h 2630906"/>
              <a:gd name="connsiteX10" fmla="*/ 3224463 w 4716379"/>
              <a:gd name="connsiteY10" fmla="*/ 1812758 h 2630906"/>
              <a:gd name="connsiteX11" fmla="*/ 2326105 w 4716379"/>
              <a:gd name="connsiteY11" fmla="*/ 0 h 2630906"/>
              <a:gd name="connsiteX12" fmla="*/ 689810 w 4716379"/>
              <a:gd name="connsiteY12" fmla="*/ 753979 h 2630906"/>
              <a:gd name="connsiteX13" fmla="*/ 0 w 4716379"/>
              <a:gd name="connsiteY13" fmla="*/ 304800 h 2630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16379" h="2630906">
                <a:moveTo>
                  <a:pt x="0" y="304800"/>
                </a:moveTo>
                <a:lnTo>
                  <a:pt x="160421" y="2165685"/>
                </a:lnTo>
                <a:lnTo>
                  <a:pt x="1155031" y="2630906"/>
                </a:lnTo>
                <a:lnTo>
                  <a:pt x="1187116" y="1026695"/>
                </a:lnTo>
                <a:lnTo>
                  <a:pt x="1812758" y="705853"/>
                </a:lnTo>
                <a:lnTo>
                  <a:pt x="2005263" y="2614863"/>
                </a:lnTo>
                <a:lnTo>
                  <a:pt x="3850105" y="2534653"/>
                </a:lnTo>
                <a:lnTo>
                  <a:pt x="4716379" y="1604211"/>
                </a:lnTo>
                <a:lnTo>
                  <a:pt x="3850105" y="1507958"/>
                </a:lnTo>
                <a:lnTo>
                  <a:pt x="3529263" y="224590"/>
                </a:lnTo>
                <a:lnTo>
                  <a:pt x="3224463" y="1812758"/>
                </a:lnTo>
                <a:lnTo>
                  <a:pt x="2326105" y="0"/>
                </a:lnTo>
                <a:lnTo>
                  <a:pt x="689810" y="753979"/>
                </a:lnTo>
                <a:lnTo>
                  <a:pt x="0" y="304800"/>
                </a:lnTo>
                <a:close/>
              </a:path>
            </a:pathLst>
          </a:cu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连接符 5"/>
          <p:cNvCxnSpPr/>
          <p:nvPr/>
        </p:nvCxnSpPr>
        <p:spPr>
          <a:xfrm>
            <a:off x="2153207" y="5422233"/>
            <a:ext cx="6974751" cy="0"/>
          </a:xfrm>
          <a:prstGeom prst="line">
            <a:avLst/>
          </a:prstGeom>
          <a:ln w="50800"/>
        </p:spPr>
        <p:style>
          <a:lnRef idx="1">
            <a:schemeClr val="accent2"/>
          </a:lnRef>
          <a:fillRef idx="0">
            <a:schemeClr val="accent2"/>
          </a:fillRef>
          <a:effectRef idx="0">
            <a:schemeClr val="accent2"/>
          </a:effectRef>
          <a:fontRef idx="minor">
            <a:schemeClr val="tx1"/>
          </a:fontRef>
        </p:style>
      </p:cxnSp>
      <p:sp>
        <p:nvSpPr>
          <p:cNvPr id="7" name="椭圆 6"/>
          <p:cNvSpPr/>
          <p:nvPr/>
        </p:nvSpPr>
        <p:spPr>
          <a:xfrm>
            <a:off x="5277853" y="5342021"/>
            <a:ext cx="176464" cy="1764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5143013" y="4940788"/>
            <a:ext cx="311304" cy="369332"/>
          </a:xfrm>
          <a:prstGeom prst="rect">
            <a:avLst/>
          </a:prstGeom>
          <a:noFill/>
        </p:spPr>
        <p:txBody>
          <a:bodyPr wrap="none" rtlCol="0">
            <a:spAutoFit/>
          </a:bodyPr>
          <a:lstStyle/>
          <a:p>
            <a:r>
              <a:rPr lang="en-US" altLang="zh-CN" dirty="0" smtClean="0"/>
              <a:t>P</a:t>
            </a:r>
            <a:endParaRPr lang="zh-CN" altLang="en-US" dirty="0"/>
          </a:p>
        </p:txBody>
      </p:sp>
      <p:sp>
        <p:nvSpPr>
          <p:cNvPr id="10" name="线形标注 2 9"/>
          <p:cNvSpPr/>
          <p:nvPr/>
        </p:nvSpPr>
        <p:spPr>
          <a:xfrm>
            <a:off x="8165557" y="3175805"/>
            <a:ext cx="3817896" cy="1665294"/>
          </a:xfrm>
          <a:prstGeom prst="borderCallout2">
            <a:avLst>
              <a:gd name="adj1" fmla="val 40809"/>
              <a:gd name="adj2" fmla="val -4333"/>
              <a:gd name="adj3" fmla="val 46589"/>
              <a:gd name="adj4" fmla="val -13755"/>
              <a:gd name="adj5" fmla="val 128278"/>
              <a:gd name="adj6" fmla="val -46467"/>
            </a:avLst>
          </a:prstGeom>
          <a:ln w="38100">
            <a:headEnd w="lg" len="med"/>
            <a:tailEnd type="stealth" w="lg" len="lg"/>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mn-ea"/>
              </a:rPr>
              <a:t>这种交点重合的情况，每条线段的都要算一遍，这样左侧有</a:t>
            </a:r>
            <a:r>
              <a:rPr lang="en-US" altLang="zh-CN" sz="2000" dirty="0" smtClean="0">
                <a:latin typeface="+mn-ea"/>
              </a:rPr>
              <a:t>3</a:t>
            </a:r>
            <a:r>
              <a:rPr lang="zh-CN" altLang="en-US" sz="2000" dirty="0" smtClean="0">
                <a:latin typeface="+mn-ea"/>
              </a:rPr>
              <a:t>个交点，右侧有</a:t>
            </a:r>
            <a:r>
              <a:rPr lang="en-US" altLang="zh-CN" sz="2000" dirty="0" smtClean="0">
                <a:latin typeface="+mn-ea"/>
              </a:rPr>
              <a:t>3</a:t>
            </a:r>
            <a:r>
              <a:rPr lang="zh-CN" altLang="en-US" sz="2000" dirty="0" smtClean="0">
                <a:latin typeface="+mn-ea"/>
              </a:rPr>
              <a:t>个交点，都是奇数个，所以点</a:t>
            </a:r>
            <a:r>
              <a:rPr lang="en-US" altLang="zh-CN" sz="2000" dirty="0" smtClean="0">
                <a:latin typeface="+mn-ea"/>
              </a:rPr>
              <a:t>P</a:t>
            </a:r>
            <a:r>
              <a:rPr lang="zh-CN" altLang="en-US" sz="2000" dirty="0" smtClean="0">
                <a:latin typeface="+mn-ea"/>
              </a:rPr>
              <a:t>在多边形内部。</a:t>
            </a:r>
            <a:endParaRPr lang="zh-CN" altLang="en-US" sz="2000" dirty="0">
              <a:latin typeface="+mn-ea"/>
            </a:endParaRPr>
          </a:p>
        </p:txBody>
      </p:sp>
    </p:spTree>
    <p:extLst>
      <p:ext uri="{BB962C8B-B14F-4D97-AF65-F5344CB8AC3E}">
        <p14:creationId xmlns:p14="http://schemas.microsoft.com/office/powerpoint/2010/main" val="2447288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多边形相交</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smtClean="0">
                <a:solidFill>
                  <a:schemeClr val="tx1"/>
                </a:solidFill>
                <a:latin typeface="+mj-ea"/>
                <a:ea typeface="+mj-ea"/>
              </a:rPr>
              <a:t>关于多边形的相交问题通常都可以转化为线段相交问题。</a:t>
            </a:r>
            <a:endParaRPr lang="en-US" altLang="zh-CN" sz="2400" dirty="0" smtClean="0">
              <a:solidFill>
                <a:schemeClr val="tx1"/>
              </a:solidFill>
              <a:latin typeface="+mj-ea"/>
              <a:ea typeface="+mj-ea"/>
            </a:endParaRPr>
          </a:p>
          <a:p>
            <a:endParaRPr lang="en-US" altLang="zh-CN" sz="2400" dirty="0" smtClean="0">
              <a:solidFill>
                <a:schemeClr val="tx1"/>
              </a:solidFill>
              <a:latin typeface="+mj-ea"/>
              <a:ea typeface="+mj-ea"/>
            </a:endParaRPr>
          </a:p>
          <a:p>
            <a:r>
              <a:rPr lang="zh-CN" altLang="en-US" sz="2400" b="1" dirty="0" smtClean="0">
                <a:solidFill>
                  <a:srgbClr val="0070C0"/>
                </a:solidFill>
                <a:latin typeface="+mj-ea"/>
                <a:ea typeface="+mj-ea"/>
              </a:rPr>
              <a:t>多边形与多边形相交</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枚举两个多边形中的每对边的组合，判断线段是否相交。</a:t>
            </a:r>
            <a:endParaRPr lang="en-US" altLang="zh-CN" sz="2400" dirty="0" smtClean="0">
              <a:latin typeface="+mj-ea"/>
              <a:ea typeface="+mj-ea"/>
            </a:endParaRPr>
          </a:p>
          <a:p>
            <a:r>
              <a:rPr lang="zh-CN" altLang="en-US" sz="2400" b="1" dirty="0" smtClean="0">
                <a:solidFill>
                  <a:srgbClr val="0070C0"/>
                </a:solidFill>
                <a:latin typeface="+mj-ea"/>
                <a:ea typeface="+mj-ea"/>
              </a:rPr>
              <a:t>多边形与圆相交</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枚举多边形的每条边，判断线段是否与圆相交。</a:t>
            </a:r>
            <a:endParaRPr lang="en-US" altLang="zh-CN" sz="2400" dirty="0" smtClean="0">
              <a:latin typeface="+mj-ea"/>
              <a:ea typeface="+mj-ea"/>
            </a:endParaRPr>
          </a:p>
          <a:p>
            <a:r>
              <a:rPr lang="zh-CN" altLang="en-US" sz="2400" b="1" dirty="0" smtClean="0">
                <a:solidFill>
                  <a:srgbClr val="0070C0"/>
                </a:solidFill>
                <a:latin typeface="+mj-ea"/>
                <a:ea typeface="+mj-ea"/>
              </a:rPr>
              <a:t>多边形与射线相交</a:t>
            </a:r>
            <a:r>
              <a:rPr lang="zh-CN" altLang="en-US" sz="2400" dirty="0" smtClean="0">
                <a:latin typeface="+mj-ea"/>
                <a:ea typeface="+mj-ea"/>
              </a:rPr>
              <a:t>：</a:t>
            </a:r>
            <a:endParaRPr lang="en-US" altLang="zh-CN" sz="2400" dirty="0" smtClean="0">
              <a:latin typeface="+mj-ea"/>
              <a:ea typeface="+mj-ea"/>
            </a:endParaRPr>
          </a:p>
          <a:p>
            <a:r>
              <a:rPr lang="zh-CN" altLang="en-US" sz="2400" dirty="0">
                <a:latin typeface="+mj-ea"/>
              </a:rPr>
              <a:t>枚举多边形的每条边，判断线段是否</a:t>
            </a:r>
            <a:r>
              <a:rPr lang="zh-CN" altLang="en-US" sz="2400" dirty="0" smtClean="0">
                <a:latin typeface="+mj-ea"/>
              </a:rPr>
              <a:t>与射线相交</a:t>
            </a:r>
            <a:r>
              <a:rPr lang="zh-CN" altLang="en-US" sz="2400" dirty="0" smtClean="0">
                <a:latin typeface="+mj-ea"/>
                <a:ea typeface="+mj-ea"/>
              </a:rPr>
              <a:t>。</a:t>
            </a:r>
            <a:endParaRPr lang="zh-CN" altLang="en-US" sz="2400" dirty="0">
              <a:latin typeface="+mj-ea"/>
              <a:ea typeface="+mj-ea"/>
            </a:endParaRPr>
          </a:p>
          <a:p>
            <a:endParaRPr lang="en-US" altLang="zh-CN" sz="2400" dirty="0" smtClean="0">
              <a:latin typeface="+mj-ea"/>
              <a:ea typeface="+mj-ea"/>
            </a:endParaRPr>
          </a:p>
        </p:txBody>
      </p:sp>
    </p:spTree>
    <p:extLst>
      <p:ext uri="{BB962C8B-B14F-4D97-AF65-F5344CB8AC3E}">
        <p14:creationId xmlns:p14="http://schemas.microsoft.com/office/powerpoint/2010/main" val="3232867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7369545" y="4505326"/>
            <a:ext cx="1885950" cy="1019175"/>
          </a:xfrm>
          <a:custGeom>
            <a:avLst/>
            <a:gdLst>
              <a:gd name="connsiteX0" fmla="*/ 0 w 1885950"/>
              <a:gd name="connsiteY0" fmla="*/ 314325 h 1019175"/>
              <a:gd name="connsiteX1" fmla="*/ 104775 w 1885950"/>
              <a:gd name="connsiteY1" fmla="*/ 819150 h 1019175"/>
              <a:gd name="connsiteX2" fmla="*/ 914400 w 1885950"/>
              <a:gd name="connsiteY2" fmla="*/ 1019175 h 1019175"/>
              <a:gd name="connsiteX3" fmla="*/ 1743075 w 1885950"/>
              <a:gd name="connsiteY3" fmla="*/ 838200 h 1019175"/>
              <a:gd name="connsiteX4" fmla="*/ 1885950 w 1885950"/>
              <a:gd name="connsiteY4" fmla="*/ 190500 h 1019175"/>
              <a:gd name="connsiteX5" fmla="*/ 1314450 w 1885950"/>
              <a:gd name="connsiteY5" fmla="*/ 0 h 1019175"/>
              <a:gd name="connsiteX6" fmla="*/ 0 w 1885950"/>
              <a:gd name="connsiteY6" fmla="*/ 314325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950" h="1019175">
                <a:moveTo>
                  <a:pt x="0" y="314325"/>
                </a:moveTo>
                <a:lnTo>
                  <a:pt x="104775" y="819150"/>
                </a:lnTo>
                <a:lnTo>
                  <a:pt x="914400" y="1019175"/>
                </a:lnTo>
                <a:lnTo>
                  <a:pt x="1743075" y="838200"/>
                </a:lnTo>
                <a:lnTo>
                  <a:pt x="1885950" y="190500"/>
                </a:lnTo>
                <a:lnTo>
                  <a:pt x="1314450" y="0"/>
                </a:lnTo>
                <a:lnTo>
                  <a:pt x="0" y="314325"/>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77334" y="362607"/>
            <a:ext cx="8596668" cy="1072055"/>
          </a:xfrm>
        </p:spPr>
        <p:txBody>
          <a:bodyPr/>
          <a:lstStyle/>
          <a:p>
            <a:r>
              <a:rPr lang="zh-CN" altLang="en-US" b="1" dirty="0" smtClean="0"/>
              <a:t>凸包求交集</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smtClean="0">
                <a:solidFill>
                  <a:srgbClr val="0070C0"/>
                </a:solidFill>
                <a:latin typeface="+mj-ea"/>
                <a:ea typeface="+mj-ea"/>
              </a:rPr>
              <a:t>凸包的交集</a:t>
            </a:r>
            <a:r>
              <a:rPr lang="zh-CN" altLang="en-US" sz="2400" dirty="0" smtClean="0">
                <a:latin typeface="+mj-ea"/>
                <a:ea typeface="+mj-ea"/>
              </a:rPr>
              <a:t>还是凸包，由以下两部分构成：</a:t>
            </a:r>
            <a:endParaRPr lang="en-US" altLang="zh-CN" sz="2400" dirty="0" smtClean="0">
              <a:latin typeface="+mj-ea"/>
              <a:ea typeface="+mj-ea"/>
            </a:endParaRPr>
          </a:p>
          <a:p>
            <a:r>
              <a:rPr lang="zh-CN" altLang="en-US" sz="2400" dirty="0" smtClean="0">
                <a:latin typeface="+mj-ea"/>
                <a:ea typeface="+mj-ea"/>
              </a:rPr>
              <a:t>① 其中一个凸包落在另一个凸包内部的顶点</a:t>
            </a:r>
            <a:endParaRPr lang="en-US" altLang="zh-CN" sz="2400" dirty="0" smtClean="0">
              <a:latin typeface="+mj-ea"/>
              <a:ea typeface="+mj-ea"/>
            </a:endParaRPr>
          </a:p>
          <a:p>
            <a:r>
              <a:rPr lang="zh-CN" altLang="en-US" sz="2400" dirty="0" smtClean="0">
                <a:latin typeface="+mj-ea"/>
                <a:ea typeface="+mj-ea"/>
              </a:rPr>
              <a:t>② 两个凸包的交点</a:t>
            </a:r>
            <a:endParaRPr lang="en-US" altLang="zh-CN" sz="2400" dirty="0" smtClean="0">
              <a:latin typeface="+mj-ea"/>
            </a:endParaRPr>
          </a:p>
          <a:p>
            <a:r>
              <a:rPr lang="zh-CN" altLang="en-US" sz="2400" dirty="0" smtClean="0">
                <a:latin typeface="+mj-ea"/>
              </a:rPr>
              <a:t>我们只需要把这两部分的点全都找出来，然后再求一次凸包，就找到了这两个凸包的交集。</a:t>
            </a:r>
            <a:endParaRPr lang="en-US" altLang="zh-CN" sz="2400" dirty="0" smtClean="0">
              <a:latin typeface="+mj-ea"/>
            </a:endParaRPr>
          </a:p>
          <a:p>
            <a:endParaRPr lang="en-US" altLang="zh-CN" sz="2400" dirty="0">
              <a:latin typeface="+mj-ea"/>
              <a:ea typeface="+mj-ea"/>
            </a:endParaRPr>
          </a:p>
          <a:p>
            <a:r>
              <a:rPr lang="zh-CN" altLang="en-US" sz="2400" b="1" dirty="0" smtClean="0">
                <a:solidFill>
                  <a:srgbClr val="0070C0"/>
                </a:solidFill>
                <a:latin typeface="+mj-ea"/>
                <a:ea typeface="+mj-ea"/>
              </a:rPr>
              <a:t>矩形面积交</a:t>
            </a:r>
            <a:r>
              <a:rPr lang="zh-CN" altLang="en-US" sz="2400" dirty="0" smtClean="0">
                <a:latin typeface="+mj-ea"/>
                <a:ea typeface="+mj-ea"/>
              </a:rPr>
              <a:t>：</a:t>
            </a:r>
            <a:endParaRPr lang="en-US" altLang="zh-CN" sz="2400" dirty="0">
              <a:latin typeface="+mj-ea"/>
              <a:ea typeface="+mj-ea"/>
            </a:endParaRPr>
          </a:p>
          <a:p>
            <a:r>
              <a:rPr lang="zh-CN" altLang="en-US" sz="2400" dirty="0" smtClean="0">
                <a:latin typeface="+mj-ea"/>
                <a:ea typeface="+mj-ea"/>
              </a:rPr>
              <a:t>先求矩形的交集，然后求多边形面积。</a:t>
            </a:r>
            <a:endParaRPr lang="en-US" altLang="zh-CN" sz="2400" dirty="0" smtClean="0">
              <a:latin typeface="+mj-ea"/>
              <a:ea typeface="+mj-ea"/>
            </a:endParaRPr>
          </a:p>
          <a:p>
            <a:r>
              <a:rPr lang="zh-CN" altLang="en-US" sz="2400" b="1" dirty="0" smtClean="0">
                <a:solidFill>
                  <a:srgbClr val="0070C0"/>
                </a:solidFill>
                <a:latin typeface="+mj-ea"/>
                <a:ea typeface="+mj-ea"/>
              </a:rPr>
              <a:t>矩形面积并</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等于矩形</a:t>
            </a:r>
            <a:r>
              <a:rPr lang="en-US" altLang="zh-CN" sz="2400" dirty="0" smtClean="0">
                <a:latin typeface="+mj-ea"/>
                <a:ea typeface="+mj-ea"/>
              </a:rPr>
              <a:t>A</a:t>
            </a:r>
            <a:r>
              <a:rPr lang="zh-CN" altLang="en-US" sz="2400" dirty="0" smtClean="0">
                <a:latin typeface="+mj-ea"/>
                <a:ea typeface="+mj-ea"/>
              </a:rPr>
              <a:t>的面积</a:t>
            </a:r>
            <a:r>
              <a:rPr lang="en-US" altLang="zh-CN" sz="2400" dirty="0" smtClean="0">
                <a:latin typeface="+mj-ea"/>
                <a:ea typeface="+mj-ea"/>
              </a:rPr>
              <a:t>+</a:t>
            </a:r>
            <a:r>
              <a:rPr lang="zh-CN" altLang="en-US" sz="2400" dirty="0" smtClean="0">
                <a:latin typeface="+mj-ea"/>
                <a:ea typeface="+mj-ea"/>
              </a:rPr>
              <a:t>矩形</a:t>
            </a:r>
            <a:r>
              <a:rPr lang="en-US" altLang="zh-CN" sz="2400" dirty="0" smtClean="0">
                <a:latin typeface="+mj-ea"/>
                <a:ea typeface="+mj-ea"/>
              </a:rPr>
              <a:t>B</a:t>
            </a:r>
            <a:r>
              <a:rPr lang="zh-CN" altLang="en-US" sz="2400" dirty="0" smtClean="0">
                <a:latin typeface="+mj-ea"/>
                <a:ea typeface="+mj-ea"/>
              </a:rPr>
              <a:t>的面积</a:t>
            </a:r>
            <a:r>
              <a:rPr lang="en-US" altLang="zh-CN" sz="2400" dirty="0" smtClean="0">
                <a:latin typeface="+mj-ea"/>
                <a:ea typeface="+mj-ea"/>
              </a:rPr>
              <a:t>-</a:t>
            </a:r>
            <a:r>
              <a:rPr lang="zh-CN" altLang="en-US" sz="2400" dirty="0" smtClean="0">
                <a:latin typeface="+mj-ea"/>
                <a:ea typeface="+mj-ea"/>
              </a:rPr>
              <a:t>矩形面积交。</a:t>
            </a:r>
            <a:endParaRPr lang="en-US" altLang="zh-CN" sz="2400" dirty="0" smtClean="0">
              <a:latin typeface="+mj-ea"/>
              <a:ea typeface="+mj-ea"/>
            </a:endParaRPr>
          </a:p>
        </p:txBody>
      </p:sp>
      <p:sp>
        <p:nvSpPr>
          <p:cNvPr id="4" name="矩形 3"/>
          <p:cNvSpPr/>
          <p:nvPr/>
        </p:nvSpPr>
        <p:spPr>
          <a:xfrm rot="885728">
            <a:off x="7125807" y="4390226"/>
            <a:ext cx="2042306" cy="1095695"/>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rot="20803998">
            <a:off x="7426429" y="4507558"/>
            <a:ext cx="2629229" cy="908874"/>
          </a:xfrm>
          <a:prstGeom prst="rect">
            <a:avLst/>
          </a:prstGeom>
          <a:noFill/>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168717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平面运动</a:t>
            </a:r>
            <a:endParaRPr lang="zh-CN" altLang="en-US" b="1" dirty="0"/>
          </a:p>
        </p:txBody>
      </p:sp>
      <p:sp>
        <p:nvSpPr>
          <p:cNvPr id="3" name="内容占位符 2"/>
          <p:cNvSpPr>
            <a:spLocks noGrp="1"/>
          </p:cNvSpPr>
          <p:nvPr>
            <p:ph idx="1"/>
          </p:nvPr>
        </p:nvSpPr>
        <p:spPr>
          <a:xfrm>
            <a:off x="677333" y="1383494"/>
            <a:ext cx="10266438" cy="5474506"/>
          </a:xfrm>
        </p:spPr>
        <p:txBody>
          <a:bodyPr numCol="1">
            <a:normAutofit/>
          </a:bodyPr>
          <a:lstStyle/>
          <a:p>
            <a:r>
              <a:rPr lang="zh-CN" altLang="en-US" sz="2400" dirty="0" smtClean="0">
                <a:latin typeface="+mj-ea"/>
                <a:ea typeface="+mj-ea"/>
              </a:rPr>
              <a:t>所有几何图形的运动都是通过关键点的运动来实现的，</a:t>
            </a:r>
            <a:endParaRPr lang="en-US" altLang="zh-CN" sz="2400" dirty="0" smtClean="0">
              <a:latin typeface="+mj-ea"/>
              <a:ea typeface="+mj-ea"/>
            </a:endParaRPr>
          </a:p>
          <a:p>
            <a:r>
              <a:rPr lang="zh-CN" altLang="en-US" sz="2400" dirty="0" smtClean="0">
                <a:latin typeface="+mj-ea"/>
                <a:ea typeface="+mj-ea"/>
              </a:rPr>
              <a:t>比如线段的端点，圆的圆心，多边形的顶点等。</a:t>
            </a:r>
            <a:endParaRPr lang="en-US" altLang="zh-CN" sz="2400" dirty="0" smtClean="0">
              <a:latin typeface="+mj-ea"/>
              <a:ea typeface="+mj-ea"/>
            </a:endParaRPr>
          </a:p>
          <a:p>
            <a:r>
              <a:rPr lang="zh-CN" altLang="en-US" sz="2400" dirty="0" smtClean="0">
                <a:latin typeface="+mj-ea"/>
                <a:ea typeface="+mj-ea"/>
              </a:rPr>
              <a:t>而点的运动就变成了</a:t>
            </a:r>
            <a:r>
              <a:rPr lang="zh-CN" altLang="en-US" sz="2400" b="1" dirty="0" smtClean="0">
                <a:solidFill>
                  <a:srgbClr val="0070C0"/>
                </a:solidFill>
                <a:latin typeface="+mj-ea"/>
                <a:ea typeface="+mj-ea"/>
              </a:rPr>
              <a:t>射线</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所以几何图形的运动问题通常会被转化为与射线有关的问题。</a:t>
            </a:r>
            <a:endParaRPr lang="en-US" altLang="zh-CN" sz="2400" dirty="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endParaRPr lang="en-US" altLang="zh-CN" sz="2400" dirty="0" smtClean="0">
              <a:latin typeface="+mj-ea"/>
              <a:ea typeface="+mj-ea"/>
            </a:endParaRPr>
          </a:p>
          <a:p>
            <a:r>
              <a:rPr lang="zh-CN" altLang="en-US" sz="2400" b="1" dirty="0" smtClean="0">
                <a:solidFill>
                  <a:srgbClr val="0070C0"/>
                </a:solidFill>
                <a:latin typeface="+mj-ea"/>
                <a:ea typeface="+mj-ea"/>
              </a:rPr>
              <a:t>相对运动</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如果两个几何图形同时发生位移，可以将其中一个几何图形视为参考系，假定这个几何图形不动，另一个几何图形相对运动。</a:t>
            </a:r>
            <a:endParaRPr lang="en-US" altLang="zh-CN" sz="2400" dirty="0" smtClean="0">
              <a:latin typeface="+mj-ea"/>
              <a:ea typeface="+mj-ea"/>
            </a:endParaRPr>
          </a:p>
          <a:p>
            <a:r>
              <a:rPr lang="zh-CN" altLang="en-US" sz="2400" dirty="0" smtClean="0">
                <a:latin typeface="+mj-ea"/>
                <a:ea typeface="+mj-ea"/>
              </a:rPr>
              <a:t>相对速度</a:t>
            </a:r>
            <a:r>
              <a:rPr lang="en-US" altLang="zh-CN" sz="2400" dirty="0" smtClean="0">
                <a:latin typeface="+mj-ea"/>
                <a:ea typeface="+mj-ea"/>
              </a:rPr>
              <a:t>=</a:t>
            </a:r>
            <a:r>
              <a:rPr lang="zh-CN" altLang="en-US" sz="2400" dirty="0" smtClean="0">
                <a:latin typeface="+mj-ea"/>
                <a:ea typeface="+mj-ea"/>
              </a:rPr>
              <a:t>相对运动物体的实际速度</a:t>
            </a:r>
            <a:r>
              <a:rPr lang="en-US" altLang="zh-CN" sz="2400" dirty="0" smtClean="0">
                <a:latin typeface="+mj-ea"/>
                <a:ea typeface="+mj-ea"/>
              </a:rPr>
              <a:t>-</a:t>
            </a:r>
            <a:r>
              <a:rPr lang="zh-CN" altLang="en-US" sz="2400" dirty="0" smtClean="0">
                <a:latin typeface="+mj-ea"/>
                <a:ea typeface="+mj-ea"/>
              </a:rPr>
              <a:t>参考系物体的实际速度。</a:t>
            </a:r>
            <a:endParaRPr lang="en-US" altLang="zh-CN" sz="2400" dirty="0">
              <a:latin typeface="+mj-ea"/>
              <a:ea typeface="+mj-ea"/>
            </a:endParaRPr>
          </a:p>
          <a:p>
            <a:endParaRPr lang="en-US" altLang="zh-CN" sz="2400" dirty="0" smtClean="0">
              <a:latin typeface="+mj-ea"/>
              <a:ea typeface="+mj-ea"/>
            </a:endParaRPr>
          </a:p>
        </p:txBody>
      </p:sp>
      <p:grpSp>
        <p:nvGrpSpPr>
          <p:cNvPr id="13" name="组合 12"/>
          <p:cNvGrpSpPr/>
          <p:nvPr/>
        </p:nvGrpSpPr>
        <p:grpSpPr>
          <a:xfrm rot="21183771">
            <a:off x="3430921" y="3783763"/>
            <a:ext cx="6260257" cy="1038368"/>
            <a:chOff x="3302584" y="3815847"/>
            <a:chExt cx="6260257" cy="1038368"/>
          </a:xfrm>
        </p:grpSpPr>
        <p:sp>
          <p:nvSpPr>
            <p:cNvPr id="4" name="等腰三角形 3"/>
            <p:cNvSpPr/>
            <p:nvPr/>
          </p:nvSpPr>
          <p:spPr>
            <a:xfrm rot="965896">
              <a:off x="3373875" y="3987278"/>
              <a:ext cx="1335920" cy="703116"/>
            </a:xfrm>
            <a:prstGeom prst="triangle">
              <a:avLst>
                <a:gd name="adj" fmla="val 31522"/>
              </a:avLst>
            </a:prstGeom>
            <a:ln w="508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 name="直接箭头连接符 5"/>
            <p:cNvCxnSpPr>
              <a:stCxn id="4" idx="0"/>
            </p:cNvCxnSpPr>
            <p:nvPr/>
          </p:nvCxnSpPr>
          <p:spPr>
            <a:xfrm flipV="1">
              <a:off x="3902146" y="3815847"/>
              <a:ext cx="4856844" cy="116768"/>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flipV="1">
              <a:off x="3302584" y="4338836"/>
              <a:ext cx="4856844" cy="116768"/>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flipV="1">
              <a:off x="4567893" y="4737447"/>
              <a:ext cx="4856844" cy="116768"/>
            </a:xfrm>
            <a:prstGeom prst="straightConnector1">
              <a:avLst/>
            </a:prstGeom>
            <a:ln w="50800">
              <a:prstDash val="dash"/>
              <a:tailEnd type="triangle"/>
            </a:ln>
          </p:spPr>
          <p:style>
            <a:lnRef idx="1">
              <a:schemeClr val="accent2"/>
            </a:lnRef>
            <a:fillRef idx="0">
              <a:schemeClr val="accent2"/>
            </a:fillRef>
            <a:effectRef idx="0">
              <a:schemeClr val="accent2"/>
            </a:effectRef>
            <a:fontRef idx="minor">
              <a:schemeClr val="tx1"/>
            </a:fontRef>
          </p:style>
        </p:cxnSp>
        <p:sp>
          <p:nvSpPr>
            <p:cNvPr id="9" name="等腰三角形 8"/>
            <p:cNvSpPr/>
            <p:nvPr/>
          </p:nvSpPr>
          <p:spPr>
            <a:xfrm rot="965896">
              <a:off x="8226921" y="3862900"/>
              <a:ext cx="1335920" cy="703116"/>
            </a:xfrm>
            <a:prstGeom prst="triangle">
              <a:avLst>
                <a:gd name="adj" fmla="val 31522"/>
              </a:avLst>
            </a:prstGeom>
            <a:noFill/>
            <a:ln w="50800">
              <a:solidFill>
                <a:srgbClr val="C0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07238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10000386" y="5306185"/>
            <a:ext cx="714964" cy="714964"/>
          </a:xfrm>
          <a:prstGeom prst="ellipse">
            <a:avLst/>
          </a:prstGeom>
          <a:noFill/>
          <a:ln w="50800">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677334" y="362607"/>
            <a:ext cx="8596668" cy="1072055"/>
          </a:xfrm>
        </p:spPr>
        <p:txBody>
          <a:bodyPr/>
          <a:lstStyle/>
          <a:p>
            <a:r>
              <a:rPr lang="zh-CN" altLang="en-US" b="1" dirty="0" smtClean="0"/>
              <a:t>碰撞检测</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b="1" dirty="0" smtClean="0">
                <a:solidFill>
                  <a:srgbClr val="0070C0"/>
                </a:solidFill>
                <a:latin typeface="+mj-ea"/>
                <a:ea typeface="+mj-ea"/>
              </a:rPr>
              <a:t>多边形的碰撞检测</a:t>
            </a:r>
            <a:r>
              <a:rPr lang="zh-CN" altLang="en-US" sz="2400" dirty="0" smtClean="0">
                <a:solidFill>
                  <a:schemeClr val="tx1"/>
                </a:solidFill>
                <a:latin typeface="+mj-ea"/>
                <a:ea typeface="+mj-ea"/>
              </a:rPr>
              <a:t>：</a:t>
            </a:r>
            <a:endParaRPr lang="en-US" altLang="zh-CN" sz="2400" dirty="0" smtClean="0">
              <a:solidFill>
                <a:schemeClr val="tx1"/>
              </a:solidFill>
              <a:latin typeface="+mj-ea"/>
              <a:ea typeface="+mj-ea"/>
            </a:endParaRPr>
          </a:p>
          <a:p>
            <a:r>
              <a:rPr lang="zh-CN" altLang="en-US" sz="2400" dirty="0" smtClean="0">
                <a:solidFill>
                  <a:schemeClr val="tx1"/>
                </a:solidFill>
                <a:latin typeface="+mj-ea"/>
                <a:ea typeface="+mj-ea"/>
              </a:rPr>
              <a:t>将运动中的多边形表示为以</a:t>
            </a:r>
            <a:r>
              <a:rPr lang="en-US" altLang="zh-CN" sz="2400" dirty="0" smtClean="0">
                <a:solidFill>
                  <a:schemeClr val="tx1"/>
                </a:solidFill>
                <a:latin typeface="+mj-ea"/>
                <a:ea typeface="+mj-ea"/>
              </a:rPr>
              <a:t>t</a:t>
            </a:r>
            <a:r>
              <a:rPr lang="zh-CN" altLang="en-US" sz="2400" dirty="0" smtClean="0">
                <a:solidFill>
                  <a:schemeClr val="tx1"/>
                </a:solidFill>
                <a:latin typeface="+mj-ea"/>
                <a:ea typeface="+mj-ea"/>
              </a:rPr>
              <a:t>为参数的若干条射线，将静止的多边形表示为若干条线段，判断每条射线与每条线段之间是否存在交点。</a:t>
            </a:r>
            <a:endParaRPr lang="en-US" altLang="zh-CN" sz="2400" dirty="0" smtClean="0">
              <a:solidFill>
                <a:schemeClr val="tx1"/>
              </a:solidFill>
              <a:latin typeface="+mj-ea"/>
              <a:ea typeface="+mj-ea"/>
            </a:endParaRPr>
          </a:p>
          <a:p>
            <a:r>
              <a:rPr lang="zh-CN" altLang="en-US" sz="2400" dirty="0" smtClean="0">
                <a:solidFill>
                  <a:schemeClr val="tx1"/>
                </a:solidFill>
                <a:latin typeface="+mj-ea"/>
                <a:ea typeface="+mj-ea"/>
              </a:rPr>
              <a:t>如果有交点，还可以求出最早的碰撞时间。</a:t>
            </a:r>
            <a:endParaRPr lang="en-US" altLang="zh-CN" sz="2400" dirty="0" smtClean="0">
              <a:solidFill>
                <a:schemeClr val="tx1"/>
              </a:solidFill>
              <a:latin typeface="+mj-ea"/>
              <a:ea typeface="+mj-ea"/>
            </a:endParaRPr>
          </a:p>
          <a:p>
            <a:endParaRPr lang="en-US" altLang="zh-CN" sz="2400" dirty="0" smtClean="0">
              <a:solidFill>
                <a:schemeClr val="tx1"/>
              </a:solidFill>
              <a:latin typeface="+mj-ea"/>
              <a:ea typeface="+mj-ea"/>
            </a:endParaRPr>
          </a:p>
          <a:p>
            <a:r>
              <a:rPr lang="zh-CN" altLang="en-US" sz="2400" b="1" dirty="0" smtClean="0">
                <a:solidFill>
                  <a:srgbClr val="0070C0"/>
                </a:solidFill>
                <a:latin typeface="+mj-ea"/>
                <a:ea typeface="+mj-ea"/>
              </a:rPr>
              <a:t>向量的反射</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设入射向量为</a:t>
            </a:r>
            <a:r>
              <a:rPr lang="en-US" altLang="zh-CN" sz="2400" dirty="0" smtClean="0">
                <a:latin typeface="+mj-ea"/>
                <a:ea typeface="+mj-ea"/>
              </a:rPr>
              <a:t>V</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出射向量为</a:t>
            </a:r>
            <a:r>
              <a:rPr lang="en-US" altLang="zh-CN" sz="2400" dirty="0" smtClean="0">
                <a:latin typeface="+mj-ea"/>
                <a:ea typeface="+mj-ea"/>
              </a:rPr>
              <a:t>U</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镜面单位法向量为</a:t>
            </a:r>
            <a:r>
              <a:rPr lang="en-US" altLang="zh-CN" sz="2400" dirty="0" smtClean="0">
                <a:latin typeface="+mj-ea"/>
                <a:ea typeface="+mj-ea"/>
              </a:rPr>
              <a:t>N</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则有：</a:t>
            </a:r>
            <a:r>
              <a:rPr lang="en-US" altLang="zh-CN" sz="2400" dirty="0" smtClean="0">
                <a:latin typeface="+mj-ea"/>
                <a:ea typeface="+mj-ea"/>
              </a:rPr>
              <a:t>U=V+(V·N)*N</a:t>
            </a:r>
          </a:p>
        </p:txBody>
      </p:sp>
      <p:grpSp>
        <p:nvGrpSpPr>
          <p:cNvPr id="13" name="组合 12"/>
          <p:cNvGrpSpPr/>
          <p:nvPr/>
        </p:nvGrpSpPr>
        <p:grpSpPr>
          <a:xfrm rot="19628797">
            <a:off x="4691933" y="4572123"/>
            <a:ext cx="3112168" cy="906379"/>
            <a:chOff x="1219200" y="5334000"/>
            <a:chExt cx="3112168" cy="906379"/>
          </a:xfrm>
        </p:grpSpPr>
        <p:sp>
          <p:nvSpPr>
            <p:cNvPr id="4" name="矩形 3"/>
            <p:cNvSpPr/>
            <p:nvPr/>
          </p:nvSpPr>
          <p:spPr>
            <a:xfrm>
              <a:off x="1219200" y="6112042"/>
              <a:ext cx="3112168" cy="12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4" idx="0"/>
            </p:cNvCxnSpPr>
            <p:nvPr/>
          </p:nvCxnSpPr>
          <p:spPr>
            <a:xfrm rot="1971203" flipH="1" flipV="1">
              <a:off x="2614366" y="5566229"/>
              <a:ext cx="321835" cy="498371"/>
            </a:xfrm>
            <a:prstGeom prst="straightConnector1">
              <a:avLst/>
            </a:prstGeom>
            <a:ln w="50800">
              <a:solidFill>
                <a:srgbClr val="0070C0"/>
              </a:solidFill>
              <a:prstDash val="sysDash"/>
              <a:tailEnd type="non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flipH="1">
              <a:off x="2776888" y="5334000"/>
              <a:ext cx="1175084" cy="778042"/>
            </a:xfrm>
            <a:prstGeom prst="straightConnector1">
              <a:avLst/>
            </a:prstGeom>
            <a:ln w="50800">
              <a:headEnd type="triangle"/>
              <a:tailEnd type="none"/>
            </a:ln>
          </p:spPr>
          <p:style>
            <a:lnRef idx="1">
              <a:schemeClr val="dk1"/>
            </a:lnRef>
            <a:fillRef idx="0">
              <a:schemeClr val="dk1"/>
            </a:fillRef>
            <a:effectRef idx="0">
              <a:schemeClr val="dk1"/>
            </a:effectRef>
            <a:fontRef idx="minor">
              <a:schemeClr val="tx1"/>
            </a:fontRef>
          </p:style>
        </p:cxnSp>
        <p:cxnSp>
          <p:nvCxnSpPr>
            <p:cNvPr id="10" name="直接箭头连接符 9"/>
            <p:cNvCxnSpPr>
              <a:endCxn id="4" idx="0"/>
            </p:cNvCxnSpPr>
            <p:nvPr/>
          </p:nvCxnSpPr>
          <p:spPr>
            <a:xfrm>
              <a:off x="1600200" y="5334000"/>
              <a:ext cx="1175084" cy="7780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grpSp>
      <p:sp>
        <p:nvSpPr>
          <p:cNvPr id="14" name="文本框 13"/>
          <p:cNvSpPr txBox="1"/>
          <p:nvPr/>
        </p:nvSpPr>
        <p:spPr>
          <a:xfrm>
            <a:off x="6685312" y="3701486"/>
            <a:ext cx="311304" cy="369332"/>
          </a:xfrm>
          <a:prstGeom prst="rect">
            <a:avLst/>
          </a:prstGeom>
          <a:noFill/>
        </p:spPr>
        <p:txBody>
          <a:bodyPr wrap="none" rtlCol="0">
            <a:spAutoFit/>
          </a:bodyPr>
          <a:lstStyle/>
          <a:p>
            <a:r>
              <a:rPr lang="en-US" altLang="zh-CN" dirty="0" smtClean="0"/>
              <a:t>U</a:t>
            </a:r>
            <a:endParaRPr lang="zh-CN" altLang="en-US" dirty="0"/>
          </a:p>
        </p:txBody>
      </p:sp>
      <p:sp>
        <p:nvSpPr>
          <p:cNvPr id="15" name="文本框 14"/>
          <p:cNvSpPr txBox="1"/>
          <p:nvPr/>
        </p:nvSpPr>
        <p:spPr>
          <a:xfrm>
            <a:off x="4722540" y="5022469"/>
            <a:ext cx="311304" cy="369332"/>
          </a:xfrm>
          <a:prstGeom prst="rect">
            <a:avLst/>
          </a:prstGeom>
          <a:noFill/>
        </p:spPr>
        <p:txBody>
          <a:bodyPr wrap="none" rtlCol="0">
            <a:spAutoFit/>
          </a:bodyPr>
          <a:lstStyle/>
          <a:p>
            <a:r>
              <a:rPr lang="en-US" altLang="zh-CN" dirty="0" smtClean="0"/>
              <a:t>V</a:t>
            </a:r>
            <a:endParaRPr lang="zh-CN" altLang="en-US" dirty="0"/>
          </a:p>
        </p:txBody>
      </p:sp>
      <p:sp>
        <p:nvSpPr>
          <p:cNvPr id="16" name="文本框 15"/>
          <p:cNvSpPr txBox="1"/>
          <p:nvPr/>
        </p:nvSpPr>
        <p:spPr>
          <a:xfrm>
            <a:off x="5802237" y="4435459"/>
            <a:ext cx="311304" cy="369332"/>
          </a:xfrm>
          <a:prstGeom prst="rect">
            <a:avLst/>
          </a:prstGeom>
          <a:noFill/>
        </p:spPr>
        <p:txBody>
          <a:bodyPr wrap="none" rtlCol="0">
            <a:spAutoFit/>
          </a:bodyPr>
          <a:lstStyle/>
          <a:p>
            <a:r>
              <a:rPr lang="en-US" altLang="zh-CN" b="1" dirty="0" smtClean="0">
                <a:solidFill>
                  <a:srgbClr val="0070C0"/>
                </a:solidFill>
              </a:rPr>
              <a:t>N</a:t>
            </a:r>
            <a:endParaRPr lang="zh-CN" altLang="en-US" b="1" dirty="0">
              <a:solidFill>
                <a:srgbClr val="0070C0"/>
              </a:solidFill>
            </a:endParaRPr>
          </a:p>
        </p:txBody>
      </p:sp>
      <p:sp>
        <p:nvSpPr>
          <p:cNvPr id="18" name="椭圆 17"/>
          <p:cNvSpPr/>
          <p:nvPr/>
        </p:nvSpPr>
        <p:spPr>
          <a:xfrm>
            <a:off x="7811957" y="5207135"/>
            <a:ext cx="1059543" cy="1059543"/>
          </a:xfrm>
          <a:prstGeom prst="ellipse">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9" name="椭圆 18"/>
          <p:cNvSpPr/>
          <p:nvPr/>
        </p:nvSpPr>
        <p:spPr>
          <a:xfrm>
            <a:off x="8671350" y="3344004"/>
            <a:ext cx="714964" cy="714964"/>
          </a:xfrm>
          <a:prstGeom prst="ellipse">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21" name="直接箭头连接符 20"/>
          <p:cNvCxnSpPr/>
          <p:nvPr/>
        </p:nvCxnSpPr>
        <p:spPr>
          <a:xfrm flipH="1">
            <a:off x="8705450" y="3712449"/>
            <a:ext cx="312498" cy="166081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rot="5400000" flipH="1">
            <a:off x="9390491" y="4688142"/>
            <a:ext cx="312498" cy="1660815"/>
          </a:xfrm>
          <a:prstGeom prst="straightConnector1">
            <a:avLst/>
          </a:prstGeom>
          <a:ln w="5080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8856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Ⅱ.</a:t>
            </a:r>
            <a:r>
              <a:rPr lang="zh-CN" altLang="en-US" b="1" dirty="0"/>
              <a:t>计算几何模板</a:t>
            </a:r>
            <a:endParaRPr lang="en-US" altLang="zh-CN" b="1" dirty="0"/>
          </a:p>
        </p:txBody>
      </p:sp>
      <p:sp>
        <p:nvSpPr>
          <p:cNvPr id="3" name="文本占位符 2"/>
          <p:cNvSpPr>
            <a:spLocks noGrp="1"/>
          </p:cNvSpPr>
          <p:nvPr>
            <p:ph type="body" idx="1"/>
          </p:nvPr>
        </p:nvSpPr>
        <p:spPr/>
        <p:txBody>
          <a:bodyPr/>
          <a:lstStyle/>
          <a:p>
            <a:r>
              <a:rPr lang="zh-CN" altLang="en-US" dirty="0" smtClean="0"/>
              <a:t>这个部分就是各种贴板子啦</a:t>
            </a:r>
            <a:r>
              <a:rPr lang="en-US" altLang="zh-CN" dirty="0" smtClean="0"/>
              <a:t>————————</a:t>
            </a:r>
            <a:endParaRPr lang="zh-CN" altLang="en-US" dirty="0"/>
          </a:p>
        </p:txBody>
      </p:sp>
    </p:spTree>
    <p:extLst>
      <p:ext uri="{BB962C8B-B14F-4D97-AF65-F5344CB8AC3E}">
        <p14:creationId xmlns:p14="http://schemas.microsoft.com/office/powerpoint/2010/main" val="3837181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求凸包</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smtClean="0">
                <a:latin typeface="+mj-ea"/>
                <a:ea typeface="+mj-ea"/>
              </a:rPr>
              <a:t>点集的凸包的几何意义：</a:t>
            </a:r>
            <a:endParaRPr lang="en-US" altLang="zh-CN" sz="2400" dirty="0" smtClean="0">
              <a:latin typeface="+mj-ea"/>
              <a:ea typeface="+mj-ea"/>
            </a:endParaRPr>
          </a:p>
          <a:p>
            <a:r>
              <a:rPr lang="zh-CN" altLang="en-US" sz="2400" dirty="0" smtClean="0">
                <a:latin typeface="+mj-ea"/>
                <a:ea typeface="+mj-ea"/>
              </a:rPr>
              <a:t>在</a:t>
            </a:r>
            <a:r>
              <a:rPr lang="zh-CN" altLang="en-US" sz="2400" dirty="0">
                <a:latin typeface="+mj-ea"/>
                <a:ea typeface="+mj-ea"/>
              </a:rPr>
              <a:t>点集中选出若干个顶点构成一个凸多边形，使得这个点集中任意两点间的连线上的所有的点都在这个凸多边形的边上或者内部。</a:t>
            </a:r>
          </a:p>
          <a:p>
            <a:r>
              <a:rPr lang="zh-CN" altLang="en-US" sz="2400" dirty="0">
                <a:latin typeface="+mj-ea"/>
                <a:ea typeface="+mj-ea"/>
              </a:rPr>
              <a:t>应用：多边形面积交或者面积并。</a:t>
            </a:r>
          </a:p>
          <a:p>
            <a:r>
              <a:rPr lang="zh-CN" altLang="en-US" sz="2400" dirty="0">
                <a:latin typeface="+mj-ea"/>
                <a:ea typeface="+mj-ea"/>
              </a:rPr>
              <a:t>算法：</a:t>
            </a:r>
            <a:r>
              <a:rPr lang="en-US" altLang="zh-CN" sz="2400" b="1" dirty="0">
                <a:solidFill>
                  <a:srgbClr val="0070C0"/>
                </a:solidFill>
                <a:latin typeface="+mj-ea"/>
                <a:ea typeface="+mj-ea"/>
              </a:rPr>
              <a:t>Graham</a:t>
            </a:r>
            <a:r>
              <a:rPr lang="zh-CN" altLang="en-US" sz="2400" b="1" dirty="0">
                <a:solidFill>
                  <a:srgbClr val="0070C0"/>
                </a:solidFill>
                <a:latin typeface="+mj-ea"/>
                <a:ea typeface="+mj-ea"/>
              </a:rPr>
              <a:t>扫描法</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a:t>
            </a:r>
            <a:r>
              <a:rPr lang="en-US" altLang="zh-CN" sz="2400" dirty="0">
                <a:latin typeface="+mj-ea"/>
                <a:ea typeface="+mj-ea"/>
              </a:rPr>
              <a:t>(n))</a:t>
            </a:r>
            <a:r>
              <a:rPr lang="zh-CN" altLang="en-US" sz="2400" dirty="0">
                <a:latin typeface="+mj-ea"/>
                <a:ea typeface="+mj-ea"/>
              </a:rPr>
              <a:t>。</a:t>
            </a:r>
          </a:p>
          <a:p>
            <a:endParaRPr lang="zh-CN" altLang="en-US" sz="2400" dirty="0">
              <a:latin typeface="+mj-ea"/>
              <a:ea typeface="+mj-ea"/>
            </a:endParaRPr>
          </a:p>
          <a:p>
            <a:endParaRPr lang="en-US" altLang="zh-CN" sz="2400" dirty="0" smtClean="0">
              <a:latin typeface="+mj-ea"/>
              <a:ea typeface="+mj-ea"/>
            </a:endParaRPr>
          </a:p>
          <a:p>
            <a:endParaRPr lang="en-US" altLang="zh-CN" sz="2400" dirty="0">
              <a:latin typeface="+mj-ea"/>
              <a:ea typeface="+mj-ea"/>
            </a:endParaRPr>
          </a:p>
          <a:p>
            <a:pPr marL="0" indent="0">
              <a:buNone/>
            </a:pPr>
            <a:endParaRPr lang="zh-CN" altLang="en-US" sz="2400" dirty="0">
              <a:latin typeface="+mj-ea"/>
              <a:ea typeface="+mj-ea"/>
            </a:endParaRPr>
          </a:p>
          <a:p>
            <a:r>
              <a:rPr lang="en-US" altLang="zh-CN" sz="2400" u="sng" dirty="0">
                <a:solidFill>
                  <a:srgbClr val="0070C0"/>
                </a:solidFill>
                <a:latin typeface="+mj-ea"/>
                <a:ea typeface="+mj-ea"/>
                <a:hlinkClick r:id="rId3"/>
              </a:rPr>
              <a:t>https://blog.csdn.net/bone_ace/article/details/46239187</a:t>
            </a:r>
            <a:endParaRPr lang="en-US" altLang="zh-CN" sz="2400" u="sng" dirty="0">
              <a:solidFill>
                <a:srgbClr val="0070C0"/>
              </a:solidFill>
              <a:latin typeface="+mj-ea"/>
              <a:ea typeface="+mj-ea"/>
            </a:endParaRPr>
          </a:p>
          <a:p>
            <a:endParaRPr lang="en-US" altLang="zh-CN" sz="2400" dirty="0" smtClean="0">
              <a:latin typeface="+mj-ea"/>
              <a:ea typeface="+mj-ea"/>
            </a:endParaRPr>
          </a:p>
        </p:txBody>
      </p:sp>
      <p:pic>
        <p:nvPicPr>
          <p:cNvPr id="17" name="图片 1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59785" y="2881056"/>
            <a:ext cx="3178826" cy="2715399"/>
          </a:xfrm>
          <a:prstGeom prst="rect">
            <a:avLst/>
          </a:prstGeom>
        </p:spPr>
      </p:pic>
    </p:spTree>
    <p:extLst>
      <p:ext uri="{BB962C8B-B14F-4D97-AF65-F5344CB8AC3E}">
        <p14:creationId xmlns:p14="http://schemas.microsoft.com/office/powerpoint/2010/main" val="2958967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sz="4400" b="1" dirty="0" smtClean="0"/>
              <a:t>先看一个例题</a:t>
            </a:r>
            <a:endParaRPr lang="zh-CN" altLang="en-US" b="1" dirty="0"/>
          </a:p>
        </p:txBody>
      </p:sp>
      <p:sp>
        <p:nvSpPr>
          <p:cNvPr id="3" name="内容占位符 2"/>
          <p:cNvSpPr>
            <a:spLocks noGrp="1"/>
          </p:cNvSpPr>
          <p:nvPr>
            <p:ph idx="1"/>
          </p:nvPr>
        </p:nvSpPr>
        <p:spPr>
          <a:xfrm>
            <a:off x="677334" y="1608083"/>
            <a:ext cx="9775204" cy="4887310"/>
          </a:xfrm>
        </p:spPr>
        <p:txBody>
          <a:bodyPr>
            <a:normAutofit/>
          </a:bodyPr>
          <a:lstStyle/>
          <a:p>
            <a:r>
              <a:rPr lang="zh-CN" altLang="en-US" sz="2400" dirty="0" smtClean="0">
                <a:latin typeface="+mn-ea"/>
              </a:rPr>
              <a:t>平面直角坐标系中有两个圆，初始位置分别为</a:t>
            </a:r>
            <a:r>
              <a:rPr lang="en-US" altLang="zh-CN" sz="2400" dirty="0" smtClean="0">
                <a:latin typeface="+mn-ea"/>
              </a:rPr>
              <a:t>(x</a:t>
            </a:r>
            <a:r>
              <a:rPr lang="en-US" altLang="zh-CN" sz="2400" baseline="-25000" dirty="0" smtClean="0">
                <a:latin typeface="+mn-ea"/>
              </a:rPr>
              <a:t>1</a:t>
            </a:r>
            <a:r>
              <a:rPr lang="en-US" altLang="zh-CN" sz="2400" dirty="0" smtClean="0">
                <a:latin typeface="+mn-ea"/>
              </a:rPr>
              <a:t>,y</a:t>
            </a:r>
            <a:r>
              <a:rPr lang="en-US" altLang="zh-CN" sz="2400" baseline="-25000" dirty="0" smtClean="0">
                <a:latin typeface="+mn-ea"/>
              </a:rPr>
              <a:t>1</a:t>
            </a:r>
            <a:r>
              <a:rPr lang="en-US" altLang="zh-CN" sz="2400" dirty="0" smtClean="0">
                <a:latin typeface="+mn-ea"/>
              </a:rPr>
              <a:t>)</a:t>
            </a:r>
            <a:r>
              <a:rPr lang="zh-CN" altLang="en-US" sz="2400" dirty="0" smtClean="0">
                <a:latin typeface="+mn-ea"/>
              </a:rPr>
              <a:t>和</a:t>
            </a:r>
            <a:r>
              <a:rPr lang="en-US" altLang="zh-CN" sz="2400" dirty="0" smtClean="0">
                <a:latin typeface="+mn-ea"/>
              </a:rPr>
              <a:t>(x</a:t>
            </a:r>
            <a:r>
              <a:rPr lang="en-US" altLang="zh-CN" sz="2400" baseline="-25000" dirty="0" smtClean="0">
                <a:latin typeface="+mn-ea"/>
              </a:rPr>
              <a:t>2</a:t>
            </a:r>
            <a:r>
              <a:rPr lang="en-US" altLang="zh-CN" sz="2400" dirty="0" smtClean="0">
                <a:latin typeface="+mn-ea"/>
              </a:rPr>
              <a:t>,y</a:t>
            </a:r>
            <a:r>
              <a:rPr lang="en-US" altLang="zh-CN" sz="2400" baseline="-25000" dirty="0" smtClean="0">
                <a:latin typeface="+mn-ea"/>
              </a:rPr>
              <a:t>2</a:t>
            </a:r>
            <a:r>
              <a:rPr lang="en-US" altLang="zh-CN" sz="2400" dirty="0" smtClean="0">
                <a:latin typeface="+mn-ea"/>
              </a:rPr>
              <a:t>)</a:t>
            </a:r>
            <a:r>
              <a:rPr lang="zh-CN" altLang="en-US" sz="2400" dirty="0" smtClean="0">
                <a:latin typeface="+mn-ea"/>
              </a:rPr>
              <a:t>，</a:t>
            </a:r>
            <a:r>
              <a:rPr lang="zh-CN" altLang="en-US" sz="2400" dirty="0">
                <a:latin typeface="+mn-ea"/>
              </a:rPr>
              <a:t>半径分别为</a:t>
            </a:r>
            <a:r>
              <a:rPr lang="en-US" altLang="zh-CN" sz="2400" dirty="0" smtClean="0">
                <a:latin typeface="+mn-ea"/>
              </a:rPr>
              <a:t>R</a:t>
            </a:r>
            <a:r>
              <a:rPr lang="en-US" altLang="zh-CN" sz="2400" baseline="-25000" dirty="0" smtClean="0">
                <a:latin typeface="+mn-ea"/>
              </a:rPr>
              <a:t>1</a:t>
            </a:r>
            <a:r>
              <a:rPr lang="zh-CN" altLang="en-US" sz="2400" dirty="0" smtClean="0">
                <a:latin typeface="+mn-ea"/>
              </a:rPr>
              <a:t>和</a:t>
            </a:r>
            <a:r>
              <a:rPr lang="en-US" altLang="zh-CN" sz="2400" dirty="0" smtClean="0">
                <a:latin typeface="+mn-ea"/>
              </a:rPr>
              <a:t>R</a:t>
            </a:r>
            <a:r>
              <a:rPr lang="en-US" altLang="zh-CN" sz="2400" baseline="-25000" dirty="0" smtClean="0">
                <a:latin typeface="+mn-ea"/>
              </a:rPr>
              <a:t>2</a:t>
            </a:r>
            <a:r>
              <a:rPr lang="zh-CN" altLang="en-US" sz="2400" dirty="0" smtClean="0">
                <a:latin typeface="+mn-ea"/>
              </a:rPr>
              <a:t>，现在它们分别以</a:t>
            </a:r>
            <a:r>
              <a:rPr lang="en-US" altLang="zh-CN" sz="2400" dirty="0" smtClean="0">
                <a:latin typeface="+mn-ea"/>
              </a:rPr>
              <a:t>(v</a:t>
            </a:r>
            <a:r>
              <a:rPr lang="en-US" altLang="zh-CN" sz="2400" baseline="-25000" dirty="0" smtClean="0">
                <a:latin typeface="+mn-ea"/>
              </a:rPr>
              <a:t>1x</a:t>
            </a:r>
            <a:r>
              <a:rPr lang="en-US" altLang="zh-CN" sz="2400" dirty="0" smtClean="0">
                <a:latin typeface="+mn-ea"/>
              </a:rPr>
              <a:t>,v</a:t>
            </a:r>
            <a:r>
              <a:rPr lang="en-US" altLang="zh-CN" sz="2400" baseline="-25000" dirty="0" smtClean="0">
                <a:latin typeface="+mn-ea"/>
              </a:rPr>
              <a:t>1y</a:t>
            </a:r>
            <a:r>
              <a:rPr lang="en-US" altLang="zh-CN" sz="2400" dirty="0" smtClean="0">
                <a:latin typeface="+mn-ea"/>
              </a:rPr>
              <a:t>)</a:t>
            </a:r>
            <a:r>
              <a:rPr lang="zh-CN" altLang="en-US" sz="2400" dirty="0">
                <a:latin typeface="+mn-ea"/>
              </a:rPr>
              <a:t>和</a:t>
            </a:r>
            <a:r>
              <a:rPr lang="en-US" altLang="zh-CN" sz="2400" dirty="0" smtClean="0">
                <a:latin typeface="+mn-ea"/>
              </a:rPr>
              <a:t>(</a:t>
            </a:r>
            <a:r>
              <a:rPr lang="en-US" altLang="zh-CN" sz="2400" dirty="0">
                <a:latin typeface="+mn-ea"/>
              </a:rPr>
              <a:t>v</a:t>
            </a:r>
            <a:r>
              <a:rPr lang="en-US" altLang="zh-CN" sz="2400" baseline="-25000" dirty="0" smtClean="0">
                <a:latin typeface="+mn-ea"/>
              </a:rPr>
              <a:t>2x</a:t>
            </a:r>
            <a:r>
              <a:rPr lang="en-US" altLang="zh-CN" sz="2400" dirty="0" smtClean="0">
                <a:latin typeface="+mn-ea"/>
              </a:rPr>
              <a:t>,v</a:t>
            </a:r>
            <a:r>
              <a:rPr lang="en-US" altLang="zh-CN" sz="2400" baseline="-25000" dirty="0" smtClean="0">
                <a:latin typeface="+mn-ea"/>
              </a:rPr>
              <a:t>2y</a:t>
            </a:r>
            <a:r>
              <a:rPr lang="en-US" altLang="zh-CN" sz="2400" dirty="0" smtClean="0">
                <a:latin typeface="+mn-ea"/>
              </a:rPr>
              <a:t>)</a:t>
            </a:r>
            <a:r>
              <a:rPr lang="zh-CN" altLang="en-US" sz="2400" dirty="0" smtClean="0">
                <a:latin typeface="+mn-ea"/>
              </a:rPr>
              <a:t>的恒定速度运动，问这两个小球是否会相撞</a:t>
            </a:r>
            <a:r>
              <a:rPr lang="en-US" altLang="zh-CN" sz="2400" dirty="0" smtClean="0">
                <a:latin typeface="+mn-ea"/>
              </a:rPr>
              <a:t>?</a:t>
            </a:r>
            <a:r>
              <a:rPr lang="zh-CN" altLang="en-US" sz="2400" dirty="0" smtClean="0">
                <a:latin typeface="+mn-ea"/>
              </a:rPr>
              <a:t>如果会相撞，相撞的时刻是多少</a:t>
            </a:r>
            <a:r>
              <a:rPr lang="en-US" altLang="zh-CN" sz="2400" dirty="0" smtClean="0">
                <a:latin typeface="+mn-ea"/>
              </a:rPr>
              <a:t>?</a:t>
            </a:r>
            <a:endParaRPr lang="zh-CN" altLang="en-US" sz="2400" dirty="0">
              <a:latin typeface="+mn-ea"/>
            </a:endParaRPr>
          </a:p>
        </p:txBody>
      </p:sp>
      <p:sp>
        <p:nvSpPr>
          <p:cNvPr id="5" name="椭圆 4"/>
          <p:cNvSpPr/>
          <p:nvPr/>
        </p:nvSpPr>
        <p:spPr>
          <a:xfrm rot="900000">
            <a:off x="2263121" y="4261625"/>
            <a:ext cx="1066800" cy="1066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8" name="直接箭头连接符 7"/>
          <p:cNvCxnSpPr>
            <a:stCxn id="5" idx="7"/>
          </p:cNvCxnSpPr>
          <p:nvPr/>
        </p:nvCxnSpPr>
        <p:spPr>
          <a:xfrm rot="900000" flipV="1">
            <a:off x="3398965" y="3461080"/>
            <a:ext cx="1235729" cy="1248429"/>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6" name="椭圆 5"/>
          <p:cNvSpPr/>
          <p:nvPr/>
        </p:nvSpPr>
        <p:spPr>
          <a:xfrm>
            <a:off x="6439119" y="4940518"/>
            <a:ext cx="787181" cy="78718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1" name="直接箭头连接符 10"/>
          <p:cNvCxnSpPr>
            <a:stCxn id="6" idx="1"/>
          </p:cNvCxnSpPr>
          <p:nvPr/>
        </p:nvCxnSpPr>
        <p:spPr>
          <a:xfrm flipH="1" flipV="1">
            <a:off x="5171731" y="3683000"/>
            <a:ext cx="1382668" cy="1372798"/>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2563124" y="4564192"/>
            <a:ext cx="466794" cy="461665"/>
          </a:xfrm>
          <a:prstGeom prst="rect">
            <a:avLst/>
          </a:prstGeom>
          <a:noFill/>
        </p:spPr>
        <p:txBody>
          <a:bodyPr wrap="none" rtlCol="0">
            <a:spAutoFit/>
          </a:bodyPr>
          <a:lstStyle/>
          <a:p>
            <a:r>
              <a:rPr lang="en-US" altLang="zh-CN" sz="2400" dirty="0" smtClean="0"/>
              <a:t>R</a:t>
            </a:r>
            <a:r>
              <a:rPr lang="en-US" altLang="zh-CN" sz="2400" baseline="-25000" dirty="0" smtClean="0"/>
              <a:t>1</a:t>
            </a:r>
            <a:endParaRPr lang="zh-CN" altLang="en-US" sz="2400" dirty="0"/>
          </a:p>
        </p:txBody>
      </p:sp>
      <p:sp>
        <p:nvSpPr>
          <p:cNvPr id="18" name="文本框 17"/>
          <p:cNvSpPr txBox="1"/>
          <p:nvPr/>
        </p:nvSpPr>
        <p:spPr>
          <a:xfrm>
            <a:off x="6599312" y="5103275"/>
            <a:ext cx="466794" cy="461665"/>
          </a:xfrm>
          <a:prstGeom prst="rect">
            <a:avLst/>
          </a:prstGeom>
          <a:noFill/>
        </p:spPr>
        <p:txBody>
          <a:bodyPr wrap="none" rtlCol="0">
            <a:spAutoFit/>
          </a:bodyPr>
          <a:lstStyle/>
          <a:p>
            <a:r>
              <a:rPr lang="en-US" altLang="zh-CN" sz="2400" dirty="0" smtClean="0"/>
              <a:t>R</a:t>
            </a:r>
            <a:r>
              <a:rPr lang="en-US" altLang="zh-CN" sz="2400" baseline="-25000" dirty="0"/>
              <a:t>2</a:t>
            </a:r>
            <a:endParaRPr lang="zh-CN" altLang="en-US" sz="2400" dirty="0"/>
          </a:p>
        </p:txBody>
      </p:sp>
      <p:sp>
        <p:nvSpPr>
          <p:cNvPr id="19" name="文本框 18"/>
          <p:cNvSpPr txBox="1"/>
          <p:nvPr/>
        </p:nvSpPr>
        <p:spPr>
          <a:xfrm>
            <a:off x="3843972" y="3452167"/>
            <a:ext cx="466794" cy="461665"/>
          </a:xfrm>
          <a:prstGeom prst="rect">
            <a:avLst/>
          </a:prstGeom>
          <a:noFill/>
        </p:spPr>
        <p:txBody>
          <a:bodyPr wrap="none" rtlCol="0">
            <a:spAutoFit/>
          </a:bodyPr>
          <a:lstStyle/>
          <a:p>
            <a:r>
              <a:rPr lang="en-US" altLang="zh-CN" sz="2400" dirty="0" smtClean="0">
                <a:solidFill>
                  <a:schemeClr val="accent2"/>
                </a:solidFill>
              </a:rPr>
              <a:t>v</a:t>
            </a:r>
            <a:r>
              <a:rPr lang="en-US" altLang="zh-CN" sz="2400" baseline="-25000" dirty="0" smtClean="0">
                <a:solidFill>
                  <a:schemeClr val="accent2"/>
                </a:solidFill>
              </a:rPr>
              <a:t>1</a:t>
            </a:r>
            <a:endParaRPr lang="zh-CN" altLang="en-US" sz="2400" baseline="-25000" dirty="0">
              <a:solidFill>
                <a:schemeClr val="accent2"/>
              </a:solidFill>
            </a:endParaRPr>
          </a:p>
        </p:txBody>
      </p:sp>
      <p:sp>
        <p:nvSpPr>
          <p:cNvPr id="20" name="文本框 19"/>
          <p:cNvSpPr txBox="1"/>
          <p:nvPr/>
        </p:nvSpPr>
        <p:spPr>
          <a:xfrm>
            <a:off x="5551230" y="3590073"/>
            <a:ext cx="466794" cy="461665"/>
          </a:xfrm>
          <a:prstGeom prst="rect">
            <a:avLst/>
          </a:prstGeom>
          <a:noFill/>
        </p:spPr>
        <p:txBody>
          <a:bodyPr wrap="none" rtlCol="0">
            <a:spAutoFit/>
          </a:bodyPr>
          <a:lstStyle/>
          <a:p>
            <a:r>
              <a:rPr lang="en-US" altLang="zh-CN" sz="2400" dirty="0" smtClean="0">
                <a:solidFill>
                  <a:schemeClr val="accent2"/>
                </a:solidFill>
              </a:rPr>
              <a:t>v</a:t>
            </a:r>
            <a:r>
              <a:rPr lang="en-US" altLang="zh-CN" sz="2400" baseline="-25000" dirty="0" smtClean="0">
                <a:solidFill>
                  <a:schemeClr val="accent2"/>
                </a:solidFill>
              </a:rPr>
              <a:t>2</a:t>
            </a:r>
            <a:endParaRPr lang="zh-CN" altLang="en-US" sz="2400" baseline="-25000" dirty="0">
              <a:solidFill>
                <a:schemeClr val="accent2"/>
              </a:solidFill>
            </a:endParaRPr>
          </a:p>
        </p:txBody>
      </p:sp>
    </p:spTree>
    <p:extLst>
      <p:ext uri="{BB962C8B-B14F-4D97-AF65-F5344CB8AC3E}">
        <p14:creationId xmlns:p14="http://schemas.microsoft.com/office/powerpoint/2010/main" val="2385910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a:t>旋转卡壳</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latin typeface="+mj-ea"/>
                <a:ea typeface="+mj-ea"/>
              </a:rPr>
              <a:t>旋转卡</a:t>
            </a:r>
            <a:r>
              <a:rPr lang="en-US" altLang="zh-CN" sz="2400" dirty="0">
                <a:latin typeface="+mj-ea"/>
                <a:ea typeface="+mj-ea"/>
              </a:rPr>
              <a:t>(</a:t>
            </a:r>
            <a:r>
              <a:rPr lang="en-US" altLang="zh-CN" sz="2400" dirty="0" err="1">
                <a:latin typeface="+mj-ea"/>
                <a:ea typeface="+mj-ea"/>
              </a:rPr>
              <a:t>qiǎ</a:t>
            </a:r>
            <a:r>
              <a:rPr lang="en-US" altLang="zh-CN" sz="2400" dirty="0">
                <a:latin typeface="+mj-ea"/>
                <a:ea typeface="+mj-ea"/>
              </a:rPr>
              <a:t>)</a:t>
            </a:r>
            <a:r>
              <a:rPr lang="zh-CN" altLang="en-US" sz="2400" dirty="0">
                <a:latin typeface="+mj-ea"/>
                <a:ea typeface="+mj-ea"/>
              </a:rPr>
              <a:t>壳</a:t>
            </a:r>
            <a:r>
              <a:rPr lang="en-US" altLang="zh-CN" sz="2400" dirty="0">
                <a:latin typeface="+mj-ea"/>
                <a:ea typeface="+mj-ea"/>
              </a:rPr>
              <a:t>(</a:t>
            </a:r>
            <a:r>
              <a:rPr lang="en-US" altLang="zh-CN" sz="2400" dirty="0" err="1">
                <a:latin typeface="+mj-ea"/>
                <a:ea typeface="+mj-ea"/>
              </a:rPr>
              <a:t>ké</a:t>
            </a:r>
            <a:r>
              <a:rPr lang="en-US" altLang="zh-CN" sz="2400" dirty="0" smtClean="0">
                <a:latin typeface="+mj-ea"/>
                <a:ea typeface="+mj-ea"/>
              </a:rPr>
              <a:t>)</a:t>
            </a:r>
            <a:r>
              <a:rPr lang="zh-CN" altLang="en-US" sz="2400" dirty="0" smtClean="0">
                <a:latin typeface="+mj-ea"/>
                <a:ea typeface="+mj-ea"/>
              </a:rPr>
              <a:t>是</a:t>
            </a:r>
            <a:r>
              <a:rPr lang="zh-CN" altLang="en-US" sz="2400" dirty="0">
                <a:latin typeface="+mj-ea"/>
                <a:ea typeface="+mj-ea"/>
              </a:rPr>
              <a:t>解决一些与凸包有关问题的有效算法，就像一对卡壳卡住凸包旋转而得名。</a:t>
            </a:r>
          </a:p>
          <a:p>
            <a:r>
              <a:rPr lang="zh-CN" altLang="en-US" sz="2400" b="1" dirty="0">
                <a:solidFill>
                  <a:srgbClr val="0070C0"/>
                </a:solidFill>
                <a:latin typeface="+mj-ea"/>
                <a:ea typeface="+mj-ea"/>
              </a:rPr>
              <a:t>对踵点</a:t>
            </a:r>
            <a:r>
              <a:rPr lang="zh-CN" altLang="en-US" sz="2400" dirty="0">
                <a:latin typeface="+mj-ea"/>
                <a:ea typeface="+mj-ea"/>
              </a:rPr>
              <a:t>：被凸包的两条平行切线卡住的两个点。</a:t>
            </a:r>
          </a:p>
          <a:p>
            <a:r>
              <a:rPr lang="zh-CN" altLang="en-US" sz="2400" dirty="0">
                <a:latin typeface="+mj-ea"/>
                <a:ea typeface="+mj-ea"/>
              </a:rPr>
              <a:t>应用：</a:t>
            </a:r>
            <a:r>
              <a:rPr lang="zh-CN" altLang="en-US" sz="2400" b="1" dirty="0">
                <a:solidFill>
                  <a:srgbClr val="0070C0"/>
                </a:solidFill>
                <a:latin typeface="+mj-ea"/>
                <a:ea typeface="+mj-ea"/>
              </a:rPr>
              <a:t>平面最远点对</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nlogn</a:t>
            </a:r>
            <a:r>
              <a:rPr lang="en-US" altLang="zh-CN" sz="2400" dirty="0">
                <a:latin typeface="+mj-ea"/>
                <a:ea typeface="+mj-ea"/>
              </a:rPr>
              <a:t>)</a:t>
            </a:r>
          </a:p>
          <a:p>
            <a:r>
              <a:rPr lang="zh-CN" altLang="en-US" sz="2400" dirty="0">
                <a:latin typeface="+mj-ea"/>
                <a:ea typeface="+mj-ea"/>
              </a:rPr>
              <a:t>凸多边形直径，凸多边形距离，</a:t>
            </a:r>
          </a:p>
          <a:p>
            <a:r>
              <a:rPr lang="zh-CN" altLang="en-US" sz="2400" dirty="0">
                <a:latin typeface="+mj-ea"/>
                <a:ea typeface="+mj-ea"/>
              </a:rPr>
              <a:t>最小外接矩形，合并凸包，三角剖分</a:t>
            </a:r>
            <a:r>
              <a:rPr lang="zh-CN" altLang="en-US" sz="2400" dirty="0" smtClean="0">
                <a:latin typeface="+mj-ea"/>
                <a:ea typeface="+mj-ea"/>
              </a:rPr>
              <a:t>。</a:t>
            </a:r>
            <a:endParaRPr lang="en-US" altLang="zh-CN" sz="2400" dirty="0" smtClean="0">
              <a:latin typeface="+mj-ea"/>
              <a:ea typeface="+mj-ea"/>
            </a:endParaRPr>
          </a:p>
          <a:p>
            <a:endParaRPr lang="en-US" altLang="zh-CN" sz="2400" dirty="0">
              <a:latin typeface="+mj-ea"/>
              <a:ea typeface="+mj-ea"/>
            </a:endParaRPr>
          </a:p>
          <a:p>
            <a:pPr marL="0" indent="0">
              <a:buNone/>
            </a:pPr>
            <a:endParaRPr lang="en-US" altLang="zh-CN" sz="2400" dirty="0" smtClean="0">
              <a:latin typeface="+mj-ea"/>
              <a:ea typeface="+mj-ea"/>
            </a:endParaRPr>
          </a:p>
          <a:p>
            <a:pPr marL="0" indent="0">
              <a:buNone/>
            </a:pPr>
            <a:endParaRPr lang="zh-CN" altLang="en-US" sz="2400" dirty="0">
              <a:latin typeface="+mj-ea"/>
              <a:ea typeface="+mj-ea"/>
            </a:endParaRPr>
          </a:p>
          <a:p>
            <a:r>
              <a:rPr lang="en-US" altLang="zh-CN" sz="2400" dirty="0">
                <a:latin typeface="+mj-ea"/>
                <a:ea typeface="+mj-ea"/>
                <a:hlinkClick r:id="rId3"/>
              </a:rPr>
              <a:t>https://blog.csdn.net/wang_heng199/article/details/74477738</a:t>
            </a:r>
            <a:endParaRPr lang="en-US" altLang="zh-CN" sz="2400" dirty="0">
              <a:latin typeface="+mj-ea"/>
              <a:ea typeface="+mj-ea"/>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432" y="3259366"/>
            <a:ext cx="3714750" cy="2028825"/>
          </a:xfrm>
          <a:prstGeom prst="rect">
            <a:avLst/>
          </a:prstGeom>
        </p:spPr>
      </p:pic>
    </p:spTree>
    <p:extLst>
      <p:ext uri="{BB962C8B-B14F-4D97-AF65-F5344CB8AC3E}">
        <p14:creationId xmlns:p14="http://schemas.microsoft.com/office/powerpoint/2010/main" val="1777943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半平面交</a:t>
            </a:r>
            <a:endParaRPr lang="zh-CN" altLang="en-US" b="1" dirty="0"/>
          </a:p>
        </p:txBody>
      </p:sp>
      <p:sp>
        <p:nvSpPr>
          <p:cNvPr id="3" name="内容占位符 2"/>
          <p:cNvSpPr>
            <a:spLocks noGrp="1"/>
          </p:cNvSpPr>
          <p:nvPr>
            <p:ph idx="1"/>
          </p:nvPr>
        </p:nvSpPr>
        <p:spPr>
          <a:xfrm>
            <a:off x="677333" y="1383494"/>
            <a:ext cx="10266438" cy="5249917"/>
          </a:xfrm>
        </p:spPr>
        <p:txBody>
          <a:bodyPr numCol="1">
            <a:normAutofit/>
          </a:bodyPr>
          <a:lstStyle/>
          <a:p>
            <a:r>
              <a:rPr lang="zh-CN" altLang="en-US" sz="2400" dirty="0">
                <a:latin typeface="+mj-ea"/>
                <a:ea typeface="+mj-ea"/>
              </a:rPr>
              <a:t>给出若干条直线划分的半平面，求半平面</a:t>
            </a:r>
            <a:r>
              <a:rPr lang="zh-CN" altLang="en-US" sz="2400" dirty="0" smtClean="0">
                <a:latin typeface="+mj-ea"/>
                <a:ea typeface="+mj-ea"/>
              </a:rPr>
              <a:t>的交集。</a:t>
            </a:r>
            <a:endParaRPr lang="en-US" altLang="zh-CN" sz="2400" dirty="0" smtClean="0">
              <a:latin typeface="+mj-ea"/>
              <a:ea typeface="+mj-ea"/>
            </a:endParaRPr>
          </a:p>
          <a:p>
            <a:r>
              <a:rPr lang="zh-CN" altLang="en-US" sz="2400" dirty="0" smtClean="0">
                <a:latin typeface="+mj-ea"/>
                <a:ea typeface="+mj-ea"/>
              </a:rPr>
              <a:t>半平面的交集</a:t>
            </a:r>
            <a:r>
              <a:rPr lang="zh-CN" altLang="en-US" sz="2400" dirty="0">
                <a:latin typeface="+mj-ea"/>
                <a:ea typeface="+mj-ea"/>
              </a:rPr>
              <a:t>可能是</a:t>
            </a:r>
            <a:r>
              <a:rPr lang="zh-CN" altLang="en-US" sz="2400" dirty="0" smtClean="0">
                <a:latin typeface="+mj-ea"/>
                <a:ea typeface="+mj-ea"/>
              </a:rPr>
              <a:t>点、线段、无界的平面</a:t>
            </a:r>
            <a:r>
              <a:rPr lang="zh-CN" altLang="en-US" sz="2400" dirty="0">
                <a:latin typeface="+mj-ea"/>
                <a:ea typeface="+mj-ea"/>
              </a:rPr>
              <a:t>，也可能是凸多边形</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算法的时间复杂度是</a:t>
            </a:r>
            <a:r>
              <a:rPr lang="en-US" altLang="zh-CN" sz="2400" dirty="0" smtClean="0">
                <a:latin typeface="+mj-ea"/>
                <a:ea typeface="+mj-ea"/>
              </a:rPr>
              <a:t>O(</a:t>
            </a:r>
            <a:r>
              <a:rPr lang="en-US" altLang="zh-CN" sz="2400" dirty="0" err="1" smtClean="0">
                <a:latin typeface="+mj-ea"/>
                <a:ea typeface="+mj-ea"/>
              </a:rPr>
              <a:t>nlogn</a:t>
            </a:r>
            <a:r>
              <a:rPr lang="en-US" altLang="zh-CN" sz="2400" dirty="0" smtClean="0">
                <a:latin typeface="+mj-ea"/>
                <a:ea typeface="+mj-ea"/>
              </a:rPr>
              <a:t>)</a:t>
            </a:r>
            <a:r>
              <a:rPr lang="zh-CN" altLang="en-US" sz="2400" dirty="0" smtClean="0">
                <a:latin typeface="+mj-ea"/>
                <a:ea typeface="+mj-ea"/>
              </a:rPr>
              <a:t>，可以返回</a:t>
            </a:r>
            <a:r>
              <a:rPr lang="zh-CN" altLang="en-US" sz="2400" dirty="0">
                <a:latin typeface="+mj-ea"/>
                <a:ea typeface="+mj-ea"/>
              </a:rPr>
              <a:t>凸包里的点数，以及</a:t>
            </a:r>
            <a:r>
              <a:rPr lang="zh-CN" altLang="en-US" sz="2400" dirty="0" smtClean="0">
                <a:latin typeface="+mj-ea"/>
                <a:ea typeface="+mj-ea"/>
              </a:rPr>
              <a:t>各个顶点的</a:t>
            </a:r>
            <a:r>
              <a:rPr lang="zh-CN" altLang="en-US" sz="2400" dirty="0">
                <a:latin typeface="+mj-ea"/>
                <a:ea typeface="+mj-ea"/>
              </a:rPr>
              <a:t>坐标。注意半平面的表示方法是用一条有向直线左侧的区域，直线方程是</a:t>
            </a:r>
            <a:r>
              <a:rPr lang="en-US" altLang="zh-CN" sz="2400" dirty="0" smtClean="0">
                <a:latin typeface="+mj-ea"/>
                <a:ea typeface="+mj-ea"/>
              </a:rPr>
              <a:t>a*</a:t>
            </a:r>
            <a:r>
              <a:rPr lang="en-US" altLang="zh-CN" sz="2400" dirty="0" err="1" smtClean="0">
                <a:latin typeface="+mj-ea"/>
                <a:ea typeface="+mj-ea"/>
              </a:rPr>
              <a:t>x+b</a:t>
            </a:r>
            <a:r>
              <a:rPr lang="en-US" altLang="zh-CN" sz="2400" dirty="0" smtClean="0">
                <a:latin typeface="+mj-ea"/>
                <a:ea typeface="+mj-ea"/>
              </a:rPr>
              <a:t>*y=c</a:t>
            </a:r>
            <a:r>
              <a:rPr lang="zh-CN" altLang="en-US" sz="2400" dirty="0" smtClean="0">
                <a:latin typeface="+mj-ea"/>
                <a:ea typeface="+mj-ea"/>
              </a:rPr>
              <a:t>，</a:t>
            </a:r>
            <a:r>
              <a:rPr lang="zh-CN" altLang="en-US" sz="2400" dirty="0">
                <a:latin typeface="+mj-ea"/>
                <a:ea typeface="+mj-ea"/>
              </a:rPr>
              <a:t>规定法向量</a:t>
            </a:r>
            <a:r>
              <a:rPr lang="en-US" altLang="zh-CN" sz="2400" dirty="0">
                <a:latin typeface="+mj-ea"/>
                <a:ea typeface="+mj-ea"/>
              </a:rPr>
              <a:t>(</a:t>
            </a:r>
            <a:r>
              <a:rPr lang="en-US" altLang="zh-CN" sz="2400" dirty="0" err="1">
                <a:latin typeface="+mj-ea"/>
                <a:ea typeface="+mj-ea"/>
              </a:rPr>
              <a:t>a,b</a:t>
            </a:r>
            <a:r>
              <a:rPr lang="en-US" altLang="zh-CN" sz="2400" dirty="0">
                <a:latin typeface="+mj-ea"/>
                <a:ea typeface="+mj-ea"/>
              </a:rPr>
              <a:t>)</a:t>
            </a:r>
            <a:r>
              <a:rPr lang="zh-CN" altLang="en-US" sz="2400" dirty="0" smtClean="0">
                <a:latin typeface="+mj-ea"/>
                <a:ea typeface="+mj-ea"/>
              </a:rPr>
              <a:t>指向有向直线的左侧。</a:t>
            </a:r>
            <a:endParaRPr lang="en-US" altLang="zh-CN" sz="2400" dirty="0" smtClean="0">
              <a:latin typeface="+mj-ea"/>
              <a:ea typeface="+mj-ea"/>
            </a:endParaRPr>
          </a:p>
          <a:p>
            <a:endParaRPr lang="en-US" altLang="zh-CN" sz="2400" dirty="0" smtClean="0">
              <a:latin typeface="+mj-ea"/>
              <a:ea typeface="+mj-ea"/>
            </a:endParaRPr>
          </a:p>
          <a:p>
            <a:endParaRPr lang="zh-CN" altLang="en-US" sz="2400" dirty="0">
              <a:latin typeface="+mj-ea"/>
              <a:ea typeface="+mj-ea"/>
            </a:endParaRPr>
          </a:p>
          <a:p>
            <a:r>
              <a:rPr lang="zh-CN" altLang="en-US" sz="2400" dirty="0">
                <a:latin typeface="+mj-ea"/>
                <a:ea typeface="+mj-ea"/>
              </a:rPr>
              <a:t>应用</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判断</a:t>
            </a:r>
            <a:r>
              <a:rPr lang="zh-CN" altLang="en-US" sz="2400" dirty="0">
                <a:latin typeface="+mj-ea"/>
                <a:ea typeface="+mj-ea"/>
              </a:rPr>
              <a:t>多边形的核是否存在（</a:t>
            </a:r>
            <a:r>
              <a:rPr lang="zh-CN" altLang="en-US" sz="2400" dirty="0" smtClean="0">
                <a:latin typeface="+mj-ea"/>
                <a:ea typeface="+mj-ea"/>
              </a:rPr>
              <a:t>交集不为</a:t>
            </a:r>
            <a:r>
              <a:rPr lang="zh-CN" altLang="en-US" sz="2400" dirty="0">
                <a:latin typeface="+mj-ea"/>
                <a:ea typeface="+mj-ea"/>
              </a:rPr>
              <a:t>空集</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判断</a:t>
            </a:r>
            <a:r>
              <a:rPr lang="zh-CN" altLang="en-US" sz="2400" dirty="0">
                <a:latin typeface="+mj-ea"/>
                <a:ea typeface="+mj-ea"/>
              </a:rPr>
              <a:t>多边形内部可以放进去的最大圆（二</a:t>
            </a:r>
            <a:r>
              <a:rPr lang="zh-CN" altLang="en-US" sz="2400" dirty="0" smtClean="0">
                <a:latin typeface="+mj-ea"/>
                <a:ea typeface="+mj-ea"/>
              </a:rPr>
              <a:t>分答案）</a:t>
            </a:r>
            <a:endParaRPr lang="en-US" altLang="zh-CN" sz="2400" dirty="0">
              <a:latin typeface="+mj-ea"/>
              <a:ea typeface="+mj-ea"/>
            </a:endParaRPr>
          </a:p>
          <a:p>
            <a:r>
              <a:rPr lang="en-US" altLang="zh-CN" sz="2400" dirty="0">
                <a:latin typeface="+mj-ea"/>
                <a:ea typeface="+mj-ea"/>
                <a:hlinkClick r:id="rId3"/>
              </a:rPr>
              <a:t>https://blog.csdn.net/qq_40861916/article/details/83541403</a:t>
            </a:r>
            <a:endParaRPr lang="en-US" altLang="zh-CN" sz="2400" dirty="0">
              <a:latin typeface="+mj-ea"/>
              <a:ea typeface="+mj-ea"/>
            </a:endParaRPr>
          </a:p>
        </p:txBody>
      </p:sp>
      <p:pic>
        <p:nvPicPr>
          <p:cNvPr id="4" name="图片 3"/>
          <p:cNvPicPr>
            <a:picLocks noChangeAspect="1"/>
          </p:cNvPicPr>
          <p:nvPr/>
        </p:nvPicPr>
        <p:blipFill>
          <a:blip r:embed="rId4"/>
          <a:stretch>
            <a:fillRect/>
          </a:stretch>
        </p:blipFill>
        <p:spPr>
          <a:xfrm>
            <a:off x="8016531" y="3678486"/>
            <a:ext cx="2927239" cy="2243055"/>
          </a:xfrm>
          <a:prstGeom prst="rect">
            <a:avLst/>
          </a:prstGeom>
        </p:spPr>
      </p:pic>
    </p:spTree>
    <p:extLst>
      <p:ext uri="{BB962C8B-B14F-4D97-AF65-F5344CB8AC3E}">
        <p14:creationId xmlns:p14="http://schemas.microsoft.com/office/powerpoint/2010/main" val="3022811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计算几何模板</a:t>
            </a:r>
            <a:endParaRPr lang="zh-CN" altLang="en-US" b="1" dirty="0"/>
          </a:p>
        </p:txBody>
      </p:sp>
      <p:sp>
        <p:nvSpPr>
          <p:cNvPr id="3" name="内容占位符 2"/>
          <p:cNvSpPr>
            <a:spLocks noGrp="1"/>
          </p:cNvSpPr>
          <p:nvPr>
            <p:ph idx="1"/>
          </p:nvPr>
        </p:nvSpPr>
        <p:spPr>
          <a:xfrm>
            <a:off x="677333" y="1383494"/>
            <a:ext cx="11001320" cy="5249917"/>
          </a:xfrm>
        </p:spPr>
        <p:txBody>
          <a:bodyPr numCol="1">
            <a:normAutofit/>
          </a:bodyPr>
          <a:lstStyle/>
          <a:p>
            <a:r>
              <a:rPr lang="zh-CN" altLang="en-US" sz="2400" dirty="0" smtClean="0">
                <a:solidFill>
                  <a:schemeClr val="tx1"/>
                </a:solidFill>
                <a:latin typeface="+mj-ea"/>
                <a:ea typeface="+mj-ea"/>
              </a:rPr>
              <a:t>网上总结的模板非常多，找了两个总结的比较全面的：</a:t>
            </a:r>
            <a:endParaRPr lang="en-US" altLang="zh-CN" sz="2400" dirty="0" smtClean="0">
              <a:solidFill>
                <a:srgbClr val="FF0000"/>
              </a:solidFill>
              <a:latin typeface="+mj-ea"/>
              <a:ea typeface="+mj-ea"/>
              <a:hlinkClick r:id="rId3"/>
            </a:endParaRPr>
          </a:p>
          <a:p>
            <a:pPr marL="0" indent="0">
              <a:buNone/>
            </a:pPr>
            <a:endParaRPr lang="en-US" altLang="zh-CN" sz="2400" dirty="0" smtClean="0">
              <a:solidFill>
                <a:srgbClr val="FF0000"/>
              </a:solidFill>
              <a:latin typeface="+mj-ea"/>
              <a:ea typeface="+mj-ea"/>
              <a:hlinkClick r:id="rId3"/>
            </a:endParaRPr>
          </a:p>
          <a:p>
            <a:pPr marL="0" indent="0">
              <a:buNone/>
            </a:pPr>
            <a:endParaRPr lang="en-US" altLang="zh-CN" sz="2400" dirty="0" smtClean="0">
              <a:solidFill>
                <a:srgbClr val="FF0000"/>
              </a:solidFill>
              <a:latin typeface="+mj-ea"/>
              <a:ea typeface="+mj-ea"/>
              <a:hlinkClick r:id="rId3"/>
            </a:endParaRPr>
          </a:p>
          <a:p>
            <a:r>
              <a:rPr lang="en-US" altLang="zh-CN" sz="2400" dirty="0" smtClean="0">
                <a:solidFill>
                  <a:srgbClr val="FF0000"/>
                </a:solidFill>
                <a:latin typeface="+mj-ea"/>
                <a:ea typeface="+mj-ea"/>
                <a:hlinkClick r:id="rId3"/>
              </a:rPr>
              <a:t>https://blog.csdn.net/a15129395718/article/details/52435618</a:t>
            </a:r>
            <a:endParaRPr lang="en-US" altLang="zh-CN" sz="2400" dirty="0" smtClean="0">
              <a:solidFill>
                <a:srgbClr val="FF0000"/>
              </a:solidFill>
              <a:latin typeface="+mj-ea"/>
              <a:ea typeface="+mj-ea"/>
            </a:endParaRPr>
          </a:p>
          <a:p>
            <a:endParaRPr lang="en-US" altLang="zh-CN" sz="2400" dirty="0" smtClean="0">
              <a:solidFill>
                <a:srgbClr val="FF0000"/>
              </a:solidFill>
              <a:latin typeface="+mj-ea"/>
              <a:ea typeface="+mj-ea"/>
              <a:hlinkClick r:id="rId4"/>
            </a:endParaRPr>
          </a:p>
          <a:p>
            <a:pPr marL="0" indent="0">
              <a:buNone/>
            </a:pPr>
            <a:endParaRPr lang="en-US" altLang="zh-CN" sz="2400" dirty="0" smtClean="0">
              <a:solidFill>
                <a:srgbClr val="FF0000"/>
              </a:solidFill>
              <a:latin typeface="+mj-ea"/>
              <a:ea typeface="+mj-ea"/>
              <a:hlinkClick r:id="rId4"/>
            </a:endParaRPr>
          </a:p>
          <a:p>
            <a:r>
              <a:rPr lang="en-US" altLang="zh-CN" sz="2400" dirty="0" smtClean="0">
                <a:solidFill>
                  <a:srgbClr val="FF0000"/>
                </a:solidFill>
                <a:latin typeface="+mj-ea"/>
                <a:ea typeface="+mj-ea"/>
                <a:hlinkClick r:id="rId4"/>
              </a:rPr>
              <a:t>https</a:t>
            </a:r>
            <a:r>
              <a:rPr lang="en-US" altLang="zh-CN" sz="2400" dirty="0">
                <a:solidFill>
                  <a:srgbClr val="FF0000"/>
                </a:solidFill>
                <a:latin typeface="+mj-ea"/>
                <a:ea typeface="+mj-ea"/>
                <a:hlinkClick r:id="rId4"/>
              </a:rPr>
              <a:t>://www.docin.com/p-208028874.html</a:t>
            </a:r>
            <a:endParaRPr lang="en-US" altLang="zh-CN" sz="2400" dirty="0" smtClean="0">
              <a:solidFill>
                <a:srgbClr val="FF0000"/>
              </a:solidFill>
              <a:latin typeface="+mj-ea"/>
              <a:ea typeface="+mj-ea"/>
              <a:hlinkClick r:id="rId4"/>
            </a:endParaRPr>
          </a:p>
          <a:p>
            <a:endParaRPr lang="en-US" altLang="zh-CN" sz="2400" dirty="0">
              <a:latin typeface="+mj-ea"/>
              <a:ea typeface="+mj-ea"/>
            </a:endParaRPr>
          </a:p>
        </p:txBody>
      </p:sp>
    </p:spTree>
    <p:extLst>
      <p:ext uri="{BB962C8B-B14F-4D97-AF65-F5344CB8AC3E}">
        <p14:creationId xmlns:p14="http://schemas.microsoft.com/office/powerpoint/2010/main" val="2677309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Ⅲ.</a:t>
            </a:r>
            <a:r>
              <a:rPr lang="zh-CN" altLang="en-US" b="1" dirty="0"/>
              <a:t>迭代逼近方法</a:t>
            </a:r>
            <a:endParaRPr lang="en-US" altLang="zh-CN" b="1" dirty="0"/>
          </a:p>
        </p:txBody>
      </p:sp>
      <p:sp>
        <p:nvSpPr>
          <p:cNvPr id="3" name="文本占位符 2"/>
          <p:cNvSpPr>
            <a:spLocks noGrp="1"/>
          </p:cNvSpPr>
          <p:nvPr>
            <p:ph type="body" idx="1"/>
          </p:nvPr>
        </p:nvSpPr>
        <p:spPr/>
        <p:txBody>
          <a:bodyPr/>
          <a:lstStyle/>
          <a:p>
            <a:r>
              <a:rPr lang="zh-CN" altLang="en-US" dirty="0" smtClean="0"/>
              <a:t>这个部分到后边学了高精度计算才可能会用到</a:t>
            </a:r>
            <a:r>
              <a:rPr lang="en-US" altLang="zh-CN" dirty="0" smtClean="0"/>
              <a:t>————————</a:t>
            </a:r>
            <a:endParaRPr lang="zh-CN" altLang="en-US" dirty="0"/>
          </a:p>
        </p:txBody>
      </p:sp>
    </p:spTree>
    <p:extLst>
      <p:ext uri="{BB962C8B-B14F-4D97-AF65-F5344CB8AC3E}">
        <p14:creationId xmlns:p14="http://schemas.microsoft.com/office/powerpoint/2010/main" val="1503461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迭代和逼近有啥用呢？</a:t>
            </a:r>
            <a:endParaRPr lang="zh-CN" altLang="en-US" b="1" dirty="0"/>
          </a:p>
        </p:txBody>
      </p:sp>
      <p:sp>
        <p:nvSpPr>
          <p:cNvPr id="3" name="内容占位符 2"/>
          <p:cNvSpPr>
            <a:spLocks noGrp="1"/>
          </p:cNvSpPr>
          <p:nvPr>
            <p:ph idx="1"/>
          </p:nvPr>
        </p:nvSpPr>
        <p:spPr>
          <a:xfrm>
            <a:off x="677333" y="1383494"/>
            <a:ext cx="11001320" cy="5249917"/>
          </a:xfrm>
        </p:spPr>
        <p:txBody>
          <a:bodyPr numCol="1">
            <a:normAutofit/>
          </a:bodyPr>
          <a:lstStyle/>
          <a:p>
            <a:r>
              <a:rPr lang="zh-CN" altLang="en-US" sz="2400" dirty="0" smtClean="0">
                <a:latin typeface="+mj-ea"/>
                <a:ea typeface="+mj-ea"/>
              </a:rPr>
              <a:t>举个例子，给你一个</a:t>
            </a:r>
            <a:r>
              <a:rPr lang="en-US" altLang="zh-CN" sz="2400" dirty="0" smtClean="0">
                <a:latin typeface="+mj-ea"/>
                <a:ea typeface="+mj-ea"/>
              </a:rPr>
              <a:t>N</a:t>
            </a:r>
            <a:r>
              <a:rPr lang="zh-CN" altLang="en-US" sz="2400" dirty="0" smtClean="0">
                <a:latin typeface="+mj-ea"/>
                <a:ea typeface="+mj-ea"/>
              </a:rPr>
              <a:t>，求根号</a:t>
            </a:r>
            <a:r>
              <a:rPr lang="en-US" altLang="zh-CN" sz="2400" dirty="0" smtClean="0">
                <a:latin typeface="+mj-ea"/>
                <a:ea typeface="+mj-ea"/>
              </a:rPr>
              <a:t>N</a:t>
            </a:r>
            <a:r>
              <a:rPr lang="zh-CN" altLang="en-US" sz="2400" dirty="0" smtClean="0">
                <a:latin typeface="+mj-ea"/>
                <a:ea typeface="+mj-ea"/>
              </a:rPr>
              <a:t>。</a:t>
            </a:r>
            <a:endParaRPr lang="en-US" altLang="zh-CN" sz="2400" dirty="0" smtClean="0">
              <a:latin typeface="+mj-ea"/>
              <a:ea typeface="+mj-ea"/>
            </a:endParaRPr>
          </a:p>
          <a:p>
            <a:endParaRPr lang="en-US" altLang="zh-CN" sz="2400" dirty="0" smtClean="0">
              <a:latin typeface="+mj-ea"/>
              <a:ea typeface="+mj-ea"/>
            </a:endParaRPr>
          </a:p>
          <a:p>
            <a:r>
              <a:rPr lang="zh-CN" altLang="en-US" sz="2400" dirty="0" smtClean="0">
                <a:latin typeface="+mj-ea"/>
                <a:ea typeface="+mj-ea"/>
              </a:rPr>
              <a:t>在</a:t>
            </a:r>
            <a:r>
              <a:rPr lang="en-US" altLang="zh-CN" sz="2400" dirty="0" smtClean="0">
                <a:latin typeface="+mj-ea"/>
                <a:ea typeface="+mj-ea"/>
              </a:rPr>
              <a:t>&lt;</a:t>
            </a:r>
            <a:r>
              <a:rPr lang="en-US" altLang="zh-CN" sz="2400" dirty="0" err="1" smtClean="0">
                <a:latin typeface="+mj-ea"/>
                <a:ea typeface="+mj-ea"/>
              </a:rPr>
              <a:t>cmath</a:t>
            </a:r>
            <a:r>
              <a:rPr lang="en-US" altLang="zh-CN" sz="2400" dirty="0" smtClean="0">
                <a:latin typeface="+mj-ea"/>
                <a:ea typeface="+mj-ea"/>
              </a:rPr>
              <a:t>&gt;</a:t>
            </a:r>
            <a:r>
              <a:rPr lang="zh-CN" altLang="en-US" sz="2400" dirty="0" smtClean="0">
                <a:latin typeface="+mj-ea"/>
                <a:ea typeface="+mj-ea"/>
              </a:rPr>
              <a:t>里边有</a:t>
            </a:r>
            <a:r>
              <a:rPr lang="en-US" altLang="zh-CN" sz="2400" dirty="0" err="1" smtClean="0">
                <a:latin typeface="+mj-ea"/>
                <a:ea typeface="+mj-ea"/>
              </a:rPr>
              <a:t>sqrt</a:t>
            </a:r>
            <a:r>
              <a:rPr lang="en-US" altLang="zh-CN" sz="2400" dirty="0" smtClean="0">
                <a:latin typeface="+mj-ea"/>
                <a:ea typeface="+mj-ea"/>
              </a:rPr>
              <a:t>()</a:t>
            </a:r>
            <a:r>
              <a:rPr lang="zh-CN" altLang="en-US" sz="2400" dirty="0" smtClean="0">
                <a:latin typeface="+mj-ea"/>
                <a:ea typeface="+mj-ea"/>
              </a:rPr>
              <a:t>函数可以用，不过是</a:t>
            </a:r>
            <a:r>
              <a:rPr lang="en-US" altLang="zh-CN" sz="2400" dirty="0" smtClean="0">
                <a:latin typeface="+mj-ea"/>
                <a:ea typeface="+mj-ea"/>
              </a:rPr>
              <a:t>double</a:t>
            </a:r>
            <a:r>
              <a:rPr lang="zh-CN" altLang="en-US" sz="2400" dirty="0" smtClean="0">
                <a:latin typeface="+mj-ea"/>
                <a:ea typeface="+mj-ea"/>
              </a:rPr>
              <a:t>类型的。</a:t>
            </a:r>
            <a:endParaRPr lang="en-US" altLang="zh-CN" sz="2400" dirty="0" smtClean="0">
              <a:latin typeface="+mj-ea"/>
              <a:ea typeface="+mj-ea"/>
            </a:endParaRPr>
          </a:p>
          <a:p>
            <a:r>
              <a:rPr lang="zh-CN" altLang="en-US" sz="2400" dirty="0" smtClean="0">
                <a:latin typeface="+mj-ea"/>
                <a:ea typeface="+mj-ea"/>
              </a:rPr>
              <a:t>而</a:t>
            </a:r>
            <a:r>
              <a:rPr lang="en-US" altLang="zh-CN" sz="2400" dirty="0" smtClean="0">
                <a:latin typeface="+mj-ea"/>
                <a:ea typeface="+mj-ea"/>
              </a:rPr>
              <a:t>double</a:t>
            </a:r>
            <a:r>
              <a:rPr lang="zh-CN" altLang="en-US" sz="2400" dirty="0" smtClean="0">
                <a:latin typeface="+mj-ea"/>
                <a:ea typeface="+mj-ea"/>
              </a:rPr>
              <a:t>类型的小数点最多就只能保证</a:t>
            </a:r>
            <a:r>
              <a:rPr lang="en-US" altLang="zh-CN" sz="2400" dirty="0" smtClean="0">
                <a:latin typeface="+mj-ea"/>
                <a:ea typeface="+mj-ea"/>
              </a:rPr>
              <a:t>16</a:t>
            </a:r>
            <a:r>
              <a:rPr lang="zh-CN" altLang="en-US" sz="2400" dirty="0" smtClean="0">
                <a:latin typeface="+mj-ea"/>
                <a:ea typeface="+mj-ea"/>
              </a:rPr>
              <a:t>位的精度。</a:t>
            </a:r>
            <a:endParaRPr lang="en-US" altLang="zh-CN" sz="2400" dirty="0" smtClean="0">
              <a:latin typeface="+mj-ea"/>
              <a:ea typeface="+mj-ea"/>
            </a:endParaRPr>
          </a:p>
          <a:p>
            <a:endParaRPr lang="en-US" altLang="zh-CN" sz="2400" dirty="0">
              <a:latin typeface="+mj-ea"/>
              <a:ea typeface="+mj-ea"/>
            </a:endParaRPr>
          </a:p>
          <a:p>
            <a:r>
              <a:rPr lang="zh-CN" altLang="en-US" sz="2400" dirty="0" smtClean="0">
                <a:latin typeface="+mj-ea"/>
                <a:ea typeface="+mj-ea"/>
              </a:rPr>
              <a:t>假装自己不会用</a:t>
            </a:r>
            <a:r>
              <a:rPr lang="en-US" altLang="zh-CN" sz="2400" dirty="0" smtClean="0">
                <a:latin typeface="+mj-ea"/>
                <a:ea typeface="+mj-ea"/>
              </a:rPr>
              <a:t>Python</a:t>
            </a:r>
            <a:r>
              <a:rPr lang="zh-CN" altLang="en-US" sz="2400" dirty="0" smtClean="0">
                <a:latin typeface="+mj-ea"/>
                <a:ea typeface="+mj-ea"/>
              </a:rPr>
              <a:t>。</a:t>
            </a:r>
            <a:endParaRPr lang="en-US" altLang="zh-CN" sz="2400" dirty="0" smtClean="0">
              <a:latin typeface="+mj-ea"/>
              <a:ea typeface="+mj-ea"/>
            </a:endParaRPr>
          </a:p>
          <a:p>
            <a:endParaRPr lang="en-US" altLang="zh-CN" sz="2400" dirty="0">
              <a:latin typeface="+mj-ea"/>
              <a:ea typeface="+mj-ea"/>
            </a:endParaRPr>
          </a:p>
          <a:p>
            <a:r>
              <a:rPr lang="zh-CN" altLang="en-US" sz="2400" dirty="0" smtClean="0">
                <a:latin typeface="+mj-ea"/>
                <a:ea typeface="+mj-ea"/>
              </a:rPr>
              <a:t>现在要求保留小数点后</a:t>
            </a:r>
            <a:r>
              <a:rPr lang="en-US" altLang="zh-CN" sz="2400" dirty="0" smtClean="0">
                <a:latin typeface="+mj-ea"/>
                <a:ea typeface="+mj-ea"/>
              </a:rPr>
              <a:t>500</a:t>
            </a:r>
            <a:r>
              <a:rPr lang="zh-CN" altLang="en-US" sz="2400" dirty="0" smtClean="0">
                <a:latin typeface="+mj-ea"/>
                <a:ea typeface="+mj-ea"/>
              </a:rPr>
              <a:t>位，该如何解决？</a:t>
            </a:r>
            <a:endParaRPr lang="en-US" altLang="zh-CN" sz="2400" dirty="0" smtClean="0">
              <a:latin typeface="+mj-ea"/>
              <a:ea typeface="+mj-ea"/>
            </a:endParaRPr>
          </a:p>
          <a:p>
            <a:r>
              <a:rPr lang="zh-CN" altLang="en-US" sz="2400" dirty="0" smtClean="0">
                <a:latin typeface="+mj-ea"/>
                <a:ea typeface="+mj-ea"/>
              </a:rPr>
              <a:t>（今天只讲迭代逼近的思想，高精度计算的部分先不讲）</a:t>
            </a:r>
            <a:endParaRPr lang="en-US" altLang="zh-CN" sz="2400" dirty="0" smtClean="0">
              <a:latin typeface="+mj-ea"/>
              <a:ea typeface="+mj-ea"/>
            </a:endParaRPr>
          </a:p>
        </p:txBody>
      </p:sp>
    </p:spTree>
    <p:extLst>
      <p:ext uri="{BB962C8B-B14F-4D97-AF65-F5344CB8AC3E}">
        <p14:creationId xmlns:p14="http://schemas.microsoft.com/office/powerpoint/2010/main" val="1627138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牛顿迭代法和二分法求函数的零点</a:t>
            </a:r>
            <a:endParaRPr lang="zh-CN" altLang="en-US" b="1" dirty="0"/>
          </a:p>
        </p:txBody>
      </p:sp>
      <p:sp>
        <p:nvSpPr>
          <p:cNvPr id="3" name="内容占位符 2"/>
          <p:cNvSpPr>
            <a:spLocks noGrp="1"/>
          </p:cNvSpPr>
          <p:nvPr>
            <p:ph idx="1"/>
          </p:nvPr>
        </p:nvSpPr>
        <p:spPr>
          <a:xfrm>
            <a:off x="677333" y="1262744"/>
            <a:ext cx="10919581" cy="5486400"/>
          </a:xfrm>
        </p:spPr>
        <p:txBody>
          <a:bodyPr numCol="1">
            <a:normAutofit/>
          </a:bodyPr>
          <a:lstStyle/>
          <a:p>
            <a:r>
              <a:rPr lang="zh-CN" altLang="en-US" sz="2400" b="1" dirty="0" smtClean="0">
                <a:solidFill>
                  <a:srgbClr val="0070C0"/>
                </a:solidFill>
                <a:latin typeface="+mj-ea"/>
                <a:ea typeface="+mj-ea"/>
              </a:rPr>
              <a:t>零点定理</a:t>
            </a:r>
            <a:r>
              <a:rPr lang="zh-CN" altLang="en-US" sz="2400" dirty="0" smtClean="0">
                <a:latin typeface="+mj-ea"/>
                <a:ea typeface="+mj-ea"/>
              </a:rPr>
              <a:t>：已知函数</a:t>
            </a:r>
            <a:r>
              <a:rPr lang="en-US" altLang="zh-CN" sz="2400" dirty="0" smtClean="0">
                <a:latin typeface="+mj-ea"/>
                <a:ea typeface="+mj-ea"/>
              </a:rPr>
              <a:t>f(x)</a:t>
            </a:r>
            <a:r>
              <a:rPr lang="zh-CN" altLang="en-US" sz="2400" dirty="0" smtClean="0">
                <a:latin typeface="+mj-ea"/>
                <a:ea typeface="+mj-ea"/>
              </a:rPr>
              <a:t>在闭区间</a:t>
            </a:r>
            <a:r>
              <a:rPr lang="en-US" altLang="zh-CN" sz="2400" dirty="0" smtClean="0">
                <a:latin typeface="+mj-ea"/>
                <a:ea typeface="+mj-ea"/>
              </a:rPr>
              <a:t>[L,R]</a:t>
            </a:r>
            <a:r>
              <a:rPr lang="zh-CN" altLang="en-US" sz="2400" dirty="0" smtClean="0">
                <a:latin typeface="+mj-ea"/>
                <a:ea typeface="+mj-ea"/>
              </a:rPr>
              <a:t>内单调，若</a:t>
            </a:r>
            <a:r>
              <a:rPr lang="en-US" altLang="zh-CN" sz="2400" dirty="0" smtClean="0">
                <a:latin typeface="+mj-ea"/>
                <a:ea typeface="+mj-ea"/>
              </a:rPr>
              <a:t>f(L)</a:t>
            </a:r>
            <a:r>
              <a:rPr lang="zh-CN" altLang="en-US" sz="2400" dirty="0" smtClean="0">
                <a:latin typeface="+mj-ea"/>
                <a:ea typeface="+mj-ea"/>
              </a:rPr>
              <a:t>与</a:t>
            </a:r>
            <a:r>
              <a:rPr lang="en-US" altLang="zh-CN" sz="2400" dirty="0" smtClean="0">
                <a:latin typeface="+mj-ea"/>
                <a:ea typeface="+mj-ea"/>
              </a:rPr>
              <a:t>f(R)</a:t>
            </a:r>
            <a:r>
              <a:rPr lang="zh-CN" altLang="en-US" sz="2400" dirty="0" smtClean="0">
                <a:latin typeface="+mj-ea"/>
                <a:ea typeface="+mj-ea"/>
              </a:rPr>
              <a:t>处的函数值异号，则</a:t>
            </a:r>
            <a:r>
              <a:rPr lang="en-US" altLang="zh-CN" sz="2400" dirty="0" smtClean="0">
                <a:latin typeface="+mj-ea"/>
                <a:ea typeface="+mj-ea"/>
              </a:rPr>
              <a:t>f(x)</a:t>
            </a:r>
            <a:r>
              <a:rPr lang="zh-CN" altLang="en-US" sz="2400" dirty="0" smtClean="0">
                <a:latin typeface="+mj-ea"/>
                <a:ea typeface="+mj-ea"/>
              </a:rPr>
              <a:t>在这个闭区间内有且仅有一个零点。</a:t>
            </a:r>
            <a:endParaRPr lang="en-US" altLang="zh-CN" sz="2400" dirty="0" smtClean="0">
              <a:latin typeface="+mj-ea"/>
              <a:ea typeface="+mj-ea"/>
            </a:endParaRPr>
          </a:p>
          <a:p>
            <a:endParaRPr lang="en-US" altLang="zh-CN" sz="2400" dirty="0" smtClean="0">
              <a:latin typeface="+mj-ea"/>
              <a:ea typeface="+mj-ea"/>
            </a:endParaRPr>
          </a:p>
          <a:p>
            <a:r>
              <a:rPr lang="zh-CN" altLang="en-US" sz="2400" b="1" dirty="0" smtClean="0">
                <a:solidFill>
                  <a:srgbClr val="0070C0"/>
                </a:solidFill>
                <a:latin typeface="+mj-ea"/>
                <a:ea typeface="+mj-ea"/>
              </a:rPr>
              <a:t>二分法</a:t>
            </a:r>
            <a:r>
              <a:rPr lang="zh-CN" altLang="en-US" sz="2400" dirty="0" smtClean="0">
                <a:latin typeface="+mj-ea"/>
                <a:ea typeface="+mj-ea"/>
              </a:rPr>
              <a:t>这里就不讲了，</a:t>
            </a:r>
            <a:endParaRPr lang="en-US" altLang="zh-CN" sz="2400" dirty="0" smtClean="0">
              <a:latin typeface="+mj-ea"/>
              <a:ea typeface="+mj-ea"/>
            </a:endParaRPr>
          </a:p>
          <a:p>
            <a:r>
              <a:rPr lang="zh-CN" altLang="en-US" sz="2400" dirty="0" smtClean="0">
                <a:latin typeface="+mj-ea"/>
                <a:ea typeface="+mj-ea"/>
              </a:rPr>
              <a:t>重点讲一下</a:t>
            </a:r>
            <a:r>
              <a:rPr lang="zh-CN" altLang="en-US" sz="2400" b="1" dirty="0" smtClean="0">
                <a:solidFill>
                  <a:srgbClr val="0070C0"/>
                </a:solidFill>
                <a:latin typeface="+mj-ea"/>
                <a:ea typeface="+mj-ea"/>
              </a:rPr>
              <a:t>牛顿迭代法</a:t>
            </a:r>
            <a:r>
              <a:rPr lang="zh-CN" altLang="en-US" sz="2400" dirty="0" smtClean="0">
                <a:solidFill>
                  <a:schemeClr val="tx1"/>
                </a:solidFill>
                <a:latin typeface="+mj-ea"/>
                <a:ea typeface="+mj-ea"/>
              </a:rPr>
              <a:t>：</a:t>
            </a:r>
            <a:endParaRPr lang="en-US" altLang="zh-CN" sz="2400" dirty="0" smtClean="0">
              <a:solidFill>
                <a:schemeClr val="tx1"/>
              </a:solidFill>
              <a:latin typeface="+mj-ea"/>
              <a:ea typeface="+mj-ea"/>
            </a:endParaRPr>
          </a:p>
          <a:p>
            <a:r>
              <a:rPr lang="zh-CN" altLang="en-US" sz="2400" dirty="0" smtClean="0">
                <a:latin typeface="+mj-ea"/>
                <a:ea typeface="+mj-ea"/>
              </a:rPr>
              <a:t>首先，随机一个初始解</a:t>
            </a:r>
            <a:r>
              <a:rPr lang="en-US" altLang="zh-CN" sz="2400" dirty="0" smtClean="0">
                <a:latin typeface="+mj-ea"/>
                <a:ea typeface="+mj-ea"/>
              </a:rPr>
              <a:t>x0</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过</a:t>
            </a:r>
            <a:r>
              <a:rPr lang="en-US" altLang="zh-CN" sz="2400" dirty="0" smtClean="0">
                <a:latin typeface="+mj-ea"/>
                <a:ea typeface="+mj-ea"/>
              </a:rPr>
              <a:t>x0</a:t>
            </a:r>
            <a:r>
              <a:rPr lang="zh-CN" altLang="en-US" sz="2400" dirty="0" smtClean="0">
                <a:latin typeface="+mj-ea"/>
                <a:ea typeface="+mj-ea"/>
              </a:rPr>
              <a:t>求</a:t>
            </a:r>
            <a:r>
              <a:rPr lang="en-US" altLang="zh-CN" sz="2400" dirty="0" smtClean="0">
                <a:latin typeface="+mj-ea"/>
                <a:ea typeface="+mj-ea"/>
              </a:rPr>
              <a:t>f(x)</a:t>
            </a:r>
            <a:r>
              <a:rPr lang="zh-CN" altLang="en-US" sz="2400" dirty="0" smtClean="0">
                <a:latin typeface="+mj-ea"/>
                <a:ea typeface="+mj-ea"/>
              </a:rPr>
              <a:t>的一条切线，</a:t>
            </a:r>
            <a:endParaRPr lang="en-US" altLang="zh-CN" sz="2400" dirty="0" smtClean="0">
              <a:latin typeface="+mj-ea"/>
              <a:ea typeface="+mj-ea"/>
            </a:endParaRPr>
          </a:p>
          <a:p>
            <a:r>
              <a:rPr lang="zh-CN" altLang="en-US" sz="2400" dirty="0" smtClean="0">
                <a:latin typeface="+mj-ea"/>
                <a:ea typeface="+mj-ea"/>
              </a:rPr>
              <a:t>切线与</a:t>
            </a:r>
            <a:r>
              <a:rPr lang="en-US" altLang="zh-CN" sz="2400" dirty="0" smtClean="0">
                <a:latin typeface="+mj-ea"/>
                <a:ea typeface="+mj-ea"/>
              </a:rPr>
              <a:t>x</a:t>
            </a:r>
            <a:r>
              <a:rPr lang="zh-CN" altLang="en-US" sz="2400" dirty="0" smtClean="0">
                <a:latin typeface="+mj-ea"/>
                <a:ea typeface="+mj-ea"/>
              </a:rPr>
              <a:t>轴交于</a:t>
            </a:r>
            <a:r>
              <a:rPr lang="en-US" altLang="zh-CN" sz="2400" dirty="0" smtClean="0">
                <a:latin typeface="+mj-ea"/>
                <a:ea typeface="+mj-ea"/>
              </a:rPr>
              <a:t>x1</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然后过</a:t>
            </a:r>
            <a:r>
              <a:rPr lang="en-US" altLang="zh-CN" sz="2400" dirty="0" smtClean="0">
                <a:latin typeface="+mj-ea"/>
                <a:ea typeface="+mj-ea"/>
              </a:rPr>
              <a:t>x1</a:t>
            </a:r>
            <a:r>
              <a:rPr lang="zh-CN" altLang="en-US" sz="2400" dirty="0" smtClean="0">
                <a:latin typeface="+mj-ea"/>
                <a:ea typeface="+mj-ea"/>
              </a:rPr>
              <a:t>求</a:t>
            </a:r>
            <a:r>
              <a:rPr lang="en-US" altLang="zh-CN" sz="2400" dirty="0" smtClean="0">
                <a:latin typeface="+mj-ea"/>
                <a:ea typeface="+mj-ea"/>
              </a:rPr>
              <a:t>f(x)</a:t>
            </a:r>
            <a:r>
              <a:rPr lang="zh-CN" altLang="en-US" sz="2400" dirty="0" smtClean="0">
                <a:latin typeface="+mj-ea"/>
                <a:ea typeface="+mj-ea"/>
              </a:rPr>
              <a:t>的一条切线，</a:t>
            </a:r>
            <a:endParaRPr lang="en-US" altLang="zh-CN" sz="2400" dirty="0" smtClean="0">
              <a:latin typeface="+mj-ea"/>
              <a:ea typeface="+mj-ea"/>
            </a:endParaRPr>
          </a:p>
          <a:p>
            <a:r>
              <a:rPr lang="zh-CN" altLang="en-US" sz="2400" dirty="0" smtClean="0">
                <a:latin typeface="+mj-ea"/>
                <a:ea typeface="+mj-ea"/>
              </a:rPr>
              <a:t>切线与</a:t>
            </a:r>
            <a:r>
              <a:rPr lang="en-US" altLang="zh-CN" sz="2400" dirty="0" smtClean="0">
                <a:latin typeface="+mj-ea"/>
                <a:ea typeface="+mj-ea"/>
              </a:rPr>
              <a:t>x</a:t>
            </a:r>
            <a:r>
              <a:rPr lang="zh-CN" altLang="en-US" sz="2400" dirty="0" smtClean="0">
                <a:latin typeface="+mj-ea"/>
                <a:ea typeface="+mj-ea"/>
              </a:rPr>
              <a:t>轴交于</a:t>
            </a:r>
            <a:r>
              <a:rPr lang="en-US" altLang="zh-CN" sz="2400" dirty="0" smtClean="0">
                <a:latin typeface="+mj-ea"/>
                <a:ea typeface="+mj-ea"/>
              </a:rPr>
              <a:t>x2</a:t>
            </a:r>
            <a:r>
              <a:rPr lang="zh-CN" altLang="en-US" sz="2400" dirty="0" smtClean="0">
                <a:latin typeface="+mj-ea"/>
                <a:ea typeface="+mj-ea"/>
              </a:rPr>
              <a:t>，</a:t>
            </a:r>
            <a:endParaRPr lang="en-US" altLang="zh-CN" sz="2400" dirty="0" smtClean="0">
              <a:latin typeface="+mj-ea"/>
              <a:ea typeface="+mj-ea"/>
            </a:endParaRPr>
          </a:p>
          <a:p>
            <a:r>
              <a:rPr lang="zh-CN" altLang="en-US" sz="2400" dirty="0" smtClean="0">
                <a:latin typeface="+mj-ea"/>
                <a:ea typeface="+mj-ea"/>
              </a:rPr>
              <a:t>以此类推</a:t>
            </a:r>
            <a:r>
              <a:rPr lang="en-US" altLang="zh-CN" sz="2400" dirty="0" smtClean="0">
                <a:latin typeface="+mj-ea"/>
                <a:ea typeface="+mj-ea"/>
              </a:rPr>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771" y="2693327"/>
            <a:ext cx="5529943" cy="3940084"/>
          </a:xfrm>
          <a:prstGeom prst="rect">
            <a:avLst/>
          </a:prstGeom>
        </p:spPr>
      </p:pic>
    </p:spTree>
    <p:extLst>
      <p:ext uri="{BB962C8B-B14F-4D97-AF65-F5344CB8AC3E}">
        <p14:creationId xmlns:p14="http://schemas.microsoft.com/office/powerpoint/2010/main" val="3961349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牛顿迭代法和二分法求函数的零点</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3" y="1262744"/>
                <a:ext cx="10919581" cy="5486400"/>
              </a:xfrm>
            </p:spPr>
            <p:txBody>
              <a:bodyPr numCol="1">
                <a:normAutofit/>
              </a:bodyPr>
              <a:lstStyle/>
              <a:p>
                <a:r>
                  <a:rPr lang="zh-CN" altLang="en-US" sz="2400" dirty="0" smtClean="0">
                    <a:latin typeface="+mj-ea"/>
                    <a:ea typeface="+mj-ea"/>
                  </a:rPr>
                  <a:t>通常情况下，牛顿迭代法要比二分法跑得快。（玄学复杂度）</a:t>
                </a:r>
                <a:endParaRPr lang="en-US" altLang="zh-CN" sz="2400" dirty="0" smtClean="0">
                  <a:latin typeface="+mj-ea"/>
                  <a:ea typeface="+mj-ea"/>
                </a:endParaRPr>
              </a:p>
              <a:p>
                <a:r>
                  <a:rPr lang="zh-CN" altLang="en-US" sz="2400" dirty="0" smtClean="0">
                    <a:latin typeface="+mj-ea"/>
                    <a:ea typeface="+mj-ea"/>
                  </a:rPr>
                  <a:t>牛顿迭代法需要求函数</a:t>
                </a:r>
                <a:r>
                  <a:rPr lang="en-US" altLang="zh-CN" sz="2400" dirty="0" smtClean="0">
                    <a:latin typeface="+mj-ea"/>
                    <a:ea typeface="+mj-ea"/>
                  </a:rPr>
                  <a:t>f(x)</a:t>
                </a:r>
                <a:r>
                  <a:rPr lang="zh-CN" altLang="en-US" sz="2400" dirty="0" smtClean="0">
                    <a:latin typeface="+mj-ea"/>
                    <a:ea typeface="+mj-ea"/>
                  </a:rPr>
                  <a:t>的导数，最好可以手动算出来，当然也可以取一个无限小量（比如</a:t>
                </a:r>
                <a:r>
                  <a:rPr lang="en-US" altLang="zh-CN" sz="2400" dirty="0" smtClean="0">
                    <a:latin typeface="+mj-ea"/>
                    <a:ea typeface="+mj-ea"/>
                  </a:rPr>
                  <a:t>1e-6</a:t>
                </a:r>
                <a:r>
                  <a:rPr lang="zh-CN" altLang="en-US" sz="2400" dirty="0" smtClean="0">
                    <a:latin typeface="+mj-ea"/>
                    <a:ea typeface="+mj-ea"/>
                  </a:rPr>
                  <a:t>），计算函数的微分，用微分的比值</a:t>
                </a:r>
                <a:r>
                  <a:rPr lang="en-US" altLang="zh-CN" sz="2400" dirty="0" err="1" smtClean="0">
                    <a:latin typeface="+mj-ea"/>
                  </a:rPr>
                  <a:t>Δy</a:t>
                </a:r>
                <a:r>
                  <a:rPr lang="en-US" altLang="zh-CN" sz="2400" dirty="0" smtClean="0">
                    <a:latin typeface="+mj-ea"/>
                  </a:rPr>
                  <a:t>/</a:t>
                </a:r>
                <a:r>
                  <a:rPr lang="en-US" altLang="zh-CN" sz="2400" dirty="0" err="1" smtClean="0">
                    <a:latin typeface="+mj-ea"/>
                  </a:rPr>
                  <a:t>Δx</a:t>
                </a:r>
                <a:r>
                  <a:rPr lang="zh-CN" altLang="en-US" sz="2400" dirty="0" smtClean="0">
                    <a:latin typeface="+mj-ea"/>
                    <a:ea typeface="+mj-ea"/>
                  </a:rPr>
                  <a:t>代替导数。</a:t>
                </a:r>
                <a:endParaRPr lang="en-US" altLang="zh-CN" sz="2400" dirty="0" smtClean="0">
                  <a:latin typeface="+mj-ea"/>
                  <a:ea typeface="+mj-ea"/>
                </a:endParaRPr>
              </a:p>
              <a:p>
                <a:endParaRPr lang="en-US" altLang="zh-CN" sz="2400" dirty="0" smtClean="0">
                  <a:latin typeface="+mj-ea"/>
                  <a:ea typeface="+mj-ea"/>
                </a:endParaRPr>
              </a:p>
              <a:p>
                <a:endParaRPr lang="en-US" altLang="zh-CN" sz="2400" dirty="0">
                  <a:latin typeface="+mj-ea"/>
                  <a:ea typeface="+mj-ea"/>
                </a:endParaRPr>
              </a:p>
              <a:p>
                <a:r>
                  <a:rPr lang="zh-CN" altLang="en-US" sz="2400" dirty="0" smtClean="0">
                    <a:latin typeface="+mj-ea"/>
                    <a:ea typeface="+mj-ea"/>
                  </a:rPr>
                  <a:t>应用：</a:t>
                </a:r>
                <a:endParaRPr lang="en-US" altLang="zh-CN" sz="2400" dirty="0" smtClean="0">
                  <a:latin typeface="+mj-ea"/>
                  <a:ea typeface="+mj-ea"/>
                </a:endParaRPr>
              </a:p>
              <a:p>
                <a:r>
                  <a:rPr lang="zh-CN" altLang="en-US" sz="2400" dirty="0" smtClean="0">
                    <a:latin typeface="+mj-ea"/>
                    <a:ea typeface="+mj-ea"/>
                  </a:rPr>
                  <a:t>求</a:t>
                </a:r>
                <a14:m>
                  <m:oMath xmlns:m="http://schemas.openxmlformats.org/officeDocument/2006/math">
                    <m:rad>
                      <m:radPr>
                        <m:degHide m:val="on"/>
                        <m:ctrlPr>
                          <a:rPr lang="zh-CN" altLang="en-US" sz="2400" i="1" smtClean="0">
                            <a:latin typeface="Cambria Math" panose="02040503050406030204" pitchFamily="18" charset="0"/>
                            <a:ea typeface="+mj-ea"/>
                          </a:rPr>
                        </m:ctrlPr>
                      </m:radPr>
                      <m:deg/>
                      <m:e>
                        <m:r>
                          <a:rPr lang="en-US" altLang="zh-CN" sz="2400" b="0" i="1">
                            <a:latin typeface="Cambria Math" panose="02040503050406030204" pitchFamily="18" charset="0"/>
                            <a:ea typeface="+mj-ea"/>
                          </a:rPr>
                          <m:t>𝑁</m:t>
                        </m:r>
                      </m:e>
                    </m:rad>
                  </m:oMath>
                </a14:m>
                <a:r>
                  <a:rPr lang="zh-CN" altLang="en-US" sz="2400" dirty="0" smtClean="0">
                    <a:latin typeface="+mj-ea"/>
                    <a:ea typeface="+mj-ea"/>
                  </a:rPr>
                  <a:t>：构造函数</a:t>
                </a:r>
                <a:r>
                  <a:rPr lang="en-US" altLang="zh-CN" sz="2400" dirty="0" smtClean="0">
                    <a:latin typeface="+mj-ea"/>
                    <a:ea typeface="+mj-ea"/>
                  </a:rPr>
                  <a:t>f(x)=x^2-N</a:t>
                </a:r>
                <a:r>
                  <a:rPr lang="zh-CN" altLang="en-US" sz="2400" dirty="0" smtClean="0">
                    <a:latin typeface="+mj-ea"/>
                    <a:ea typeface="+mj-ea"/>
                  </a:rPr>
                  <a:t>，求</a:t>
                </a:r>
                <a:r>
                  <a:rPr lang="en-US" altLang="zh-CN" sz="2400" dirty="0" smtClean="0">
                    <a:latin typeface="+mj-ea"/>
                    <a:ea typeface="+mj-ea"/>
                  </a:rPr>
                  <a:t>f(x)</a:t>
                </a:r>
                <a:r>
                  <a:rPr lang="zh-CN" altLang="en-US" sz="2400" dirty="0" smtClean="0">
                    <a:latin typeface="+mj-ea"/>
                    <a:ea typeface="+mj-ea"/>
                  </a:rPr>
                  <a:t>在区间</a:t>
                </a:r>
                <a:r>
                  <a:rPr lang="en-US" altLang="zh-CN" sz="2400" dirty="0" smtClean="0">
                    <a:latin typeface="+mj-ea"/>
                    <a:ea typeface="+mj-ea"/>
                  </a:rPr>
                  <a:t>[0,N]</a:t>
                </a:r>
                <a:r>
                  <a:rPr lang="zh-CN" altLang="en-US" sz="2400" dirty="0" smtClean="0">
                    <a:latin typeface="+mj-ea"/>
                    <a:ea typeface="+mj-ea"/>
                  </a:rPr>
                  <a:t>之内的解。</a:t>
                </a:r>
                <a:endParaRPr lang="en-US" altLang="zh-CN" sz="2400" dirty="0" smtClean="0">
                  <a:latin typeface="+mj-ea"/>
                  <a:ea typeface="+mj-ea"/>
                </a:endParaRPr>
              </a:p>
              <a:p>
                <a:r>
                  <a:rPr lang="zh-CN" altLang="en-US" sz="2400" dirty="0" smtClean="0">
                    <a:latin typeface="+mj-ea"/>
                    <a:ea typeface="+mj-ea"/>
                  </a:rPr>
                  <a:t>求黄金比 </a:t>
                </a:r>
                <a:r>
                  <a:rPr lang="el-GR" altLang="zh-CN" sz="2400" dirty="0" smtClean="0">
                    <a:latin typeface="+mj-ea"/>
                    <a:ea typeface="+mj-ea"/>
                  </a:rPr>
                  <a:t>φ=0.618003</a:t>
                </a:r>
                <a:r>
                  <a:rPr lang="en-US" altLang="zh-CN" sz="2400" dirty="0" smtClean="0">
                    <a:latin typeface="+mj-ea"/>
                    <a:ea typeface="+mj-ea"/>
                  </a:rPr>
                  <a:t>398874989</a:t>
                </a:r>
                <a:r>
                  <a:rPr lang="el-GR" altLang="zh-CN" sz="2400" dirty="0" smtClean="0">
                    <a:latin typeface="+mj-ea"/>
                    <a:ea typeface="+mj-ea"/>
                  </a:rPr>
                  <a:t>...=</a:t>
                </a:r>
                <a14:m>
                  <m:oMath xmlns:m="http://schemas.openxmlformats.org/officeDocument/2006/math">
                    <m:f>
                      <m:fPr>
                        <m:ctrlPr>
                          <a:rPr lang="en-US" altLang="zh-CN" sz="2400" i="1">
                            <a:latin typeface="Cambria Math" panose="02040503050406030204" pitchFamily="18" charset="0"/>
                          </a:rPr>
                        </m:ctrlPr>
                      </m:fPr>
                      <m:num>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5</m:t>
                            </m:r>
                          </m:e>
                        </m:rad>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oMath>
                </a14:m>
                <a:r>
                  <a:rPr lang="zh-CN" altLang="en-US" sz="2400" dirty="0" smtClean="0">
                    <a:latin typeface="+mj-ea"/>
                    <a:ea typeface="+mj-ea"/>
                  </a:rPr>
                  <a:t>：构造函数</a:t>
                </a:r>
                <a:r>
                  <a:rPr lang="en-US" altLang="zh-CN" sz="2400" dirty="0" smtClean="0">
                    <a:latin typeface="+mj-ea"/>
                    <a:ea typeface="+mj-ea"/>
                  </a:rPr>
                  <a:t>f(x)=x^2+x-1</a:t>
                </a:r>
                <a:r>
                  <a:rPr lang="zh-CN" altLang="en-US" sz="2400" dirty="0" smtClean="0">
                    <a:latin typeface="+mj-ea"/>
                    <a:ea typeface="+mj-ea"/>
                  </a:rPr>
                  <a:t>，求</a:t>
                </a:r>
                <a:r>
                  <a:rPr lang="en-US" altLang="zh-CN" sz="2400" dirty="0" smtClean="0">
                    <a:latin typeface="+mj-ea"/>
                    <a:ea typeface="+mj-ea"/>
                  </a:rPr>
                  <a:t>f(x)</a:t>
                </a:r>
                <a:r>
                  <a:rPr lang="zh-CN" altLang="en-US" sz="2400" dirty="0" smtClean="0">
                    <a:latin typeface="+mj-ea"/>
                    <a:ea typeface="+mj-ea"/>
                  </a:rPr>
                  <a:t>在区间</a:t>
                </a:r>
                <a:r>
                  <a:rPr lang="en-US" altLang="zh-CN" sz="2400" dirty="0" smtClean="0">
                    <a:latin typeface="+mj-ea"/>
                    <a:ea typeface="+mj-ea"/>
                  </a:rPr>
                  <a:t>[0,1]</a:t>
                </a:r>
                <a:r>
                  <a:rPr lang="zh-CN" altLang="en-US" sz="2400" dirty="0" smtClean="0">
                    <a:latin typeface="+mj-ea"/>
                    <a:ea typeface="+mj-ea"/>
                  </a:rPr>
                  <a:t>之内的解。</a:t>
                </a:r>
                <a:endParaRPr lang="en-US" altLang="zh-CN" sz="2400" dirty="0" smtClean="0">
                  <a:latin typeface="+mj-ea"/>
                  <a:ea typeface="+mj-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3" y="1262744"/>
                <a:ext cx="10919581" cy="5486400"/>
              </a:xfrm>
              <a:blipFill rotWithShape="0">
                <a:blip r:embed="rId3"/>
                <a:stretch>
                  <a:fillRect l="-447" t="-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8503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77334" y="1254973"/>
            <a:ext cx="7766920" cy="2269277"/>
          </a:xfrm>
          <a:prstGeom prst="rect">
            <a:avLst/>
          </a:prstGeom>
        </p:spPr>
      </p:pic>
      <p:sp>
        <p:nvSpPr>
          <p:cNvPr id="5" name="标题 1"/>
          <p:cNvSpPr>
            <a:spLocks noGrp="1"/>
          </p:cNvSpPr>
          <p:nvPr>
            <p:ph type="title"/>
          </p:nvPr>
        </p:nvSpPr>
        <p:spPr>
          <a:xfrm>
            <a:off x="677334" y="362607"/>
            <a:ext cx="8596668" cy="1072055"/>
          </a:xfrm>
        </p:spPr>
        <p:txBody>
          <a:bodyPr/>
          <a:lstStyle/>
          <a:p>
            <a:r>
              <a:rPr lang="zh-CN" altLang="en-US" b="1" dirty="0" smtClean="0"/>
              <a:t>牛顿迭代法和二分法求的代码</a:t>
            </a:r>
            <a:endParaRPr lang="zh-CN" altLang="en-US" b="1" dirty="0"/>
          </a:p>
        </p:txBody>
      </p:sp>
      <p:pic>
        <p:nvPicPr>
          <p:cNvPr id="7" name="图片 6"/>
          <p:cNvPicPr>
            <a:picLocks noChangeAspect="1"/>
          </p:cNvPicPr>
          <p:nvPr/>
        </p:nvPicPr>
        <p:blipFill>
          <a:blip r:embed="rId3"/>
          <a:stretch>
            <a:fillRect/>
          </a:stretch>
        </p:blipFill>
        <p:spPr>
          <a:xfrm>
            <a:off x="3657600" y="2876550"/>
            <a:ext cx="7952802" cy="3828158"/>
          </a:xfrm>
          <a:prstGeom prst="rect">
            <a:avLst/>
          </a:prstGeom>
        </p:spPr>
      </p:pic>
    </p:spTree>
    <p:extLst>
      <p:ext uri="{BB962C8B-B14F-4D97-AF65-F5344CB8AC3E}">
        <p14:creationId xmlns:p14="http://schemas.microsoft.com/office/powerpoint/2010/main" val="3198071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泰勒展开式</a:t>
            </a:r>
            <a:endParaRPr lang="zh-CN" altLang="en-US" b="1" dirty="0"/>
          </a:p>
        </p:txBody>
      </p:sp>
      <p:sp>
        <p:nvSpPr>
          <p:cNvPr id="3" name="内容占位符 2"/>
          <p:cNvSpPr>
            <a:spLocks noGrp="1"/>
          </p:cNvSpPr>
          <p:nvPr>
            <p:ph idx="1"/>
          </p:nvPr>
        </p:nvSpPr>
        <p:spPr>
          <a:xfrm>
            <a:off x="677333" y="1262744"/>
            <a:ext cx="11311467" cy="5595256"/>
          </a:xfrm>
        </p:spPr>
        <p:txBody>
          <a:bodyPr numCol="1">
            <a:normAutofit/>
          </a:bodyPr>
          <a:lstStyle/>
          <a:p>
            <a:r>
              <a:rPr lang="zh-CN" altLang="en-US" sz="2400" b="1" dirty="0" smtClean="0">
                <a:solidFill>
                  <a:srgbClr val="0070C0"/>
                </a:solidFill>
                <a:latin typeface="+mn-ea"/>
              </a:rPr>
              <a:t>泰勒公式</a:t>
            </a:r>
            <a:r>
              <a:rPr lang="zh-CN" altLang="en-US" sz="2400" dirty="0" smtClean="0">
                <a:latin typeface="+mn-ea"/>
              </a:rPr>
              <a:t>（</a:t>
            </a:r>
            <a:r>
              <a:rPr lang="zh-CN" altLang="en-US" sz="2400" b="1" dirty="0" smtClean="0">
                <a:solidFill>
                  <a:srgbClr val="0070C0"/>
                </a:solidFill>
                <a:latin typeface="+mn-ea"/>
              </a:rPr>
              <a:t>麦克劳林公式</a:t>
            </a:r>
            <a:r>
              <a:rPr lang="zh-CN" altLang="en-US" sz="2400" dirty="0" smtClean="0">
                <a:latin typeface="+mn-ea"/>
              </a:rPr>
              <a:t>）：</a:t>
            </a:r>
            <a:endParaRPr lang="en-US" altLang="zh-CN" sz="2400" dirty="0" smtClean="0">
              <a:latin typeface="+mn-ea"/>
            </a:endParaRPr>
          </a:p>
          <a:p>
            <a:endParaRPr lang="en-US" altLang="zh-CN" sz="2400" dirty="0">
              <a:latin typeface="+mn-ea"/>
            </a:endParaRPr>
          </a:p>
          <a:p>
            <a:endParaRPr lang="en-US" altLang="zh-CN" sz="2400" dirty="0" smtClean="0">
              <a:latin typeface="+mn-ea"/>
            </a:endParaRPr>
          </a:p>
          <a:p>
            <a:r>
              <a:rPr lang="zh-CN" altLang="en-US" sz="2400" dirty="0" smtClean="0">
                <a:latin typeface="+mn-ea"/>
              </a:rPr>
              <a:t>随着</a:t>
            </a:r>
            <a:r>
              <a:rPr lang="en-US" altLang="zh-CN" sz="2400" dirty="0" smtClean="0">
                <a:latin typeface="+mn-ea"/>
              </a:rPr>
              <a:t>n</a:t>
            </a:r>
            <a:r>
              <a:rPr lang="zh-CN" altLang="en-US" sz="2400" dirty="0" smtClean="0">
                <a:latin typeface="+mn-ea"/>
              </a:rPr>
              <a:t>的增大，我们可以用</a:t>
            </a:r>
            <a:r>
              <a:rPr lang="en-US" altLang="zh-CN" sz="2400" dirty="0" smtClean="0">
                <a:latin typeface="+mn-ea"/>
              </a:rPr>
              <a:t>O(n)</a:t>
            </a:r>
            <a:r>
              <a:rPr lang="zh-CN" altLang="en-US" sz="2400" dirty="0" smtClean="0">
                <a:latin typeface="+mn-ea"/>
              </a:rPr>
              <a:t>的时间逐渐逼近</a:t>
            </a:r>
            <a:r>
              <a:rPr lang="en-US" altLang="zh-CN" sz="2400" dirty="0" smtClean="0">
                <a:latin typeface="+mn-ea"/>
              </a:rPr>
              <a:t>f(x)</a:t>
            </a:r>
            <a:r>
              <a:rPr lang="zh-CN" altLang="en-US" sz="2400" dirty="0" smtClean="0">
                <a:latin typeface="+mn-ea"/>
              </a:rPr>
              <a:t>的精确值。</a:t>
            </a:r>
            <a:endParaRPr lang="en-US" altLang="zh-CN" sz="2400" dirty="0" smtClean="0">
              <a:latin typeface="+mn-ea"/>
            </a:endParaRPr>
          </a:p>
          <a:p>
            <a:endParaRPr lang="en-US" altLang="zh-CN" sz="2400" dirty="0" smtClean="0">
              <a:latin typeface="+mn-ea"/>
            </a:endParaRPr>
          </a:p>
          <a:p>
            <a:r>
              <a:rPr lang="zh-CN" altLang="en-US" sz="2400" dirty="0" smtClean="0">
                <a:latin typeface="+mn-ea"/>
              </a:rPr>
              <a:t>应用：</a:t>
            </a:r>
            <a:endParaRPr lang="en-US" altLang="zh-CN" sz="2400" dirty="0" smtClean="0">
              <a:latin typeface="+mn-ea"/>
            </a:endParaRPr>
          </a:p>
          <a:p>
            <a:r>
              <a:rPr lang="zh-CN" altLang="en-US" sz="2400" dirty="0" smtClean="0">
                <a:latin typeface="+mn-ea"/>
              </a:rPr>
              <a:t>求</a:t>
            </a:r>
            <a:r>
              <a:rPr lang="en-US" altLang="zh-CN" sz="2400" dirty="0" smtClean="0">
                <a:latin typeface="+mn-ea"/>
              </a:rPr>
              <a:t>π=3.1415926...=</a:t>
            </a:r>
            <a:r>
              <a:rPr lang="en-US" altLang="zh-CN" sz="2400" dirty="0" err="1" smtClean="0">
                <a:latin typeface="+mn-ea"/>
              </a:rPr>
              <a:t>acos</a:t>
            </a:r>
            <a:r>
              <a:rPr lang="en-US" altLang="zh-CN" sz="2400" dirty="0" smtClean="0">
                <a:latin typeface="+mn-ea"/>
              </a:rPr>
              <a:t>(-1)</a:t>
            </a:r>
            <a:r>
              <a:rPr lang="zh-CN" altLang="zh-CN" sz="2400" dirty="0" smtClean="0">
                <a:latin typeface="+mn-ea"/>
              </a:rPr>
              <a:t>：使用</a:t>
            </a:r>
            <a:r>
              <a:rPr lang="en-US" altLang="zh-CN" sz="2400" dirty="0" smtClean="0">
                <a:latin typeface="+mn-ea"/>
              </a:rPr>
              <a:t>π=4*(1-1/3+1/5-1/7+1/9-... )</a:t>
            </a:r>
            <a:r>
              <a:rPr lang="zh-CN" altLang="zh-CN" sz="2400" dirty="0" smtClean="0">
                <a:latin typeface="+mn-ea"/>
              </a:rPr>
              <a:t>逼近</a:t>
            </a:r>
            <a:r>
              <a:rPr lang="zh-CN" altLang="en-US" sz="2400" dirty="0" smtClean="0">
                <a:latin typeface="+mn-ea"/>
              </a:rPr>
              <a:t>。</a:t>
            </a:r>
            <a:endParaRPr lang="zh-CN" altLang="zh-CN" sz="2400" dirty="0" smtClean="0">
              <a:latin typeface="+mn-ea"/>
            </a:endParaRPr>
          </a:p>
          <a:p>
            <a:r>
              <a:rPr lang="zh-CN" altLang="en-US" sz="2400" dirty="0" smtClean="0">
                <a:latin typeface="+mn-ea"/>
              </a:rPr>
              <a:t>求</a:t>
            </a:r>
            <a:r>
              <a:rPr lang="en-US" altLang="zh-CN" sz="2400" dirty="0" smtClean="0">
                <a:latin typeface="+mn-ea"/>
              </a:rPr>
              <a:t>e=2.7182818</a:t>
            </a:r>
            <a:r>
              <a:rPr lang="en-US" altLang="zh-CN" sz="2400" dirty="0">
                <a:latin typeface="+mn-ea"/>
              </a:rPr>
              <a:t>...=</a:t>
            </a:r>
            <a:r>
              <a:rPr lang="en-US" altLang="zh-CN" sz="2400" dirty="0" err="1">
                <a:latin typeface="+mn-ea"/>
              </a:rPr>
              <a:t>exp</a:t>
            </a:r>
            <a:r>
              <a:rPr lang="en-US" altLang="zh-CN" sz="2400" dirty="0">
                <a:latin typeface="+mn-ea"/>
              </a:rPr>
              <a:t>(1)</a:t>
            </a:r>
            <a:r>
              <a:rPr lang="zh-CN" altLang="zh-CN" sz="2400" dirty="0">
                <a:latin typeface="+mn-ea"/>
              </a:rPr>
              <a:t>：使用</a:t>
            </a:r>
            <a:r>
              <a:rPr lang="en-US" altLang="zh-CN" sz="2400" dirty="0" smtClean="0">
                <a:latin typeface="+mn-ea"/>
              </a:rPr>
              <a:t>e=1+1+1/2</a:t>
            </a:r>
            <a:r>
              <a:rPr lang="en-US" altLang="zh-CN" sz="2400" dirty="0">
                <a:latin typeface="+mn-ea"/>
              </a:rPr>
              <a:t>!+1/3!+1/4</a:t>
            </a:r>
            <a:r>
              <a:rPr lang="en-US" altLang="zh-CN" sz="2400" dirty="0" smtClean="0">
                <a:latin typeface="+mn-ea"/>
              </a:rPr>
              <a:t>!+... </a:t>
            </a:r>
            <a:r>
              <a:rPr lang="zh-CN" altLang="zh-CN" sz="2400" dirty="0" smtClean="0">
                <a:latin typeface="+mn-ea"/>
              </a:rPr>
              <a:t>逼近</a:t>
            </a:r>
            <a:r>
              <a:rPr lang="zh-CN" altLang="en-US" sz="2400" dirty="0" smtClean="0">
                <a:latin typeface="+mn-ea"/>
              </a:rPr>
              <a:t>。</a:t>
            </a:r>
            <a:endParaRPr lang="zh-CN" altLang="zh-CN" sz="2400" dirty="0">
              <a:latin typeface="+mn-ea"/>
            </a:endParaRPr>
          </a:p>
          <a:p>
            <a:r>
              <a:rPr lang="en-US" altLang="zh-CN" sz="2400" dirty="0" smtClean="0">
                <a:latin typeface="+mn-ea"/>
              </a:rPr>
              <a:t>sin(x)</a:t>
            </a:r>
            <a:r>
              <a:rPr lang="zh-CN" altLang="en-US" sz="2400" dirty="0" smtClean="0">
                <a:latin typeface="+mn-ea"/>
              </a:rPr>
              <a:t>的</a:t>
            </a:r>
            <a:r>
              <a:rPr lang="zh-CN" altLang="zh-CN" sz="2400" dirty="0" smtClean="0">
                <a:latin typeface="+mn-ea"/>
              </a:rPr>
              <a:t>泰勒展开式</a:t>
            </a:r>
            <a:r>
              <a:rPr lang="zh-CN" altLang="en-US" sz="2400" dirty="0" smtClean="0">
                <a:latin typeface="+mn-ea"/>
              </a:rPr>
              <a:t>：</a:t>
            </a:r>
            <a:r>
              <a:rPr lang="en-US" altLang="zh-CN" sz="2400" dirty="0" smtClean="0">
                <a:latin typeface="+mn-ea"/>
              </a:rPr>
              <a:t>x-x^3/3</a:t>
            </a:r>
            <a:r>
              <a:rPr lang="en-US" altLang="zh-CN" sz="2400" dirty="0">
                <a:latin typeface="+mn-ea"/>
              </a:rPr>
              <a:t>!+x^5/5!-x^7/7!+...+(-1)^k/(2k+1</a:t>
            </a:r>
            <a:r>
              <a:rPr lang="en-US" altLang="zh-CN" sz="2400" dirty="0" smtClean="0">
                <a:latin typeface="+mn-ea"/>
              </a:rPr>
              <a:t>)!</a:t>
            </a:r>
            <a:endParaRPr lang="zh-CN" altLang="zh-CN" sz="2400" dirty="0">
              <a:latin typeface="+mn-ea"/>
            </a:endParaRPr>
          </a:p>
          <a:p>
            <a:r>
              <a:rPr lang="en-US" altLang="zh-CN" sz="2400" dirty="0" err="1" smtClean="0">
                <a:latin typeface="+mn-ea"/>
              </a:rPr>
              <a:t>exp</a:t>
            </a:r>
            <a:r>
              <a:rPr lang="en-US" altLang="zh-CN" sz="2400" dirty="0" smtClean="0">
                <a:latin typeface="+mn-ea"/>
              </a:rPr>
              <a:t>(x)</a:t>
            </a:r>
            <a:r>
              <a:rPr lang="zh-CN" altLang="en-US" sz="2400" dirty="0" smtClean="0">
                <a:latin typeface="+mn-ea"/>
              </a:rPr>
              <a:t>的</a:t>
            </a:r>
            <a:r>
              <a:rPr lang="zh-CN" altLang="zh-CN" sz="2400" dirty="0" smtClean="0">
                <a:latin typeface="+mn-ea"/>
              </a:rPr>
              <a:t>泰勒展开式</a:t>
            </a:r>
            <a:r>
              <a:rPr lang="zh-CN" altLang="en-US" sz="2400" dirty="0" smtClean="0">
                <a:latin typeface="+mn-ea"/>
              </a:rPr>
              <a:t>：</a:t>
            </a:r>
            <a:r>
              <a:rPr lang="en-US" altLang="zh-CN" sz="2400" dirty="0" smtClean="0">
                <a:latin typeface="+mn-ea"/>
              </a:rPr>
              <a:t>1+x+x^2/2</a:t>
            </a:r>
            <a:r>
              <a:rPr lang="en-US" altLang="zh-CN" sz="2400" dirty="0">
                <a:latin typeface="+mn-ea"/>
              </a:rPr>
              <a:t>!+x^3/3!+...+</a:t>
            </a:r>
            <a:r>
              <a:rPr lang="en-US" altLang="zh-CN" sz="2400" dirty="0" err="1">
                <a:latin typeface="+mn-ea"/>
              </a:rPr>
              <a:t>x^n</a:t>
            </a:r>
            <a:r>
              <a:rPr lang="en-US" altLang="zh-CN" sz="2400" dirty="0">
                <a:latin typeface="+mn-ea"/>
              </a:rPr>
              <a:t>/n</a:t>
            </a:r>
            <a:r>
              <a:rPr lang="en-US" altLang="zh-CN" sz="2400" dirty="0" smtClean="0">
                <a:latin typeface="+mn-ea"/>
              </a:rPr>
              <a:t>!</a:t>
            </a:r>
            <a:endParaRPr lang="zh-CN" altLang="zh-CN" sz="2400" dirty="0">
              <a:latin typeface="+mn-ea"/>
            </a:endParaRPr>
          </a:p>
        </p:txBody>
      </p:sp>
      <p:pic>
        <p:nvPicPr>
          <p:cNvPr id="4" name="图片 3"/>
          <p:cNvPicPr>
            <a:picLocks noChangeAspect="1"/>
          </p:cNvPicPr>
          <p:nvPr/>
        </p:nvPicPr>
        <p:blipFill>
          <a:blip r:embed="rId3"/>
          <a:stretch>
            <a:fillRect/>
          </a:stretch>
        </p:blipFill>
        <p:spPr>
          <a:xfrm>
            <a:off x="1060677" y="1786844"/>
            <a:ext cx="6638925" cy="847725"/>
          </a:xfrm>
          <a:prstGeom prst="rect">
            <a:avLst/>
          </a:prstGeom>
        </p:spPr>
      </p:pic>
    </p:spTree>
    <p:extLst>
      <p:ext uri="{BB962C8B-B14F-4D97-AF65-F5344CB8AC3E}">
        <p14:creationId xmlns:p14="http://schemas.microsoft.com/office/powerpoint/2010/main" val="4237252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分析运动情况</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608083"/>
                <a:ext cx="9775204" cy="4887310"/>
              </a:xfrm>
            </p:spPr>
            <p:txBody>
              <a:bodyPr>
                <a:normAutofit/>
              </a:bodyPr>
              <a:lstStyle/>
              <a:p>
                <a:r>
                  <a:rPr lang="zh-CN" altLang="en-US" sz="2400" dirty="0" smtClean="0">
                    <a:latin typeface="+mn-ea"/>
                  </a:rPr>
                  <a:t>先来单独分析一个小球的运动情况：</a:t>
                </a:r>
                <a:endParaRPr lang="en-US" altLang="zh-CN" sz="2400" dirty="0" smtClean="0">
                  <a:latin typeface="+mn-ea"/>
                </a:endParaRPr>
              </a:p>
              <a:p>
                <a:r>
                  <a:rPr lang="zh-CN" altLang="en-US" sz="2400" dirty="0" smtClean="0">
                    <a:latin typeface="+mn-ea"/>
                  </a:rPr>
                  <a:t>假设小球的初始位置为</a:t>
                </a:r>
                <a14:m>
                  <m:oMath xmlns:m="http://schemas.openxmlformats.org/officeDocument/2006/math">
                    <m:acc>
                      <m:accPr>
                        <m:chr m:val="⃗"/>
                        <m:ctrlPr>
                          <a:rPr lang="en-US" altLang="zh-CN" sz="2400" b="0" i="1" smtClean="0">
                            <a:latin typeface="+mn-ea"/>
                          </a:rPr>
                        </m:ctrlPr>
                      </m:accPr>
                      <m:e>
                        <m:sSub>
                          <m:sSubPr>
                            <m:ctrlPr>
                              <a:rPr lang="en-US" altLang="zh-CN" sz="2400" i="1">
                                <a:latin typeface="+mn-ea"/>
                              </a:rPr>
                            </m:ctrlPr>
                          </m:sSubPr>
                          <m:e>
                            <m:r>
                              <a:rPr lang="en-US" altLang="zh-CN" sz="2400" i="1">
                                <a:latin typeface="+mn-ea"/>
                              </a:rPr>
                              <m:t>𝑝</m:t>
                            </m:r>
                          </m:e>
                          <m:sub>
                            <m:r>
                              <a:rPr lang="en-US" altLang="zh-CN" sz="2400" i="1">
                                <a:latin typeface="+mn-ea"/>
                              </a:rPr>
                              <m:t>0</m:t>
                            </m:r>
                          </m:sub>
                        </m:sSub>
                      </m:e>
                    </m:acc>
                    <m:r>
                      <a:rPr lang="en-US" altLang="zh-CN" sz="2400" b="0" i="1" smtClean="0">
                        <a:latin typeface="+mn-ea"/>
                      </a:rPr>
                      <m:t>=</m:t>
                    </m:r>
                    <m:d>
                      <m:dPr>
                        <m:ctrlPr>
                          <a:rPr lang="en-US" altLang="zh-CN" sz="2400" b="0" i="1" smtClean="0">
                            <a:latin typeface="+mn-ea"/>
                          </a:rPr>
                        </m:ctrlPr>
                      </m:dPr>
                      <m:e>
                        <m:sSub>
                          <m:sSubPr>
                            <m:ctrlPr>
                              <a:rPr lang="en-US" altLang="zh-CN" sz="2400" b="0" i="1" smtClean="0">
                                <a:latin typeface="+mn-ea"/>
                              </a:rPr>
                            </m:ctrlPr>
                          </m:sSubPr>
                          <m:e>
                            <m:r>
                              <a:rPr lang="en-US" altLang="zh-CN" sz="2400" b="0" i="1" smtClean="0">
                                <a:latin typeface="+mn-ea"/>
                              </a:rPr>
                              <m:t>𝑥</m:t>
                            </m:r>
                          </m:e>
                          <m:sub>
                            <m:r>
                              <a:rPr lang="en-US" altLang="zh-CN" sz="2400" b="0" i="1" smtClean="0">
                                <a:latin typeface="+mn-ea"/>
                              </a:rPr>
                              <m:t>0</m:t>
                            </m:r>
                          </m:sub>
                        </m:sSub>
                        <m:r>
                          <a:rPr lang="en-US" altLang="zh-CN" sz="2400" b="0" i="1" smtClean="0">
                            <a:latin typeface="+mn-ea"/>
                          </a:rPr>
                          <m:t>,</m:t>
                        </m:r>
                        <m:sSub>
                          <m:sSubPr>
                            <m:ctrlPr>
                              <a:rPr lang="en-US" altLang="zh-CN" sz="2400" b="0" i="1" smtClean="0">
                                <a:latin typeface="+mn-ea"/>
                              </a:rPr>
                            </m:ctrlPr>
                          </m:sSubPr>
                          <m:e>
                            <m:r>
                              <a:rPr lang="en-US" altLang="zh-CN" sz="2400" b="0" i="1" smtClean="0">
                                <a:latin typeface="+mn-ea"/>
                              </a:rPr>
                              <m:t>𝑦</m:t>
                            </m:r>
                          </m:e>
                          <m:sub>
                            <m:r>
                              <a:rPr lang="en-US" altLang="zh-CN" sz="2400" b="0" i="1" smtClean="0">
                                <a:latin typeface="+mn-ea"/>
                              </a:rPr>
                              <m:t>0</m:t>
                            </m:r>
                          </m:sub>
                        </m:sSub>
                      </m:e>
                    </m:d>
                  </m:oMath>
                </a14:m>
                <a:r>
                  <a:rPr lang="zh-CN" altLang="en-US" sz="2400" dirty="0" smtClean="0">
                    <a:latin typeface="+mn-ea"/>
                  </a:rPr>
                  <a:t>，移动速度为</a:t>
                </a:r>
                <a14:m>
                  <m:oMath xmlns:m="http://schemas.openxmlformats.org/officeDocument/2006/math">
                    <m:acc>
                      <m:accPr>
                        <m:chr m:val="⃗"/>
                        <m:ctrlPr>
                          <a:rPr lang="en-US" altLang="zh-CN" sz="2400" i="1">
                            <a:latin typeface="+mn-ea"/>
                          </a:rPr>
                        </m:ctrlPr>
                      </m:accPr>
                      <m:e>
                        <m:r>
                          <a:rPr lang="en-US" altLang="zh-CN" sz="2400" b="0" i="1" smtClean="0">
                            <a:latin typeface="+mn-ea"/>
                          </a:rPr>
                          <m:t>𝑣</m:t>
                        </m:r>
                      </m:e>
                    </m:acc>
                    <m:r>
                      <a:rPr lang="en-US" altLang="zh-CN" sz="2400" i="1">
                        <a:latin typeface="+mn-ea"/>
                      </a:rPr>
                      <m:t>=(</m:t>
                    </m:r>
                    <m:sSub>
                      <m:sSubPr>
                        <m:ctrlPr>
                          <a:rPr lang="en-US" altLang="zh-CN" sz="2400" i="1">
                            <a:latin typeface="+mn-ea"/>
                          </a:rPr>
                        </m:ctrlPr>
                      </m:sSubPr>
                      <m:e>
                        <m:r>
                          <a:rPr lang="en-US" altLang="zh-CN" sz="2400" b="0" i="1" smtClean="0">
                            <a:latin typeface="+mn-ea"/>
                          </a:rPr>
                          <m:t>𝑣</m:t>
                        </m:r>
                      </m:e>
                      <m:sub>
                        <m:r>
                          <a:rPr lang="en-US" altLang="zh-CN" sz="2400" b="0" i="1" smtClean="0">
                            <a:latin typeface="+mn-ea"/>
                          </a:rPr>
                          <m:t>𝑥</m:t>
                        </m:r>
                      </m:sub>
                    </m:sSub>
                    <m:r>
                      <a:rPr lang="en-US" altLang="zh-CN" sz="2400" i="1">
                        <a:latin typeface="+mn-ea"/>
                      </a:rPr>
                      <m:t>,</m:t>
                    </m:r>
                    <m:sSub>
                      <m:sSubPr>
                        <m:ctrlPr>
                          <a:rPr lang="en-US" altLang="zh-CN" sz="2400" i="1">
                            <a:latin typeface="+mn-ea"/>
                          </a:rPr>
                        </m:ctrlPr>
                      </m:sSubPr>
                      <m:e>
                        <m:r>
                          <a:rPr lang="en-US" altLang="zh-CN" sz="2400" b="0" i="1" smtClean="0">
                            <a:latin typeface="+mn-ea"/>
                          </a:rPr>
                          <m:t>𝑣</m:t>
                        </m:r>
                      </m:e>
                      <m:sub>
                        <m:r>
                          <a:rPr lang="en-US" altLang="zh-CN" sz="2400" b="0" i="1" smtClean="0">
                            <a:latin typeface="+mn-ea"/>
                          </a:rPr>
                          <m:t>𝑦</m:t>
                        </m:r>
                      </m:sub>
                    </m:sSub>
                    <m:r>
                      <a:rPr lang="en-US" altLang="zh-CN" sz="2400" i="1">
                        <a:latin typeface="+mn-ea"/>
                      </a:rPr>
                      <m:t>)</m:t>
                    </m:r>
                  </m:oMath>
                </a14:m>
                <a:r>
                  <a:rPr lang="zh-CN" altLang="en-US" sz="2400" dirty="0" smtClean="0">
                    <a:latin typeface="+mn-ea"/>
                  </a:rPr>
                  <a:t>，小球的半径为</a:t>
                </a:r>
                <a:r>
                  <a:rPr lang="en-US" altLang="zh-CN" sz="2400" dirty="0" smtClean="0">
                    <a:latin typeface="+mn-ea"/>
                  </a:rPr>
                  <a:t>R</a:t>
                </a:r>
                <a:r>
                  <a:rPr lang="zh-CN" altLang="en-US" sz="2400" dirty="0" smtClean="0">
                    <a:latin typeface="+mn-ea"/>
                  </a:rPr>
                  <a:t>。则在</a:t>
                </a:r>
                <a:r>
                  <a:rPr lang="en-US" altLang="zh-CN" sz="2400" dirty="0" smtClean="0">
                    <a:latin typeface="+mn-ea"/>
                  </a:rPr>
                  <a:t>t</a:t>
                </a:r>
                <a:r>
                  <a:rPr lang="zh-CN" altLang="en-US" sz="2400" dirty="0" smtClean="0">
                    <a:latin typeface="+mn-ea"/>
                  </a:rPr>
                  <a:t>时刻，小球的位置变成</a:t>
                </a:r>
                <a14:m>
                  <m:oMath xmlns:m="http://schemas.openxmlformats.org/officeDocument/2006/math">
                    <m:acc>
                      <m:accPr>
                        <m:chr m:val="⃗"/>
                        <m:ctrlPr>
                          <a:rPr lang="en-US" altLang="zh-CN" sz="2400" i="1">
                            <a:latin typeface="+mn-ea"/>
                          </a:rPr>
                        </m:ctrlPr>
                      </m:accPr>
                      <m:e>
                        <m:sSub>
                          <m:sSubPr>
                            <m:ctrlPr>
                              <a:rPr lang="en-US" altLang="zh-CN" sz="2400" i="1">
                                <a:latin typeface="+mn-ea"/>
                              </a:rPr>
                            </m:ctrlPr>
                          </m:sSubPr>
                          <m:e>
                            <m:r>
                              <a:rPr lang="en-US" altLang="zh-CN" sz="2400" i="1">
                                <a:latin typeface="+mn-ea"/>
                              </a:rPr>
                              <m:t>𝑝</m:t>
                            </m:r>
                          </m:e>
                          <m:sub>
                            <m:r>
                              <m:rPr>
                                <m:sty m:val="p"/>
                              </m:rPr>
                              <a:rPr lang="en-US" altLang="zh-CN" sz="2400" i="1">
                                <a:latin typeface="+mn-ea"/>
                              </a:rPr>
                              <m:t>t</m:t>
                            </m:r>
                          </m:sub>
                        </m:sSub>
                      </m:e>
                    </m:acc>
                    <m:r>
                      <a:rPr lang="en-US" altLang="zh-CN" sz="2400" i="1">
                        <a:latin typeface="+mn-ea"/>
                      </a:rPr>
                      <m:t>=</m:t>
                    </m:r>
                    <m:acc>
                      <m:accPr>
                        <m:chr m:val="⃗"/>
                        <m:ctrlPr>
                          <a:rPr lang="en-US" altLang="zh-CN" sz="2400" i="1" smtClean="0">
                            <a:latin typeface="+mn-ea"/>
                          </a:rPr>
                        </m:ctrlPr>
                      </m:accPr>
                      <m:e>
                        <m:sSub>
                          <m:sSubPr>
                            <m:ctrlPr>
                              <a:rPr lang="en-US" altLang="zh-CN" sz="2400" b="0" i="1" smtClean="0">
                                <a:latin typeface="+mn-ea"/>
                              </a:rPr>
                            </m:ctrlPr>
                          </m:sSubPr>
                          <m:e>
                            <m:r>
                              <m:rPr>
                                <m:sty m:val="p"/>
                              </m:rPr>
                              <a:rPr lang="en-US" altLang="zh-CN" sz="2400" i="1">
                                <a:latin typeface="+mn-ea"/>
                              </a:rPr>
                              <m:t>p</m:t>
                            </m:r>
                          </m:e>
                          <m:sub>
                            <m:r>
                              <a:rPr lang="en-US" altLang="zh-CN" sz="2400" b="0" i="1" smtClean="0">
                                <a:latin typeface="+mn-ea"/>
                              </a:rPr>
                              <m:t>0</m:t>
                            </m:r>
                          </m:sub>
                        </m:sSub>
                      </m:e>
                    </m:acc>
                    <m:r>
                      <a:rPr lang="en-US" altLang="zh-CN" sz="2400" b="0" i="1" smtClean="0">
                        <a:latin typeface="+mn-ea"/>
                      </a:rPr>
                      <m:t>+</m:t>
                    </m:r>
                    <m:acc>
                      <m:accPr>
                        <m:chr m:val="⃗"/>
                        <m:ctrlPr>
                          <a:rPr lang="en-US" altLang="zh-CN" sz="2400" b="0" i="1" smtClean="0">
                            <a:latin typeface="+mn-ea"/>
                          </a:rPr>
                        </m:ctrlPr>
                      </m:accPr>
                      <m:e>
                        <m:r>
                          <a:rPr lang="en-US" altLang="zh-CN" sz="2400" b="0" i="1" smtClean="0">
                            <a:latin typeface="+mn-ea"/>
                          </a:rPr>
                          <m:t>𝑣</m:t>
                        </m:r>
                      </m:e>
                    </m:acc>
                    <m:r>
                      <a:rPr lang="en-US" altLang="zh-CN" sz="2400" i="1" smtClean="0">
                        <a:latin typeface="+mn-ea"/>
                      </a:rPr>
                      <m:t>∙</m:t>
                    </m:r>
                    <m:r>
                      <a:rPr lang="en-US" altLang="zh-CN" sz="2400" b="0" i="1" smtClean="0">
                        <a:latin typeface="+mn-ea"/>
                      </a:rPr>
                      <m:t>𝑡</m:t>
                    </m:r>
                  </m:oMath>
                </a14:m>
                <a:r>
                  <a:rPr lang="zh-CN" altLang="en-US" sz="2400" dirty="0" smtClean="0">
                    <a:latin typeface="+mn-ea"/>
                  </a:rPr>
                  <a:t>。</a:t>
                </a:r>
                <a:endParaRPr lang="en-US" altLang="zh-CN" sz="2400" dirty="0" smtClean="0">
                  <a:latin typeface="+mn-ea"/>
                </a:endParaRPr>
              </a:p>
              <a:p>
                <a:endParaRPr lang="en-US" altLang="zh-CN" sz="2400" dirty="0" smtClean="0">
                  <a:latin typeface="+mn-ea"/>
                </a:endParaRPr>
              </a:p>
              <a:p>
                <a:r>
                  <a:rPr lang="zh-CN" altLang="en-US" sz="2400" dirty="0" smtClean="0">
                    <a:latin typeface="+mn-ea"/>
                  </a:rPr>
                  <a:t>把向量拆开来表示就是：</a:t>
                </a:r>
                <a:endParaRPr lang="en-US" altLang="zh-CN" sz="2400" dirty="0" smtClean="0">
                  <a:latin typeface="+mn-ea"/>
                </a:endParaRPr>
              </a:p>
              <a:p>
                <a:endParaRPr lang="en-US" altLang="zh-CN" sz="2400" dirty="0" smtClean="0">
                  <a:latin typeface="+mn-ea"/>
                </a:endParaRPr>
              </a:p>
              <a:p>
                <a:endParaRPr lang="en-US" altLang="zh-CN" sz="2400" dirty="0" smtClean="0">
                  <a:latin typeface="+mn-ea"/>
                </a:endParaRPr>
              </a:p>
              <a:p>
                <a:endParaRPr lang="en-US" altLang="zh-CN" sz="2400" dirty="0" smtClean="0">
                  <a:latin typeface="+mn-ea"/>
                </a:endParaRPr>
              </a:p>
              <a:p>
                <a:r>
                  <a:rPr lang="zh-CN" altLang="en-US" sz="2400" dirty="0" smtClean="0">
                    <a:latin typeface="+mn-ea"/>
                  </a:rPr>
                  <a:t>这样我们可以得到</a:t>
                </a:r>
                <a:r>
                  <a:rPr lang="en-US" altLang="zh-CN" sz="2400" dirty="0" smtClean="0">
                    <a:latin typeface="+mn-ea"/>
                  </a:rPr>
                  <a:t>t</a:t>
                </a:r>
                <a:r>
                  <a:rPr lang="zh-CN" altLang="en-US" sz="2400" dirty="0" smtClean="0">
                    <a:latin typeface="+mn-ea"/>
                  </a:rPr>
                  <a:t>时刻小球的位置。</a:t>
                </a:r>
                <a:endParaRPr lang="en-US" altLang="zh-CN" sz="240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608083"/>
                <a:ext cx="9775204" cy="4887310"/>
              </a:xfrm>
              <a:blipFill rotWithShape="0">
                <a:blip r:embed="rId3"/>
                <a:stretch>
                  <a:fillRect l="-499" t="-998"/>
                </a:stretch>
              </a:blipFill>
            </p:spPr>
            <p:txBody>
              <a:bodyPr/>
              <a:lstStyle/>
              <a:p>
                <a:r>
                  <a:rPr lang="zh-CN" altLang="en-US">
                    <a:noFill/>
                  </a:rPr>
                  <a:t> </a:t>
                </a:r>
              </a:p>
            </p:txBody>
          </p:sp>
        </mc:Fallback>
      </mc:AlternateContent>
      <p:sp>
        <p:nvSpPr>
          <p:cNvPr id="5" name="椭圆 4"/>
          <p:cNvSpPr/>
          <p:nvPr/>
        </p:nvSpPr>
        <p:spPr>
          <a:xfrm rot="900000">
            <a:off x="6222627" y="4681263"/>
            <a:ext cx="1066800" cy="10668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cxnSp>
        <p:nvCxnSpPr>
          <p:cNvPr id="8" name="直接箭头连接符 7"/>
          <p:cNvCxnSpPr>
            <a:stCxn id="5" idx="7"/>
          </p:cNvCxnSpPr>
          <p:nvPr/>
        </p:nvCxnSpPr>
        <p:spPr>
          <a:xfrm rot="900000" flipV="1">
            <a:off x="7358471" y="3880718"/>
            <a:ext cx="1235729" cy="1248429"/>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578735" y="4983830"/>
            <a:ext cx="354584" cy="461665"/>
          </a:xfrm>
          <a:prstGeom prst="rect">
            <a:avLst/>
          </a:prstGeom>
          <a:noFill/>
        </p:spPr>
        <p:txBody>
          <a:bodyPr wrap="none" rtlCol="0">
            <a:spAutoFit/>
          </a:bodyPr>
          <a:lstStyle/>
          <a:p>
            <a:r>
              <a:rPr lang="en-US" altLang="zh-CN" sz="2400" dirty="0" smtClean="0"/>
              <a:t>R</a:t>
            </a:r>
            <a:endParaRPr lang="zh-CN" altLang="en-US" sz="2400" dirty="0"/>
          </a:p>
        </p:txBody>
      </p:sp>
      <p:sp>
        <p:nvSpPr>
          <p:cNvPr id="19" name="文本框 18"/>
          <p:cNvSpPr txBox="1"/>
          <p:nvPr/>
        </p:nvSpPr>
        <p:spPr>
          <a:xfrm>
            <a:off x="7976335" y="3862171"/>
            <a:ext cx="354584" cy="461665"/>
          </a:xfrm>
          <a:prstGeom prst="rect">
            <a:avLst/>
          </a:prstGeom>
          <a:noFill/>
        </p:spPr>
        <p:txBody>
          <a:bodyPr wrap="none" rtlCol="0">
            <a:spAutoFit/>
          </a:bodyPr>
          <a:lstStyle/>
          <a:p>
            <a:r>
              <a:rPr lang="en-US" altLang="zh-CN" sz="2400" dirty="0" smtClean="0">
                <a:solidFill>
                  <a:schemeClr val="accent2"/>
                </a:solidFill>
              </a:rPr>
              <a:t>v</a:t>
            </a:r>
            <a:endParaRPr lang="zh-CN" altLang="en-US" sz="2400" baseline="-25000" dirty="0">
              <a:solidFill>
                <a:schemeClr val="accent2"/>
              </a:solidFill>
            </a:endParaRPr>
          </a:p>
        </p:txBody>
      </p:sp>
      <p:sp>
        <p:nvSpPr>
          <p:cNvPr id="13" name="椭圆 12"/>
          <p:cNvSpPr/>
          <p:nvPr/>
        </p:nvSpPr>
        <p:spPr>
          <a:xfrm rot="900000">
            <a:off x="8710542" y="3248342"/>
            <a:ext cx="1066800" cy="1066800"/>
          </a:xfrm>
          <a:prstGeom prst="ellipse">
            <a:avLst/>
          </a:prstGeom>
          <a:ln w="317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pic>
        <p:nvPicPr>
          <p:cNvPr id="11" name="图片 10"/>
          <p:cNvPicPr>
            <a:picLocks noChangeAspect="1"/>
          </p:cNvPicPr>
          <p:nvPr/>
        </p:nvPicPr>
        <p:blipFill>
          <a:blip r:embed="rId4"/>
          <a:stretch>
            <a:fillRect/>
          </a:stretch>
        </p:blipFill>
        <p:spPr>
          <a:xfrm>
            <a:off x="1004613" y="3937767"/>
            <a:ext cx="2786337" cy="949888"/>
          </a:xfrm>
          <a:prstGeom prst="rect">
            <a:avLst/>
          </a:prstGeom>
        </p:spPr>
      </p:pic>
    </p:spTree>
    <p:extLst>
      <p:ext uri="{BB962C8B-B14F-4D97-AF65-F5344CB8AC3E}">
        <p14:creationId xmlns:p14="http://schemas.microsoft.com/office/powerpoint/2010/main" val="387272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判断两圆相交</a:t>
            </a:r>
            <a:endParaRPr lang="zh-CN" altLang="en-US" b="1" dirty="0"/>
          </a:p>
        </p:txBody>
      </p:sp>
      <p:sp>
        <p:nvSpPr>
          <p:cNvPr id="3" name="内容占位符 2"/>
          <p:cNvSpPr>
            <a:spLocks noGrp="1"/>
          </p:cNvSpPr>
          <p:nvPr>
            <p:ph idx="1"/>
          </p:nvPr>
        </p:nvSpPr>
        <p:spPr>
          <a:xfrm>
            <a:off x="677333" y="1567543"/>
            <a:ext cx="10721135" cy="4992914"/>
          </a:xfrm>
        </p:spPr>
        <p:txBody>
          <a:bodyPr>
            <a:normAutofit/>
          </a:bodyPr>
          <a:lstStyle/>
          <a:p>
            <a:r>
              <a:rPr lang="zh-CN" altLang="en-US" sz="2400" dirty="0" smtClean="0"/>
              <a:t>要判断两个圆是否相撞，其实就是判断两个圆是否有交点，而且这个交点还要排除掉两个圆刚好相切的情况。</a:t>
            </a:r>
            <a:endParaRPr lang="en-US" altLang="zh-CN" sz="2400" dirty="0" smtClean="0"/>
          </a:p>
          <a:p>
            <a:r>
              <a:rPr lang="zh-CN" altLang="en-US" sz="2400" dirty="0" smtClean="0"/>
              <a:t>“</a:t>
            </a:r>
            <a:r>
              <a:rPr lang="zh-CN" altLang="en-US" sz="2400" dirty="0"/>
              <a:t>两个圆有</a:t>
            </a:r>
            <a:r>
              <a:rPr lang="zh-CN" altLang="en-US" sz="2400" dirty="0" smtClean="0"/>
              <a:t>交点”等价于“两个圆的圆心距离小于等于半径之和”</a:t>
            </a:r>
            <a:endParaRPr lang="en-US" altLang="zh-CN" sz="2400" dirty="0" smtClean="0"/>
          </a:p>
          <a:p>
            <a:r>
              <a:rPr lang="zh-CN" altLang="en-US" sz="2400" dirty="0" smtClean="0"/>
              <a:t>用数学语言来描述一下：</a:t>
            </a:r>
            <a:endParaRPr lang="en-US" altLang="zh-CN" sz="2400" dirty="0" smtClean="0"/>
          </a:p>
          <a:p>
            <a:endParaRPr lang="en-US" altLang="zh-CN" sz="2400" b="0" dirty="0" smtClean="0"/>
          </a:p>
          <a:p>
            <a:endParaRPr lang="en-US" altLang="zh-CN" sz="2400" dirty="0" smtClean="0"/>
          </a:p>
          <a:p>
            <a:endParaRPr lang="en-US" altLang="zh-CN" sz="2400" dirty="0" smtClean="0"/>
          </a:p>
          <a:p>
            <a:r>
              <a:rPr lang="zh-CN" altLang="en-US" sz="2400" dirty="0" smtClean="0"/>
              <a:t>两边同时平方，把</a:t>
            </a:r>
            <a:r>
              <a:rPr lang="en-US" altLang="zh-CN" sz="2400" dirty="0" smtClean="0"/>
              <a:t>t</a:t>
            </a:r>
            <a:r>
              <a:rPr lang="zh-CN" altLang="en-US" sz="2400" dirty="0" smtClean="0"/>
              <a:t>代入上式，得到：</a:t>
            </a:r>
            <a:endParaRPr lang="en-US" altLang="zh-CN" sz="2400" dirty="0"/>
          </a:p>
          <a:p>
            <a:endParaRPr lang="en-US" altLang="zh-CN" sz="2400" dirty="0" smtClean="0"/>
          </a:p>
        </p:txBody>
      </p:sp>
      <p:grpSp>
        <p:nvGrpSpPr>
          <p:cNvPr id="6" name="组合 5"/>
          <p:cNvGrpSpPr/>
          <p:nvPr/>
        </p:nvGrpSpPr>
        <p:grpSpPr>
          <a:xfrm>
            <a:off x="7469569" y="3566604"/>
            <a:ext cx="1066800" cy="1066800"/>
            <a:chOff x="6582872" y="4674386"/>
            <a:chExt cx="1066800" cy="1066800"/>
          </a:xfrm>
        </p:grpSpPr>
        <p:sp>
          <p:nvSpPr>
            <p:cNvPr id="10" name="椭圆 9"/>
            <p:cNvSpPr/>
            <p:nvPr/>
          </p:nvSpPr>
          <p:spPr>
            <a:xfrm rot="900000">
              <a:off x="6582872" y="4674386"/>
              <a:ext cx="1066800" cy="1066800"/>
            </a:xfrm>
            <a:prstGeom prst="ellipse">
              <a:avLst/>
            </a:prstGeom>
            <a:ln w="317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2" name="文本框 11"/>
            <p:cNvSpPr txBox="1"/>
            <p:nvPr/>
          </p:nvSpPr>
          <p:spPr>
            <a:xfrm>
              <a:off x="6882875" y="4976953"/>
              <a:ext cx="466794" cy="461665"/>
            </a:xfrm>
            <a:prstGeom prst="rect">
              <a:avLst/>
            </a:prstGeom>
            <a:noFill/>
          </p:spPr>
          <p:txBody>
            <a:bodyPr wrap="none" rtlCol="0">
              <a:spAutoFit/>
            </a:bodyPr>
            <a:lstStyle/>
            <a:p>
              <a:r>
                <a:rPr lang="en-US" altLang="zh-CN" sz="2400" dirty="0" smtClean="0"/>
                <a:t>R</a:t>
              </a:r>
              <a:r>
                <a:rPr lang="en-US" altLang="zh-CN" sz="2400" baseline="-25000" dirty="0" smtClean="0"/>
                <a:t>1</a:t>
              </a:r>
              <a:endParaRPr lang="zh-CN" altLang="en-US" sz="2400" dirty="0"/>
            </a:p>
          </p:txBody>
        </p:sp>
      </p:grpSp>
      <p:grpSp>
        <p:nvGrpSpPr>
          <p:cNvPr id="7" name="组合 6"/>
          <p:cNvGrpSpPr/>
          <p:nvPr/>
        </p:nvGrpSpPr>
        <p:grpSpPr>
          <a:xfrm>
            <a:off x="8486821" y="4048034"/>
            <a:ext cx="787181" cy="787181"/>
            <a:chOff x="10758870" y="5353279"/>
            <a:chExt cx="787181" cy="787181"/>
          </a:xfrm>
        </p:grpSpPr>
        <p:sp>
          <p:nvSpPr>
            <p:cNvPr id="11" name="椭圆 10"/>
            <p:cNvSpPr/>
            <p:nvPr/>
          </p:nvSpPr>
          <p:spPr>
            <a:xfrm>
              <a:off x="10758870" y="5353279"/>
              <a:ext cx="787181" cy="787181"/>
            </a:xfrm>
            <a:prstGeom prst="ellipse">
              <a:avLst/>
            </a:prstGeom>
            <a:ln w="31750">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文本框 13"/>
            <p:cNvSpPr txBox="1"/>
            <p:nvPr/>
          </p:nvSpPr>
          <p:spPr>
            <a:xfrm>
              <a:off x="10919063" y="5516036"/>
              <a:ext cx="466794" cy="461665"/>
            </a:xfrm>
            <a:prstGeom prst="rect">
              <a:avLst/>
            </a:prstGeom>
            <a:noFill/>
          </p:spPr>
          <p:txBody>
            <a:bodyPr wrap="none" rtlCol="0">
              <a:spAutoFit/>
            </a:bodyPr>
            <a:lstStyle/>
            <a:p>
              <a:r>
                <a:rPr lang="en-US" altLang="zh-CN" sz="2400" dirty="0" smtClean="0"/>
                <a:t>R</a:t>
              </a:r>
              <a:r>
                <a:rPr lang="en-US" altLang="zh-CN" sz="2400" baseline="-25000" dirty="0"/>
                <a:t>2</a:t>
              </a:r>
              <a:endParaRPr lang="zh-CN" altLang="en-US" sz="2400" dirty="0"/>
            </a:p>
          </p:txBody>
        </p:sp>
      </p:grpSp>
      <p:pic>
        <p:nvPicPr>
          <p:cNvPr id="18" name="图片 17"/>
          <p:cNvPicPr>
            <a:picLocks noChangeAspect="1"/>
          </p:cNvPicPr>
          <p:nvPr/>
        </p:nvPicPr>
        <p:blipFill>
          <a:blip r:embed="rId3"/>
          <a:stretch>
            <a:fillRect/>
          </a:stretch>
        </p:blipFill>
        <p:spPr>
          <a:xfrm>
            <a:off x="1095737" y="5399745"/>
            <a:ext cx="10496459" cy="625135"/>
          </a:xfrm>
          <a:prstGeom prst="rect">
            <a:avLst/>
          </a:prstGeom>
        </p:spPr>
      </p:pic>
      <p:pic>
        <p:nvPicPr>
          <p:cNvPr id="13" name="图片 12"/>
          <p:cNvPicPr>
            <a:picLocks noChangeAspect="1"/>
          </p:cNvPicPr>
          <p:nvPr/>
        </p:nvPicPr>
        <p:blipFill>
          <a:blip r:embed="rId4"/>
          <a:stretch>
            <a:fillRect/>
          </a:stretch>
        </p:blipFill>
        <p:spPr>
          <a:xfrm>
            <a:off x="1012679" y="3357053"/>
            <a:ext cx="5572125" cy="742950"/>
          </a:xfrm>
          <a:prstGeom prst="rect">
            <a:avLst/>
          </a:prstGeom>
        </p:spPr>
      </p:pic>
    </p:spTree>
    <p:extLst>
      <p:ext uri="{BB962C8B-B14F-4D97-AF65-F5344CB8AC3E}">
        <p14:creationId xmlns:p14="http://schemas.microsoft.com/office/powerpoint/2010/main" val="202293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转化成高中数学题</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3" y="1434662"/>
                <a:ext cx="10721135" cy="5297213"/>
              </a:xfrm>
            </p:spPr>
            <p:txBody>
              <a:bodyPr>
                <a:normAutofit/>
              </a:bodyPr>
              <a:lstStyle/>
              <a:p>
                <a14:m>
                  <m:oMath xmlns:m="http://schemas.openxmlformats.org/officeDocument/2006/math">
                    <m:r>
                      <a:rPr lang="en-US" altLang="zh-CN" sz="2400" b="0" i="1" smtClean="0">
                        <a:latin typeface="+mn-ea"/>
                      </a:rPr>
                      <m:t> </m:t>
                    </m:r>
                  </m:oMath>
                </a14:m>
                <a:endParaRPr lang="en-US" altLang="zh-CN" sz="2400" dirty="0" smtClean="0">
                  <a:latin typeface="+mn-ea"/>
                </a:endParaRPr>
              </a:p>
              <a:p>
                <a:r>
                  <a:rPr lang="zh-CN" altLang="en-US" sz="2400" dirty="0" smtClean="0">
                    <a:latin typeface="+mn-ea"/>
                  </a:rPr>
                  <a:t>注意到不等号的左侧是关于</a:t>
                </a:r>
                <a:r>
                  <a:rPr lang="en-US" altLang="zh-CN" sz="2400" dirty="0" smtClean="0">
                    <a:latin typeface="+mn-ea"/>
                  </a:rPr>
                  <a:t>t</a:t>
                </a:r>
                <a:r>
                  <a:rPr lang="zh-CN" altLang="en-US" sz="2400" dirty="0" smtClean="0">
                    <a:latin typeface="+mn-ea"/>
                  </a:rPr>
                  <a:t>的一元二次函数：</a:t>
                </a:r>
                <a:endParaRPr lang="en-US" altLang="zh-CN" sz="2400" dirty="0" smtClean="0">
                  <a:latin typeface="+mn-ea"/>
                </a:endParaRPr>
              </a:p>
              <a:p>
                <a:endParaRPr lang="en-US" altLang="zh-CN" sz="2400" b="0" i="1" dirty="0" smtClean="0">
                  <a:latin typeface="+mn-ea"/>
                </a:endParaRPr>
              </a:p>
              <a:p>
                <a:endParaRPr lang="en-US" altLang="zh-CN" sz="2400" i="1" dirty="0" smtClean="0">
                  <a:latin typeface="+mn-ea"/>
                </a:endParaRPr>
              </a:p>
              <a:p>
                <a:r>
                  <a:rPr lang="zh-CN" altLang="en-US" sz="2400" dirty="0" smtClean="0">
                    <a:latin typeface="+mn-ea"/>
                  </a:rPr>
                  <a:t>于是问题就转化成了，求一个最小的正整数</a:t>
                </a:r>
                <a:r>
                  <a:rPr lang="en-US" altLang="zh-CN" sz="2400" dirty="0" smtClean="0">
                    <a:latin typeface="+mn-ea"/>
                  </a:rPr>
                  <a:t>t</a:t>
                </a:r>
                <a:r>
                  <a:rPr lang="zh-CN" altLang="en-US" sz="2400" dirty="0" smtClean="0">
                    <a:latin typeface="+mn-ea"/>
                  </a:rPr>
                  <a:t>，满足</a:t>
                </a:r>
                <a:r>
                  <a:rPr lang="en-US" altLang="zh-CN" sz="2400" dirty="0" smtClean="0">
                    <a:latin typeface="+mn-ea"/>
                  </a:rPr>
                  <a:t>f(t)&lt;=0</a:t>
                </a:r>
                <a:r>
                  <a:rPr lang="zh-CN" altLang="en-US" sz="2400" dirty="0" smtClean="0">
                    <a:latin typeface="+mn-ea"/>
                  </a:rPr>
                  <a:t>。</a:t>
                </a:r>
                <a:endParaRPr lang="en-US" altLang="zh-CN" sz="2400" dirty="0" smtClean="0">
                  <a:latin typeface="+mn-ea"/>
                </a:endParaRPr>
              </a:p>
              <a:p>
                <a:r>
                  <a:rPr lang="zh-CN" altLang="en-US" sz="2400" dirty="0" smtClean="0">
                    <a:latin typeface="+mn-ea"/>
                  </a:rPr>
                  <a:t>为了表示方便，我们令</a:t>
                </a:r>
                <a:r>
                  <a:rPr lang="en-US" altLang="zh-CN" sz="2400" dirty="0" smtClean="0">
                    <a:latin typeface="+mn-ea"/>
                  </a:rPr>
                  <a:t>f(t)=At</a:t>
                </a:r>
                <a:r>
                  <a:rPr lang="en-US" altLang="zh-CN" sz="2400" baseline="30000" dirty="0" smtClean="0">
                    <a:latin typeface="+mn-ea"/>
                  </a:rPr>
                  <a:t>2</a:t>
                </a:r>
                <a:r>
                  <a:rPr lang="en-US" altLang="zh-CN" sz="2400" dirty="0" smtClean="0">
                    <a:latin typeface="+mn-ea"/>
                  </a:rPr>
                  <a:t>+Bt+C</a:t>
                </a:r>
                <a:r>
                  <a:rPr lang="zh-CN" altLang="en-US" sz="2400" dirty="0" smtClean="0">
                    <a:latin typeface="+mn-ea"/>
                  </a:rPr>
                  <a:t>：</a:t>
                </a:r>
                <a:endParaRPr lang="en-US" altLang="zh-CN" sz="2400" dirty="0" smtClean="0">
                  <a:latin typeface="+mn-ea"/>
                </a:endParaRPr>
              </a:p>
              <a:p>
                <a:r>
                  <a:rPr lang="zh-CN" altLang="en-US" sz="2400" dirty="0" smtClean="0">
                    <a:latin typeface="+mn-ea"/>
                  </a:rPr>
                  <a:t>当</a:t>
                </a:r>
                <a:r>
                  <a:rPr lang="en-US" altLang="zh-CN" sz="2400" dirty="0" smtClean="0">
                    <a:latin typeface="+mn-ea"/>
                  </a:rPr>
                  <a:t>A=0</a:t>
                </a:r>
                <a:r>
                  <a:rPr lang="zh-CN" altLang="en-US" sz="2400" dirty="0" smtClean="0">
                    <a:latin typeface="+mn-ea"/>
                  </a:rPr>
                  <a:t>时，说明两个圆的速度完全相同，此时也有</a:t>
                </a:r>
                <a:r>
                  <a:rPr lang="en-US" altLang="zh-CN" sz="2400" dirty="0" smtClean="0">
                    <a:latin typeface="+mn-ea"/>
                  </a:rPr>
                  <a:t>B=0</a:t>
                </a:r>
                <a:r>
                  <a:rPr lang="zh-CN" altLang="en-US" sz="2400" dirty="0" smtClean="0">
                    <a:latin typeface="+mn-ea"/>
                  </a:rPr>
                  <a:t>，不等式变为</a:t>
                </a:r>
                <a:r>
                  <a:rPr lang="en-US" altLang="zh-CN" sz="2400" dirty="0" smtClean="0">
                    <a:latin typeface="+mn-ea"/>
                  </a:rPr>
                  <a:t>C&lt;=0</a:t>
                </a:r>
                <a:r>
                  <a:rPr lang="zh-CN" altLang="en-US" sz="2400" dirty="0" smtClean="0">
                    <a:latin typeface="+mn-ea"/>
                  </a:rPr>
                  <a:t>。由于两个圆相对静止，即使它们有交点，我们也认为不会发生碰撞。</a:t>
                </a:r>
                <a:endParaRPr lang="en-US" altLang="zh-CN" sz="2400" dirty="0">
                  <a:latin typeface="+mn-ea"/>
                </a:endParaRPr>
              </a:p>
              <a:p>
                <a:r>
                  <a:rPr lang="zh-CN" altLang="en-US" sz="2400" dirty="0" smtClean="0">
                    <a:latin typeface="+mn-ea"/>
                  </a:rPr>
                  <a:t>当</a:t>
                </a:r>
                <a:r>
                  <a:rPr lang="en-US" altLang="zh-CN" sz="2400" dirty="0" smtClean="0">
                    <a:latin typeface="+mn-ea"/>
                  </a:rPr>
                  <a:t>A&gt;0</a:t>
                </a:r>
                <a:r>
                  <a:rPr lang="zh-CN" altLang="en-US" sz="2400" dirty="0" smtClean="0">
                    <a:latin typeface="+mn-ea"/>
                  </a:rPr>
                  <a:t>时，</a:t>
                </a:r>
                <a:r>
                  <a:rPr lang="en-US" altLang="zh-CN" sz="2400" dirty="0" smtClean="0">
                    <a:latin typeface="+mn-ea"/>
                  </a:rPr>
                  <a:t>f(t)</a:t>
                </a:r>
                <a:r>
                  <a:rPr lang="zh-CN" altLang="en-US" sz="2400" dirty="0" smtClean="0">
                    <a:latin typeface="+mn-ea"/>
                  </a:rPr>
                  <a:t>是开口向上的抛物线，如果</a:t>
                </a:r>
                <a:r>
                  <a:rPr lang="en-US" altLang="zh-CN" sz="2400" dirty="0" smtClean="0">
                    <a:latin typeface="+mn-ea"/>
                  </a:rPr>
                  <a:t>Δ=B</a:t>
                </a:r>
                <a:r>
                  <a:rPr lang="en-US" altLang="zh-CN" sz="2400" baseline="30000" dirty="0" smtClean="0">
                    <a:latin typeface="+mn-ea"/>
                  </a:rPr>
                  <a:t>2</a:t>
                </a:r>
                <a:r>
                  <a:rPr lang="en-US" altLang="zh-CN" sz="2400" dirty="0" smtClean="0">
                    <a:latin typeface="+mn-ea"/>
                  </a:rPr>
                  <a:t>-4AC&lt;=0</a:t>
                </a:r>
                <a:r>
                  <a:rPr lang="zh-CN" altLang="en-US" sz="2400" dirty="0" smtClean="0">
                    <a:latin typeface="+mn-ea"/>
                  </a:rPr>
                  <a:t>，说明</a:t>
                </a:r>
                <a:r>
                  <a:rPr lang="en-US" altLang="zh-CN" sz="2400" dirty="0" smtClean="0">
                    <a:latin typeface="+mn-ea"/>
                  </a:rPr>
                  <a:t>f(t)</a:t>
                </a:r>
                <a:r>
                  <a:rPr lang="zh-CN" altLang="en-US" sz="2400" dirty="0" smtClean="0">
                    <a:latin typeface="+mn-ea"/>
                  </a:rPr>
                  <a:t>非负，不会发生碰撞。然后我们求出方程的第一个实根</a:t>
                </a:r>
                <a:r>
                  <a:rPr lang="en-US" altLang="zh-CN" sz="2400" dirty="0" smtClean="0">
                    <a:latin typeface="+mn-ea"/>
                  </a:rPr>
                  <a:t>X</a:t>
                </a:r>
                <a:r>
                  <a:rPr lang="en-US" altLang="zh-CN" sz="2400" baseline="-25000" dirty="0" smtClean="0">
                    <a:latin typeface="+mn-ea"/>
                  </a:rPr>
                  <a:t>1</a:t>
                </a:r>
                <a:r>
                  <a:rPr lang="zh-CN" altLang="en-US" sz="2400" dirty="0" smtClean="0">
                    <a:latin typeface="+mn-ea"/>
                  </a:rPr>
                  <a:t>，判断</a:t>
                </a:r>
                <a:r>
                  <a:rPr lang="en-US" altLang="zh-CN" sz="2400" dirty="0">
                    <a:latin typeface="+mn-ea"/>
                  </a:rPr>
                  <a:t>X</a:t>
                </a:r>
                <a:r>
                  <a:rPr lang="en-US" altLang="zh-CN" sz="2400" baseline="-25000" dirty="0">
                    <a:latin typeface="+mn-ea"/>
                  </a:rPr>
                  <a:t>1</a:t>
                </a:r>
                <a:r>
                  <a:rPr lang="zh-CN" altLang="en-US" sz="2400" dirty="0" smtClean="0">
                    <a:latin typeface="+mn-ea"/>
                  </a:rPr>
                  <a:t>是否大于零。</a:t>
                </a:r>
                <a:endParaRPr lang="en-US" altLang="zh-CN" sz="2400" dirty="0" smtClean="0">
                  <a:latin typeface="+mn-ea"/>
                </a:endParaRPr>
              </a:p>
              <a:p>
                <a:r>
                  <a:rPr lang="zh-CN" altLang="en-US" sz="2400" dirty="0" smtClean="0">
                    <a:latin typeface="+mn-ea"/>
                  </a:rPr>
                  <a:t>若</a:t>
                </a:r>
                <a:r>
                  <a:rPr lang="en-US" altLang="zh-CN" sz="2400" dirty="0">
                    <a:latin typeface="+mn-ea"/>
                  </a:rPr>
                  <a:t>X</a:t>
                </a:r>
                <a:r>
                  <a:rPr lang="en-US" altLang="zh-CN" sz="2400" baseline="-25000" dirty="0">
                    <a:latin typeface="+mn-ea"/>
                  </a:rPr>
                  <a:t>1</a:t>
                </a:r>
                <a:r>
                  <a:rPr lang="zh-CN" altLang="en-US" sz="2400" dirty="0" smtClean="0">
                    <a:latin typeface="+mn-ea"/>
                  </a:rPr>
                  <a:t>大于零，那么</a:t>
                </a:r>
                <a:r>
                  <a:rPr lang="en-US" altLang="zh-CN" sz="2400" dirty="0">
                    <a:latin typeface="+mn-ea"/>
                  </a:rPr>
                  <a:t>X</a:t>
                </a:r>
                <a:r>
                  <a:rPr lang="en-US" altLang="zh-CN" sz="2400" baseline="-25000" dirty="0">
                    <a:latin typeface="+mn-ea"/>
                  </a:rPr>
                  <a:t>1</a:t>
                </a:r>
                <a:r>
                  <a:rPr lang="zh-CN" altLang="en-US" sz="2400" dirty="0" smtClean="0">
                    <a:latin typeface="+mn-ea"/>
                  </a:rPr>
                  <a:t>就是发生碰撞的时刻。否则，不会发生碰撞。</a:t>
                </a:r>
                <a:endParaRPr lang="en-US" altLang="zh-CN" sz="240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3" y="1434662"/>
                <a:ext cx="10721135" cy="5297213"/>
              </a:xfrm>
              <a:blipFill rotWithShape="0">
                <a:blip r:embed="rId3"/>
                <a:stretch>
                  <a:fillRect l="-455" r="-1649"/>
                </a:stretch>
              </a:blipFill>
            </p:spPr>
            <p:txBody>
              <a:bodyPr/>
              <a:lstStyle/>
              <a:p>
                <a:r>
                  <a:rPr lang="zh-CN" altLang="en-US">
                    <a:noFill/>
                  </a:rPr>
                  <a:t> </a:t>
                </a:r>
              </a:p>
            </p:txBody>
          </p:sp>
        </mc:Fallback>
      </mc:AlternateContent>
      <p:pic>
        <p:nvPicPr>
          <p:cNvPr id="13" name="图片 12"/>
          <p:cNvPicPr>
            <a:picLocks noChangeAspect="1"/>
          </p:cNvPicPr>
          <p:nvPr/>
        </p:nvPicPr>
        <p:blipFill>
          <a:blip r:embed="rId4"/>
          <a:stretch>
            <a:fillRect/>
          </a:stretch>
        </p:blipFill>
        <p:spPr>
          <a:xfrm>
            <a:off x="1055007" y="2435890"/>
            <a:ext cx="9463314" cy="985460"/>
          </a:xfrm>
          <a:prstGeom prst="rect">
            <a:avLst/>
          </a:prstGeom>
        </p:spPr>
      </p:pic>
      <p:pic>
        <p:nvPicPr>
          <p:cNvPr id="7" name="图片 6"/>
          <p:cNvPicPr>
            <a:picLocks noChangeAspect="1"/>
          </p:cNvPicPr>
          <p:nvPr/>
        </p:nvPicPr>
        <p:blipFill>
          <a:blip r:embed="rId5"/>
          <a:stretch>
            <a:fillRect/>
          </a:stretch>
        </p:blipFill>
        <p:spPr>
          <a:xfrm>
            <a:off x="988332" y="1373360"/>
            <a:ext cx="10353675" cy="600075"/>
          </a:xfrm>
          <a:prstGeom prst="rect">
            <a:avLst/>
          </a:prstGeom>
        </p:spPr>
      </p:pic>
    </p:spTree>
    <p:extLst>
      <p:ext uri="{BB962C8B-B14F-4D97-AF65-F5344CB8AC3E}">
        <p14:creationId xmlns:p14="http://schemas.microsoft.com/office/powerpoint/2010/main" val="1306592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Ⅰ.</a:t>
            </a:r>
            <a:r>
              <a:rPr lang="zh-CN" altLang="en-US" b="1" dirty="0"/>
              <a:t>平面直角坐标</a:t>
            </a:r>
            <a:r>
              <a:rPr lang="zh-CN" altLang="en-US" b="1" dirty="0" smtClean="0"/>
              <a:t>系</a:t>
            </a:r>
            <a:endParaRPr lang="zh-CN" altLang="en-US" dirty="0"/>
          </a:p>
        </p:txBody>
      </p:sp>
      <p:sp>
        <p:nvSpPr>
          <p:cNvPr id="3" name="文本占位符 2"/>
          <p:cNvSpPr>
            <a:spLocks noGrp="1"/>
          </p:cNvSpPr>
          <p:nvPr>
            <p:ph type="body" idx="1"/>
          </p:nvPr>
        </p:nvSpPr>
        <p:spPr/>
        <p:txBody>
          <a:bodyPr/>
          <a:lstStyle/>
          <a:p>
            <a:r>
              <a:rPr lang="zh-CN" altLang="en-US" dirty="0" smtClean="0"/>
              <a:t>这里讲了非常非常多的几何知识</a:t>
            </a:r>
            <a:r>
              <a:rPr lang="en-US" altLang="zh-CN" dirty="0" smtClean="0"/>
              <a:t>————————</a:t>
            </a:r>
            <a:endParaRPr lang="zh-CN" altLang="en-US" dirty="0"/>
          </a:p>
        </p:txBody>
      </p:sp>
    </p:spTree>
    <p:extLst>
      <p:ext uri="{BB962C8B-B14F-4D97-AF65-F5344CB8AC3E}">
        <p14:creationId xmlns:p14="http://schemas.microsoft.com/office/powerpoint/2010/main" val="75095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向量</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608083"/>
                <a:ext cx="9775204" cy="4887310"/>
              </a:xfrm>
            </p:spPr>
            <p:txBody>
              <a:bodyPr>
                <a:normAutofit/>
              </a:bodyPr>
              <a:lstStyle/>
              <a:p>
                <a:r>
                  <a:rPr lang="zh-CN" altLang="en-US" sz="2400" dirty="0" smtClean="0">
                    <a:latin typeface="+mn-ea"/>
                  </a:rPr>
                  <a:t>向量是既有</a:t>
                </a:r>
                <a:r>
                  <a:rPr lang="zh-CN" altLang="en-US" sz="2400" b="1" dirty="0" smtClean="0">
                    <a:solidFill>
                      <a:srgbClr val="0070C0"/>
                    </a:solidFill>
                    <a:latin typeface="+mn-ea"/>
                  </a:rPr>
                  <a:t>方向</a:t>
                </a:r>
                <a:r>
                  <a:rPr lang="zh-CN" altLang="en-US" sz="2400" dirty="0" smtClean="0">
                    <a:latin typeface="+mn-ea"/>
                  </a:rPr>
                  <a:t>又有</a:t>
                </a:r>
                <a:r>
                  <a:rPr lang="zh-CN" altLang="en-US" sz="2400" b="1" dirty="0" smtClean="0">
                    <a:solidFill>
                      <a:srgbClr val="0070C0"/>
                    </a:solidFill>
                    <a:latin typeface="+mn-ea"/>
                  </a:rPr>
                  <a:t>大小</a:t>
                </a:r>
                <a:r>
                  <a:rPr lang="zh-CN" altLang="en-US" sz="2400" dirty="0" smtClean="0">
                    <a:latin typeface="+mn-ea"/>
                  </a:rPr>
                  <a:t>的量。</a:t>
                </a:r>
                <a:endParaRPr lang="en-US" altLang="zh-CN" sz="2400" dirty="0" smtClean="0">
                  <a:latin typeface="+mn-ea"/>
                </a:endParaRPr>
              </a:p>
              <a:p>
                <a:r>
                  <a:rPr lang="en-US" altLang="zh-CN" sz="2400" dirty="0" smtClean="0">
                    <a:latin typeface="+mn-ea"/>
                  </a:rPr>
                  <a:t>N</a:t>
                </a:r>
                <a:r>
                  <a:rPr lang="zh-CN" altLang="en-US" sz="2400" dirty="0" smtClean="0">
                    <a:latin typeface="+mn-ea"/>
                  </a:rPr>
                  <a:t>维向量可以用</a:t>
                </a:r>
                <a:r>
                  <a:rPr lang="en-US" altLang="zh-CN" sz="2400" dirty="0" smtClean="0">
                    <a:latin typeface="+mn-ea"/>
                  </a:rPr>
                  <a:t>N</a:t>
                </a:r>
                <a:r>
                  <a:rPr lang="zh-CN" altLang="en-US" sz="2400" dirty="0" smtClean="0">
                    <a:latin typeface="+mn-ea"/>
                  </a:rPr>
                  <a:t>个坐标来表示：</a:t>
                </a:r>
                <a:endParaRPr lang="en-US" altLang="zh-CN" sz="2400" dirty="0" smtClean="0">
                  <a:latin typeface="+mn-ea"/>
                </a:endParaRPr>
              </a:p>
              <a:p>
                <a14:m>
                  <m:oMath xmlns:m="http://schemas.openxmlformats.org/officeDocument/2006/math">
                    <m:acc>
                      <m:accPr>
                        <m:chr m:val="⃗"/>
                        <m:ctrlPr>
                          <a:rPr lang="en-US" altLang="zh-CN" sz="2400" b="0" i="1" smtClean="0">
                            <a:latin typeface="+mn-ea"/>
                          </a:rPr>
                        </m:ctrlPr>
                      </m:accPr>
                      <m:e>
                        <m:r>
                          <a:rPr lang="en-US" altLang="zh-CN" sz="2400" b="0" i="1" smtClean="0">
                            <a:latin typeface="+mn-ea"/>
                          </a:rPr>
                          <m:t>𝑥</m:t>
                        </m:r>
                      </m:e>
                    </m:acc>
                    <m:r>
                      <a:rPr lang="en-US" altLang="zh-CN" sz="2400" b="0" i="1" smtClean="0">
                        <a:latin typeface="+mn-ea"/>
                      </a:rPr>
                      <m:t>=(</m:t>
                    </m:r>
                    <m:sSub>
                      <m:sSubPr>
                        <m:ctrlPr>
                          <a:rPr lang="en-US" altLang="zh-CN" sz="2400" b="0" i="1" smtClean="0">
                            <a:latin typeface="+mn-ea"/>
                          </a:rPr>
                        </m:ctrlPr>
                      </m:sSubPr>
                      <m:e>
                        <m:r>
                          <a:rPr lang="en-US" altLang="zh-CN" sz="2400" b="0" i="1" smtClean="0">
                            <a:latin typeface="+mn-ea"/>
                          </a:rPr>
                          <m:t>𝑥</m:t>
                        </m:r>
                      </m:e>
                      <m:sub>
                        <m:r>
                          <a:rPr lang="en-US" altLang="zh-CN" sz="2400" b="0" i="1" smtClean="0">
                            <a:latin typeface="+mn-ea"/>
                          </a:rPr>
                          <m:t>1</m:t>
                        </m:r>
                      </m:sub>
                    </m:sSub>
                    <m:r>
                      <a:rPr lang="en-US" altLang="zh-CN" sz="2400" b="0" i="1" smtClean="0">
                        <a:latin typeface="+mn-ea"/>
                      </a:rPr>
                      <m:t>,</m:t>
                    </m:r>
                    <m:sSub>
                      <m:sSubPr>
                        <m:ctrlPr>
                          <a:rPr lang="en-US" altLang="zh-CN" sz="2400" b="0" i="1" smtClean="0">
                            <a:latin typeface="+mn-ea"/>
                          </a:rPr>
                        </m:ctrlPr>
                      </m:sSubPr>
                      <m:e>
                        <m:r>
                          <a:rPr lang="en-US" altLang="zh-CN" sz="2400" b="0" i="1" smtClean="0">
                            <a:latin typeface="+mn-ea"/>
                          </a:rPr>
                          <m:t>𝑥</m:t>
                        </m:r>
                      </m:e>
                      <m:sub>
                        <m:r>
                          <a:rPr lang="en-US" altLang="zh-CN" sz="2400" b="0" i="1" smtClean="0">
                            <a:latin typeface="+mn-ea"/>
                          </a:rPr>
                          <m:t>2</m:t>
                        </m:r>
                      </m:sub>
                    </m:sSub>
                    <m:r>
                      <a:rPr lang="en-US" altLang="zh-CN" sz="2400" b="0" i="1" smtClean="0">
                        <a:latin typeface="+mn-ea"/>
                      </a:rPr>
                      <m:t>,</m:t>
                    </m:r>
                    <m:sSub>
                      <m:sSubPr>
                        <m:ctrlPr>
                          <a:rPr lang="en-US" altLang="zh-CN" sz="2400" b="0" i="1" smtClean="0">
                            <a:latin typeface="+mn-ea"/>
                          </a:rPr>
                        </m:ctrlPr>
                      </m:sSubPr>
                      <m:e>
                        <m:r>
                          <a:rPr lang="en-US" altLang="zh-CN" sz="2400" b="0" i="1" smtClean="0">
                            <a:latin typeface="+mn-ea"/>
                          </a:rPr>
                          <m:t>𝑥</m:t>
                        </m:r>
                      </m:e>
                      <m:sub>
                        <m:r>
                          <a:rPr lang="en-US" altLang="zh-CN" sz="2400" b="0" i="1" smtClean="0">
                            <a:latin typeface="+mn-ea"/>
                          </a:rPr>
                          <m:t>3</m:t>
                        </m:r>
                      </m:sub>
                    </m:sSub>
                    <m:r>
                      <a:rPr lang="en-US" altLang="zh-CN" sz="2400" b="0" i="1" smtClean="0">
                        <a:latin typeface="+mn-ea"/>
                      </a:rPr>
                      <m:t>,…,</m:t>
                    </m:r>
                    <m:sSub>
                      <m:sSubPr>
                        <m:ctrlPr>
                          <a:rPr lang="en-US" altLang="zh-CN" sz="2400" b="0" i="1" smtClean="0">
                            <a:latin typeface="+mn-ea"/>
                          </a:rPr>
                        </m:ctrlPr>
                      </m:sSubPr>
                      <m:e>
                        <m:r>
                          <a:rPr lang="en-US" altLang="zh-CN" sz="2400" b="0" i="1" smtClean="0">
                            <a:latin typeface="+mn-ea"/>
                          </a:rPr>
                          <m:t>𝑥</m:t>
                        </m:r>
                      </m:e>
                      <m:sub>
                        <m:r>
                          <a:rPr lang="en-US" altLang="zh-CN" sz="2400" b="0" i="1" smtClean="0">
                            <a:latin typeface="+mn-ea"/>
                          </a:rPr>
                          <m:t>𝑁</m:t>
                        </m:r>
                      </m:sub>
                    </m:sSub>
                    <m:r>
                      <a:rPr lang="en-US" altLang="zh-CN" sz="2400" b="0" i="1" smtClean="0">
                        <a:latin typeface="+mn-ea"/>
                      </a:rPr>
                      <m:t>)</m:t>
                    </m:r>
                  </m:oMath>
                </a14:m>
                <a:endParaRPr lang="en-US" altLang="zh-CN" sz="2400" dirty="0" smtClean="0">
                  <a:latin typeface="+mn-ea"/>
                </a:endParaRPr>
              </a:p>
              <a:p>
                <a:endParaRPr lang="en-US" altLang="zh-CN" sz="2400" dirty="0">
                  <a:latin typeface="+mn-ea"/>
                </a:endParaRPr>
              </a:p>
              <a:p>
                <a:r>
                  <a:rPr lang="zh-CN" altLang="en-US" sz="2400" dirty="0" smtClean="0">
                    <a:latin typeface="+mn-ea"/>
                  </a:rPr>
                  <a:t>向量的运算：</a:t>
                </a:r>
                <a:endParaRPr lang="en-US" altLang="zh-CN" sz="2400" dirty="0" smtClean="0">
                  <a:latin typeface="+mn-ea"/>
                </a:endParaRPr>
              </a:p>
              <a:p>
                <a:endParaRPr lang="en-US" altLang="zh-CN" sz="2400" dirty="0" smtClean="0">
                  <a:latin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608083"/>
                <a:ext cx="9775204" cy="4887310"/>
              </a:xfrm>
              <a:blipFill rotWithShape="0">
                <a:blip r:embed="rId3"/>
                <a:stretch>
                  <a:fillRect l="-499" t="-998"/>
                </a:stretch>
              </a:blipFill>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1000125" y="4082387"/>
            <a:ext cx="7124700" cy="2324100"/>
          </a:xfrm>
          <a:prstGeom prst="rect">
            <a:avLst/>
          </a:prstGeom>
        </p:spPr>
      </p:pic>
      <p:pic>
        <p:nvPicPr>
          <p:cNvPr id="7" name="图片 6"/>
          <p:cNvPicPr>
            <a:picLocks noChangeAspect="1"/>
          </p:cNvPicPr>
          <p:nvPr/>
        </p:nvPicPr>
        <p:blipFill rotWithShape="1">
          <a:blip r:embed="rId5"/>
          <a:srcRect b="10222"/>
          <a:stretch/>
        </p:blipFill>
        <p:spPr>
          <a:xfrm>
            <a:off x="6268157" y="1547649"/>
            <a:ext cx="2944867" cy="2534738"/>
          </a:xfrm>
          <a:prstGeom prst="rect">
            <a:avLst/>
          </a:prstGeom>
        </p:spPr>
      </p:pic>
    </p:spTree>
    <p:extLst>
      <p:ext uri="{BB962C8B-B14F-4D97-AF65-F5344CB8AC3E}">
        <p14:creationId xmlns:p14="http://schemas.microsoft.com/office/powerpoint/2010/main" val="616816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62607"/>
            <a:ext cx="8596668" cy="1072055"/>
          </a:xfrm>
        </p:spPr>
        <p:txBody>
          <a:bodyPr/>
          <a:lstStyle/>
          <a:p>
            <a:r>
              <a:rPr lang="zh-CN" altLang="en-US" b="1" dirty="0" smtClean="0"/>
              <a:t>定义一个向量</a:t>
            </a:r>
            <a:endParaRPr lang="zh-CN" altLang="en-US" b="1" dirty="0"/>
          </a:p>
        </p:txBody>
      </p:sp>
      <p:sp>
        <p:nvSpPr>
          <p:cNvPr id="3" name="内容占位符 2"/>
          <p:cNvSpPr>
            <a:spLocks noGrp="1"/>
          </p:cNvSpPr>
          <p:nvPr>
            <p:ph idx="1"/>
          </p:nvPr>
        </p:nvSpPr>
        <p:spPr>
          <a:xfrm>
            <a:off x="677334" y="1608083"/>
            <a:ext cx="9775204" cy="4887310"/>
          </a:xfrm>
        </p:spPr>
        <p:txBody>
          <a:bodyPr>
            <a:normAutofit/>
          </a:bodyPr>
          <a:lstStyle/>
          <a:p>
            <a:endParaRPr lang="en-US" altLang="zh-CN" sz="2400" dirty="0" smtClean="0"/>
          </a:p>
        </p:txBody>
      </p:sp>
      <p:pic>
        <p:nvPicPr>
          <p:cNvPr id="5" name="图片 4"/>
          <p:cNvPicPr>
            <a:picLocks noChangeAspect="1"/>
          </p:cNvPicPr>
          <p:nvPr/>
        </p:nvPicPr>
        <p:blipFill>
          <a:blip r:embed="rId3"/>
          <a:stretch>
            <a:fillRect/>
          </a:stretch>
        </p:blipFill>
        <p:spPr>
          <a:xfrm>
            <a:off x="677334" y="1434662"/>
            <a:ext cx="6962775" cy="4419600"/>
          </a:xfrm>
          <a:prstGeom prst="rect">
            <a:avLst/>
          </a:prstGeom>
        </p:spPr>
      </p:pic>
      <p:pic>
        <p:nvPicPr>
          <p:cNvPr id="7" name="图片 6"/>
          <p:cNvPicPr>
            <a:picLocks noChangeAspect="1"/>
          </p:cNvPicPr>
          <p:nvPr/>
        </p:nvPicPr>
        <p:blipFill>
          <a:blip r:embed="rId4"/>
          <a:stretch>
            <a:fillRect/>
          </a:stretch>
        </p:blipFill>
        <p:spPr>
          <a:xfrm>
            <a:off x="6080579" y="3652174"/>
            <a:ext cx="5372100" cy="2571750"/>
          </a:xfrm>
          <a:prstGeom prst="rect">
            <a:avLst/>
          </a:prstGeom>
        </p:spPr>
      </p:pic>
    </p:spTree>
    <p:extLst>
      <p:ext uri="{BB962C8B-B14F-4D97-AF65-F5344CB8AC3E}">
        <p14:creationId xmlns:p14="http://schemas.microsoft.com/office/powerpoint/2010/main" val="2415472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CM - 高精度">
      <a:majorFont>
        <a:latin typeface="Calibri"/>
        <a:ea typeface="微软雅黑"/>
        <a:cs typeface=""/>
      </a:majorFont>
      <a:minorFont>
        <a:latin typeface="Consolas"/>
        <a:ea typeface="微软雅黑"/>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763</TotalTime>
  <Words>2772</Words>
  <Application>Microsoft Office PowerPoint</Application>
  <PresentationFormat>宽屏</PresentationFormat>
  <Paragraphs>353</Paragraphs>
  <Slides>38</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宋体</vt:lpstr>
      <vt:lpstr>微软雅黑</vt:lpstr>
      <vt:lpstr>Arial</vt:lpstr>
      <vt:lpstr>Calibri</vt:lpstr>
      <vt:lpstr>Cambria Math</vt:lpstr>
      <vt:lpstr>Consolas</vt:lpstr>
      <vt:lpstr>Wingdings 3</vt:lpstr>
      <vt:lpstr>平面</vt:lpstr>
      <vt:lpstr>计算几何</vt:lpstr>
      <vt:lpstr>目录</vt:lpstr>
      <vt:lpstr>先看一个例题</vt:lpstr>
      <vt:lpstr>分析运动情况</vt:lpstr>
      <vt:lpstr>判断两圆相交</vt:lpstr>
      <vt:lpstr>转化成高中数学题</vt:lpstr>
      <vt:lpstr>Ⅰ.平面直角坐标系</vt:lpstr>
      <vt:lpstr>向量</vt:lpstr>
      <vt:lpstr>定义一个向量</vt:lpstr>
      <vt:lpstr>线段</vt:lpstr>
      <vt:lpstr>直线</vt:lpstr>
      <vt:lpstr>直线</vt:lpstr>
      <vt:lpstr>直线与线段求交点</vt:lpstr>
      <vt:lpstr>线段与线段求交点</vt:lpstr>
      <vt:lpstr>线段与线段求交点</vt:lpstr>
      <vt:lpstr>线段与线段求交点（另一种写法）</vt:lpstr>
      <vt:lpstr>圆</vt:lpstr>
      <vt:lpstr>判定圆的相交</vt:lpstr>
      <vt:lpstr>三角形</vt:lpstr>
      <vt:lpstr>三角形</vt:lpstr>
      <vt:lpstr>三角形求交点</vt:lpstr>
      <vt:lpstr>多边形</vt:lpstr>
      <vt:lpstr>判断点在多边形内</vt:lpstr>
      <vt:lpstr>多边形相交</vt:lpstr>
      <vt:lpstr>凸包求交集</vt:lpstr>
      <vt:lpstr>平面运动</vt:lpstr>
      <vt:lpstr>碰撞检测</vt:lpstr>
      <vt:lpstr>Ⅱ.计算几何模板</vt:lpstr>
      <vt:lpstr>求凸包</vt:lpstr>
      <vt:lpstr>旋转卡壳</vt:lpstr>
      <vt:lpstr>半平面交</vt:lpstr>
      <vt:lpstr>计算几何模板</vt:lpstr>
      <vt:lpstr>Ⅲ.迭代逼近方法</vt:lpstr>
      <vt:lpstr>迭代和逼近有啥用呢？</vt:lpstr>
      <vt:lpstr>牛顿迭代法和二分法求函数的零点</vt:lpstr>
      <vt:lpstr>牛顿迭代法和二分法求函数的零点</vt:lpstr>
      <vt:lpstr>牛顿迭代法和二分法求的代码</vt:lpstr>
      <vt:lpstr>泰勒展开式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dc:title>
  <dc:creator>C-force</dc:creator>
  <cp:lastModifiedBy>C-force</cp:lastModifiedBy>
  <cp:revision>128</cp:revision>
  <dcterms:created xsi:type="dcterms:W3CDTF">2019-05-10T00:56:12Z</dcterms:created>
  <dcterms:modified xsi:type="dcterms:W3CDTF">2019-05-27T12:22:32Z</dcterms:modified>
</cp:coreProperties>
</file>