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1" r:id="rId7"/>
    <p:sldId id="262" r:id="rId8"/>
    <p:sldId id="267" r:id="rId9"/>
    <p:sldId id="265" r:id="rId10"/>
    <p:sldId id="266" r:id="rId11"/>
    <p:sldId id="271" r:id="rId12"/>
    <p:sldId id="270" r:id="rId13"/>
    <p:sldId id="268" r:id="rId14"/>
    <p:sldId id="287" r:id="rId15"/>
    <p:sldId id="289" r:id="rId16"/>
    <p:sldId id="272" r:id="rId17"/>
    <p:sldId id="288" r:id="rId18"/>
    <p:sldId id="264" r:id="rId19"/>
    <p:sldId id="274" r:id="rId20"/>
    <p:sldId id="276" r:id="rId21"/>
    <p:sldId id="279" r:id="rId22"/>
    <p:sldId id="280" r:id="rId23"/>
    <p:sldId id="281" r:id="rId24"/>
    <p:sldId id="283" r:id="rId25"/>
    <p:sldId id="285" r:id="rId26"/>
    <p:sldId id="286" r:id="rId27"/>
    <p:sldId id="290" r:id="rId28"/>
    <p:sldId id="299" r:id="rId29"/>
    <p:sldId id="282" r:id="rId30"/>
    <p:sldId id="302" r:id="rId31"/>
    <p:sldId id="303" r:id="rId32"/>
    <p:sldId id="300" r:id="rId33"/>
    <p:sldId id="301" r:id="rId34"/>
    <p:sldId id="284" r:id="rId35"/>
    <p:sldId id="291" r:id="rId36"/>
    <p:sldId id="292" r:id="rId37"/>
    <p:sldId id="297" r:id="rId38"/>
    <p:sldId id="298" r:id="rId39"/>
    <p:sldId id="295" r:id="rId40"/>
    <p:sldId id="296" r:id="rId41"/>
    <p:sldId id="294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00FF0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FAE82-130C-453A-9C85-62C3680460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B3384-7F9D-4B91-BBD4-58C57E50AD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B3384-7F9D-4B91-BBD4-58C57E50AD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B3384-7F9D-4B91-BBD4-58C57E50AD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B3384-7F9D-4B91-BBD4-58C57E50AD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4F93-C31F-48A2-A6AD-5598D076699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ACM </a:t>
            </a:r>
            <a:r>
              <a:rPr lang="zh-CN" altLang="en-US" smtClean="0"/>
              <a:t>高精度计算 </a:t>
            </a:r>
            <a:r>
              <a:rPr lang="en-US" altLang="zh-CN" smtClean="0"/>
              <a:t>C-force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9706-8793-46BE-A639-5BBA75872E66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E167-8B20-4E16-953A-EEFC3AFFA30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ACM </a:t>
            </a:r>
            <a:r>
              <a:rPr lang="zh-CN" altLang="en-US" smtClean="0"/>
              <a:t>高精度计算 </a:t>
            </a:r>
            <a:r>
              <a:rPr lang="en-US" altLang="zh-CN" smtClean="0"/>
              <a:t>C-force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9706-8793-46BE-A639-5BBA75872E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5B97-36A2-4493-B7E6-6520058627C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ACM </a:t>
            </a:r>
            <a:r>
              <a:rPr lang="zh-CN" altLang="en-US" smtClean="0"/>
              <a:t>高精度计算 </a:t>
            </a:r>
            <a:r>
              <a:rPr lang="en-US" altLang="zh-CN" smtClean="0"/>
              <a:t>C-force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9706-8793-46BE-A639-5BBA75872E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FBA4-2CCD-44C5-B7CE-FEC8C563742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ACM </a:t>
            </a:r>
            <a:r>
              <a:rPr lang="zh-CN" altLang="en-US" smtClean="0"/>
              <a:t>高精度计算 </a:t>
            </a:r>
            <a:r>
              <a:rPr lang="en-US" altLang="zh-CN" smtClean="0"/>
              <a:t>C-force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9706-8793-46BE-A639-5BBA75872E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B254-C9F9-402C-992D-80A36F5D537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ACM </a:t>
            </a:r>
            <a:r>
              <a:rPr lang="zh-CN" altLang="en-US" smtClean="0"/>
              <a:t>高精度计算 </a:t>
            </a:r>
            <a:r>
              <a:rPr lang="en-US" altLang="zh-CN" smtClean="0"/>
              <a:t>C-force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9706-8793-46BE-A639-5BBA75872E66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DE11-9C1A-496C-9A09-8E0DF8AF860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ACM </a:t>
            </a:r>
            <a:r>
              <a:rPr lang="zh-CN" altLang="en-US" smtClean="0"/>
              <a:t>高精度计算 </a:t>
            </a:r>
            <a:r>
              <a:rPr lang="en-US" altLang="zh-CN" smtClean="0"/>
              <a:t>C-force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9706-8793-46BE-A639-5BBA75872E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91DB8-CC8E-4DAD-945B-6B06279F45A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ACM </a:t>
            </a:r>
            <a:r>
              <a:rPr lang="zh-CN" altLang="en-US" smtClean="0"/>
              <a:t>高精度计算 </a:t>
            </a:r>
            <a:r>
              <a:rPr lang="en-US" altLang="zh-CN" smtClean="0"/>
              <a:t>C-force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9706-8793-46BE-A639-5BBA75872E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610A-561C-4A20-B203-A43878CF4CA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ACM </a:t>
            </a:r>
            <a:r>
              <a:rPr lang="zh-CN" altLang="en-US" smtClean="0"/>
              <a:t>高精度计算 </a:t>
            </a:r>
            <a:r>
              <a:rPr lang="en-US" altLang="zh-CN" smtClean="0"/>
              <a:t>C-force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9706-8793-46BE-A639-5BBA75872E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EB30-BDC3-4E97-87B1-769128B5A095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ACM </a:t>
            </a:r>
            <a:r>
              <a:rPr lang="zh-CN" altLang="en-US" smtClean="0"/>
              <a:t>高精度计算 </a:t>
            </a:r>
            <a:r>
              <a:rPr lang="en-US" altLang="zh-CN" smtClean="0"/>
              <a:t>C-force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9706-8793-46BE-A639-5BBA75872E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2B1EF8C-1613-49B8-9737-2698BEF25E1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ACM </a:t>
            </a:r>
            <a:r>
              <a:rPr lang="zh-CN" altLang="en-US" smtClean="0"/>
              <a:t>高精度计算 </a:t>
            </a:r>
            <a:r>
              <a:rPr lang="en-US" altLang="zh-CN" smtClean="0"/>
              <a:t>C-force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709706-8793-46BE-A639-5BBA75872E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BFE08-5CF2-4ABE-A963-54773879779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ACM </a:t>
            </a:r>
            <a:r>
              <a:rPr lang="zh-CN" altLang="en-US" smtClean="0"/>
              <a:t>高精度计算 </a:t>
            </a:r>
            <a:r>
              <a:rPr lang="en-US" altLang="zh-CN" smtClean="0"/>
              <a:t>C-force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9706-8793-46BE-A639-5BBA75872E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A625EEE-2DB8-4A50-B041-301E3356CDF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ACM </a:t>
            </a:r>
            <a:r>
              <a:rPr lang="zh-CN" altLang="en-US" smtClean="0"/>
              <a:t>高精度计算 </a:t>
            </a:r>
            <a:r>
              <a:rPr lang="en-US" altLang="zh-CN" smtClean="0"/>
              <a:t>C-force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8709706-8793-46BE-A639-5BBA75872E66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GIF"/><Relationship Id="rId1" Type="http://schemas.openxmlformats.org/officeDocument/2006/relationships/image" Target="../media/image2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524750" y="2324100"/>
            <a:ext cx="3962400" cy="34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 smtClean="0"/>
              <a:t>高精度计算</a:t>
            </a:r>
            <a:endParaRPr lang="zh-CN" altLang="en-US" sz="66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 smtClean="0"/>
              <a:t>小</a:t>
            </a:r>
            <a:r>
              <a:rPr lang="en-US" altLang="zh-CN" dirty="0" smtClean="0"/>
              <a:t>C</a:t>
            </a:r>
            <a:r>
              <a:rPr lang="zh-CN" altLang="en-US" dirty="0" smtClean="0"/>
              <a:t>同学</a:t>
            </a:r>
            <a:endParaRPr lang="zh-CN" altLang="en-US" dirty="0" smtClean="0"/>
          </a:p>
          <a:p>
            <a:pPr>
              <a:spcBef>
                <a:spcPts val="600"/>
              </a:spcBef>
            </a:pP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04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04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4057650"/>
            <a:ext cx="1257300" cy="14369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/>
          <p:nvPr/>
        </p:nvSpPr>
        <p:spPr>
          <a:xfrm>
            <a:off x="778286" y="725214"/>
            <a:ext cx="10635428" cy="5517931"/>
          </a:xfrm>
          <a:prstGeom prst="rect">
            <a:avLst/>
          </a:prstGeom>
        </p:spPr>
        <p:txBody>
          <a:bodyPr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+mn-ea"/>
              </a:rPr>
              <a:t>以上是大数的压位存储的原理，至于代码实现其实非常容易。</a:t>
            </a:r>
            <a:endParaRPr lang="en-US" altLang="zh-CN" sz="2400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+mn-ea"/>
              </a:rPr>
              <a:t>只需要在之前代码的基础之上，把求和之后取模的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BASE</a:t>
            </a:r>
            <a:r>
              <a:rPr lang="zh-CN" altLang="en-US" sz="2400" dirty="0" smtClean="0">
                <a:latin typeface="+mn-ea"/>
              </a:rPr>
              <a:t>变量（或者是最开始写的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mod</a:t>
            </a:r>
            <a:r>
              <a:rPr lang="zh-CN" altLang="en-US" sz="2400" dirty="0" smtClean="0">
                <a:latin typeface="+mn-ea"/>
              </a:rPr>
              <a:t>变量）的值从</a:t>
            </a:r>
            <a:r>
              <a:rPr lang="en-US" altLang="zh-CN" sz="2400" dirty="0" smtClean="0">
                <a:latin typeface="+mn-ea"/>
              </a:rPr>
              <a:t>10</a:t>
            </a:r>
            <a:r>
              <a:rPr lang="zh-CN" altLang="en-US" sz="2400" dirty="0" smtClean="0">
                <a:latin typeface="+mn-ea"/>
              </a:rPr>
              <a:t>调整为</a:t>
            </a:r>
            <a:r>
              <a:rPr lang="en-US" altLang="zh-CN" sz="2400" dirty="0" smtClean="0">
                <a:latin typeface="+mn-ea"/>
              </a:rPr>
              <a:t>10^m</a:t>
            </a:r>
            <a:r>
              <a:rPr lang="zh-CN" altLang="en-US" sz="2400" dirty="0" smtClean="0">
                <a:latin typeface="+mn-ea"/>
              </a:rPr>
              <a:t>就可以了。</a:t>
            </a:r>
            <a:endParaRPr lang="en-US" altLang="zh-CN" sz="2400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+mn-ea"/>
              </a:rPr>
              <a:t>例如：以</a:t>
            </a:r>
            <a:r>
              <a:rPr lang="en-US" altLang="zh-CN" sz="2400" dirty="0" smtClean="0">
                <a:latin typeface="+mn-ea"/>
              </a:rPr>
              <a:t>4</a:t>
            </a:r>
            <a:r>
              <a:rPr lang="zh-CN" altLang="en-US" sz="2400" dirty="0" smtClean="0">
                <a:latin typeface="+mn-ea"/>
              </a:rPr>
              <a:t>位存储的方式计算</a:t>
            </a:r>
            <a:r>
              <a:rPr lang="en-US" altLang="zh-CN" sz="2400" dirty="0" smtClean="0">
                <a:latin typeface="+mn-ea"/>
              </a:rPr>
              <a:t>12345+67890=?</a:t>
            </a:r>
            <a:endParaRPr lang="en-US" altLang="zh-CN" sz="2400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+mn-ea"/>
              </a:rPr>
              <a:t>数组</a:t>
            </a:r>
            <a:r>
              <a:rPr lang="en-US" altLang="zh-CN" sz="2400" dirty="0" smtClean="0">
                <a:latin typeface="+mn-ea"/>
              </a:rPr>
              <a:t>a[2]={2345,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000</a:t>
            </a:r>
            <a:r>
              <a:rPr lang="en-US" altLang="zh-CN" sz="2400" dirty="0" smtClean="0">
                <a:latin typeface="+mn-ea"/>
              </a:rPr>
              <a:t>1}</a:t>
            </a:r>
            <a:r>
              <a:rPr lang="zh-CN" altLang="en-US" sz="2400" dirty="0" smtClean="0">
                <a:latin typeface="+mn-ea"/>
              </a:rPr>
              <a:t>，数组</a:t>
            </a:r>
            <a:r>
              <a:rPr lang="en-US" altLang="zh-CN" sz="2400" dirty="0" smtClean="0">
                <a:latin typeface="+mn-ea"/>
              </a:rPr>
              <a:t>b[2]={7890,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000</a:t>
            </a:r>
            <a:r>
              <a:rPr lang="en-US" altLang="zh-CN" sz="2400" dirty="0" smtClean="0">
                <a:latin typeface="+mn-ea"/>
              </a:rPr>
              <a:t>6}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+mn-ea"/>
              </a:rPr>
              <a:t>首先对“个位”进行运算，</a:t>
            </a:r>
            <a:r>
              <a:rPr lang="en-US" altLang="zh-CN" sz="2400" dirty="0" smtClean="0">
                <a:latin typeface="+mn-ea"/>
              </a:rPr>
              <a:t>2345+7890=10235</a:t>
            </a:r>
            <a:r>
              <a:rPr lang="zh-CN" altLang="en-US" sz="2400" dirty="0" smtClean="0">
                <a:latin typeface="+mn-ea"/>
              </a:rPr>
              <a:t>，将得到的结果对</a:t>
            </a:r>
            <a:r>
              <a:rPr lang="en-US" altLang="zh-CN" sz="2400" dirty="0" smtClean="0">
                <a:latin typeface="+mn-ea"/>
              </a:rPr>
              <a:t>10000</a:t>
            </a:r>
            <a:r>
              <a:rPr lang="zh-CN" altLang="en-US" sz="2400" dirty="0" smtClean="0">
                <a:latin typeface="+mn-ea"/>
              </a:rPr>
              <a:t>取模（之前是对</a:t>
            </a:r>
            <a:r>
              <a:rPr lang="en-US" altLang="zh-CN" sz="2400" dirty="0" smtClean="0">
                <a:latin typeface="+mn-ea"/>
              </a:rPr>
              <a:t>10</a:t>
            </a:r>
            <a:r>
              <a:rPr lang="zh-CN" altLang="en-US" sz="2400" dirty="0" smtClean="0">
                <a:latin typeface="+mn-ea"/>
              </a:rPr>
              <a:t>取模），得到</a:t>
            </a:r>
            <a:r>
              <a:rPr lang="en-US" altLang="zh-CN" sz="2400" dirty="0" smtClean="0">
                <a:latin typeface="+mn-ea"/>
              </a:rPr>
              <a:t>235</a:t>
            </a:r>
            <a:r>
              <a:rPr lang="zh-CN" altLang="en-US" sz="2400" dirty="0" smtClean="0">
                <a:latin typeface="+mn-ea"/>
              </a:rPr>
              <a:t>，存在</a:t>
            </a:r>
            <a:r>
              <a:rPr lang="en-US" altLang="zh-CN" sz="2400" dirty="0" smtClean="0">
                <a:latin typeface="+mn-ea"/>
              </a:rPr>
              <a:t>c[0]</a:t>
            </a:r>
            <a:r>
              <a:rPr lang="zh-CN" altLang="en-US" sz="2400" dirty="0" smtClean="0">
                <a:latin typeface="+mn-ea"/>
              </a:rPr>
              <a:t>的位置。然后向高位进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，计算</a:t>
            </a:r>
            <a:r>
              <a:rPr lang="en-US" altLang="zh-CN" sz="2400" dirty="0" smtClean="0">
                <a:latin typeface="+mn-ea"/>
              </a:rPr>
              <a:t>1+6+1=8</a:t>
            </a:r>
            <a:r>
              <a:rPr lang="zh-CN" altLang="en-US" sz="2400" dirty="0" smtClean="0">
                <a:latin typeface="+mn-ea"/>
              </a:rPr>
              <a:t>，存在</a:t>
            </a:r>
            <a:r>
              <a:rPr lang="en-US" altLang="zh-CN" sz="2400" dirty="0" smtClean="0">
                <a:latin typeface="+mn-ea"/>
              </a:rPr>
              <a:t>c[1]</a:t>
            </a:r>
            <a:r>
              <a:rPr lang="zh-CN" altLang="en-US" sz="2400" dirty="0" smtClean="0">
                <a:latin typeface="+mn-ea"/>
              </a:rPr>
              <a:t>的位置。最终结果：数组</a:t>
            </a:r>
            <a:r>
              <a:rPr lang="en-US" altLang="zh-CN" sz="2400" dirty="0" smtClean="0">
                <a:latin typeface="+mn-ea"/>
              </a:rPr>
              <a:t>c[2]={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0</a:t>
            </a:r>
            <a:r>
              <a:rPr lang="en-US" altLang="zh-CN" sz="2400" dirty="0" smtClean="0">
                <a:latin typeface="+mn-ea"/>
              </a:rPr>
              <a:t>235,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000</a:t>
            </a:r>
            <a:r>
              <a:rPr lang="en-US" altLang="zh-CN" sz="2400" dirty="0" smtClean="0">
                <a:latin typeface="+mn-ea"/>
              </a:rPr>
              <a:t>8}</a:t>
            </a:r>
            <a:r>
              <a:rPr lang="zh-CN" altLang="en-US" sz="2400" dirty="0" smtClean="0">
                <a:latin typeface="+mn-ea"/>
              </a:rPr>
              <a:t>，所以答案是</a:t>
            </a:r>
            <a:r>
              <a:rPr lang="en-US" altLang="zh-CN" sz="2400" dirty="0" smtClean="0">
                <a:latin typeface="+mn-ea"/>
              </a:rPr>
              <a:t>80235</a:t>
            </a:r>
            <a:r>
              <a:rPr lang="zh-CN" altLang="en-US" sz="2400" dirty="0" smtClean="0">
                <a:latin typeface="+mn-ea"/>
              </a:rPr>
              <a:t>。</a:t>
            </a:r>
            <a:r>
              <a:rPr lang="zh-CN" altLang="en-US" sz="2400" dirty="0" smtClean="0">
                <a:solidFill>
                  <a:srgbClr val="C00000"/>
                </a:solidFill>
                <a:latin typeface="+mn-ea"/>
              </a:rPr>
              <a:t>在压位的情况下需要特别注意补零的问题。</a:t>
            </a:r>
            <a:endParaRPr lang="en-US" altLang="zh-CN" sz="2400" dirty="0" smtClean="0">
              <a:solidFill>
                <a:srgbClr val="C0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98483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cap="none" dirty="0" smtClean="0"/>
              <a:t>4. </a:t>
            </a:r>
            <a:r>
              <a:rPr lang="zh-CN" altLang="en-US" sz="4800" b="1" cap="none" dirty="0" smtClean="0"/>
              <a:t>大数的输入和输出</a:t>
            </a:r>
            <a:endParaRPr lang="zh-CN" altLang="en-US" sz="4800" b="1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8286" y="2238703"/>
            <a:ext cx="10635428" cy="3552498"/>
          </a:xfrm>
        </p:spPr>
        <p:txBody>
          <a:bodyPr anchor="t"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 smtClean="0">
                <a:latin typeface="+mn-ea"/>
              </a:rPr>
              <a:t>如果要使用大数的话，就不能直接用</a:t>
            </a:r>
            <a:r>
              <a:rPr lang="en-US" altLang="zh-CN" sz="2400" b="1" cap="none" dirty="0" err="1" smtClean="0">
                <a:solidFill>
                  <a:srgbClr val="C00000"/>
                </a:solidFill>
                <a:latin typeface="+mn-ea"/>
              </a:rPr>
              <a:t>scanf</a:t>
            </a:r>
            <a:r>
              <a:rPr lang="en-US" altLang="zh-CN" sz="2400" cap="none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zh-CN" sz="2400" b="1" cap="none" dirty="0" err="1" smtClean="0">
                <a:solidFill>
                  <a:srgbClr val="C00000"/>
                </a:solidFill>
                <a:latin typeface="+mn-ea"/>
              </a:rPr>
              <a:t>printf</a:t>
            </a:r>
            <a:r>
              <a:rPr lang="zh-CN" altLang="en-US" sz="2400" cap="none" dirty="0" smtClean="0">
                <a:latin typeface="+mn-ea"/>
              </a:rPr>
              <a:t>或者</a:t>
            </a:r>
            <a:r>
              <a:rPr lang="en-US" altLang="zh-CN" sz="2400" b="1" cap="none" dirty="0" err="1" smtClean="0">
                <a:solidFill>
                  <a:srgbClr val="C00000"/>
                </a:solidFill>
                <a:latin typeface="+mn-ea"/>
              </a:rPr>
              <a:t>cin</a:t>
            </a:r>
            <a:r>
              <a:rPr lang="en-US" altLang="zh-CN" sz="2400" cap="none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zh-CN" sz="2400" b="1" cap="none" dirty="0" err="1" smtClean="0">
                <a:solidFill>
                  <a:srgbClr val="C00000"/>
                </a:solidFill>
                <a:latin typeface="+mn-ea"/>
              </a:rPr>
              <a:t>cout</a:t>
            </a:r>
            <a:r>
              <a:rPr lang="zh-CN" altLang="en-US" sz="2400" cap="none" dirty="0" smtClean="0">
                <a:latin typeface="+mn-ea"/>
              </a:rPr>
              <a:t>来进行输入输出了。我们需要自己来编写输入输出函数。</a:t>
            </a: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 smtClean="0">
                <a:latin typeface="+mn-ea"/>
              </a:rPr>
              <a:t>首先可以明确的是，大数要以字符串的形式来输入输出，那我们可以写一个字符串转大数的</a:t>
            </a:r>
            <a:r>
              <a:rPr lang="en-US" altLang="zh-CN" sz="2400" b="1" cap="none" dirty="0" smtClean="0">
                <a:solidFill>
                  <a:srgbClr val="C00000"/>
                </a:solidFill>
                <a:latin typeface="+mn-ea"/>
              </a:rPr>
              <a:t>str2num()</a:t>
            </a:r>
            <a:r>
              <a:rPr lang="zh-CN" altLang="en-US" sz="2400" cap="none" dirty="0" smtClean="0">
                <a:latin typeface="+mn-ea"/>
              </a:rPr>
              <a:t>函数，以及大数输出的</a:t>
            </a:r>
            <a:r>
              <a:rPr lang="en-US" altLang="zh-CN" sz="2400" b="1" cap="none" dirty="0" smtClean="0">
                <a:solidFill>
                  <a:srgbClr val="C00000"/>
                </a:solidFill>
                <a:latin typeface="+mn-ea"/>
              </a:rPr>
              <a:t>output()</a:t>
            </a:r>
            <a:r>
              <a:rPr lang="zh-CN" altLang="en-US" sz="2400" cap="none" dirty="0" smtClean="0">
                <a:latin typeface="+mn-ea"/>
              </a:rPr>
              <a:t>函数。</a:t>
            </a: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 smtClean="0">
                <a:solidFill>
                  <a:srgbClr val="C00000"/>
                </a:solidFill>
                <a:latin typeface="+mn-ea"/>
              </a:rPr>
              <a:t>注意：大数的倒序存储和倒序输出。</a:t>
            </a:r>
            <a:endParaRPr lang="zh-CN" altLang="en-US" sz="2400" cap="none" dirty="0">
              <a:solidFill>
                <a:srgbClr val="C0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8286" y="850900"/>
            <a:ext cx="10635428" cy="5171528"/>
          </a:xfrm>
        </p:spPr>
        <p:txBody>
          <a:bodyPr anchor="t"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cap="none" dirty="0" smtClean="0">
                <a:latin typeface="+mn-ea"/>
              </a:rPr>
              <a:t>【</a:t>
            </a:r>
            <a:r>
              <a:rPr lang="zh-CN" altLang="en-US" sz="2400" cap="none" dirty="0" smtClean="0">
                <a:latin typeface="+mn-ea"/>
              </a:rPr>
              <a:t>代码</a:t>
            </a:r>
            <a:r>
              <a:rPr lang="en-US" altLang="zh-CN" sz="2400" cap="none" dirty="0">
                <a:latin typeface="+mn-ea"/>
              </a:rPr>
              <a:t>2</a:t>
            </a:r>
            <a:r>
              <a:rPr lang="en-US" altLang="zh-CN" sz="2400" cap="none" dirty="0" smtClean="0">
                <a:latin typeface="+mn-ea"/>
              </a:rPr>
              <a:t>-a】</a:t>
            </a:r>
            <a:r>
              <a:rPr lang="zh-CN" altLang="en-US" sz="2400" cap="none" dirty="0" smtClean="0">
                <a:latin typeface="+mn-ea"/>
              </a:rPr>
              <a:t>字符串转大数函数</a:t>
            </a:r>
            <a:r>
              <a:rPr lang="en-US" altLang="zh-CN" sz="2400" cap="none" dirty="0" smtClean="0">
                <a:latin typeface="+mn-ea"/>
              </a:rPr>
              <a:t>Ⅰ</a:t>
            </a:r>
            <a:r>
              <a:rPr lang="zh-CN" altLang="en-US" sz="2400" cap="none" dirty="0" smtClean="0">
                <a:latin typeface="+mn-ea"/>
              </a:rPr>
              <a:t>。（</a:t>
            </a:r>
            <a:r>
              <a:rPr lang="en-US" altLang="zh-CN" sz="2400" cap="none" dirty="0" smtClean="0">
                <a:latin typeface="+mn-ea"/>
              </a:rPr>
              <a:t>1</a:t>
            </a:r>
            <a:r>
              <a:rPr lang="zh-CN" altLang="en-US" sz="2400" cap="none" dirty="0" smtClean="0">
                <a:latin typeface="+mn-ea"/>
              </a:rPr>
              <a:t>位存储</a:t>
            </a:r>
            <a:r>
              <a:rPr lang="en-US" altLang="zh-CN" sz="2400" cap="none" dirty="0" smtClean="0">
                <a:latin typeface="+mn-ea"/>
              </a:rPr>
              <a:t>+</a:t>
            </a:r>
            <a:r>
              <a:rPr lang="zh-CN" altLang="en-US" sz="2400" cap="none" dirty="0" smtClean="0">
                <a:latin typeface="+mn-ea"/>
              </a:rPr>
              <a:t>数组）</a:t>
            </a: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cap="none" dirty="0">
                <a:latin typeface="+mn-ea"/>
              </a:rPr>
              <a:t>【</a:t>
            </a:r>
            <a:r>
              <a:rPr lang="zh-CN" altLang="en-US" sz="2400" cap="none" dirty="0">
                <a:latin typeface="+mn-ea"/>
              </a:rPr>
              <a:t>代码</a:t>
            </a:r>
            <a:r>
              <a:rPr lang="en-US" altLang="zh-CN" sz="2400" cap="none" dirty="0">
                <a:latin typeface="+mn-ea"/>
              </a:rPr>
              <a:t>2-b】</a:t>
            </a:r>
            <a:r>
              <a:rPr lang="zh-CN" altLang="en-US" sz="2400" cap="none" dirty="0">
                <a:latin typeface="+mn-ea"/>
              </a:rPr>
              <a:t>大数的输出</a:t>
            </a:r>
            <a:r>
              <a:rPr lang="zh-CN" altLang="en-US" sz="2400" cap="none" dirty="0" smtClean="0">
                <a:latin typeface="+mn-ea"/>
              </a:rPr>
              <a:t>函数</a:t>
            </a:r>
            <a:r>
              <a:rPr lang="en-US" altLang="zh-CN" sz="2400" cap="none" dirty="0" smtClean="0">
                <a:latin typeface="+mn-ea"/>
              </a:rPr>
              <a:t>Ⅰ</a:t>
            </a:r>
            <a:r>
              <a:rPr lang="zh-CN" altLang="en-US" sz="2400" cap="none" dirty="0" smtClean="0">
                <a:latin typeface="+mn-ea"/>
              </a:rPr>
              <a:t>。</a:t>
            </a:r>
            <a:r>
              <a:rPr lang="zh-CN" altLang="en-US" sz="2400" cap="none" dirty="0">
                <a:latin typeface="+mn-ea"/>
              </a:rPr>
              <a:t>（</a:t>
            </a:r>
            <a:r>
              <a:rPr lang="en-US" altLang="zh-CN" sz="2400" cap="none" dirty="0">
                <a:latin typeface="+mn-ea"/>
              </a:rPr>
              <a:t>1</a:t>
            </a:r>
            <a:r>
              <a:rPr lang="zh-CN" altLang="en-US" sz="2400" cap="none" dirty="0">
                <a:latin typeface="+mn-ea"/>
              </a:rPr>
              <a:t>位存储</a:t>
            </a:r>
            <a:r>
              <a:rPr lang="en-US" altLang="zh-CN" sz="2400" cap="none" dirty="0">
                <a:latin typeface="+mn-ea"/>
              </a:rPr>
              <a:t>+</a:t>
            </a:r>
            <a:r>
              <a:rPr lang="zh-CN" altLang="en-US" sz="2400" cap="none" dirty="0">
                <a:latin typeface="+mn-ea"/>
              </a:rPr>
              <a:t>数组）</a:t>
            </a: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>
              <a:latin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1048275" y="1542874"/>
            <a:ext cx="10038029" cy="221310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74375" y="2468603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# </a:t>
            </a:r>
            <a:r>
              <a:rPr lang="zh-CN" altLang="en-US" dirty="0" smtClean="0">
                <a:solidFill>
                  <a:srgbClr val="FFFF00"/>
                </a:solidFill>
              </a:rPr>
              <a:t>注意倒序存储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74375" y="1868568"/>
            <a:ext cx="343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# </a:t>
            </a:r>
            <a:r>
              <a:rPr lang="zh-CN" altLang="en-US" dirty="0" smtClean="0">
                <a:solidFill>
                  <a:srgbClr val="FFFF00"/>
                </a:solidFill>
              </a:rPr>
              <a:t>字符串的长度就是大数的长度</a:t>
            </a:r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86" y="4680441"/>
            <a:ext cx="10009318" cy="97155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949759" y="4981554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# </a:t>
            </a:r>
            <a:r>
              <a:rPr lang="zh-CN" altLang="en-US" dirty="0" smtClean="0">
                <a:solidFill>
                  <a:srgbClr val="FFFF00"/>
                </a:solidFill>
              </a:rPr>
              <a:t>这真没啥可说的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"/>
          <p:cNvSpPr txBox="1"/>
          <p:nvPr/>
        </p:nvSpPr>
        <p:spPr>
          <a:xfrm>
            <a:off x="778286" y="850900"/>
            <a:ext cx="10635428" cy="4940301"/>
          </a:xfrm>
          <a:prstGeom prst="rect">
            <a:avLst/>
          </a:prstGeom>
        </p:spPr>
        <p:txBody>
          <a:bodyPr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+mn-ea"/>
              </a:rPr>
              <a:t>压位存储大数的输入输出原理：</a:t>
            </a:r>
            <a:endParaRPr lang="en-US" altLang="zh-CN" sz="2400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+mn-ea"/>
              </a:rPr>
              <a:t>输入字符串：“</a:t>
            </a:r>
            <a:r>
              <a:rPr lang="en-US" altLang="zh-CN" sz="2400" dirty="0" smtClean="0">
                <a:latin typeface="+mn-ea"/>
              </a:rPr>
              <a:t>1234567890</a:t>
            </a:r>
            <a:r>
              <a:rPr lang="zh-CN" altLang="en-US" sz="2400" dirty="0" smtClean="0">
                <a:latin typeface="+mn-ea"/>
              </a:rPr>
              <a:t>”（从字符串的最后一位开始压位存储）</a:t>
            </a:r>
            <a:endParaRPr lang="en-US" altLang="zh-CN" sz="2400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+mn-ea"/>
              </a:rPr>
              <a:t>数组中的存储形式：</a:t>
            </a:r>
            <a:endParaRPr lang="en-US" altLang="zh-CN" sz="2400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+mn-ea"/>
              </a:rPr>
              <a:t>输出字符串：“</a:t>
            </a:r>
            <a:r>
              <a:rPr lang="en-US" altLang="zh-CN" sz="2400" dirty="0" smtClean="0">
                <a:latin typeface="+mn-ea"/>
              </a:rPr>
              <a:t>12</a:t>
            </a:r>
            <a:r>
              <a:rPr lang="zh-CN" altLang="en-US" sz="2400" dirty="0" smtClean="0">
                <a:latin typeface="+mn-ea"/>
              </a:rPr>
              <a:t>”</a:t>
            </a:r>
            <a:r>
              <a:rPr lang="en-US" altLang="zh-CN" sz="2400" dirty="0" smtClean="0">
                <a:latin typeface="+mn-ea"/>
              </a:rPr>
              <a:t>+</a:t>
            </a:r>
            <a:r>
              <a:rPr lang="zh-CN" altLang="en-US" sz="2400" dirty="0" smtClean="0">
                <a:latin typeface="+mn-ea"/>
              </a:rPr>
              <a:t>“</a:t>
            </a:r>
            <a:r>
              <a:rPr lang="en-US" altLang="zh-CN" sz="2400" dirty="0" smtClean="0">
                <a:latin typeface="+mn-ea"/>
              </a:rPr>
              <a:t>3456</a:t>
            </a:r>
            <a:r>
              <a:rPr lang="zh-CN" altLang="en-US" sz="2400" dirty="0" smtClean="0">
                <a:latin typeface="+mn-ea"/>
              </a:rPr>
              <a:t>”</a:t>
            </a:r>
            <a:r>
              <a:rPr lang="en-US" altLang="zh-CN" sz="2400" dirty="0" smtClean="0">
                <a:latin typeface="+mn-ea"/>
              </a:rPr>
              <a:t>+</a:t>
            </a:r>
            <a:r>
              <a:rPr lang="zh-CN" altLang="en-US" sz="2400" dirty="0" smtClean="0">
                <a:latin typeface="+mn-ea"/>
              </a:rPr>
              <a:t>“</a:t>
            </a:r>
            <a:r>
              <a:rPr lang="en-US" altLang="zh-CN" sz="2400" dirty="0" smtClean="0">
                <a:latin typeface="+mn-ea"/>
              </a:rPr>
              <a:t>7890</a:t>
            </a:r>
            <a:r>
              <a:rPr lang="zh-CN" altLang="en-US" sz="2400" dirty="0" smtClean="0">
                <a:latin typeface="+mn-ea"/>
              </a:rPr>
              <a:t>”（从最高位开始逐个输出）</a:t>
            </a:r>
            <a:endParaRPr lang="en-US" altLang="zh-CN" sz="2400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solidFill>
                  <a:srgbClr val="C00000"/>
                </a:solidFill>
                <a:latin typeface="+mn-ea"/>
              </a:rPr>
              <a:t>注意：输出时最高位去除前导零，中间位补充占位零。</a:t>
            </a:r>
            <a:endParaRPr lang="en-US" altLang="zh-CN" sz="2400" dirty="0" smtClean="0">
              <a:solidFill>
                <a:srgbClr val="C00000"/>
              </a:solidFill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dirty="0" smtClean="0">
              <a:latin typeface="+mn-ea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3791735" y="2537461"/>
          <a:ext cx="5468544" cy="396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11424"/>
                <a:gridCol w="911424"/>
                <a:gridCol w="911424"/>
                <a:gridCol w="911424"/>
                <a:gridCol w="911424"/>
                <a:gridCol w="9114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7890</a:t>
                      </a:r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3456</a:t>
                      </a:r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</a:rPr>
                        <a:t>00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4" name="直接连接符 23"/>
          <p:cNvCxnSpPr/>
          <p:nvPr/>
        </p:nvCxnSpPr>
        <p:spPr>
          <a:xfrm>
            <a:off x="4187458" y="1873250"/>
            <a:ext cx="675054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3505200" y="1873250"/>
            <a:ext cx="59055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3105150" y="1873250"/>
            <a:ext cx="3302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317236" y="18794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①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624979" y="18794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②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3062501" y="18794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③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4032494" y="29779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①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935288" y="29669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②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838082" y="29779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③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6015251" y="40204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①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4447014" y="40097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②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3089702" y="40204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③</a:t>
            </a:r>
            <a:endParaRPr lang="zh-CN" altLang="en-US" dirty="0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1765300" y="1968520"/>
            <a:ext cx="0" cy="4669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1765300" y="3035768"/>
            <a:ext cx="0" cy="4669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8286" y="850900"/>
            <a:ext cx="10635428" cy="4940301"/>
          </a:xfrm>
        </p:spPr>
        <p:txBody>
          <a:bodyPr anchor="t"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cap="none" dirty="0" smtClean="0">
                <a:latin typeface="+mn-ea"/>
              </a:rPr>
              <a:t>【</a:t>
            </a:r>
            <a:r>
              <a:rPr lang="zh-CN" altLang="en-US" sz="2400" cap="none" dirty="0" smtClean="0">
                <a:latin typeface="+mn-ea"/>
              </a:rPr>
              <a:t>代码</a:t>
            </a:r>
            <a:r>
              <a:rPr lang="en-US" altLang="zh-CN" sz="2400" cap="none" dirty="0" smtClean="0">
                <a:latin typeface="+mn-ea"/>
              </a:rPr>
              <a:t>2-c】</a:t>
            </a:r>
            <a:r>
              <a:rPr lang="zh-CN" altLang="en-US" sz="2400" cap="none" dirty="0" smtClean="0">
                <a:latin typeface="+mn-ea"/>
              </a:rPr>
              <a:t>字符串转大数函数</a:t>
            </a:r>
            <a:r>
              <a:rPr lang="en-US" altLang="zh-CN" sz="2400" cap="none" dirty="0" smtClean="0">
                <a:latin typeface="+mn-ea"/>
              </a:rPr>
              <a:t>Ⅱ</a:t>
            </a:r>
            <a:r>
              <a:rPr lang="zh-CN" altLang="en-US" sz="2400" cap="none" dirty="0" smtClean="0">
                <a:latin typeface="+mn-ea"/>
              </a:rPr>
              <a:t>。</a:t>
            </a:r>
            <a:r>
              <a:rPr lang="zh-CN" altLang="en-US" sz="2400" cap="none" dirty="0">
                <a:latin typeface="+mn-ea"/>
              </a:rPr>
              <a:t>（压位存储</a:t>
            </a:r>
            <a:r>
              <a:rPr lang="en-US" altLang="zh-CN" sz="2400" cap="none" dirty="0">
                <a:latin typeface="+mn-ea"/>
              </a:rPr>
              <a:t>+</a:t>
            </a:r>
            <a:r>
              <a:rPr lang="en-US" altLang="zh-CN" sz="2400" b="1" cap="none" dirty="0" err="1">
                <a:solidFill>
                  <a:srgbClr val="C00000"/>
                </a:solidFill>
                <a:latin typeface="+mn-ea"/>
              </a:rPr>
              <a:t>BigNum</a:t>
            </a:r>
            <a:r>
              <a:rPr lang="zh-CN" altLang="en-US" sz="2400" cap="none" dirty="0">
                <a:latin typeface="+mn-ea"/>
              </a:rPr>
              <a:t>）</a:t>
            </a: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 smtClean="0">
              <a:latin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229" y="1430337"/>
            <a:ext cx="10301542" cy="395446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977166" y="2620126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# </a:t>
            </a:r>
            <a:r>
              <a:rPr lang="zh-CN" altLang="en-US" dirty="0" smtClean="0">
                <a:solidFill>
                  <a:srgbClr val="FFFF00"/>
                </a:solidFill>
              </a:rPr>
              <a:t>每</a:t>
            </a:r>
            <a:r>
              <a:rPr lang="en-US" altLang="zh-CN" dirty="0" smtClean="0">
                <a:solidFill>
                  <a:srgbClr val="FFFF00"/>
                </a:solidFill>
              </a:rPr>
              <a:t>4</a:t>
            </a:r>
            <a:r>
              <a:rPr lang="zh-CN" altLang="en-US" dirty="0" smtClean="0">
                <a:solidFill>
                  <a:srgbClr val="FFFF00"/>
                </a:solidFill>
              </a:rPr>
              <a:t>位倒序存储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977166" y="1696757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# </a:t>
            </a:r>
            <a:r>
              <a:rPr lang="zh-CN" altLang="en-US" dirty="0" smtClean="0">
                <a:solidFill>
                  <a:srgbClr val="FFFF00"/>
                </a:solidFill>
              </a:rPr>
              <a:t>压位的长度为</a:t>
            </a:r>
            <a:r>
              <a:rPr lang="en-US" altLang="zh-CN" dirty="0" smtClean="0">
                <a:solidFill>
                  <a:srgbClr val="FFFF00"/>
                </a:solidFill>
              </a:rPr>
              <a:t>4</a:t>
            </a:r>
            <a:r>
              <a:rPr lang="zh-CN" altLang="en-US" dirty="0" smtClean="0">
                <a:solidFill>
                  <a:srgbClr val="FFFF00"/>
                </a:solidFill>
              </a:rPr>
              <a:t>位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977165" y="3540778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# if</a:t>
            </a:r>
            <a:r>
              <a:rPr lang="zh-CN" altLang="en-US" dirty="0" smtClean="0">
                <a:solidFill>
                  <a:srgbClr val="FFFF00"/>
                </a:solidFill>
              </a:rPr>
              <a:t>语句防止越界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977165" y="2940743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# </a:t>
            </a:r>
            <a:r>
              <a:rPr lang="zh-CN" altLang="en-US" dirty="0" smtClean="0">
                <a:solidFill>
                  <a:srgbClr val="FFFF00"/>
                </a:solidFill>
              </a:rPr>
              <a:t>缓存计算结果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2"/>
          <p:cNvSpPr txBox="1"/>
          <p:nvPr/>
        </p:nvSpPr>
        <p:spPr>
          <a:xfrm>
            <a:off x="778286" y="850900"/>
            <a:ext cx="10635428" cy="4940301"/>
          </a:xfrm>
          <a:prstGeom prst="rect">
            <a:avLst/>
          </a:prstGeom>
        </p:spPr>
        <p:txBody>
          <a:bodyPr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smtClean="0">
                <a:latin typeface="+mn-ea"/>
              </a:rPr>
              <a:t>【</a:t>
            </a:r>
            <a:r>
              <a:rPr lang="zh-CN" altLang="en-US" sz="2400" smtClean="0">
                <a:latin typeface="+mn-ea"/>
              </a:rPr>
              <a:t>代码</a:t>
            </a:r>
            <a:r>
              <a:rPr lang="en-US" altLang="zh-CN" sz="2400" smtClean="0">
                <a:latin typeface="+mn-ea"/>
              </a:rPr>
              <a:t>2-d】</a:t>
            </a:r>
            <a:r>
              <a:rPr lang="zh-CN" altLang="en-US" sz="2400" smtClean="0">
                <a:latin typeface="+mn-ea"/>
              </a:rPr>
              <a:t>大数的输出函数</a:t>
            </a:r>
            <a:r>
              <a:rPr lang="en-US" altLang="zh-CN" sz="2400" smtClean="0">
                <a:latin typeface="+mn-ea"/>
              </a:rPr>
              <a:t>Ⅱ</a:t>
            </a:r>
            <a:r>
              <a:rPr lang="zh-CN" altLang="en-US" sz="2400" smtClean="0">
                <a:latin typeface="+mn-ea"/>
              </a:rPr>
              <a:t>。（压位存储</a:t>
            </a:r>
            <a:r>
              <a:rPr lang="en-US" altLang="zh-CN" sz="2400" smtClean="0">
                <a:latin typeface="+mn-ea"/>
              </a:rPr>
              <a:t>+</a:t>
            </a:r>
            <a:r>
              <a:rPr lang="en-US" altLang="zh-CN" sz="2400" b="1" smtClean="0">
                <a:solidFill>
                  <a:srgbClr val="C00000"/>
                </a:solidFill>
                <a:latin typeface="+mn-ea"/>
              </a:rPr>
              <a:t>BigNum</a:t>
            </a:r>
            <a:r>
              <a:rPr lang="zh-CN" altLang="en-US" sz="2400" smtClean="0">
                <a:latin typeface="+mn-ea"/>
              </a:rPr>
              <a:t>）</a:t>
            </a:r>
            <a:endParaRPr lang="en-US" altLang="zh-CN" sz="240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smtClean="0">
                <a:latin typeface="+mn-ea"/>
              </a:rPr>
              <a:t>如果大数</a:t>
            </a:r>
            <a:r>
              <a:rPr lang="en-US" altLang="zh-CN" sz="2400" smtClean="0">
                <a:latin typeface="+mn-ea"/>
              </a:rPr>
              <a:t>A</a:t>
            </a:r>
            <a:r>
              <a:rPr lang="zh-CN" altLang="en-US" sz="2400" smtClean="0">
                <a:latin typeface="+mn-ea"/>
              </a:rPr>
              <a:t>的长度为零，直接输出零。</a:t>
            </a:r>
            <a:endParaRPr lang="en-US" altLang="zh-CN" sz="240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smtClean="0">
                <a:latin typeface="+mn-ea"/>
              </a:rPr>
              <a:t>然后输出大数</a:t>
            </a:r>
            <a:r>
              <a:rPr lang="en-US" altLang="zh-CN" sz="2400" smtClean="0">
                <a:latin typeface="+mn-ea"/>
              </a:rPr>
              <a:t>A</a:t>
            </a:r>
            <a:r>
              <a:rPr lang="zh-CN" altLang="en-US" sz="2400" smtClean="0">
                <a:latin typeface="+mn-ea"/>
              </a:rPr>
              <a:t>的最高位，不能补充前导零。</a:t>
            </a:r>
            <a:endParaRPr lang="en-US" altLang="zh-CN" sz="240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smtClean="0">
                <a:latin typeface="+mn-ea"/>
              </a:rPr>
              <a:t>接下来从高到低循环输出大数</a:t>
            </a:r>
            <a:r>
              <a:rPr lang="en-US" altLang="zh-CN" sz="2400" smtClean="0">
                <a:latin typeface="+mn-ea"/>
              </a:rPr>
              <a:t>A</a:t>
            </a:r>
            <a:r>
              <a:rPr lang="zh-CN" altLang="en-US" sz="2400" smtClean="0">
                <a:latin typeface="+mn-ea"/>
              </a:rPr>
              <a:t>的其他位，用“</a:t>
            </a:r>
            <a:r>
              <a:rPr lang="en-US" altLang="zh-CN" sz="2400" smtClean="0">
                <a:latin typeface="+mn-ea"/>
              </a:rPr>
              <a:t>%04d</a:t>
            </a:r>
            <a:r>
              <a:rPr lang="zh-CN" altLang="en-US" sz="2400" smtClean="0">
                <a:latin typeface="+mn-ea"/>
              </a:rPr>
              <a:t>”补充占位零。</a:t>
            </a:r>
            <a:endParaRPr lang="en-US" altLang="zh-CN" sz="2400" dirty="0" smtClean="0">
              <a:latin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8928" y="1615965"/>
            <a:ext cx="10041744" cy="217421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900965" y="2819227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# </a:t>
            </a:r>
            <a:r>
              <a:rPr lang="zh-CN" altLang="en-US" dirty="0" smtClean="0">
                <a:solidFill>
                  <a:srgbClr val="FFFF00"/>
                </a:solidFill>
              </a:rPr>
              <a:t>中间位必须补零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00965" y="1924294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# </a:t>
            </a:r>
            <a:r>
              <a:rPr lang="zh-CN" altLang="en-US" dirty="0" smtClean="0">
                <a:solidFill>
                  <a:srgbClr val="FFFF00"/>
                </a:solidFill>
              </a:rPr>
              <a:t>长度为</a:t>
            </a:r>
            <a:r>
              <a:rPr lang="en-US" altLang="zh-CN" dirty="0" smtClean="0">
                <a:solidFill>
                  <a:srgbClr val="FFFF00"/>
                </a:solidFill>
              </a:rPr>
              <a:t>0</a:t>
            </a:r>
            <a:r>
              <a:rPr lang="zh-CN" altLang="en-US" dirty="0" smtClean="0">
                <a:solidFill>
                  <a:srgbClr val="FFFF00"/>
                </a:solidFill>
              </a:rPr>
              <a:t>的特判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900965" y="2236719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# </a:t>
            </a:r>
            <a:r>
              <a:rPr lang="zh-CN" altLang="en-US" dirty="0" smtClean="0">
                <a:solidFill>
                  <a:srgbClr val="FFFF00"/>
                </a:solidFill>
              </a:rPr>
              <a:t>最高位</a:t>
            </a:r>
            <a:r>
              <a:rPr lang="zh-CN" altLang="en-US" dirty="0">
                <a:solidFill>
                  <a:srgbClr val="FFFF00"/>
                </a:solidFill>
              </a:rPr>
              <a:t>不</a:t>
            </a:r>
            <a:r>
              <a:rPr lang="zh-CN" altLang="en-US" dirty="0" smtClean="0">
                <a:solidFill>
                  <a:srgbClr val="FFFF00"/>
                </a:solidFill>
              </a:rPr>
              <a:t>补零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754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思考几个小问题：</a:t>
            </a:r>
            <a:endParaRPr lang="en-US" altLang="zh-CN" sz="4000" b="1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2463801"/>
            <a:ext cx="9905998" cy="327660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高精度计算的原理是什么？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大整数的输入和输出是如何实现的？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大整数压位时需要注意的问题有哪些？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如何通过列竖式的方法实现高精度乘法？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如何对负数进行高精度计算？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290" y="3177201"/>
            <a:ext cx="3882390" cy="2810850"/>
          </a:xfrm>
          <a:prstGeom prst="rect">
            <a:avLst/>
          </a:prstGeom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1545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cap="none" dirty="0"/>
              <a:t>5</a:t>
            </a:r>
            <a:r>
              <a:rPr lang="en-US" altLang="zh-CN" sz="4800" b="1" cap="none" dirty="0" smtClean="0"/>
              <a:t>. </a:t>
            </a:r>
            <a:r>
              <a:rPr lang="zh-CN" altLang="en-US" sz="4800" b="1" cap="none" dirty="0" smtClean="0"/>
              <a:t>高精度乘法</a:t>
            </a:r>
            <a:endParaRPr lang="zh-CN" altLang="en-US" sz="4800" b="1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8286" y="2238703"/>
            <a:ext cx="10635428" cy="3552498"/>
          </a:xfrm>
        </p:spPr>
        <p:txBody>
          <a:bodyPr anchor="t"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 smtClean="0">
                <a:latin typeface="+mn-ea"/>
              </a:rPr>
              <a:t>能否类比高精度加法，通过</a:t>
            </a:r>
            <a:r>
              <a:rPr lang="zh-CN" altLang="en-US" sz="2400" cap="none" dirty="0">
                <a:latin typeface="+mn-ea"/>
              </a:rPr>
              <a:t>列竖式的</a:t>
            </a:r>
            <a:r>
              <a:rPr lang="zh-CN" altLang="en-US" sz="2400" cap="none" dirty="0" smtClean="0">
                <a:latin typeface="+mn-ea"/>
              </a:rPr>
              <a:t>方法，实现高精度乘法呢？</a:t>
            </a: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 smtClean="0">
                <a:latin typeface="+mn-ea"/>
              </a:rPr>
              <a:t>先看一个多位乘一位的例子“</a:t>
            </a:r>
            <a:r>
              <a:rPr lang="en-US" altLang="zh-CN" sz="2400" cap="none" dirty="0" smtClean="0">
                <a:latin typeface="+mn-ea"/>
              </a:rPr>
              <a:t>235x7=1645</a:t>
            </a:r>
            <a:r>
              <a:rPr lang="zh-CN" altLang="en-US" sz="2400" cap="none" dirty="0" smtClean="0">
                <a:latin typeface="+mn-ea"/>
              </a:rPr>
              <a:t>”。</a:t>
            </a: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 smtClean="0">
                <a:latin typeface="+mn-ea"/>
              </a:rPr>
              <a:t>首先计算个位数字，</a:t>
            </a:r>
            <a:r>
              <a:rPr lang="en-US" altLang="zh-CN" sz="2400" cap="none" dirty="0" smtClean="0">
                <a:latin typeface="+mn-ea"/>
              </a:rPr>
              <a:t>5x7=35</a:t>
            </a:r>
            <a:r>
              <a:rPr lang="zh-CN" altLang="en-US" sz="2400" cap="none" dirty="0" smtClean="0">
                <a:latin typeface="+mn-ea"/>
              </a:rPr>
              <a:t>，把</a:t>
            </a:r>
            <a:r>
              <a:rPr lang="en-US" altLang="zh-CN" sz="2400" cap="none" dirty="0">
                <a:latin typeface="+mn-ea"/>
              </a:rPr>
              <a:t>5</a:t>
            </a:r>
            <a:r>
              <a:rPr lang="zh-CN" altLang="en-US" sz="2400" cap="none" dirty="0" smtClean="0">
                <a:latin typeface="+mn-ea"/>
              </a:rPr>
              <a:t>写在个位，向前进</a:t>
            </a:r>
            <a:r>
              <a:rPr lang="en-US" altLang="zh-CN" sz="2400" cap="none" dirty="0">
                <a:latin typeface="+mn-ea"/>
              </a:rPr>
              <a:t>3</a:t>
            </a:r>
            <a:r>
              <a:rPr lang="zh-CN" altLang="en-US" sz="2400" cap="none" dirty="0" smtClean="0">
                <a:latin typeface="+mn-ea"/>
              </a:rPr>
              <a:t>。</a:t>
            </a: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 smtClean="0">
                <a:latin typeface="+mn-ea"/>
              </a:rPr>
              <a:t>然后计算十位数字，</a:t>
            </a:r>
            <a:r>
              <a:rPr lang="en-US" altLang="zh-CN" sz="2400" cap="none" dirty="0" smtClean="0">
                <a:latin typeface="+mn-ea"/>
              </a:rPr>
              <a:t>3x7+3=24</a:t>
            </a:r>
            <a:r>
              <a:rPr lang="zh-CN" altLang="en-US" sz="2400" cap="none" dirty="0" smtClean="0">
                <a:latin typeface="+mn-ea"/>
              </a:rPr>
              <a:t>，把</a:t>
            </a:r>
            <a:r>
              <a:rPr lang="en-US" altLang="zh-CN" sz="2400" cap="none" dirty="0">
                <a:latin typeface="+mn-ea"/>
              </a:rPr>
              <a:t>4</a:t>
            </a:r>
            <a:r>
              <a:rPr lang="zh-CN" altLang="en-US" sz="2400" cap="none" dirty="0" smtClean="0">
                <a:latin typeface="+mn-ea"/>
              </a:rPr>
              <a:t>写在十位，向前进</a:t>
            </a:r>
            <a:r>
              <a:rPr lang="en-US" altLang="zh-CN" sz="2400" cap="none" dirty="0" smtClean="0">
                <a:latin typeface="+mn-ea"/>
              </a:rPr>
              <a:t>2</a:t>
            </a:r>
            <a:r>
              <a:rPr lang="zh-CN" altLang="en-US" sz="2400" cap="none" dirty="0" smtClean="0">
                <a:latin typeface="+mn-ea"/>
              </a:rPr>
              <a:t>。</a:t>
            </a: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 smtClean="0">
                <a:latin typeface="+mn-ea"/>
              </a:rPr>
              <a:t>然后计算百位数字，</a:t>
            </a:r>
            <a:r>
              <a:rPr lang="en-US" altLang="zh-CN" sz="2400" cap="none" dirty="0" smtClean="0">
                <a:latin typeface="+mn-ea"/>
              </a:rPr>
              <a:t>2x7+2=16</a:t>
            </a:r>
            <a:r>
              <a:rPr lang="zh-CN" altLang="en-US" sz="2400" cap="none" dirty="0" smtClean="0">
                <a:latin typeface="+mn-ea"/>
              </a:rPr>
              <a:t>，把</a:t>
            </a:r>
            <a:r>
              <a:rPr lang="en-US" altLang="zh-CN" sz="2400" cap="none" dirty="0">
                <a:latin typeface="+mn-ea"/>
              </a:rPr>
              <a:t>6</a:t>
            </a:r>
            <a:r>
              <a:rPr lang="zh-CN" altLang="en-US" sz="2400" cap="none" dirty="0" smtClean="0">
                <a:latin typeface="+mn-ea"/>
              </a:rPr>
              <a:t>写在百位，向前进</a:t>
            </a:r>
            <a:r>
              <a:rPr lang="en-US" altLang="zh-CN" sz="2400" cap="none" dirty="0" smtClean="0">
                <a:latin typeface="+mn-ea"/>
              </a:rPr>
              <a:t>1</a:t>
            </a:r>
            <a:r>
              <a:rPr lang="zh-CN" altLang="en-US" sz="2400" cap="none" dirty="0" smtClean="0">
                <a:latin typeface="+mn-ea"/>
              </a:rPr>
              <a:t>。</a:t>
            </a: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 smtClean="0">
                <a:latin typeface="+mn-ea"/>
              </a:rPr>
              <a:t>最后在千位数字补充进位</a:t>
            </a:r>
            <a:r>
              <a:rPr lang="en-US" altLang="zh-CN" sz="2400" cap="none" dirty="0" smtClean="0">
                <a:latin typeface="+mn-ea"/>
              </a:rPr>
              <a:t>1</a:t>
            </a:r>
            <a:r>
              <a:rPr lang="zh-CN" altLang="en-US" sz="2400" cap="none" dirty="0" smtClean="0">
                <a:latin typeface="+mn-ea"/>
              </a:rPr>
              <a:t>。</a:t>
            </a:r>
            <a:endParaRPr lang="zh-CN" altLang="en-US" sz="2400" cap="none" dirty="0">
              <a:latin typeface="+mn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511704" y="3198706"/>
          <a:ext cx="1852216" cy="477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054"/>
                <a:gridCol w="463054"/>
                <a:gridCol w="463054"/>
                <a:gridCol w="463054"/>
              </a:tblGrid>
              <a:tr h="477528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9507304" y="3868960"/>
          <a:ext cx="1856616" cy="477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54"/>
                <a:gridCol w="464154"/>
                <a:gridCol w="464154"/>
                <a:gridCol w="464154"/>
              </a:tblGrid>
              <a:tr h="477528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9082455" y="4477302"/>
            <a:ext cx="23312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082455" y="389275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x</a:t>
            </a:r>
            <a:endParaRPr lang="zh-CN" altLang="en-US" sz="2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9507304" y="4609650"/>
          <a:ext cx="1856616" cy="477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54"/>
                <a:gridCol w="464154"/>
                <a:gridCol w="464154"/>
                <a:gridCol w="464154"/>
              </a:tblGrid>
              <a:tr h="4775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2"/>
          <p:cNvSpPr txBox="1"/>
          <p:nvPr/>
        </p:nvSpPr>
        <p:spPr>
          <a:xfrm>
            <a:off x="778286" y="850900"/>
            <a:ext cx="10635428" cy="4940301"/>
          </a:xfrm>
          <a:prstGeom prst="rect">
            <a:avLst/>
          </a:prstGeom>
        </p:spPr>
        <p:txBody>
          <a:bodyPr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smtClean="0"/>
              <a:t>【</a:t>
            </a:r>
            <a:r>
              <a:rPr lang="zh-CN" altLang="en-US" sz="2400" smtClean="0"/>
              <a:t>代码</a:t>
            </a:r>
            <a:r>
              <a:rPr lang="en-US" altLang="zh-CN" sz="2400" smtClean="0"/>
              <a:t>3-a】</a:t>
            </a:r>
            <a:r>
              <a:rPr lang="zh-CN" altLang="en-US" sz="2400" smtClean="0"/>
              <a:t>多位乘一位的高精度乘法。</a:t>
            </a:r>
            <a:endParaRPr lang="en-US" altLang="zh-CN" sz="2400" smtClean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smtClean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smtClean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smtClean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smtClean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smtClean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smtClean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smtClean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smtClean="0"/>
              <a:t>代码基本与高精度加法一致，只需要把加号改成乘号就可以了。</a:t>
            </a:r>
            <a:endParaRPr lang="zh-CN" altLang="en-US" sz="24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1168311" y="1557745"/>
            <a:ext cx="9855378" cy="3237031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703086" y="2534985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# </a:t>
            </a:r>
            <a:r>
              <a:rPr lang="zh-CN" altLang="en-US" dirty="0" smtClean="0">
                <a:solidFill>
                  <a:srgbClr val="FFFF00"/>
                </a:solidFill>
              </a:rPr>
              <a:t>与高精度加法类似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703086" y="2838991"/>
            <a:ext cx="33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# </a:t>
            </a:r>
            <a:r>
              <a:rPr lang="zh-CN" altLang="en-US" dirty="0" smtClean="0">
                <a:solidFill>
                  <a:srgbClr val="FFFF00"/>
                </a:solidFill>
              </a:rPr>
              <a:t>求和取模（这里的</a:t>
            </a:r>
            <a:r>
              <a:rPr lang="en-US" altLang="zh-CN" dirty="0" smtClean="0">
                <a:solidFill>
                  <a:srgbClr val="FFFF00"/>
                </a:solidFill>
              </a:rPr>
              <a:t>mod</a:t>
            </a:r>
            <a:r>
              <a:rPr lang="zh-CN" altLang="en-US" dirty="0" smtClean="0">
                <a:solidFill>
                  <a:srgbClr val="FFFF00"/>
                </a:solidFill>
              </a:rPr>
              <a:t>是</a:t>
            </a:r>
            <a:r>
              <a:rPr lang="en-US" altLang="zh-CN" dirty="0" smtClean="0">
                <a:solidFill>
                  <a:srgbClr val="FFFF00"/>
                </a:solidFill>
              </a:rPr>
              <a:t>10</a:t>
            </a:r>
            <a:r>
              <a:rPr lang="zh-CN" altLang="en-US" dirty="0" smtClean="0">
                <a:solidFill>
                  <a:srgbClr val="FFFF00"/>
                </a:solidFill>
              </a:rPr>
              <a:t>）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03086" y="3136771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# </a:t>
            </a:r>
            <a:r>
              <a:rPr lang="zh-CN" altLang="en-US" dirty="0" smtClean="0">
                <a:solidFill>
                  <a:srgbClr val="FFFF00"/>
                </a:solidFill>
              </a:rPr>
              <a:t>处理进位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703086" y="3799243"/>
            <a:ext cx="343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# </a:t>
            </a:r>
            <a:r>
              <a:rPr lang="zh-CN" altLang="en-US" dirty="0" smtClean="0">
                <a:solidFill>
                  <a:srgbClr val="FFFF00"/>
                </a:solidFill>
              </a:rPr>
              <a:t>最高位计算完成之后可能进位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2"/>
          <p:cNvSpPr txBox="1"/>
          <p:nvPr/>
        </p:nvSpPr>
        <p:spPr>
          <a:xfrm>
            <a:off x="778286" y="850900"/>
            <a:ext cx="10635428" cy="4940301"/>
          </a:xfrm>
          <a:prstGeom prst="rect">
            <a:avLst/>
          </a:prstGeom>
        </p:spPr>
        <p:txBody>
          <a:bodyPr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+mn-ea"/>
              </a:rPr>
              <a:t>接下来看一个多位乘多位的例子“</a:t>
            </a:r>
            <a:r>
              <a:rPr lang="en-US" altLang="zh-CN" sz="2400" dirty="0" smtClean="0">
                <a:latin typeface="+mn-ea"/>
              </a:rPr>
              <a:t>284x37=10508</a:t>
            </a:r>
            <a:r>
              <a:rPr lang="zh-CN" altLang="en-US" sz="2400" dirty="0" smtClean="0">
                <a:latin typeface="+mn-ea"/>
              </a:rPr>
              <a:t>”。</a:t>
            </a:r>
            <a:endParaRPr lang="en-US" altLang="zh-CN" sz="2400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+mn-ea"/>
              </a:rPr>
              <a:t>首先计算</a:t>
            </a:r>
            <a:r>
              <a:rPr lang="en-US" altLang="zh-CN" sz="2400" dirty="0" smtClean="0">
                <a:latin typeface="+mn-ea"/>
              </a:rPr>
              <a:t>284x7=1988</a:t>
            </a:r>
            <a:r>
              <a:rPr lang="zh-CN" altLang="en-US" sz="2400" dirty="0" smtClean="0">
                <a:latin typeface="+mn-ea"/>
              </a:rPr>
              <a:t>，</a:t>
            </a:r>
            <a:endParaRPr lang="en-US" altLang="zh-CN" sz="2400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+mn-ea"/>
              </a:rPr>
              <a:t>然后计算</a:t>
            </a:r>
            <a:r>
              <a:rPr lang="en-US" altLang="zh-CN" sz="2400" dirty="0" smtClean="0">
                <a:latin typeface="+mn-ea"/>
              </a:rPr>
              <a:t>284x3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(0)</a:t>
            </a:r>
            <a:r>
              <a:rPr lang="en-US" altLang="zh-CN" sz="2400" dirty="0" smtClean="0">
                <a:latin typeface="+mn-ea"/>
              </a:rPr>
              <a:t>=852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(0)</a:t>
            </a:r>
            <a:r>
              <a:rPr lang="zh-CN" altLang="en-US" sz="2400" dirty="0" smtClean="0">
                <a:latin typeface="+mn-ea"/>
              </a:rPr>
              <a:t>，</a:t>
            </a:r>
            <a:endParaRPr lang="en-US" altLang="zh-CN" sz="2400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+mn-ea"/>
              </a:rPr>
              <a:t>注意要给末尾零留出位置，否则会算错，</a:t>
            </a:r>
            <a:endParaRPr lang="en-US" altLang="zh-CN" sz="2400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+mn-ea"/>
              </a:rPr>
              <a:t>最后计算</a:t>
            </a:r>
            <a:r>
              <a:rPr lang="en-US" altLang="zh-CN" sz="2400" dirty="0" smtClean="0">
                <a:latin typeface="+mn-ea"/>
              </a:rPr>
              <a:t>1988+852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0</a:t>
            </a:r>
            <a:r>
              <a:rPr lang="en-US" altLang="zh-CN" sz="2400" dirty="0" smtClean="0">
                <a:latin typeface="+mn-ea"/>
              </a:rPr>
              <a:t>=10508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+mn-ea"/>
              </a:rPr>
              <a:t>总共进行了</a:t>
            </a:r>
            <a:r>
              <a:rPr lang="en-US" altLang="zh-CN" sz="2400" dirty="0" smtClean="0">
                <a:latin typeface="+mn-ea"/>
              </a:rPr>
              <a:t>2x3=6</a:t>
            </a:r>
            <a:r>
              <a:rPr lang="zh-CN" altLang="en-US" sz="2400" dirty="0" smtClean="0">
                <a:latin typeface="+mn-ea"/>
              </a:rPr>
              <a:t>次乘法运算，因此高精度乘法要通过两层循环来实现。</a:t>
            </a:r>
            <a:endParaRPr lang="en-US" altLang="zh-CN" sz="2400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+mn-ea"/>
              </a:rPr>
              <a:t>最后一步的加法也可以在乘法运算的过程中实现。</a:t>
            </a:r>
            <a:endParaRPr lang="en-US" altLang="zh-CN" sz="2400" dirty="0" smtClean="0">
              <a:latin typeface="+mn-ea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8977106" y="897636"/>
          <a:ext cx="1852216" cy="477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054"/>
                <a:gridCol w="463054"/>
                <a:gridCol w="463054"/>
                <a:gridCol w="463054"/>
              </a:tblGrid>
              <a:tr h="477528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8972706" y="1567890"/>
          <a:ext cx="1856616" cy="477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54"/>
                <a:gridCol w="464154"/>
                <a:gridCol w="464154"/>
                <a:gridCol w="464154"/>
              </a:tblGrid>
              <a:tr h="477528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8" name="直接连接符 17"/>
          <p:cNvCxnSpPr/>
          <p:nvPr/>
        </p:nvCxnSpPr>
        <p:spPr>
          <a:xfrm>
            <a:off x="7725103" y="2176232"/>
            <a:ext cx="31540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547857" y="159168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x</a:t>
            </a:r>
            <a:endParaRPr lang="zh-CN" altLang="en-US" sz="2400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8071946" y="2308580"/>
          <a:ext cx="2757378" cy="477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563"/>
                <a:gridCol w="459563"/>
                <a:gridCol w="459563"/>
                <a:gridCol w="459563"/>
                <a:gridCol w="459563"/>
                <a:gridCol w="459563"/>
              </a:tblGrid>
              <a:tr h="477528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9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8071946" y="2918455"/>
          <a:ext cx="2757378" cy="477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563"/>
                <a:gridCol w="459563"/>
                <a:gridCol w="459563"/>
                <a:gridCol w="459563"/>
                <a:gridCol w="459563"/>
                <a:gridCol w="459563"/>
              </a:tblGrid>
              <a:tr h="477528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2" name="直接连接符 21"/>
          <p:cNvCxnSpPr/>
          <p:nvPr/>
        </p:nvCxnSpPr>
        <p:spPr>
          <a:xfrm>
            <a:off x="7725102" y="3542576"/>
            <a:ext cx="31540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8071946" y="3713176"/>
          <a:ext cx="2757378" cy="477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563"/>
                <a:gridCol w="459563"/>
                <a:gridCol w="459563"/>
                <a:gridCol w="459563"/>
                <a:gridCol w="459563"/>
                <a:gridCol w="459563"/>
              </a:tblGrid>
              <a:tr h="477528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0519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cap="none" dirty="0" smtClean="0"/>
              <a:t>A+B Problem</a:t>
            </a:r>
            <a:endParaRPr lang="zh-CN" altLang="en-US" sz="4800" b="1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8286" y="1939159"/>
            <a:ext cx="10635428" cy="3852042"/>
          </a:xfrm>
        </p:spPr>
        <p:txBody>
          <a:bodyPr anchor="t"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cap="none" dirty="0" smtClean="0">
                <a:latin typeface="+mn-ea"/>
              </a:rPr>
              <a:t>【</a:t>
            </a:r>
            <a:r>
              <a:rPr lang="zh-CN" altLang="en-US" sz="2400" cap="none" dirty="0" smtClean="0">
                <a:latin typeface="+mn-ea"/>
              </a:rPr>
              <a:t>例题</a:t>
            </a:r>
            <a:r>
              <a:rPr lang="en-US" altLang="zh-CN" sz="2400" cap="none" dirty="0" smtClean="0">
                <a:latin typeface="+mn-ea"/>
              </a:rPr>
              <a:t>】</a:t>
            </a:r>
            <a:r>
              <a:rPr lang="zh-CN" altLang="en-US" sz="2400" cap="none" dirty="0" smtClean="0">
                <a:latin typeface="+mn-ea"/>
              </a:rPr>
              <a:t>输入两个大整数</a:t>
            </a:r>
            <a:r>
              <a:rPr lang="en-US" altLang="zh-CN" sz="2400" cap="none" dirty="0" smtClean="0">
                <a:latin typeface="+mn-ea"/>
              </a:rPr>
              <a:t>A</a:t>
            </a:r>
            <a:r>
              <a:rPr lang="zh-CN" altLang="en-US" sz="2400" cap="none" dirty="0" smtClean="0">
                <a:latin typeface="+mn-ea"/>
              </a:rPr>
              <a:t>和</a:t>
            </a:r>
            <a:r>
              <a:rPr lang="en-US" altLang="zh-CN" sz="2400" cap="none" dirty="0" smtClean="0">
                <a:latin typeface="+mn-ea"/>
              </a:rPr>
              <a:t>B</a:t>
            </a:r>
            <a:r>
              <a:rPr lang="zh-CN" altLang="en-US" sz="2400" cap="none" dirty="0" smtClean="0">
                <a:latin typeface="+mn-ea"/>
              </a:rPr>
              <a:t>，输出</a:t>
            </a:r>
            <a:r>
              <a:rPr lang="en-US" altLang="zh-CN" sz="2400" cap="none" dirty="0" smtClean="0">
                <a:latin typeface="+mn-ea"/>
              </a:rPr>
              <a:t>A+B</a:t>
            </a:r>
            <a:r>
              <a:rPr lang="zh-CN" altLang="en-US" sz="2400" cap="none" dirty="0" smtClean="0">
                <a:latin typeface="+mn-ea"/>
              </a:rPr>
              <a:t>的值。（</a:t>
            </a:r>
            <a:r>
              <a:rPr lang="en-US" altLang="zh-CN" sz="2400" cap="none" dirty="0" smtClean="0">
                <a:latin typeface="+mn-ea"/>
              </a:rPr>
              <a:t>0&lt;A,B&lt;10^100000</a:t>
            </a:r>
            <a:r>
              <a:rPr lang="zh-CN" altLang="en-US" sz="2400" cap="none" dirty="0" smtClean="0">
                <a:latin typeface="+mn-ea"/>
              </a:rPr>
              <a:t>）</a:t>
            </a: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cap="none" dirty="0" smtClean="0">
                <a:latin typeface="+mn-ea"/>
              </a:rPr>
              <a:t>Input:</a:t>
            </a: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cap="none" dirty="0" smtClean="0">
                <a:latin typeface="+mn-ea"/>
              </a:rPr>
              <a:t>1415926535897932384626433832 2158462039472866932175806468</a:t>
            </a: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cap="none" dirty="0" smtClean="0">
                <a:latin typeface="+mn-ea"/>
              </a:rPr>
              <a:t>Output:</a:t>
            </a: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cap="none" dirty="0">
                <a:latin typeface="+mn-ea"/>
              </a:rPr>
              <a:t>3574388575370799316802240300</a:t>
            </a:r>
            <a:endParaRPr lang="zh-CN" altLang="en-US" sz="2400" cap="none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8286" y="850900"/>
            <a:ext cx="10635428" cy="4940301"/>
          </a:xfrm>
        </p:spPr>
        <p:txBody>
          <a:bodyPr anchor="t"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cap="none" dirty="0" smtClean="0"/>
              <a:t>【</a:t>
            </a:r>
            <a:r>
              <a:rPr lang="zh-CN" altLang="en-US" sz="2400" cap="none" dirty="0" smtClean="0"/>
              <a:t>代码</a:t>
            </a:r>
            <a:r>
              <a:rPr lang="en-US" altLang="zh-CN" sz="2400" cap="none" dirty="0" smtClean="0"/>
              <a:t>3-b】</a:t>
            </a:r>
            <a:r>
              <a:rPr lang="zh-CN" altLang="en-US" sz="2400" cap="none" dirty="0" smtClean="0"/>
              <a:t>多位乘多位的高精度乘法。</a:t>
            </a:r>
            <a:endParaRPr lang="en-US" altLang="zh-CN" sz="2400" cap="none" dirty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703735" y="1523382"/>
            <a:ext cx="10784530" cy="411784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399391" y="2777683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# </a:t>
            </a:r>
            <a:r>
              <a:rPr lang="zh-CN" altLang="en-US" dirty="0" smtClean="0">
                <a:solidFill>
                  <a:srgbClr val="FFFF00"/>
                </a:solidFill>
              </a:rPr>
              <a:t>多位乘一位的内层循环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99391" y="3096223"/>
            <a:ext cx="320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# </a:t>
            </a:r>
            <a:r>
              <a:rPr lang="zh-CN" altLang="en-US" dirty="0" smtClean="0">
                <a:solidFill>
                  <a:srgbClr val="FFFF00"/>
                </a:solidFill>
              </a:rPr>
              <a:t>计算时直接与原先结果相加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99391" y="3414000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FF00"/>
                </a:solidFill>
              </a:rPr>
              <a:t> </a:t>
            </a:r>
            <a:r>
              <a:rPr lang="en-US" altLang="zh-CN" dirty="0" smtClean="0">
                <a:solidFill>
                  <a:srgbClr val="00FF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要求初始化</a:t>
            </a:r>
            <a:r>
              <a:rPr lang="en-US" altLang="zh-CN" dirty="0" smtClean="0">
                <a:solidFill>
                  <a:srgbClr val="FF0000"/>
                </a:solidFill>
              </a:rPr>
              <a:t>c[]</a:t>
            </a:r>
            <a:r>
              <a:rPr lang="zh-CN" altLang="en-US" dirty="0" smtClean="0">
                <a:solidFill>
                  <a:srgbClr val="FF0000"/>
                </a:solidFill>
              </a:rPr>
              <a:t>数组为零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406143" y="4669064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# </a:t>
            </a:r>
            <a:r>
              <a:rPr lang="zh-CN" altLang="en-US" dirty="0" smtClean="0">
                <a:solidFill>
                  <a:srgbClr val="FFFF00"/>
                </a:solidFill>
              </a:rPr>
              <a:t>去除前导零（长度减少）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399390" y="2127089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# </a:t>
            </a:r>
            <a:r>
              <a:rPr lang="zh-CN" altLang="en-US" dirty="0" smtClean="0">
                <a:solidFill>
                  <a:srgbClr val="FFFF00"/>
                </a:solidFill>
              </a:rPr>
              <a:t>这里先把长度设为最大值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06143" y="4986841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FF00"/>
                </a:solidFill>
              </a:rPr>
              <a:t> </a:t>
            </a:r>
            <a:r>
              <a:rPr lang="en-US" altLang="zh-CN" dirty="0" smtClean="0">
                <a:solidFill>
                  <a:srgbClr val="00FF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例如 </a:t>
            </a:r>
            <a:r>
              <a:rPr lang="en-US" altLang="zh-CN" dirty="0" smtClean="0">
                <a:solidFill>
                  <a:srgbClr val="FF0000"/>
                </a:solidFill>
              </a:rPr>
              <a:t>12345x0=00000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8286" y="850900"/>
            <a:ext cx="10635428" cy="4940301"/>
          </a:xfrm>
        </p:spPr>
        <p:txBody>
          <a:bodyPr anchor="t"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cap="none" dirty="0" smtClean="0"/>
              <a:t>【</a:t>
            </a:r>
            <a:r>
              <a:rPr lang="zh-CN" altLang="en-US" sz="2400" cap="none" dirty="0" smtClean="0"/>
              <a:t>代码</a:t>
            </a:r>
            <a:r>
              <a:rPr lang="en-US" altLang="zh-CN" sz="2400" cap="none" dirty="0" smtClean="0"/>
              <a:t>3-c】</a:t>
            </a:r>
            <a:r>
              <a:rPr lang="zh-CN" altLang="en-US" sz="2400" cap="none" dirty="0" smtClean="0"/>
              <a:t>大数乘法的结构体实现。</a:t>
            </a:r>
            <a:endParaRPr lang="en-US" altLang="zh-CN" sz="2400" cap="none" dirty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136" y="1428750"/>
            <a:ext cx="10863729" cy="41973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399391" y="2284403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# </a:t>
            </a:r>
            <a:r>
              <a:rPr lang="zh-CN" altLang="en-US" dirty="0" smtClean="0">
                <a:solidFill>
                  <a:srgbClr val="FFFF00"/>
                </a:solidFill>
              </a:rPr>
              <a:t>这里</a:t>
            </a:r>
            <a:r>
              <a:rPr lang="zh-CN" altLang="en-US" dirty="0">
                <a:solidFill>
                  <a:srgbClr val="FFFF00"/>
                </a:solidFill>
              </a:rPr>
              <a:t>先把长度设为最大值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406143" y="3821385"/>
            <a:ext cx="279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# </a:t>
            </a:r>
            <a:r>
              <a:rPr lang="zh-CN" altLang="en-US" dirty="0" smtClean="0">
                <a:solidFill>
                  <a:srgbClr val="FFFF00"/>
                </a:solidFill>
              </a:rPr>
              <a:t>这里的</a:t>
            </a:r>
            <a:r>
              <a:rPr lang="en-US" altLang="zh-CN" dirty="0" smtClean="0">
                <a:solidFill>
                  <a:srgbClr val="FFFF00"/>
                </a:solidFill>
              </a:rPr>
              <a:t>BASE</a:t>
            </a:r>
            <a:r>
              <a:rPr lang="zh-CN" altLang="en-US" dirty="0" smtClean="0">
                <a:solidFill>
                  <a:srgbClr val="FFFF00"/>
                </a:solidFill>
              </a:rPr>
              <a:t>仍然是压位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406143" y="4669064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# </a:t>
            </a:r>
            <a:r>
              <a:rPr lang="zh-CN" altLang="en-US" dirty="0" smtClean="0">
                <a:solidFill>
                  <a:srgbClr val="FFFF00"/>
                </a:solidFill>
              </a:rPr>
              <a:t>去除前导零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406143" y="1985578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# </a:t>
            </a:r>
            <a:r>
              <a:rPr lang="zh-CN" altLang="en-US" dirty="0" smtClean="0">
                <a:solidFill>
                  <a:srgbClr val="FFFF00"/>
                </a:solidFill>
              </a:rPr>
              <a:t>初始化计算结果为零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406143" y="4115237"/>
            <a:ext cx="3990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FF00"/>
                </a:solidFill>
              </a:rPr>
              <a:t> </a:t>
            </a:r>
            <a:r>
              <a:rPr lang="en-US" altLang="zh-CN" dirty="0" smtClean="0">
                <a:solidFill>
                  <a:srgbClr val="00FF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注意</a:t>
            </a:r>
            <a:r>
              <a:rPr lang="en-US" altLang="zh-CN" dirty="0" smtClean="0">
                <a:solidFill>
                  <a:srgbClr val="FF0000"/>
                </a:solidFill>
              </a:rPr>
              <a:t>BASE</a:t>
            </a:r>
            <a:r>
              <a:rPr lang="zh-CN" altLang="en-US" dirty="0" smtClean="0">
                <a:solidFill>
                  <a:srgbClr val="FF0000"/>
                </a:solidFill>
              </a:rPr>
              <a:t>太大会导致溢出（</a:t>
            </a:r>
            <a:r>
              <a:rPr lang="en-US" altLang="zh-CN" dirty="0" smtClean="0">
                <a:solidFill>
                  <a:srgbClr val="FF0000"/>
                </a:solidFill>
              </a:rPr>
              <a:t>1e+4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45779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cap="none" dirty="0" smtClean="0"/>
              <a:t>6. </a:t>
            </a:r>
            <a:r>
              <a:rPr lang="zh-CN" altLang="en-US" sz="4800" b="1" cap="none" dirty="0" smtClean="0"/>
              <a:t>高精度减法</a:t>
            </a:r>
            <a:endParaRPr lang="zh-CN" altLang="en-US" sz="4800" b="1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8286" y="2238703"/>
            <a:ext cx="10635428" cy="3552498"/>
          </a:xfrm>
        </p:spPr>
        <p:txBody>
          <a:bodyPr anchor="t"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 smtClean="0">
                <a:latin typeface="+mn-ea"/>
              </a:rPr>
              <a:t>减法的处理要用到一个“借位”的标记。</a:t>
            </a: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 smtClean="0">
                <a:latin typeface="+mn-ea"/>
              </a:rPr>
              <a:t>例如“</a:t>
            </a:r>
            <a:r>
              <a:rPr lang="en-US" altLang="zh-CN" sz="2400" cap="none" dirty="0">
                <a:latin typeface="+mn-ea"/>
              </a:rPr>
              <a:t>2014-18=1996</a:t>
            </a:r>
            <a:r>
              <a:rPr lang="zh-CN" altLang="en-US" sz="2400" cap="none" dirty="0" smtClean="0">
                <a:latin typeface="+mn-ea"/>
              </a:rPr>
              <a:t>”。</a:t>
            </a: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 smtClean="0">
                <a:latin typeface="+mn-ea"/>
              </a:rPr>
              <a:t>首先计算</a:t>
            </a:r>
            <a:r>
              <a:rPr lang="en-US" altLang="zh-CN" sz="2400" cap="none" dirty="0" smtClean="0">
                <a:latin typeface="+mn-ea"/>
              </a:rPr>
              <a:t>4-8=-4&lt;0</a:t>
            </a:r>
            <a:r>
              <a:rPr lang="zh-CN" altLang="en-US" sz="2400" cap="none" dirty="0" smtClean="0">
                <a:latin typeface="+mn-ea"/>
              </a:rPr>
              <a:t>，从高位借</a:t>
            </a:r>
            <a:r>
              <a:rPr lang="en-US" altLang="zh-CN" sz="2400" cap="none" dirty="0" smtClean="0">
                <a:latin typeface="+mn-ea"/>
              </a:rPr>
              <a:t>1</a:t>
            </a:r>
            <a:r>
              <a:rPr lang="en-US" altLang="zh-CN" sz="2400" b="1" cap="none" dirty="0" smtClean="0">
                <a:solidFill>
                  <a:srgbClr val="C00000"/>
                </a:solidFill>
                <a:latin typeface="+mn-ea"/>
              </a:rPr>
              <a:t>(0)</a:t>
            </a:r>
            <a:r>
              <a:rPr lang="zh-CN" altLang="en-US" sz="2400" cap="none" dirty="0" smtClean="0">
                <a:latin typeface="+mn-ea"/>
              </a:rPr>
              <a:t>，得到</a:t>
            </a:r>
            <a:r>
              <a:rPr lang="en-US" altLang="zh-CN" sz="2400" cap="none" dirty="0" smtClean="0">
                <a:latin typeface="+mn-ea"/>
              </a:rPr>
              <a:t>10-4=6</a:t>
            </a:r>
            <a:r>
              <a:rPr lang="zh-CN" altLang="en-US" sz="2400" cap="none" dirty="0" smtClean="0">
                <a:latin typeface="+mn-ea"/>
              </a:rPr>
              <a:t>。</a:t>
            </a: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 smtClean="0">
                <a:latin typeface="+mn-ea"/>
              </a:rPr>
              <a:t>然后计算（</a:t>
            </a:r>
            <a:r>
              <a:rPr lang="en-US" altLang="zh-CN" sz="2400" cap="none" dirty="0" smtClean="0">
                <a:latin typeface="+mn-ea"/>
              </a:rPr>
              <a:t>1-1</a:t>
            </a:r>
            <a:r>
              <a:rPr lang="zh-CN" altLang="en-US" sz="2400" cap="none" dirty="0" smtClean="0">
                <a:latin typeface="+mn-ea"/>
              </a:rPr>
              <a:t>）</a:t>
            </a:r>
            <a:r>
              <a:rPr lang="en-US" altLang="zh-CN" sz="2400" cap="none" dirty="0" smtClean="0">
                <a:latin typeface="+mn-ea"/>
              </a:rPr>
              <a:t>-1=-1</a:t>
            </a:r>
            <a:r>
              <a:rPr lang="zh-CN" altLang="en-US" sz="2400" cap="none" dirty="0" smtClean="0">
                <a:latin typeface="+mn-ea"/>
              </a:rPr>
              <a:t>，还要从高位借</a:t>
            </a:r>
            <a:r>
              <a:rPr lang="en-US" altLang="zh-CN" sz="2400" cap="none" dirty="0" smtClean="0">
                <a:latin typeface="+mn-ea"/>
              </a:rPr>
              <a:t>1</a:t>
            </a:r>
            <a:r>
              <a:rPr lang="zh-CN" altLang="en-US" sz="2400" cap="none" dirty="0" smtClean="0">
                <a:latin typeface="+mn-ea"/>
              </a:rPr>
              <a:t>，得到</a:t>
            </a:r>
            <a:r>
              <a:rPr lang="en-US" altLang="zh-CN" sz="2400" cap="none" dirty="0" smtClean="0">
                <a:latin typeface="+mn-ea"/>
              </a:rPr>
              <a:t>10-1=9</a:t>
            </a:r>
            <a:r>
              <a:rPr lang="zh-CN" altLang="en-US" sz="2400" cap="none" dirty="0" smtClean="0">
                <a:latin typeface="+mn-ea"/>
              </a:rPr>
              <a:t>。</a:t>
            </a: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 smtClean="0">
                <a:latin typeface="+mn-ea"/>
              </a:rPr>
              <a:t>然后计算（</a:t>
            </a:r>
            <a:r>
              <a:rPr lang="en-US" altLang="zh-CN" sz="2400" cap="none" dirty="0" smtClean="0">
                <a:latin typeface="+mn-ea"/>
              </a:rPr>
              <a:t>0-1</a:t>
            </a:r>
            <a:r>
              <a:rPr lang="zh-CN" altLang="en-US" sz="2400" cap="none" dirty="0" smtClean="0">
                <a:latin typeface="+mn-ea"/>
              </a:rPr>
              <a:t>）</a:t>
            </a:r>
            <a:r>
              <a:rPr lang="en-US" altLang="zh-CN" sz="2400" cap="none" dirty="0" smtClean="0">
                <a:latin typeface="+mn-ea"/>
              </a:rPr>
              <a:t>-0=-1</a:t>
            </a:r>
            <a:r>
              <a:rPr lang="zh-CN" altLang="en-US" sz="2400" cap="none" dirty="0" smtClean="0">
                <a:latin typeface="+mn-ea"/>
              </a:rPr>
              <a:t>，继续从高位借</a:t>
            </a:r>
            <a:r>
              <a:rPr lang="en-US" altLang="zh-CN" sz="2400" cap="none" dirty="0" smtClean="0">
                <a:latin typeface="+mn-ea"/>
              </a:rPr>
              <a:t>1</a:t>
            </a:r>
            <a:r>
              <a:rPr lang="zh-CN" altLang="en-US" sz="2400" cap="none" dirty="0" smtClean="0">
                <a:latin typeface="+mn-ea"/>
              </a:rPr>
              <a:t>，得到</a:t>
            </a:r>
            <a:r>
              <a:rPr lang="en-US" altLang="zh-CN" sz="2400" cap="none" dirty="0" smtClean="0">
                <a:latin typeface="+mn-ea"/>
              </a:rPr>
              <a:t>10-1=9</a:t>
            </a:r>
            <a:r>
              <a:rPr lang="zh-CN" altLang="en-US" sz="2400" cap="none" dirty="0" smtClean="0">
                <a:latin typeface="+mn-ea"/>
              </a:rPr>
              <a:t>。</a:t>
            </a: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 smtClean="0">
                <a:latin typeface="+mn-ea"/>
              </a:rPr>
              <a:t>最后计算（</a:t>
            </a:r>
            <a:r>
              <a:rPr lang="en-US" altLang="zh-CN" sz="2400" cap="none" dirty="0" smtClean="0">
                <a:latin typeface="+mn-ea"/>
              </a:rPr>
              <a:t>2-1</a:t>
            </a:r>
            <a:r>
              <a:rPr lang="zh-CN" altLang="en-US" sz="2400" cap="none" dirty="0" smtClean="0">
                <a:latin typeface="+mn-ea"/>
              </a:rPr>
              <a:t>）</a:t>
            </a:r>
            <a:r>
              <a:rPr lang="en-US" altLang="zh-CN" sz="2400" cap="none" dirty="0" smtClean="0">
                <a:latin typeface="+mn-ea"/>
              </a:rPr>
              <a:t>-0=1</a:t>
            </a:r>
            <a:r>
              <a:rPr lang="zh-CN" altLang="en-US" sz="2400" cap="none" dirty="0" smtClean="0">
                <a:latin typeface="+mn-ea"/>
              </a:rPr>
              <a:t>，不需要借位，把</a:t>
            </a:r>
            <a:r>
              <a:rPr lang="en-US" altLang="zh-CN" sz="2400" cap="none" dirty="0" smtClean="0">
                <a:latin typeface="+mn-ea"/>
              </a:rPr>
              <a:t>1</a:t>
            </a:r>
            <a:r>
              <a:rPr lang="zh-CN" altLang="en-US" sz="2400" cap="none" dirty="0" smtClean="0">
                <a:latin typeface="+mn-ea"/>
              </a:rPr>
              <a:t>写在千位即可。</a:t>
            </a:r>
            <a:endParaRPr lang="zh-CN" altLang="en-US" sz="2400" cap="none" dirty="0">
              <a:latin typeface="+mn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511704" y="3198706"/>
          <a:ext cx="1852216" cy="477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054"/>
                <a:gridCol w="463054"/>
                <a:gridCol w="463054"/>
                <a:gridCol w="463054"/>
              </a:tblGrid>
              <a:tr h="4775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9507304" y="3868960"/>
          <a:ext cx="1856616" cy="477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54"/>
                <a:gridCol w="464154"/>
                <a:gridCol w="464154"/>
                <a:gridCol w="464154"/>
              </a:tblGrid>
              <a:tr h="4775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9082455" y="4477302"/>
            <a:ext cx="23312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082455" y="389275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-</a:t>
            </a:r>
            <a:endParaRPr lang="zh-CN" altLang="en-US" sz="24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9507304" y="4609650"/>
          <a:ext cx="1856616" cy="477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54"/>
                <a:gridCol w="464154"/>
                <a:gridCol w="464154"/>
                <a:gridCol w="464154"/>
              </a:tblGrid>
              <a:tr h="4775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9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9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8286" y="850900"/>
            <a:ext cx="10635428" cy="4940301"/>
          </a:xfrm>
        </p:spPr>
        <p:txBody>
          <a:bodyPr anchor="t"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cap="none" dirty="0" smtClean="0"/>
              <a:t>【</a:t>
            </a:r>
            <a:r>
              <a:rPr lang="zh-CN" altLang="en-US" sz="2400" cap="none" dirty="0" smtClean="0"/>
              <a:t>代码</a:t>
            </a:r>
            <a:r>
              <a:rPr lang="en-US" altLang="zh-CN" sz="2400" cap="none" dirty="0" smtClean="0"/>
              <a:t>4-a】</a:t>
            </a:r>
            <a:r>
              <a:rPr lang="zh-CN" altLang="en-US" sz="2400" cap="none" dirty="0" smtClean="0"/>
              <a:t>类比得到高精度减法的代码。</a:t>
            </a:r>
            <a:endParaRPr lang="en-US" altLang="zh-CN" sz="2400" cap="none" dirty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9911" y="1620813"/>
            <a:ext cx="10432178" cy="36764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889160" y="3444806"/>
            <a:ext cx="317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# </a:t>
            </a:r>
            <a:r>
              <a:rPr lang="zh-CN" altLang="en-US" dirty="0" smtClean="0">
                <a:solidFill>
                  <a:srgbClr val="FFFF00"/>
                </a:solidFill>
              </a:rPr>
              <a:t>这里借来的</a:t>
            </a:r>
            <a:r>
              <a:rPr lang="en-US" altLang="zh-CN" dirty="0" smtClean="0">
                <a:solidFill>
                  <a:srgbClr val="FFFF00"/>
                </a:solidFill>
              </a:rPr>
              <a:t>1</a:t>
            </a:r>
            <a:r>
              <a:rPr lang="zh-CN" altLang="en-US" dirty="0" smtClean="0">
                <a:solidFill>
                  <a:srgbClr val="FFFF00"/>
                </a:solidFill>
              </a:rPr>
              <a:t>其实是</a:t>
            </a:r>
            <a:r>
              <a:rPr lang="en-US" altLang="zh-CN" dirty="0" smtClean="0">
                <a:solidFill>
                  <a:srgbClr val="FFFF00"/>
                </a:solidFill>
              </a:rPr>
              <a:t>1</a:t>
            </a:r>
            <a:r>
              <a:rPr lang="zh-CN" altLang="en-US" dirty="0" smtClean="0">
                <a:solidFill>
                  <a:srgbClr val="FFFF00"/>
                </a:solidFill>
              </a:rPr>
              <a:t>*</a:t>
            </a:r>
            <a:r>
              <a:rPr lang="en-US" altLang="zh-CN" dirty="0" smtClean="0">
                <a:solidFill>
                  <a:srgbClr val="FFFF00"/>
                </a:solidFill>
              </a:rPr>
              <a:t>BASE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89160" y="3748810"/>
            <a:ext cx="26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# </a:t>
            </a:r>
            <a:r>
              <a:rPr lang="zh-CN" altLang="en-US" dirty="0" smtClean="0">
                <a:solidFill>
                  <a:srgbClr val="FFFF00"/>
                </a:solidFill>
              </a:rPr>
              <a:t>如果差小于零就要借</a:t>
            </a:r>
            <a:r>
              <a:rPr lang="en-US" altLang="zh-CN" dirty="0" smtClean="0">
                <a:solidFill>
                  <a:srgbClr val="FFFF00"/>
                </a:solidFill>
              </a:rPr>
              <a:t>1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89160" y="4356818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# </a:t>
            </a:r>
            <a:r>
              <a:rPr lang="zh-CN" altLang="en-US" dirty="0" smtClean="0">
                <a:solidFill>
                  <a:srgbClr val="FFFF00"/>
                </a:solidFill>
              </a:rPr>
              <a:t>去除前导零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89160" y="2200407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# </a:t>
            </a:r>
            <a:r>
              <a:rPr lang="zh-CN" altLang="en-US" dirty="0" smtClean="0">
                <a:solidFill>
                  <a:srgbClr val="FFFF00"/>
                </a:solidFill>
              </a:rPr>
              <a:t>类比之前的代码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/>
          <p:nvPr/>
        </p:nvSpPr>
        <p:spPr>
          <a:xfrm>
            <a:off x="778286" y="850900"/>
            <a:ext cx="10635428" cy="4940301"/>
          </a:xfrm>
          <a:prstGeom prst="rect">
            <a:avLst/>
          </a:prstGeom>
        </p:spPr>
        <p:txBody>
          <a:bodyPr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+mn-ea"/>
              </a:rPr>
              <a:t>但是目前实现的高精度减法，无法处理一些更复杂的情况：</a:t>
            </a:r>
            <a:endParaRPr lang="en-US" altLang="zh-CN" sz="2400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200" dirty="0" smtClean="0">
                <a:latin typeface="+mn-ea"/>
              </a:rPr>
              <a:t>例如“</a:t>
            </a:r>
            <a:r>
              <a:rPr lang="en-US" altLang="zh-CN" sz="2200" dirty="0" smtClean="0">
                <a:latin typeface="+mn-ea"/>
              </a:rPr>
              <a:t>3-5=-2</a:t>
            </a:r>
            <a:r>
              <a:rPr lang="zh-CN" altLang="en-US" sz="2200" dirty="0" smtClean="0">
                <a:latin typeface="+mn-ea"/>
              </a:rPr>
              <a:t>”，或者“</a:t>
            </a:r>
            <a:r>
              <a:rPr lang="en-US" altLang="zh-CN" sz="2200" dirty="0" smtClean="0">
                <a:latin typeface="+mn-ea"/>
              </a:rPr>
              <a:t>3+(-5)=-2</a:t>
            </a:r>
            <a:r>
              <a:rPr lang="zh-CN" altLang="en-US" sz="2200" dirty="0" smtClean="0">
                <a:latin typeface="+mn-ea"/>
              </a:rPr>
              <a:t>”。</a:t>
            </a:r>
            <a:endParaRPr lang="en-US" altLang="zh-CN" sz="2200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200" dirty="0" smtClean="0">
                <a:latin typeface="+mn-ea"/>
              </a:rPr>
              <a:t>我们需要给</a:t>
            </a:r>
            <a:r>
              <a:rPr lang="en-US" altLang="zh-CN" sz="2200" b="1" dirty="0" err="1" smtClean="0">
                <a:solidFill>
                  <a:srgbClr val="C00000"/>
                </a:solidFill>
                <a:latin typeface="+mn-ea"/>
              </a:rPr>
              <a:t>BigNum</a:t>
            </a:r>
            <a:r>
              <a:rPr lang="zh-CN" altLang="en-US" sz="2200" dirty="0" smtClean="0">
                <a:latin typeface="+mn-ea"/>
              </a:rPr>
              <a:t>增加一个</a:t>
            </a:r>
            <a:r>
              <a:rPr lang="en-US" altLang="zh-CN" sz="2200" b="1" dirty="0" err="1" smtClean="0">
                <a:solidFill>
                  <a:srgbClr val="C00000"/>
                </a:solidFill>
                <a:latin typeface="+mn-ea"/>
              </a:rPr>
              <a:t>int</a:t>
            </a:r>
            <a:r>
              <a:rPr lang="zh-CN" altLang="en-US" sz="2200" dirty="0" smtClean="0">
                <a:latin typeface="+mn-ea"/>
              </a:rPr>
              <a:t>型的符号变量</a:t>
            </a:r>
            <a:r>
              <a:rPr lang="en-US" altLang="zh-CN" sz="2200" b="1" dirty="0" err="1" smtClean="0">
                <a:solidFill>
                  <a:srgbClr val="C00000"/>
                </a:solidFill>
                <a:latin typeface="+mn-ea"/>
              </a:rPr>
              <a:t>sgn</a:t>
            </a:r>
            <a:r>
              <a:rPr lang="zh-CN" altLang="en-US" sz="2200" dirty="0" smtClean="0">
                <a:latin typeface="+mn-ea"/>
              </a:rPr>
              <a:t>。当</a:t>
            </a:r>
            <a:r>
              <a:rPr lang="en-US" altLang="zh-CN" sz="2200" b="1" dirty="0" err="1" smtClean="0">
                <a:solidFill>
                  <a:srgbClr val="C00000"/>
                </a:solidFill>
                <a:latin typeface="+mn-ea"/>
              </a:rPr>
              <a:t>sgn</a:t>
            </a:r>
            <a:r>
              <a:rPr lang="en-US" altLang="zh-CN" sz="2200" dirty="0" smtClean="0">
                <a:latin typeface="+mn-ea"/>
              </a:rPr>
              <a:t>==-1</a:t>
            </a:r>
            <a:r>
              <a:rPr lang="zh-CN" altLang="en-US" sz="2200" dirty="0" smtClean="0">
                <a:latin typeface="+mn-ea"/>
              </a:rPr>
              <a:t>时，表示存储的大数是负整数；当</a:t>
            </a:r>
            <a:r>
              <a:rPr lang="en-US" altLang="zh-CN" sz="2200" b="1" dirty="0" err="1" smtClean="0">
                <a:solidFill>
                  <a:srgbClr val="C00000"/>
                </a:solidFill>
                <a:latin typeface="+mn-ea"/>
              </a:rPr>
              <a:t>sgn</a:t>
            </a:r>
            <a:r>
              <a:rPr lang="en-US" altLang="zh-CN" sz="2200" dirty="0" smtClean="0">
                <a:latin typeface="+mn-ea"/>
              </a:rPr>
              <a:t>==1</a:t>
            </a:r>
            <a:r>
              <a:rPr lang="zh-CN" altLang="en-US" sz="2200" dirty="0" smtClean="0">
                <a:latin typeface="+mn-ea"/>
              </a:rPr>
              <a:t>时，表示存储的大数是非负整数。</a:t>
            </a:r>
            <a:endParaRPr lang="en-US" altLang="zh-CN" sz="2200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200" dirty="0" smtClean="0">
                <a:latin typeface="+mn-ea"/>
              </a:rPr>
              <a:t>同时，输入和输出函数也要增加对负号的特判。</a:t>
            </a:r>
            <a:endParaRPr lang="en-US" altLang="zh-CN" sz="2200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200" dirty="0" smtClean="0">
                <a:latin typeface="+mn-ea"/>
              </a:rPr>
              <a:t>在计算大数减法之前，首先要比较两个数的绝对值大小。（自定义</a:t>
            </a:r>
            <a:r>
              <a:rPr lang="en-US" altLang="zh-CN" sz="2200" b="1" dirty="0" err="1" smtClean="0">
                <a:solidFill>
                  <a:srgbClr val="C00000"/>
                </a:solidFill>
                <a:latin typeface="+mn-ea"/>
              </a:rPr>
              <a:t>cmp</a:t>
            </a:r>
            <a:r>
              <a:rPr lang="en-US" altLang="zh-CN" sz="2200" b="1" dirty="0" smtClean="0">
                <a:solidFill>
                  <a:srgbClr val="C00000"/>
                </a:solidFill>
                <a:latin typeface="+mn-ea"/>
              </a:rPr>
              <a:t>()</a:t>
            </a:r>
            <a:r>
              <a:rPr lang="zh-CN" altLang="en-US" sz="2200" dirty="0" smtClean="0">
                <a:latin typeface="+mn-ea"/>
              </a:rPr>
              <a:t>函数）</a:t>
            </a:r>
            <a:endParaRPr lang="en-US" altLang="zh-CN" sz="2200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200" dirty="0" smtClean="0">
                <a:latin typeface="+mn-ea"/>
              </a:rPr>
              <a:t>如果</a:t>
            </a:r>
            <a:r>
              <a:rPr lang="en-US" altLang="zh-CN" sz="2200" dirty="0" smtClean="0">
                <a:latin typeface="+mn-ea"/>
              </a:rPr>
              <a:t>A&gt;=B</a:t>
            </a:r>
            <a:r>
              <a:rPr lang="zh-CN" altLang="en-US" sz="2200" dirty="0" smtClean="0">
                <a:latin typeface="+mn-ea"/>
              </a:rPr>
              <a:t>，返回</a:t>
            </a:r>
            <a:r>
              <a:rPr lang="en-US" altLang="zh-CN" sz="2200" dirty="0" smtClean="0">
                <a:latin typeface="+mn-ea"/>
              </a:rPr>
              <a:t>C=(+1)*(A-B)</a:t>
            </a:r>
            <a:r>
              <a:rPr lang="zh-CN" altLang="en-US" sz="2200" dirty="0" smtClean="0">
                <a:latin typeface="+mn-ea"/>
              </a:rPr>
              <a:t>；如果</a:t>
            </a:r>
            <a:r>
              <a:rPr lang="en-US" altLang="zh-CN" sz="2200" dirty="0" smtClean="0">
                <a:latin typeface="+mn-ea"/>
              </a:rPr>
              <a:t>A&lt;B</a:t>
            </a:r>
            <a:r>
              <a:rPr lang="zh-CN" altLang="en-US" sz="2200" dirty="0" smtClean="0">
                <a:latin typeface="+mn-ea"/>
              </a:rPr>
              <a:t>，返回</a:t>
            </a:r>
            <a:r>
              <a:rPr lang="en-US" altLang="zh-CN" sz="2200" dirty="0" smtClean="0">
                <a:latin typeface="+mn-ea"/>
              </a:rPr>
              <a:t>C=(-1)*(B-A)</a:t>
            </a:r>
            <a:r>
              <a:rPr lang="zh-CN" altLang="en-US" sz="2200" dirty="0" smtClean="0">
                <a:latin typeface="+mn-ea"/>
              </a:rPr>
              <a:t>。</a:t>
            </a:r>
            <a:endParaRPr lang="en-US" altLang="zh-CN" sz="2200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200" dirty="0" smtClean="0">
              <a:solidFill>
                <a:srgbClr val="C00000"/>
              </a:solidFill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200" dirty="0" smtClean="0">
                <a:solidFill>
                  <a:srgbClr val="C00000"/>
                </a:solidFill>
                <a:latin typeface="+mn-ea"/>
              </a:rPr>
              <a:t>那么，如何比较两个大数的大小呢？？？（例如：</a:t>
            </a:r>
            <a:r>
              <a:rPr lang="en-US" altLang="zh-CN" sz="2200" dirty="0" smtClean="0">
                <a:solidFill>
                  <a:srgbClr val="C00000"/>
                </a:solidFill>
                <a:latin typeface="+mn-ea"/>
              </a:rPr>
              <a:t>2147483648&gt;2147483548</a:t>
            </a:r>
            <a:r>
              <a:rPr lang="zh-CN" altLang="en-US" sz="2200" dirty="0" smtClean="0">
                <a:solidFill>
                  <a:srgbClr val="C00000"/>
                </a:solidFill>
                <a:latin typeface="+mn-ea"/>
              </a:rPr>
              <a:t>）</a:t>
            </a:r>
            <a:endParaRPr lang="en-US" altLang="zh-CN" sz="2200" dirty="0" smtClean="0">
              <a:solidFill>
                <a:srgbClr val="C00000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09601"/>
            <a:ext cx="9905998" cy="985282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cap="none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7. </a:t>
            </a:r>
            <a:r>
              <a:rPr lang="zh-CN" altLang="en-US" sz="4800" b="1" cap="none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高精度除法</a:t>
            </a:r>
            <a:endParaRPr lang="zh-CN" altLang="en-US" sz="4800" b="1" cap="none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8286" y="2238703"/>
            <a:ext cx="10635428" cy="3552498"/>
          </a:xfrm>
        </p:spPr>
        <p:txBody>
          <a:bodyPr anchor="t"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 smtClean="0">
                <a:latin typeface="+mn-ea"/>
              </a:rPr>
              <a:t>高精度除法与前三种运算相比较为复杂。</a:t>
            </a: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 smtClean="0">
                <a:latin typeface="+mn-ea"/>
              </a:rPr>
              <a:t>以多位除以一位的“</a:t>
            </a:r>
            <a:r>
              <a:rPr lang="en-US" altLang="zh-CN" sz="2400" cap="none" dirty="0" smtClean="0">
                <a:latin typeface="+mn-ea"/>
              </a:rPr>
              <a:t>259/7=37</a:t>
            </a:r>
            <a:r>
              <a:rPr lang="zh-CN" altLang="en-US" sz="2400" cap="none" dirty="0" smtClean="0">
                <a:latin typeface="+mn-ea"/>
              </a:rPr>
              <a:t>”为例：</a:t>
            </a: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 smtClean="0">
                <a:latin typeface="+mn-ea"/>
              </a:rPr>
              <a:t>从最高位开始，计算</a:t>
            </a:r>
            <a:r>
              <a:rPr lang="en-US" altLang="zh-CN" sz="2400" cap="none" dirty="0" smtClean="0">
                <a:latin typeface="+mn-ea"/>
              </a:rPr>
              <a:t>2/7=0…2</a:t>
            </a:r>
            <a:r>
              <a:rPr lang="zh-CN" altLang="en-US" sz="2400" cap="none" dirty="0" smtClean="0">
                <a:latin typeface="+mn-ea"/>
              </a:rPr>
              <a:t>，把余数</a:t>
            </a:r>
            <a:r>
              <a:rPr lang="en-US" altLang="zh-CN" sz="2400" cap="none" dirty="0" smtClean="0">
                <a:latin typeface="+mn-ea"/>
              </a:rPr>
              <a:t>2</a:t>
            </a:r>
            <a:r>
              <a:rPr lang="zh-CN" altLang="en-US" sz="2400" cap="none" dirty="0" smtClean="0">
                <a:latin typeface="+mn-ea"/>
              </a:rPr>
              <a:t>落下来。</a:t>
            </a: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 smtClean="0">
                <a:latin typeface="+mn-ea"/>
              </a:rPr>
              <a:t>然后计算十位数字</a:t>
            </a:r>
            <a:r>
              <a:rPr lang="en-US" altLang="zh-CN" sz="2400" cap="none" dirty="0" smtClean="0">
                <a:latin typeface="+mn-ea"/>
              </a:rPr>
              <a:t>(2*10+5)/7=3…4</a:t>
            </a:r>
            <a:r>
              <a:rPr lang="zh-CN" altLang="en-US" sz="2400" cap="none" dirty="0" smtClean="0">
                <a:latin typeface="+mn-ea"/>
              </a:rPr>
              <a:t>，把余数</a:t>
            </a:r>
            <a:r>
              <a:rPr lang="en-US" altLang="zh-CN" sz="2400" cap="none" dirty="0" smtClean="0">
                <a:latin typeface="+mn-ea"/>
              </a:rPr>
              <a:t>4</a:t>
            </a:r>
            <a:r>
              <a:rPr lang="zh-CN" altLang="en-US" sz="2400" cap="none" dirty="0" smtClean="0">
                <a:latin typeface="+mn-ea"/>
              </a:rPr>
              <a:t>落下来。</a:t>
            </a: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 smtClean="0">
                <a:latin typeface="+mn-ea"/>
              </a:rPr>
              <a:t>最后计算个位数字</a:t>
            </a:r>
            <a:r>
              <a:rPr lang="en-US" altLang="zh-CN" sz="2400" cap="none" dirty="0" smtClean="0">
                <a:latin typeface="+mn-ea"/>
              </a:rPr>
              <a:t>(4*10+9)/7=7…0</a:t>
            </a:r>
            <a:r>
              <a:rPr lang="zh-CN" altLang="en-US" sz="2400" cap="none" dirty="0" smtClean="0">
                <a:latin typeface="+mn-ea"/>
              </a:rPr>
              <a:t>，把余数</a:t>
            </a:r>
            <a:r>
              <a:rPr lang="en-US" altLang="zh-CN" sz="2400" cap="none" dirty="0" smtClean="0">
                <a:latin typeface="+mn-ea"/>
              </a:rPr>
              <a:t>0</a:t>
            </a:r>
            <a:r>
              <a:rPr lang="zh-CN" altLang="en-US" sz="2400" cap="none" dirty="0" smtClean="0">
                <a:latin typeface="+mn-ea"/>
              </a:rPr>
              <a:t>落下来。</a:t>
            </a: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 smtClean="0">
                <a:latin typeface="+mn-ea"/>
              </a:rPr>
              <a:t>计算结果：商为</a:t>
            </a:r>
            <a:r>
              <a:rPr lang="en-US" altLang="zh-CN" sz="2400" cap="none" dirty="0" smtClean="0">
                <a:latin typeface="+mn-ea"/>
              </a:rPr>
              <a:t>37</a:t>
            </a:r>
            <a:r>
              <a:rPr lang="zh-CN" altLang="en-US" sz="2400" cap="none" dirty="0" smtClean="0">
                <a:latin typeface="+mn-ea"/>
              </a:rPr>
              <a:t>，余数为</a:t>
            </a:r>
            <a:r>
              <a:rPr lang="en-US" altLang="zh-CN" sz="2400" cap="none" dirty="0" smtClean="0">
                <a:latin typeface="+mn-ea"/>
              </a:rPr>
              <a:t>0</a:t>
            </a:r>
            <a:r>
              <a:rPr lang="zh-CN" altLang="en-US" sz="2400" cap="none" dirty="0" smtClean="0">
                <a:latin typeface="+mn-ea"/>
              </a:rPr>
              <a:t>。</a:t>
            </a:r>
            <a:endParaRPr lang="en-US" altLang="zh-CN" sz="2400" cap="none" dirty="0" smtClean="0">
              <a:latin typeface="+mn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259452" y="2875058"/>
          <a:ext cx="1852216" cy="477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054"/>
                <a:gridCol w="463054"/>
                <a:gridCol w="463054"/>
                <a:gridCol w="463054"/>
              </a:tblGrid>
              <a:tr h="477528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9</a:t>
                      </a:r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9255052" y="3399998"/>
          <a:ext cx="1856616" cy="477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54"/>
                <a:gridCol w="464154"/>
                <a:gridCol w="464154"/>
                <a:gridCol w="464154"/>
              </a:tblGrid>
              <a:tr h="477528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8967535" y="3962284"/>
            <a:ext cx="23312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9719206" y="4062699"/>
          <a:ext cx="1392462" cy="477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54"/>
                <a:gridCol w="464154"/>
                <a:gridCol w="464154"/>
              </a:tblGrid>
              <a:tr h="477528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9</a:t>
                      </a:r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2" name="直接连接符 11"/>
          <p:cNvCxnSpPr/>
          <p:nvPr/>
        </p:nvCxnSpPr>
        <p:spPr>
          <a:xfrm>
            <a:off x="8967535" y="2785135"/>
            <a:ext cx="23312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弧形 12"/>
          <p:cNvSpPr/>
          <p:nvPr/>
        </p:nvSpPr>
        <p:spPr>
          <a:xfrm rot="5400000">
            <a:off x="7848097" y="2312169"/>
            <a:ext cx="1292945" cy="945931"/>
          </a:xfrm>
          <a:prstGeom prst="arc">
            <a:avLst>
              <a:gd name="adj1" fmla="val 16200000"/>
              <a:gd name="adj2" fmla="val 2128714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8295995" y="2715124"/>
          <a:ext cx="464154" cy="477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54"/>
              </a:tblGrid>
              <a:tr h="4775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259317" y="2241353"/>
          <a:ext cx="1856616" cy="477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54"/>
                <a:gridCol w="464154"/>
                <a:gridCol w="464154"/>
                <a:gridCol w="464154"/>
              </a:tblGrid>
              <a:tr h="477528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9719206" y="4625090"/>
          <a:ext cx="1392462" cy="477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54"/>
                <a:gridCol w="464154"/>
                <a:gridCol w="464154"/>
              </a:tblGrid>
              <a:tr h="477528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9</a:t>
                      </a:r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7" name="直接连接符 16"/>
          <p:cNvCxnSpPr/>
          <p:nvPr/>
        </p:nvCxnSpPr>
        <p:spPr>
          <a:xfrm>
            <a:off x="8967534" y="5139440"/>
            <a:ext cx="23312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0183360" y="5208322"/>
          <a:ext cx="928308" cy="477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54"/>
                <a:gridCol w="464154"/>
              </a:tblGrid>
              <a:tr h="477528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286" y="1529485"/>
            <a:ext cx="10458450" cy="443865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8286" y="850900"/>
            <a:ext cx="10635428" cy="4940301"/>
          </a:xfrm>
        </p:spPr>
        <p:txBody>
          <a:bodyPr anchor="t"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cap="none" dirty="0" smtClean="0"/>
              <a:t>【</a:t>
            </a:r>
            <a:r>
              <a:rPr lang="zh-CN" altLang="en-US" sz="2400" cap="none" dirty="0" smtClean="0"/>
              <a:t>代码</a:t>
            </a:r>
            <a:r>
              <a:rPr lang="en-US" altLang="zh-CN" sz="2400" dirty="0"/>
              <a:t>5</a:t>
            </a:r>
            <a:r>
              <a:rPr lang="en-US" altLang="zh-CN" sz="2400" cap="none" dirty="0" smtClean="0"/>
              <a:t>-a】</a:t>
            </a:r>
            <a:r>
              <a:rPr lang="zh-CN" altLang="en-US" sz="2400" cap="none" dirty="0" smtClean="0"/>
              <a:t>高精度除以低精度的代码。</a:t>
            </a:r>
            <a:endParaRPr lang="en-US" altLang="zh-CN" sz="2400" cap="none" dirty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/>
          </a:p>
        </p:txBody>
      </p:sp>
      <p:sp>
        <p:nvSpPr>
          <p:cNvPr id="11" name="文本框 10"/>
          <p:cNvSpPr txBox="1"/>
          <p:nvPr/>
        </p:nvSpPr>
        <p:spPr>
          <a:xfrm>
            <a:off x="7889160" y="2054929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# rest</a:t>
            </a:r>
            <a:r>
              <a:rPr lang="zh-CN" altLang="en-US" dirty="0" smtClean="0">
                <a:solidFill>
                  <a:srgbClr val="FFFF00"/>
                </a:solidFill>
              </a:rPr>
              <a:t>存放余数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89160" y="4470885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# </a:t>
            </a:r>
            <a:r>
              <a:rPr lang="zh-CN" altLang="en-US" dirty="0" smtClean="0">
                <a:solidFill>
                  <a:srgbClr val="FFFF00"/>
                </a:solidFill>
              </a:rPr>
              <a:t>计算余数并传递给低位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89160" y="5095981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# </a:t>
            </a:r>
            <a:r>
              <a:rPr lang="zh-CN" altLang="en-US" dirty="0" smtClean="0">
                <a:solidFill>
                  <a:srgbClr val="FFFF00"/>
                </a:solidFill>
              </a:rPr>
              <a:t>去除前导零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89160" y="2601195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# </a:t>
            </a:r>
            <a:r>
              <a:rPr lang="zh-CN" altLang="en-US" dirty="0" smtClean="0">
                <a:solidFill>
                  <a:srgbClr val="FFFF00"/>
                </a:solidFill>
              </a:rPr>
              <a:t>防止除数为零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09601"/>
            <a:ext cx="9905998" cy="1014248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cap="none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8. </a:t>
            </a:r>
            <a:r>
              <a:rPr lang="zh-CN" altLang="en-US" sz="4800" b="1" cap="none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高精度小数</a:t>
            </a:r>
            <a:endParaRPr lang="zh-CN" altLang="en-US" sz="4800" b="1" cap="none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8286" y="2238703"/>
            <a:ext cx="10635428" cy="3552498"/>
          </a:xfrm>
        </p:spPr>
        <p:txBody>
          <a:bodyPr anchor="t"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 smtClean="0">
                <a:latin typeface="+mn-ea"/>
              </a:rPr>
              <a:t>高精度小数可以通过小数点的移动转化为高精度整数。</a:t>
            </a: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 smtClean="0">
                <a:latin typeface="+mn-ea"/>
              </a:rPr>
              <a:t>例如计算“</a:t>
            </a:r>
            <a:r>
              <a:rPr lang="en-US" altLang="zh-CN" sz="2400" cap="none" dirty="0" smtClean="0">
                <a:latin typeface="+mn-ea"/>
              </a:rPr>
              <a:t>3.4641-3.14159=0.32251</a:t>
            </a:r>
            <a:r>
              <a:rPr lang="zh-CN" altLang="en-US" sz="2400" cap="none" dirty="0" smtClean="0">
                <a:latin typeface="+mn-ea"/>
              </a:rPr>
              <a:t>”。</a:t>
            </a: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 smtClean="0">
                <a:latin typeface="+mn-ea"/>
              </a:rPr>
              <a:t>首先将小数点右移至少</a:t>
            </a:r>
            <a:r>
              <a:rPr lang="en-US" altLang="zh-CN" sz="2400" cap="none" dirty="0" smtClean="0">
                <a:latin typeface="+mn-ea"/>
              </a:rPr>
              <a:t>5</a:t>
            </a:r>
            <a:r>
              <a:rPr lang="zh-CN" altLang="en-US" sz="2400" cap="none" dirty="0" smtClean="0">
                <a:latin typeface="+mn-ea"/>
              </a:rPr>
              <a:t>位，得到的两个数分别是 </a:t>
            </a:r>
            <a:r>
              <a:rPr lang="en-US" altLang="zh-CN" sz="2400" cap="none" dirty="0" smtClean="0">
                <a:latin typeface="+mn-ea"/>
              </a:rPr>
              <a:t>346410 </a:t>
            </a:r>
            <a:r>
              <a:rPr lang="zh-CN" altLang="en-US" sz="2400" cap="none" dirty="0" smtClean="0">
                <a:latin typeface="+mn-ea"/>
              </a:rPr>
              <a:t>和 </a:t>
            </a:r>
            <a:r>
              <a:rPr lang="en-US" altLang="zh-CN" sz="2400" cap="none" dirty="0" smtClean="0">
                <a:latin typeface="+mn-ea"/>
              </a:rPr>
              <a:t>314159</a:t>
            </a: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 smtClean="0">
                <a:latin typeface="+mn-ea"/>
              </a:rPr>
              <a:t>用高精度整数的方法计算“</a:t>
            </a:r>
            <a:r>
              <a:rPr lang="en-US" altLang="zh-CN" sz="2400" cap="none" dirty="0" smtClean="0">
                <a:latin typeface="+mn-ea"/>
              </a:rPr>
              <a:t>346410-314159=32251</a:t>
            </a:r>
            <a:r>
              <a:rPr lang="zh-CN" altLang="en-US" sz="2400" cap="none" dirty="0" smtClean="0">
                <a:latin typeface="+mn-ea"/>
              </a:rPr>
              <a:t>”</a:t>
            </a: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 smtClean="0">
                <a:latin typeface="+mn-ea"/>
              </a:rPr>
              <a:t>最后将小数点左移至初始位置，所以计算结果为</a:t>
            </a:r>
            <a:r>
              <a:rPr lang="en-US" altLang="zh-CN" sz="2400" cap="none" dirty="0" smtClean="0">
                <a:latin typeface="+mn-ea"/>
              </a:rPr>
              <a:t>0.32251</a:t>
            </a:r>
            <a:r>
              <a:rPr lang="zh-CN" altLang="en-US" sz="2400" cap="none" dirty="0" smtClean="0">
                <a:latin typeface="+mn-ea"/>
              </a:rPr>
              <a:t>。</a:t>
            </a:r>
            <a:endParaRPr lang="en-US" altLang="zh-CN" sz="2400" cap="none" dirty="0" smtClean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09601"/>
            <a:ext cx="9905998" cy="1014248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cap="none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9. </a:t>
            </a:r>
            <a:r>
              <a:rPr lang="zh-CN" altLang="en-US" sz="4800" b="1" cap="none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高</a:t>
            </a:r>
            <a:r>
              <a:rPr lang="zh-CN" altLang="en-US" sz="4800" b="1" cap="none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精度模运算</a:t>
            </a:r>
            <a:endParaRPr lang="zh-CN" altLang="en-US" sz="4800" b="1" cap="none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8286" y="1860330"/>
            <a:ext cx="10635428" cy="4225159"/>
          </a:xfrm>
        </p:spPr>
        <p:txBody>
          <a:bodyPr anchor="t"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 smtClean="0">
                <a:latin typeface="+mn-ea"/>
              </a:rPr>
              <a:t>高精度整数对低精度整数取模，结果一定在模的大小范围内。</a:t>
            </a: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 smtClean="0">
                <a:latin typeface="+mn-ea"/>
              </a:rPr>
              <a:t>具体的做法是：首先用字符串</a:t>
            </a:r>
            <a:r>
              <a:rPr lang="en-US" altLang="zh-CN" sz="2400" b="1" cap="none" dirty="0" smtClean="0">
                <a:solidFill>
                  <a:srgbClr val="C00000"/>
                </a:solidFill>
                <a:latin typeface="+mn-ea"/>
              </a:rPr>
              <a:t>s</a:t>
            </a:r>
            <a:r>
              <a:rPr lang="zh-CN" altLang="en-US" sz="2400" cap="none" dirty="0" smtClean="0">
                <a:latin typeface="+mn-ea"/>
              </a:rPr>
              <a:t>存储高精度整数，然后从高精度整数的最高位</a:t>
            </a:r>
            <a:r>
              <a:rPr lang="zh-CN" altLang="en-US" sz="2400" dirty="0">
                <a:latin typeface="+mn-ea"/>
              </a:rPr>
              <a:t>开始，向低位逐个</a:t>
            </a:r>
            <a:r>
              <a:rPr lang="zh-CN" altLang="en-US" sz="2400" dirty="0" smtClean="0">
                <a:latin typeface="+mn-ea"/>
              </a:rPr>
              <a:t>数位去</a:t>
            </a:r>
            <a:r>
              <a:rPr lang="zh-CN" altLang="en-US" sz="2400" cap="none" dirty="0" smtClean="0">
                <a:latin typeface="+mn-ea"/>
              </a:rPr>
              <a:t>考虑。如果令</a:t>
            </a:r>
            <a:r>
              <a:rPr lang="en-US" altLang="zh-CN" sz="2400" b="1" cap="none" dirty="0" err="1" smtClean="0">
                <a:solidFill>
                  <a:srgbClr val="C00000"/>
                </a:solidFill>
                <a:latin typeface="+mn-ea"/>
              </a:rPr>
              <a:t>ans</a:t>
            </a:r>
            <a:r>
              <a:rPr lang="en-US" altLang="zh-CN" sz="2400" dirty="0" smtClean="0">
                <a:latin typeface="+mn-ea"/>
              </a:rPr>
              <a:t>[</a:t>
            </a:r>
            <a:r>
              <a:rPr lang="en-US" altLang="zh-CN" sz="2400" dirty="0" smtClean="0">
                <a:latin typeface="+mn-ea"/>
              </a:rPr>
              <a:t>k</a:t>
            </a:r>
            <a:r>
              <a:rPr lang="en-US" altLang="zh-CN" sz="2400" dirty="0">
                <a:latin typeface="+mn-ea"/>
              </a:rPr>
              <a:t>]</a:t>
            </a:r>
            <a:r>
              <a:rPr lang="zh-CN" altLang="en-US" sz="2400" cap="none" dirty="0" smtClean="0">
                <a:latin typeface="+mn-ea"/>
              </a:rPr>
              <a:t>表示由前</a:t>
            </a:r>
            <a:r>
              <a:rPr lang="en-US" altLang="zh-CN" sz="2400" cap="none" dirty="0" smtClean="0">
                <a:latin typeface="+mn-ea"/>
              </a:rPr>
              <a:t>k</a:t>
            </a:r>
            <a:r>
              <a:rPr lang="zh-CN" altLang="en-US" sz="2400" cap="none" dirty="0" smtClean="0">
                <a:latin typeface="+mn-ea"/>
              </a:rPr>
              <a:t>位构成的高精度整数取模的结果，则有</a:t>
            </a:r>
            <a:r>
              <a:rPr lang="en-US" altLang="zh-CN" sz="2400" b="1" cap="none" dirty="0" err="1" smtClean="0">
                <a:solidFill>
                  <a:srgbClr val="C00000"/>
                </a:solidFill>
                <a:latin typeface="+mn-ea"/>
              </a:rPr>
              <a:t>ans</a:t>
            </a:r>
            <a:r>
              <a:rPr lang="en-US" altLang="zh-CN" sz="2400" cap="none" dirty="0" smtClean="0">
                <a:latin typeface="+mn-ea"/>
              </a:rPr>
              <a:t>[0]=0</a:t>
            </a:r>
            <a:r>
              <a:rPr lang="zh-CN" altLang="en-US" sz="2400" cap="none" dirty="0" smtClean="0">
                <a:latin typeface="+mn-ea"/>
              </a:rPr>
              <a:t>，</a:t>
            </a:r>
            <a:r>
              <a:rPr lang="en-US" altLang="zh-CN" sz="2400" b="1" cap="none" dirty="0" err="1" smtClean="0">
                <a:solidFill>
                  <a:srgbClr val="C00000"/>
                </a:solidFill>
                <a:latin typeface="+mn-ea"/>
              </a:rPr>
              <a:t>ans</a:t>
            </a:r>
            <a:r>
              <a:rPr lang="en-US" altLang="zh-CN" sz="2400" cap="none" dirty="0" smtClean="0">
                <a:latin typeface="+mn-ea"/>
              </a:rPr>
              <a:t>[k+1]=(</a:t>
            </a:r>
            <a:r>
              <a:rPr lang="en-US" altLang="zh-CN" sz="2400" b="1" cap="none" dirty="0" err="1" smtClean="0">
                <a:solidFill>
                  <a:srgbClr val="C00000"/>
                </a:solidFill>
                <a:latin typeface="+mn-ea"/>
              </a:rPr>
              <a:t>ans</a:t>
            </a:r>
            <a:r>
              <a:rPr lang="en-US" altLang="zh-CN" sz="2400" cap="none" dirty="0" smtClean="0">
                <a:latin typeface="+mn-ea"/>
              </a:rPr>
              <a:t>[k]*10+(</a:t>
            </a:r>
            <a:r>
              <a:rPr lang="en-US" altLang="zh-CN" sz="2400" b="1" cap="none" dirty="0" smtClean="0">
                <a:solidFill>
                  <a:srgbClr val="C00000"/>
                </a:solidFill>
                <a:latin typeface="+mn-ea"/>
              </a:rPr>
              <a:t>s</a:t>
            </a:r>
            <a:r>
              <a:rPr lang="en-US" altLang="zh-CN" sz="2400" cap="none" dirty="0" smtClean="0">
                <a:latin typeface="+mn-ea"/>
              </a:rPr>
              <a:t>[k]-</a:t>
            </a:r>
            <a:r>
              <a:rPr lang="en-US" altLang="zh-CN" sz="2400" cap="none" dirty="0" smtClean="0"/>
              <a:t>’</a:t>
            </a:r>
            <a:r>
              <a:rPr lang="en-US" altLang="zh-CN" sz="2400" cap="none" dirty="0" smtClean="0">
                <a:latin typeface="+mn-ea"/>
              </a:rPr>
              <a:t>0</a:t>
            </a:r>
            <a:r>
              <a:rPr lang="en-US" altLang="zh-CN" sz="2400" cap="none" dirty="0" smtClean="0"/>
              <a:t>’</a:t>
            </a:r>
            <a:r>
              <a:rPr lang="en-US" altLang="zh-CN" sz="2400" cap="none" dirty="0" smtClean="0">
                <a:latin typeface="+mn-ea"/>
              </a:rPr>
              <a:t>))%</a:t>
            </a:r>
            <a:r>
              <a:rPr lang="en-US" altLang="zh-CN" sz="2400" b="1" cap="none" dirty="0" smtClean="0">
                <a:solidFill>
                  <a:srgbClr val="C00000"/>
                </a:solidFill>
                <a:latin typeface="+mn-ea"/>
              </a:rPr>
              <a:t>MOD</a:t>
            </a:r>
            <a:r>
              <a:rPr lang="zh-CN" altLang="en-US" sz="2400" cap="none" dirty="0" smtClean="0">
                <a:latin typeface="+mn-ea"/>
              </a:rPr>
              <a:t>，在实际计算的过程中可以省略一维空间。</a:t>
            </a: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 smtClean="0">
                <a:latin typeface="+mn-ea"/>
              </a:rPr>
              <a:t>原理：</a:t>
            </a:r>
            <a:r>
              <a:rPr lang="en-US" altLang="zh-CN" sz="2400" cap="none" dirty="0" smtClean="0">
                <a:latin typeface="+mn-ea"/>
              </a:rPr>
              <a:t>(</a:t>
            </a:r>
            <a:r>
              <a:rPr lang="en-US" altLang="zh-CN" sz="2400" cap="none" dirty="0" smtClean="0">
                <a:solidFill>
                  <a:srgbClr val="C00000"/>
                </a:solidFill>
                <a:latin typeface="+mn-ea"/>
              </a:rPr>
              <a:t>s</a:t>
            </a:r>
            <a:r>
              <a:rPr lang="en-US" altLang="zh-CN" sz="2400" cap="none" dirty="0" smtClean="0">
                <a:latin typeface="+mn-ea"/>
              </a:rPr>
              <a:t>[0]*10</a:t>
            </a:r>
            <a:r>
              <a:rPr lang="en-US" altLang="zh-CN" sz="2400" cap="none" baseline="30000" dirty="0" smtClean="0">
                <a:latin typeface="+mn-ea"/>
              </a:rPr>
              <a:t>n-1</a:t>
            </a:r>
            <a:r>
              <a:rPr lang="en-US" altLang="zh-CN" sz="2400" cap="none" dirty="0" smtClean="0">
                <a:latin typeface="+mn-ea"/>
              </a:rPr>
              <a:t>+</a:t>
            </a:r>
            <a:r>
              <a:rPr lang="en-US" altLang="zh-CN" sz="2400" cap="none" dirty="0" smtClean="0">
                <a:solidFill>
                  <a:srgbClr val="C00000"/>
                </a:solidFill>
                <a:latin typeface="+mn-ea"/>
              </a:rPr>
              <a:t>s</a:t>
            </a:r>
            <a:r>
              <a:rPr lang="en-US" altLang="zh-CN" sz="2400" cap="none" dirty="0" smtClean="0">
                <a:latin typeface="+mn-ea"/>
              </a:rPr>
              <a:t>[1]*10</a:t>
            </a:r>
            <a:r>
              <a:rPr lang="en-US" altLang="zh-CN" sz="2400" cap="none" baseline="30000" dirty="0" smtClean="0">
                <a:latin typeface="+mn-ea"/>
              </a:rPr>
              <a:t>n-2</a:t>
            </a:r>
            <a:r>
              <a:rPr lang="en-US" altLang="zh-CN" sz="2400" cap="none" dirty="0" smtClean="0">
                <a:latin typeface="+mn-ea"/>
              </a:rPr>
              <a:t>+…+</a:t>
            </a:r>
            <a:r>
              <a:rPr lang="en-US" altLang="zh-CN" sz="2400" cap="none" dirty="0" smtClean="0">
                <a:solidFill>
                  <a:srgbClr val="C00000"/>
                </a:solidFill>
                <a:latin typeface="+mn-ea"/>
              </a:rPr>
              <a:t>s</a:t>
            </a:r>
            <a:r>
              <a:rPr lang="en-US" altLang="zh-CN" sz="2400" cap="none" dirty="0" smtClean="0">
                <a:latin typeface="+mn-ea"/>
              </a:rPr>
              <a:t>[n-1]*10</a:t>
            </a:r>
            <a:r>
              <a:rPr lang="en-US" altLang="zh-CN" sz="2400" cap="none" baseline="30000" dirty="0" smtClean="0">
                <a:latin typeface="+mn-ea"/>
              </a:rPr>
              <a:t>0</a:t>
            </a:r>
            <a:r>
              <a:rPr lang="en-US" altLang="zh-CN" sz="2400" cap="none" dirty="0" smtClean="0">
                <a:latin typeface="+mn-ea"/>
              </a:rPr>
              <a:t>)%</a:t>
            </a:r>
            <a:r>
              <a:rPr lang="en-US" altLang="zh-CN" sz="2400" cap="none" dirty="0" smtClean="0">
                <a:solidFill>
                  <a:srgbClr val="C00000"/>
                </a:solidFill>
                <a:latin typeface="+mn-ea"/>
              </a:rPr>
              <a:t>MOD</a:t>
            </a:r>
            <a:endParaRPr lang="en-US" altLang="zh-CN" sz="2400" cap="none" dirty="0" smtClean="0">
              <a:solidFill>
                <a:srgbClr val="C00000"/>
              </a:solidFill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dirty="0" smtClean="0">
                <a:latin typeface="+mn-ea"/>
              </a:rPr>
              <a:t>=(…(10*(10*(</a:t>
            </a:r>
            <a:r>
              <a:rPr lang="en-US" altLang="zh-CN" sz="2400" dirty="0" smtClean="0">
                <a:solidFill>
                  <a:srgbClr val="C00000"/>
                </a:solidFill>
                <a:latin typeface="+mn-ea"/>
              </a:rPr>
              <a:t>s</a:t>
            </a:r>
            <a:r>
              <a:rPr lang="en-US" altLang="zh-CN" sz="2400" dirty="0" smtClean="0">
                <a:latin typeface="+mn-ea"/>
              </a:rPr>
              <a:t>[0]%</a:t>
            </a:r>
            <a:r>
              <a:rPr lang="en-US" altLang="zh-CN" sz="2400" dirty="0" smtClean="0">
                <a:solidFill>
                  <a:srgbClr val="C00000"/>
                </a:solidFill>
                <a:latin typeface="+mn-ea"/>
              </a:rPr>
              <a:t>MOD</a:t>
            </a:r>
            <a:r>
              <a:rPr lang="en-US" altLang="zh-CN" sz="2400" dirty="0" smtClean="0">
                <a:latin typeface="+mn-ea"/>
              </a:rPr>
              <a:t>)+</a:t>
            </a:r>
            <a:r>
              <a:rPr lang="en-US" altLang="zh-CN" sz="2400" dirty="0" smtClean="0">
                <a:solidFill>
                  <a:srgbClr val="C00000"/>
                </a:solidFill>
                <a:latin typeface="+mn-ea"/>
              </a:rPr>
              <a:t>s</a:t>
            </a:r>
            <a:r>
              <a:rPr lang="en-US" altLang="zh-CN" sz="2400" dirty="0" smtClean="0">
                <a:latin typeface="+mn-ea"/>
              </a:rPr>
              <a:t>[1])%</a:t>
            </a:r>
            <a:r>
              <a:rPr lang="en-US" altLang="zh-CN" sz="2400" dirty="0" smtClean="0">
                <a:solidFill>
                  <a:srgbClr val="C00000"/>
                </a:solidFill>
                <a:latin typeface="+mn-ea"/>
              </a:rPr>
              <a:t>MOD</a:t>
            </a:r>
            <a:r>
              <a:rPr lang="en-US" altLang="zh-CN" sz="2400" dirty="0" smtClean="0">
                <a:latin typeface="+mn-ea"/>
              </a:rPr>
              <a:t>+</a:t>
            </a:r>
            <a:r>
              <a:rPr lang="en-US" altLang="zh-CN" sz="2400" dirty="0" smtClean="0">
                <a:solidFill>
                  <a:srgbClr val="C00000"/>
                </a:solidFill>
                <a:latin typeface="+mn-ea"/>
              </a:rPr>
              <a:t>s</a:t>
            </a:r>
            <a:r>
              <a:rPr lang="en-US" altLang="zh-CN" sz="2400" dirty="0" smtClean="0">
                <a:latin typeface="+mn-ea"/>
              </a:rPr>
              <a:t>[2])+…)%</a:t>
            </a:r>
            <a:r>
              <a:rPr lang="en-US" altLang="zh-CN" sz="2400" dirty="0" smtClean="0">
                <a:solidFill>
                  <a:srgbClr val="C00000"/>
                </a:solidFill>
                <a:latin typeface="+mn-ea"/>
              </a:rPr>
              <a:t>MOD</a:t>
            </a:r>
            <a:endParaRPr lang="en-US" altLang="zh-CN" sz="2400" cap="none" dirty="0" smtClean="0">
              <a:solidFill>
                <a:srgbClr val="C00000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778286" y="520262"/>
            <a:ext cx="10635428" cy="5565227"/>
          </a:xfrm>
          <a:prstGeom prst="rect">
            <a:avLst/>
          </a:prstGeom>
        </p:spPr>
        <p:txBody>
          <a:bodyPr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例如，求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1234567%43=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？</a:t>
            </a:r>
            <a:endParaRPr lang="en-US" altLang="zh-CN" sz="2400" dirty="0" smtClean="0">
              <a:solidFill>
                <a:schemeClr val="tx1"/>
              </a:solidFill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A</a:t>
            </a:r>
            <a:r>
              <a:rPr lang="en-US" altLang="zh-CN" sz="2400" dirty="0" err="1" smtClean="0">
                <a:solidFill>
                  <a:schemeClr val="tx1"/>
                </a:solidFill>
                <a:latin typeface="+mn-ea"/>
              </a:rPr>
              <a:t>ns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[0]=0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，</a:t>
            </a:r>
            <a:endParaRPr lang="en-US" altLang="zh-CN" sz="2400" dirty="0" smtClean="0">
              <a:solidFill>
                <a:schemeClr val="tx1"/>
              </a:solidFill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dirty="0" err="1" smtClean="0">
                <a:solidFill>
                  <a:schemeClr val="tx1"/>
                </a:solidFill>
                <a:latin typeface="+mn-ea"/>
              </a:rPr>
              <a:t>Ans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[1]=(10*</a:t>
            </a:r>
            <a:r>
              <a:rPr lang="en-US" altLang="zh-CN" sz="2400" dirty="0" err="1" smtClean="0">
                <a:solidFill>
                  <a:schemeClr val="tx1"/>
                </a:solidFill>
                <a:latin typeface="+mn-ea"/>
              </a:rPr>
              <a:t>Ans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[0]+1)%43=1%43=1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，</a:t>
            </a:r>
            <a:endParaRPr lang="en-US" altLang="zh-CN" sz="2400" dirty="0" smtClean="0">
              <a:solidFill>
                <a:schemeClr val="tx1"/>
              </a:solidFill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dirty="0" err="1" smtClean="0">
                <a:solidFill>
                  <a:schemeClr val="tx1"/>
                </a:solidFill>
                <a:latin typeface="+mn-ea"/>
              </a:rPr>
              <a:t>Ans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[2]=(10*</a:t>
            </a:r>
            <a:r>
              <a:rPr lang="en-US" altLang="zh-CN" sz="2400" dirty="0" err="1" smtClean="0">
                <a:solidFill>
                  <a:schemeClr val="tx1"/>
                </a:solidFill>
                <a:latin typeface="+mn-ea"/>
              </a:rPr>
              <a:t>Ans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[1]+2)%43=12%43=12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，</a:t>
            </a:r>
            <a:endParaRPr lang="en-US" altLang="zh-CN" sz="2400" dirty="0" smtClean="0">
              <a:solidFill>
                <a:schemeClr val="tx1"/>
              </a:solidFill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dirty="0" err="1" smtClean="0">
                <a:solidFill>
                  <a:schemeClr val="tx1"/>
                </a:solidFill>
                <a:latin typeface="+mn-ea"/>
              </a:rPr>
              <a:t>Ans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[3]=(10*</a:t>
            </a:r>
            <a:r>
              <a:rPr lang="en-US" altLang="zh-CN" sz="2400" dirty="0" err="1" smtClean="0">
                <a:solidFill>
                  <a:schemeClr val="tx1"/>
                </a:solidFill>
                <a:latin typeface="+mn-ea"/>
              </a:rPr>
              <a:t>Ans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[2]+3)%43=123%43=37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，</a:t>
            </a:r>
            <a:endParaRPr lang="en-US" altLang="zh-CN" sz="2400" dirty="0" smtClean="0">
              <a:solidFill>
                <a:schemeClr val="tx1"/>
              </a:solidFill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dirty="0" err="1" smtClean="0">
                <a:solidFill>
                  <a:schemeClr val="tx1"/>
                </a:solidFill>
                <a:latin typeface="+mn-ea"/>
              </a:rPr>
              <a:t>Ans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[4]=(10*</a:t>
            </a:r>
            <a:r>
              <a:rPr lang="en-US" altLang="zh-CN" sz="2400" dirty="0" err="1" smtClean="0">
                <a:solidFill>
                  <a:schemeClr val="tx1"/>
                </a:solidFill>
                <a:latin typeface="+mn-ea"/>
              </a:rPr>
              <a:t>Ans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[3]+4)%43=374%43=30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，</a:t>
            </a:r>
            <a:endParaRPr lang="en-US" altLang="zh-CN" sz="2400" dirty="0" smtClean="0">
              <a:solidFill>
                <a:schemeClr val="tx1"/>
              </a:solidFill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dirty="0" err="1" smtClean="0">
                <a:solidFill>
                  <a:schemeClr val="tx1"/>
                </a:solidFill>
                <a:latin typeface="+mn-ea"/>
              </a:rPr>
              <a:t>Ans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[5]=(10*</a:t>
            </a:r>
            <a:r>
              <a:rPr lang="en-US" altLang="zh-CN" sz="2400" dirty="0" err="1" smtClean="0">
                <a:solidFill>
                  <a:schemeClr val="tx1"/>
                </a:solidFill>
                <a:latin typeface="+mn-ea"/>
              </a:rPr>
              <a:t>Ans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[4]+5)%43=305%43=4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，</a:t>
            </a:r>
            <a:endParaRPr lang="en-US" altLang="zh-CN" sz="2400" dirty="0" smtClean="0">
              <a:solidFill>
                <a:schemeClr val="tx1"/>
              </a:solidFill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dirty="0" err="1" smtClean="0">
                <a:solidFill>
                  <a:schemeClr val="tx1"/>
                </a:solidFill>
                <a:latin typeface="+mn-ea"/>
              </a:rPr>
              <a:t>Ans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[6]=(10*</a:t>
            </a:r>
            <a:r>
              <a:rPr lang="en-US" altLang="zh-CN" sz="2400" dirty="0" err="1" smtClean="0">
                <a:solidFill>
                  <a:schemeClr val="tx1"/>
                </a:solidFill>
                <a:latin typeface="+mn-ea"/>
              </a:rPr>
              <a:t>Ans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[5]+6)%43=46%43=3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，</a:t>
            </a:r>
            <a:endParaRPr lang="en-US" altLang="zh-CN" sz="2400" dirty="0" smtClean="0">
              <a:solidFill>
                <a:schemeClr val="tx1"/>
              </a:solidFill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dirty="0" err="1" smtClean="0">
                <a:solidFill>
                  <a:schemeClr val="tx1"/>
                </a:solidFill>
                <a:latin typeface="+mn-ea"/>
              </a:rPr>
              <a:t>Ans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[7]=(10*</a:t>
            </a:r>
            <a:r>
              <a:rPr lang="en-US" altLang="zh-CN" sz="2400" dirty="0" err="1" smtClean="0">
                <a:solidFill>
                  <a:schemeClr val="tx1"/>
                </a:solidFill>
                <a:latin typeface="+mn-ea"/>
              </a:rPr>
              <a:t>Ans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[6]+7)%43=37%43=37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。</a:t>
            </a:r>
            <a:endParaRPr lang="en-US" altLang="zh-CN" sz="2400" dirty="0" smtClean="0">
              <a:solidFill>
                <a:schemeClr val="tx1"/>
              </a:solidFill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所以最终答案：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1234567%43=37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。</a:t>
            </a:r>
            <a:endParaRPr lang="en-US" altLang="zh-CN" sz="2400" dirty="0" smtClean="0">
              <a:solidFill>
                <a:schemeClr val="tx1"/>
              </a:solidFill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dirty="0" smtClean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/>
          <p:nvPr/>
        </p:nvSpPr>
        <p:spPr>
          <a:xfrm>
            <a:off x="778286" y="850900"/>
            <a:ext cx="10635428" cy="4940301"/>
          </a:xfrm>
          <a:prstGeom prst="rect">
            <a:avLst/>
          </a:prstGeom>
        </p:spPr>
        <p:txBody>
          <a:bodyPr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err="1" smtClean="0">
                <a:solidFill>
                  <a:srgbClr val="C00000"/>
                </a:solidFill>
                <a:latin typeface="+mn-ea"/>
              </a:rPr>
              <a:t>int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类型的数据范围：</a:t>
            </a:r>
            <a:r>
              <a:rPr lang="en-US" altLang="zh-CN" sz="2400" dirty="0" smtClean="0">
                <a:latin typeface="+mn-ea"/>
              </a:rPr>
              <a:t>[-2^31 , 2^31-1]</a:t>
            </a:r>
            <a:r>
              <a:rPr lang="zh-CN" altLang="en-US" sz="2400" dirty="0" smtClean="0">
                <a:latin typeface="+mn-ea"/>
              </a:rPr>
              <a:t>，</a:t>
            </a:r>
            <a:endParaRPr lang="en-US" altLang="zh-CN" sz="2400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+mn-ea"/>
              </a:rPr>
              <a:t>其中 </a:t>
            </a:r>
            <a:r>
              <a:rPr lang="en-US" altLang="zh-CN" sz="2400" dirty="0" smtClean="0">
                <a:latin typeface="+mn-ea"/>
              </a:rPr>
              <a:t>2^31-1 </a:t>
            </a:r>
            <a:r>
              <a:rPr lang="zh-CN" altLang="en-US" sz="2400" dirty="0" smtClean="0">
                <a:latin typeface="+mn-ea"/>
              </a:rPr>
              <a:t>的值为 </a:t>
            </a:r>
            <a:r>
              <a:rPr lang="en-US" altLang="zh-CN" sz="2400" dirty="0" smtClean="0">
                <a:latin typeface="+mn-ea"/>
              </a:rPr>
              <a:t>2147483647</a:t>
            </a:r>
            <a:r>
              <a:rPr lang="zh-CN" altLang="en-US" sz="2400" dirty="0" smtClean="0">
                <a:latin typeface="+mn-ea"/>
              </a:rPr>
              <a:t>，约等于 </a:t>
            </a:r>
            <a:r>
              <a:rPr lang="en-US" altLang="zh-CN" sz="2400" dirty="0" smtClean="0">
                <a:latin typeface="+mn-ea"/>
              </a:rPr>
              <a:t>2.1</a:t>
            </a:r>
            <a:r>
              <a:rPr lang="zh-CN" altLang="en-US" sz="2400" dirty="0" smtClean="0">
                <a:latin typeface="+mn-ea"/>
              </a:rPr>
              <a:t>*</a:t>
            </a:r>
            <a:r>
              <a:rPr lang="en-US" altLang="zh-CN" sz="2400" dirty="0" smtClean="0">
                <a:latin typeface="+mn-ea"/>
              </a:rPr>
              <a:t>10^9</a:t>
            </a:r>
            <a:r>
              <a:rPr lang="zh-CN" altLang="en-US" sz="2400" dirty="0" smtClean="0">
                <a:latin typeface="+mn-ea"/>
              </a:rPr>
              <a:t>，</a:t>
            </a:r>
            <a:endParaRPr lang="en-US" altLang="zh-CN" sz="2400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unsigned 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+mn-ea"/>
              </a:rPr>
              <a:t>int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类型的数据上限可以达到 </a:t>
            </a:r>
            <a:r>
              <a:rPr lang="en-US" altLang="zh-CN" sz="2400" dirty="0" smtClean="0">
                <a:latin typeface="+mn-ea"/>
              </a:rPr>
              <a:t>4.3</a:t>
            </a:r>
            <a:r>
              <a:rPr lang="zh-CN" altLang="en-US" sz="2400" dirty="0" smtClean="0">
                <a:latin typeface="+mn-ea"/>
              </a:rPr>
              <a:t>*</a:t>
            </a:r>
            <a:r>
              <a:rPr lang="en-US" altLang="zh-CN" sz="2400" dirty="0" smtClean="0">
                <a:latin typeface="+mn-ea"/>
              </a:rPr>
              <a:t>10^9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long 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+mn-ea"/>
              </a:rPr>
              <a:t>long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类型的数据范围：</a:t>
            </a:r>
            <a:r>
              <a:rPr lang="en-US" altLang="zh-CN" sz="2400" dirty="0" smtClean="0">
                <a:latin typeface="+mn-ea"/>
              </a:rPr>
              <a:t>[-2^63 , 2^63-1]</a:t>
            </a:r>
            <a:r>
              <a:rPr lang="zh-CN" altLang="en-US" sz="2400" dirty="0" smtClean="0">
                <a:latin typeface="+mn-ea"/>
              </a:rPr>
              <a:t>，</a:t>
            </a:r>
            <a:endParaRPr lang="en-US" altLang="zh-CN" sz="2400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+mn-ea"/>
              </a:rPr>
              <a:t>其中 </a:t>
            </a:r>
            <a:r>
              <a:rPr lang="en-US" altLang="zh-CN" sz="2400" dirty="0" smtClean="0">
                <a:latin typeface="+mn-ea"/>
              </a:rPr>
              <a:t>2^63-1 </a:t>
            </a:r>
            <a:r>
              <a:rPr lang="zh-CN" altLang="en-US" sz="2400" dirty="0" smtClean="0">
                <a:latin typeface="+mn-ea"/>
              </a:rPr>
              <a:t>的值约等于 </a:t>
            </a:r>
            <a:r>
              <a:rPr lang="en-US" altLang="zh-CN" sz="2400" dirty="0" smtClean="0">
                <a:latin typeface="+mn-ea"/>
              </a:rPr>
              <a:t>9.2*10^18</a:t>
            </a:r>
            <a:r>
              <a:rPr lang="zh-CN" altLang="en-US" sz="2400" dirty="0" smtClean="0">
                <a:latin typeface="+mn-ea"/>
              </a:rPr>
              <a:t>，</a:t>
            </a:r>
            <a:endParaRPr lang="en-US" altLang="zh-CN" sz="2400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unsigned long 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+mn-ea"/>
              </a:rPr>
              <a:t>long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类型的数据上限可以达到 </a:t>
            </a:r>
            <a:r>
              <a:rPr lang="en-US" altLang="zh-CN" sz="2400" dirty="0" smtClean="0">
                <a:latin typeface="+mn-ea"/>
              </a:rPr>
              <a:t>1.84*10^19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zh-CN" altLang="en-US" sz="2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09601"/>
            <a:ext cx="9905998" cy="1014248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10</a:t>
            </a:r>
            <a:r>
              <a:rPr lang="en-US" altLang="zh-CN" sz="4800" b="1" cap="none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. </a:t>
            </a:r>
            <a:r>
              <a:rPr lang="zh-CN" altLang="en-US" sz="4800" b="1" cap="none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进制转换</a:t>
            </a:r>
            <a:endParaRPr lang="zh-CN" altLang="en-US" sz="4800" b="1" cap="none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8286" y="2033752"/>
            <a:ext cx="10635428" cy="3957145"/>
          </a:xfrm>
        </p:spPr>
        <p:txBody>
          <a:bodyPr numCol="1" anchor="t"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 smtClean="0">
                <a:latin typeface="+mn-ea"/>
              </a:rPr>
              <a:t>进制转换的原理：</a:t>
            </a: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 smtClean="0">
                <a:latin typeface="+mn-ea"/>
              </a:rPr>
              <a:t>（</a:t>
            </a:r>
            <a:r>
              <a:rPr lang="en-US" altLang="zh-CN" sz="2400" cap="none" dirty="0" smtClean="0">
                <a:latin typeface="+mn-ea"/>
              </a:rPr>
              <a:t>1</a:t>
            </a:r>
            <a:r>
              <a:rPr lang="zh-CN" altLang="en-US" sz="2400" cap="none" dirty="0" smtClean="0">
                <a:latin typeface="+mn-ea"/>
              </a:rPr>
              <a:t>）将十进制数</a:t>
            </a:r>
            <a:r>
              <a:rPr lang="en-US" altLang="zh-CN" sz="2400" cap="none" dirty="0" smtClean="0">
                <a:latin typeface="+mn-ea"/>
              </a:rPr>
              <a:t>19</a:t>
            </a:r>
            <a:r>
              <a:rPr lang="zh-CN" altLang="en-US" sz="2400" cap="none" dirty="0" smtClean="0">
                <a:latin typeface="+mn-ea"/>
              </a:rPr>
              <a:t>转化成二进制：</a:t>
            </a: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 smtClean="0">
                <a:latin typeface="+mn-ea"/>
              </a:rPr>
              <a:t>因为</a:t>
            </a:r>
            <a:r>
              <a:rPr lang="en-US" altLang="zh-CN" sz="2400" dirty="0" smtClean="0">
                <a:latin typeface="+mn-ea"/>
              </a:rPr>
              <a:t>19=1x1+1x2+0x4+0x8+1x16</a:t>
            </a:r>
            <a:r>
              <a:rPr lang="zh-CN" altLang="en-US" sz="2400" dirty="0" smtClean="0">
                <a:latin typeface="+mn-ea"/>
              </a:rPr>
              <a:t>，</a:t>
            </a:r>
            <a:endParaRPr lang="en-US" altLang="zh-CN" sz="2400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 smtClean="0">
                <a:latin typeface="+mn-ea"/>
              </a:rPr>
              <a:t>所以用二进制来表示</a:t>
            </a:r>
            <a:r>
              <a:rPr lang="en-US" altLang="zh-CN" sz="2400" cap="none" dirty="0" smtClean="0">
                <a:latin typeface="+mn-ea"/>
              </a:rPr>
              <a:t>19</a:t>
            </a:r>
            <a:r>
              <a:rPr lang="zh-CN" altLang="en-US" sz="2400" cap="none" dirty="0" smtClean="0">
                <a:latin typeface="+mn-ea"/>
              </a:rPr>
              <a:t>是</a:t>
            </a:r>
            <a:r>
              <a:rPr lang="en-US" altLang="zh-CN" sz="2400" cap="none" dirty="0" smtClean="0">
                <a:latin typeface="+mn-ea"/>
              </a:rPr>
              <a:t>[10011]</a:t>
            </a:r>
            <a:r>
              <a:rPr lang="zh-CN" altLang="en-US" sz="2400" cap="none" dirty="0" smtClean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 smtClean="0">
                <a:latin typeface="+mn-ea"/>
              </a:rPr>
              <a:t>（</a:t>
            </a:r>
            <a:r>
              <a:rPr lang="en-US" altLang="zh-CN" sz="2400" cap="none" dirty="0" smtClean="0">
                <a:latin typeface="+mn-ea"/>
              </a:rPr>
              <a:t>2</a:t>
            </a:r>
            <a:r>
              <a:rPr lang="zh-CN" altLang="en-US" sz="2400" cap="none" dirty="0" smtClean="0">
                <a:latin typeface="+mn-ea"/>
              </a:rPr>
              <a:t>）将二进制数</a:t>
            </a:r>
            <a:r>
              <a:rPr lang="en-US" altLang="zh-CN" sz="2400" cap="none" dirty="0" smtClean="0">
                <a:latin typeface="+mn-ea"/>
              </a:rPr>
              <a:t>[110100]</a:t>
            </a:r>
            <a:r>
              <a:rPr lang="zh-CN" altLang="en-US" sz="2400" cap="none" dirty="0" smtClean="0">
                <a:latin typeface="+mn-ea"/>
              </a:rPr>
              <a:t>转化成十进制：</a:t>
            </a: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 smtClean="0">
                <a:latin typeface="+mn-ea"/>
              </a:rPr>
              <a:t>因为</a:t>
            </a:r>
            <a:r>
              <a:rPr lang="en-US" altLang="zh-CN" sz="2400" cap="none" dirty="0" smtClean="0">
                <a:latin typeface="+mn-ea"/>
              </a:rPr>
              <a:t>0x1+0x2+1x4+0x8+1x16+1x32=52</a:t>
            </a:r>
            <a:r>
              <a:rPr lang="zh-CN" altLang="en-US" sz="2400" cap="none" dirty="0" smtClean="0">
                <a:latin typeface="+mn-ea"/>
              </a:rPr>
              <a:t>，</a:t>
            </a: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 smtClean="0">
                <a:latin typeface="+mn-ea"/>
              </a:rPr>
              <a:t>所以用十进制来表示</a:t>
            </a:r>
            <a:r>
              <a:rPr lang="en-US" altLang="zh-CN" sz="2400" cap="none" dirty="0" smtClean="0">
                <a:latin typeface="+mn-ea"/>
              </a:rPr>
              <a:t>[110100]</a:t>
            </a:r>
            <a:r>
              <a:rPr lang="zh-CN" altLang="en-US" sz="2400" cap="none" dirty="0" smtClean="0">
                <a:latin typeface="+mn-ea"/>
              </a:rPr>
              <a:t>是</a:t>
            </a:r>
            <a:r>
              <a:rPr lang="en-US" altLang="zh-CN" sz="2400" cap="none" dirty="0" smtClean="0">
                <a:latin typeface="+mn-ea"/>
              </a:rPr>
              <a:t>52</a:t>
            </a:r>
            <a:r>
              <a:rPr lang="zh-CN" altLang="en-US" sz="2400" cap="none" dirty="0" smtClean="0">
                <a:latin typeface="+mn-ea"/>
              </a:rPr>
              <a:t>。</a:t>
            </a:r>
            <a:endParaRPr lang="en-US" altLang="zh-CN" sz="2400" cap="none" dirty="0" smtClean="0"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1261" y="2225237"/>
            <a:ext cx="3486150" cy="2533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>
          <a:xfrm>
            <a:off x="646386" y="1229713"/>
            <a:ext cx="11072848" cy="4009696"/>
          </a:xfrm>
          <a:prstGeom prst="rect">
            <a:avLst/>
          </a:prstGeom>
        </p:spPr>
        <p:txBody>
          <a:bodyPr numCol="1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+mn-ea"/>
              </a:rPr>
              <a:t>进制转换的代码实现：</a:t>
            </a:r>
            <a:endParaRPr lang="en-US" altLang="zh-CN" sz="2400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+mn-ea"/>
              </a:rPr>
              <a:t>将</a:t>
            </a:r>
            <a:r>
              <a:rPr lang="en-US" altLang="zh-CN" sz="2400" dirty="0" smtClean="0">
                <a:latin typeface="+mn-ea"/>
              </a:rPr>
              <a:t>R</a:t>
            </a:r>
            <a:r>
              <a:rPr lang="zh-CN" altLang="en-US" sz="2400" dirty="0" smtClean="0">
                <a:latin typeface="+mn-ea"/>
              </a:rPr>
              <a:t>进制数转化成</a:t>
            </a:r>
            <a:r>
              <a:rPr lang="en-US" altLang="zh-CN" sz="2400" dirty="0" smtClean="0">
                <a:latin typeface="+mn-ea"/>
              </a:rPr>
              <a:t>10</a:t>
            </a:r>
            <a:r>
              <a:rPr lang="zh-CN" altLang="en-US" sz="2400" dirty="0" smtClean="0">
                <a:latin typeface="+mn-ea"/>
              </a:rPr>
              <a:t>进制数：                 将</a:t>
            </a:r>
            <a:r>
              <a:rPr lang="en-US" altLang="zh-CN" sz="2400" dirty="0">
                <a:latin typeface="+mn-ea"/>
              </a:rPr>
              <a:t>10</a:t>
            </a:r>
            <a:r>
              <a:rPr lang="zh-CN" altLang="en-US" sz="2400" dirty="0">
                <a:latin typeface="+mn-ea"/>
              </a:rPr>
              <a:t>进制数转化成</a:t>
            </a:r>
            <a:r>
              <a:rPr lang="en-US" altLang="zh-CN" sz="2400" dirty="0">
                <a:latin typeface="+mn-ea"/>
              </a:rPr>
              <a:t>R</a:t>
            </a:r>
            <a:r>
              <a:rPr lang="zh-CN" altLang="en-US" sz="2400" dirty="0">
                <a:latin typeface="+mn-ea"/>
              </a:rPr>
              <a:t>进制数：</a:t>
            </a:r>
            <a:endParaRPr lang="en-US" altLang="zh-CN" sz="24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dirty="0" smtClean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9112" y="2643779"/>
            <a:ext cx="4962525" cy="2238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03" y="2643779"/>
            <a:ext cx="4514850" cy="2247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90" y="4891419"/>
            <a:ext cx="5083557" cy="12281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45779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cap="none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r>
              <a:rPr lang="zh-CN" altLang="en-US" b="1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zh-CN" altLang="en-US" sz="4800" b="1" cap="none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高精度计算</a:t>
            </a:r>
            <a:endParaRPr lang="zh-CN" altLang="en-US" sz="4800" b="1" cap="none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2456" y="2180647"/>
            <a:ext cx="5796685" cy="3552498"/>
          </a:xfrm>
        </p:spPr>
        <p:txBody>
          <a:bodyPr anchor="t"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cap="none" dirty="0" smtClean="0">
                <a:latin typeface="+mn-ea"/>
              </a:rPr>
              <a:t>Java</a:t>
            </a:r>
            <a:r>
              <a:rPr lang="zh-CN" altLang="en-US" sz="2400" cap="none" dirty="0" smtClean="0">
                <a:latin typeface="+mn-ea"/>
              </a:rPr>
              <a:t>语言的</a:t>
            </a:r>
            <a:r>
              <a:rPr lang="en-US" altLang="zh-CN" sz="2400" b="1" cap="none" dirty="0" smtClean="0">
                <a:solidFill>
                  <a:srgbClr val="C00000"/>
                </a:solidFill>
                <a:latin typeface="+mn-ea"/>
              </a:rPr>
              <a:t>math</a:t>
            </a:r>
            <a:r>
              <a:rPr lang="zh-CN" altLang="en-US" sz="2400" cap="none" dirty="0" smtClean="0">
                <a:latin typeface="+mn-ea"/>
              </a:rPr>
              <a:t>包里有</a:t>
            </a:r>
            <a:r>
              <a:rPr lang="en-US" altLang="zh-CN" sz="2400" b="1" cap="none" dirty="0" err="1" smtClean="0">
                <a:solidFill>
                  <a:srgbClr val="C00000"/>
                </a:solidFill>
                <a:latin typeface="+mn-ea"/>
              </a:rPr>
              <a:t>BigInteger</a:t>
            </a:r>
            <a:r>
              <a:rPr lang="zh-CN" altLang="en-US" sz="2400" cap="none" dirty="0" smtClean="0">
                <a:latin typeface="+mn-ea"/>
              </a:rPr>
              <a:t>类和</a:t>
            </a:r>
            <a:r>
              <a:rPr lang="en-US" altLang="zh-CN" sz="2400" b="1" cap="none" dirty="0" err="1" smtClean="0">
                <a:solidFill>
                  <a:srgbClr val="C00000"/>
                </a:solidFill>
                <a:latin typeface="+mn-ea"/>
              </a:rPr>
              <a:t>BigDecimal</a:t>
            </a:r>
            <a:r>
              <a:rPr lang="zh-CN" altLang="en-US" sz="2400" cap="none" dirty="0" smtClean="0">
                <a:latin typeface="+mn-ea"/>
              </a:rPr>
              <a:t>类，在</a:t>
            </a:r>
            <a:r>
              <a:rPr lang="en-US" altLang="zh-CN" sz="2400" cap="none" dirty="0" smtClean="0">
                <a:latin typeface="+mn-ea"/>
              </a:rPr>
              <a:t>ACM</a:t>
            </a:r>
            <a:r>
              <a:rPr lang="zh-CN" altLang="en-US" sz="2400" cap="none" dirty="0" smtClean="0">
                <a:latin typeface="+mn-ea"/>
              </a:rPr>
              <a:t>比赛中可以直接调用类里封装好的函数。</a:t>
            </a: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 smtClean="0">
                <a:latin typeface="+mn-ea"/>
              </a:rPr>
              <a:t>（推荐会写</a:t>
            </a:r>
            <a:r>
              <a:rPr lang="en-US" altLang="zh-CN" sz="2400" cap="none" dirty="0" smtClean="0">
                <a:latin typeface="+mn-ea"/>
              </a:rPr>
              <a:t>Java</a:t>
            </a:r>
            <a:r>
              <a:rPr lang="zh-CN" altLang="en-US" sz="2400" cap="none" dirty="0" smtClean="0">
                <a:latin typeface="+mn-ea"/>
              </a:rPr>
              <a:t>的同学使用）</a:t>
            </a: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 smtClean="0">
                <a:solidFill>
                  <a:srgbClr val="C00000"/>
                </a:solidFill>
                <a:latin typeface="+mn-ea"/>
              </a:rPr>
              <a:t>注意：</a:t>
            </a:r>
            <a:r>
              <a:rPr lang="en-US" altLang="zh-CN" sz="2400" cap="none" dirty="0" smtClean="0">
                <a:solidFill>
                  <a:srgbClr val="C00000"/>
                </a:solidFill>
                <a:latin typeface="+mn-ea"/>
              </a:rPr>
              <a:t>Java</a:t>
            </a:r>
            <a:r>
              <a:rPr lang="zh-CN" altLang="en-US" sz="2400" cap="none" dirty="0" smtClean="0">
                <a:solidFill>
                  <a:srgbClr val="C00000"/>
                </a:solidFill>
                <a:latin typeface="+mn-ea"/>
              </a:rPr>
              <a:t>有时会把较大的实数以科学计数法的形式输出。</a:t>
            </a:r>
            <a:endParaRPr lang="zh-CN" altLang="en-US" sz="2400" cap="none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7062953" y="2116408"/>
            <a:ext cx="4539400" cy="36993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45779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zh-CN" altLang="en-US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zh-CN" altLang="en-US" sz="4800" b="1" cap="none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高精度计算</a:t>
            </a:r>
            <a:endParaRPr lang="zh-CN" altLang="en-US" sz="4800" b="1" cap="none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2456" y="2180647"/>
            <a:ext cx="10572137" cy="1335063"/>
          </a:xfrm>
        </p:spPr>
        <p:txBody>
          <a:bodyPr anchor="t"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dirty="0" smtClean="0">
                <a:latin typeface="+mn-ea"/>
              </a:rPr>
              <a:t>Python</a:t>
            </a:r>
            <a:r>
              <a:rPr lang="en-US" altLang="zh-CN" sz="2800" b="1" cap="none" dirty="0" smtClean="0">
                <a:latin typeface="+mn-ea"/>
              </a:rPr>
              <a:t>3</a:t>
            </a:r>
            <a:r>
              <a:rPr lang="zh-CN" altLang="en-US" sz="2400" cap="none" dirty="0" smtClean="0">
                <a:latin typeface="+mn-ea"/>
              </a:rPr>
              <a:t>里边的</a:t>
            </a:r>
            <a:r>
              <a:rPr lang="en-US" altLang="zh-CN" sz="2400" b="1" cap="none" dirty="0" err="1" smtClean="0">
                <a:solidFill>
                  <a:srgbClr val="C00000"/>
                </a:solidFill>
                <a:latin typeface="+mn-ea"/>
              </a:rPr>
              <a:t>int</a:t>
            </a:r>
            <a:r>
              <a:rPr lang="zh-CN" altLang="en-US" sz="2400" cap="none" dirty="0" smtClean="0">
                <a:latin typeface="+mn-ea"/>
              </a:rPr>
              <a:t>类型的数据是无上限的（</a:t>
            </a:r>
            <a:r>
              <a:rPr lang="en-US" altLang="zh-CN" sz="2400" cap="none" dirty="0" smtClean="0">
                <a:latin typeface="+mn-ea"/>
              </a:rPr>
              <a:t>Python2</a:t>
            </a:r>
            <a:r>
              <a:rPr lang="zh-CN" altLang="en-US" sz="2400" cap="none" dirty="0" smtClean="0">
                <a:latin typeface="+mn-ea"/>
              </a:rPr>
              <a:t>里边是</a:t>
            </a:r>
            <a:r>
              <a:rPr lang="en-US" altLang="zh-CN" sz="2400" b="1" cap="none" dirty="0" smtClean="0">
                <a:solidFill>
                  <a:srgbClr val="C00000"/>
                </a:solidFill>
                <a:latin typeface="+mn-ea"/>
              </a:rPr>
              <a:t>long</a:t>
            </a:r>
            <a:r>
              <a:rPr lang="zh-CN" altLang="en-US" sz="2400" cap="none" dirty="0" smtClean="0">
                <a:latin typeface="+mn-ea"/>
              </a:rPr>
              <a:t>类型），于是高精度计算也可以写出非常简洁的代码来实现：</a:t>
            </a:r>
            <a:endParaRPr lang="zh-CN" altLang="en-US" sz="2400" cap="none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413" y="3709902"/>
            <a:ext cx="6441035" cy="17806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45779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b="1" cap="none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en-US" altLang="zh-CN" sz="4800" b="1" cap="none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__INT128</a:t>
            </a:r>
            <a:r>
              <a:rPr lang="zh-CN" altLang="en-US" sz="4800" b="1" cap="none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类型</a:t>
            </a:r>
            <a:endParaRPr lang="zh-CN" altLang="en-US" sz="4800" b="1" cap="none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952456" y="1966170"/>
            <a:ext cx="10619434" cy="4042743"/>
          </a:xfrm>
        </p:spPr>
        <p:txBody>
          <a:bodyPr anchor="t"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+mn-ea"/>
              </a:rPr>
              <a:t>在某些情况下，虽然数据范围超出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long </a:t>
            </a:r>
            <a:r>
              <a:rPr lang="en-US" altLang="zh-CN" sz="2400" b="1" dirty="0" err="1">
                <a:solidFill>
                  <a:srgbClr val="C00000"/>
                </a:solidFill>
                <a:latin typeface="+mn-ea"/>
              </a:rPr>
              <a:t>long</a:t>
            </a:r>
            <a:r>
              <a:rPr lang="zh-CN" altLang="en-US" sz="2400" dirty="0">
                <a:latin typeface="+mn-ea"/>
              </a:rPr>
              <a:t>，但是并没有超出</a:t>
            </a:r>
            <a:r>
              <a:rPr lang="zh-CN" altLang="en-US" sz="2400" dirty="0" smtClean="0">
                <a:latin typeface="+mn-ea"/>
              </a:rPr>
              <a:t>很多。（比如取值范围最大可以达到</a:t>
            </a:r>
            <a:r>
              <a:rPr lang="en-US" altLang="zh-CN" sz="2400" dirty="0" smtClean="0">
                <a:latin typeface="+mn-ea"/>
              </a:rPr>
              <a:t>10^20</a:t>
            </a:r>
            <a:r>
              <a:rPr lang="zh-CN" altLang="en-US" sz="2400" dirty="0" smtClean="0">
                <a:latin typeface="+mn-ea"/>
              </a:rPr>
              <a:t>，或者在</a:t>
            </a:r>
            <a:r>
              <a:rPr lang="en-US" altLang="zh-CN" sz="2400" dirty="0" smtClean="0">
                <a:latin typeface="+mn-ea"/>
              </a:rPr>
              <a:t>10^30</a:t>
            </a:r>
            <a:r>
              <a:rPr lang="zh-CN" altLang="en-US" sz="2400" dirty="0" smtClean="0">
                <a:latin typeface="+mn-ea"/>
              </a:rPr>
              <a:t>左右）</a:t>
            </a:r>
            <a:endParaRPr lang="en-US" altLang="zh-CN" sz="2400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+mn-ea"/>
              </a:rPr>
              <a:t>为了</a:t>
            </a:r>
            <a:r>
              <a:rPr lang="zh-CN" altLang="en-US" sz="2400" dirty="0">
                <a:latin typeface="+mn-ea"/>
              </a:rPr>
              <a:t>避免使用高精度，可以改用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__int128</a:t>
            </a:r>
            <a:r>
              <a:rPr lang="zh-CN" altLang="en-US" sz="2400" dirty="0">
                <a:latin typeface="+mn-ea"/>
              </a:rPr>
              <a:t>类型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+mn-ea"/>
              </a:rPr>
              <a:t>典型的应用是使用树状数组进行区间</a:t>
            </a:r>
            <a:r>
              <a:rPr lang="zh-CN" altLang="en-US" sz="2400" dirty="0">
                <a:latin typeface="+mn-ea"/>
              </a:rPr>
              <a:t>修改</a:t>
            </a:r>
            <a:r>
              <a:rPr lang="zh-CN" altLang="en-US" sz="2400" dirty="0" smtClean="0">
                <a:latin typeface="+mn-ea"/>
              </a:rPr>
              <a:t>与区间查询，需要</a:t>
            </a:r>
            <a:r>
              <a:rPr lang="zh-CN" altLang="en-US" sz="2400" dirty="0">
                <a:latin typeface="+mn-ea"/>
              </a:rPr>
              <a:t>开辅助数组，但是辅助</a:t>
            </a:r>
            <a:r>
              <a:rPr lang="zh-CN" altLang="en-US" sz="2400" dirty="0" smtClean="0">
                <a:latin typeface="+mn-ea"/>
              </a:rPr>
              <a:t>数组的范围有可能超出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long </a:t>
            </a:r>
            <a:r>
              <a:rPr lang="en-US" altLang="zh-CN" sz="2400" b="1" dirty="0" err="1">
                <a:solidFill>
                  <a:srgbClr val="C00000"/>
                </a:solidFill>
                <a:latin typeface="+mn-ea"/>
              </a:rPr>
              <a:t>long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solidFill>
                  <a:srgbClr val="C00000"/>
                </a:solidFill>
                <a:latin typeface="+mn-ea"/>
              </a:rPr>
              <a:t>注意：使用</a:t>
            </a:r>
            <a:r>
              <a:rPr lang="en-US" altLang="zh-CN" sz="2400" dirty="0">
                <a:solidFill>
                  <a:srgbClr val="C00000"/>
                </a:solidFill>
                <a:latin typeface="+mn-ea"/>
              </a:rPr>
              <a:t>__int128</a:t>
            </a:r>
            <a:r>
              <a:rPr lang="zh-CN" altLang="en-US" sz="2400" dirty="0">
                <a:solidFill>
                  <a:srgbClr val="C00000"/>
                </a:solidFill>
                <a:latin typeface="+mn-ea"/>
              </a:rPr>
              <a:t>类型需要单独写输入输出函数，以字符串的形式进行输入输出，提交要用</a:t>
            </a:r>
            <a:r>
              <a:rPr lang="en-US" altLang="zh-CN" sz="2400" dirty="0">
                <a:solidFill>
                  <a:srgbClr val="C00000"/>
                </a:solidFill>
                <a:latin typeface="+mn-ea"/>
              </a:rPr>
              <a:t>G++</a:t>
            </a:r>
            <a:r>
              <a:rPr lang="zh-CN" altLang="en-US" sz="2400" dirty="0">
                <a:solidFill>
                  <a:srgbClr val="C00000"/>
                </a:solidFill>
                <a:latin typeface="+mn-ea"/>
              </a:rPr>
              <a:t>。</a:t>
            </a:r>
            <a:endParaRPr lang="zh-CN" altLang="en-US" sz="2400" dirty="0">
              <a:solidFill>
                <a:srgbClr val="C00000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7275" y="1457326"/>
            <a:ext cx="8248650" cy="4333875"/>
          </a:xfrm>
          <a:prstGeom prst="rect">
            <a:avLst/>
          </a:prstGeom>
        </p:spPr>
      </p:pic>
      <p:sp>
        <p:nvSpPr>
          <p:cNvPr id="6" name="内容占位符 2"/>
          <p:cNvSpPr txBox="1"/>
          <p:nvPr/>
        </p:nvSpPr>
        <p:spPr>
          <a:xfrm>
            <a:off x="778286" y="850900"/>
            <a:ext cx="10635428" cy="4940301"/>
          </a:xfrm>
          <a:prstGeom prst="rect">
            <a:avLst/>
          </a:prstGeom>
        </p:spPr>
        <p:txBody>
          <a:bodyPr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 smtClean="0"/>
              <a:t>6-a】__int128</a:t>
            </a:r>
            <a:r>
              <a:rPr lang="zh-CN" altLang="en-US" sz="2400" dirty="0" smtClean="0"/>
              <a:t>类型数据的输入函数。</a:t>
            </a:r>
            <a:endParaRPr lang="en-US" altLang="zh-CN" sz="2400" dirty="0" smtClean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/>
          <p:nvPr/>
        </p:nvSpPr>
        <p:spPr>
          <a:xfrm>
            <a:off x="778286" y="850900"/>
            <a:ext cx="10635428" cy="4940301"/>
          </a:xfrm>
          <a:prstGeom prst="rect">
            <a:avLst/>
          </a:prstGeom>
        </p:spPr>
        <p:txBody>
          <a:bodyPr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 smtClean="0"/>
              <a:t>6-b】__int128</a:t>
            </a:r>
            <a:r>
              <a:rPr lang="zh-CN" altLang="en-US" sz="2400" dirty="0" smtClean="0"/>
              <a:t>类型数据的输出函数和使用方法。</a:t>
            </a:r>
            <a:endParaRPr lang="en-US" altLang="zh-CN" sz="2400" dirty="0" smtClean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0380" y="1575567"/>
            <a:ext cx="7229475" cy="44005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45117" y="4880789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# </a:t>
            </a:r>
            <a:r>
              <a:rPr lang="zh-CN" altLang="en-US" dirty="0" smtClean="0">
                <a:solidFill>
                  <a:srgbClr val="FFFF00"/>
                </a:solidFill>
              </a:rPr>
              <a:t>使用方法与</a:t>
            </a:r>
            <a:r>
              <a:rPr lang="en-US" altLang="zh-CN" dirty="0" err="1" smtClean="0">
                <a:solidFill>
                  <a:srgbClr val="FFFF00"/>
                </a:solidFill>
              </a:rPr>
              <a:t>int</a:t>
            </a:r>
            <a:r>
              <a:rPr lang="zh-CN" altLang="en-US" dirty="0" smtClean="0">
                <a:solidFill>
                  <a:srgbClr val="FFFF00"/>
                </a:solidFill>
              </a:rPr>
              <a:t>类型完全一样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45779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b="1" cap="none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输入输出外挂</a:t>
            </a:r>
            <a:endParaRPr lang="zh-CN" altLang="en-US" sz="4800" b="1" cap="none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2456" y="1966171"/>
            <a:ext cx="10619434" cy="3552498"/>
          </a:xfrm>
        </p:spPr>
        <p:txBody>
          <a:bodyPr anchor="t"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+mn-ea"/>
              </a:rPr>
              <a:t>如果题目的输入数据量过高，使用</a:t>
            </a:r>
            <a:r>
              <a:rPr lang="en-US" altLang="zh-CN" sz="2400" b="1" dirty="0" err="1">
                <a:solidFill>
                  <a:srgbClr val="C00000"/>
                </a:solidFill>
                <a:latin typeface="+mn-ea"/>
              </a:rPr>
              <a:t>scanf</a:t>
            </a:r>
            <a:r>
              <a:rPr lang="en-US" altLang="zh-CN" sz="2400" dirty="0">
                <a:latin typeface="+mn-ea"/>
              </a:rPr>
              <a:t>/</a:t>
            </a:r>
            <a:r>
              <a:rPr lang="en-US" altLang="zh-CN" sz="2400" b="1" dirty="0" err="1">
                <a:solidFill>
                  <a:srgbClr val="C00000"/>
                </a:solidFill>
                <a:latin typeface="+mn-ea"/>
              </a:rPr>
              <a:t>printf</a:t>
            </a:r>
            <a:r>
              <a:rPr lang="zh-CN" altLang="en-US" sz="2400" dirty="0">
                <a:latin typeface="+mn-ea"/>
              </a:rPr>
              <a:t>或者</a:t>
            </a:r>
            <a:r>
              <a:rPr lang="en-US" altLang="zh-CN" sz="2400" b="1" dirty="0" err="1">
                <a:solidFill>
                  <a:srgbClr val="C00000"/>
                </a:solidFill>
                <a:latin typeface="+mn-ea"/>
              </a:rPr>
              <a:t>cin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zh-CN" sz="2400" b="1" dirty="0" err="1">
                <a:solidFill>
                  <a:srgbClr val="C00000"/>
                </a:solidFill>
                <a:latin typeface="+mn-ea"/>
              </a:rPr>
              <a:t>cout</a:t>
            </a:r>
            <a:r>
              <a:rPr lang="zh-CN" altLang="en-US" sz="2400" dirty="0">
                <a:latin typeface="+mn-ea"/>
              </a:rPr>
              <a:t>可能会超时，因此需要更高效的</a:t>
            </a:r>
            <a:r>
              <a:rPr lang="zh-CN" altLang="en-US" sz="2400" dirty="0" smtClean="0">
                <a:latin typeface="+mn-ea"/>
              </a:rPr>
              <a:t>输入输出方式。</a:t>
            </a:r>
            <a:endParaRPr lang="en-US" altLang="zh-CN" sz="2400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+mn-ea"/>
              </a:rPr>
              <a:t>一般</a:t>
            </a:r>
            <a:r>
              <a:rPr lang="zh-CN" altLang="en-US" sz="2400" dirty="0">
                <a:latin typeface="+mn-ea"/>
              </a:rPr>
              <a:t>题目都会说明</a:t>
            </a:r>
            <a:r>
              <a:rPr lang="zh-CN" altLang="en-US" sz="2400" dirty="0" smtClean="0">
                <a:latin typeface="+mn-ea"/>
              </a:rPr>
              <a:t>需要加速输入，比如：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456" y="3647170"/>
            <a:ext cx="7827142" cy="25731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0500" y="1051143"/>
            <a:ext cx="11906250" cy="512105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zh-CN" altLang="en-US" sz="1400" b="1" dirty="0"/>
              <a:t>namespace fastIO{</a:t>
            </a:r>
            <a:endParaRPr lang="zh-CN" altLang="en-US" sz="1400" b="1" dirty="0"/>
          </a:p>
          <a:p>
            <a:r>
              <a:rPr lang="zh-CN" altLang="en-US" sz="1400" b="1" dirty="0"/>
              <a:t>	const int BUF_SIZE=4e7; // 估算输入数据的大小，每个char占1个字节。</a:t>
            </a:r>
            <a:endParaRPr lang="zh-CN" altLang="en-US" sz="1400" b="1" dirty="0"/>
          </a:p>
          <a:p>
            <a:r>
              <a:rPr lang="zh-CN" altLang="en-US" sz="1400" b="1" dirty="0"/>
              <a:t>	char buf[BUF_SIZE];</a:t>
            </a:r>
            <a:endParaRPr lang="zh-CN" altLang="en-US" sz="1400" b="1" dirty="0"/>
          </a:p>
          <a:p>
            <a:r>
              <a:rPr lang="zh-CN" altLang="en-US" sz="1400" b="1" dirty="0"/>
              <a:t>	int _fc,_fsize;</a:t>
            </a:r>
            <a:endParaRPr lang="zh-CN" altLang="en-US" sz="1400" b="1" dirty="0"/>
          </a:p>
          <a:p>
            <a:r>
              <a:rPr lang="zh-CN" altLang="en-US" sz="1400" b="1" dirty="0"/>
              <a:t>	// 注意要在main()函数的最开始加入begin()函数。</a:t>
            </a:r>
            <a:endParaRPr lang="zh-CN" altLang="en-US" sz="1400" b="1" dirty="0"/>
          </a:p>
          <a:p>
            <a:r>
              <a:rPr lang="zh-CN" altLang="en-US" sz="1400" b="1" dirty="0"/>
              <a:t>	void begin(){</a:t>
            </a:r>
            <a:endParaRPr lang="zh-CN" altLang="en-US" sz="1400" b="1" dirty="0"/>
          </a:p>
          <a:p>
            <a:r>
              <a:rPr lang="zh-CN" altLang="en-US" sz="1400" b="1" dirty="0"/>
              <a:t>		_fc=0;</a:t>
            </a:r>
            <a:endParaRPr lang="zh-CN" altLang="en-US" sz="1400" b="1" dirty="0"/>
          </a:p>
          <a:p>
            <a:r>
              <a:rPr lang="zh-CN" altLang="en-US" sz="1400" b="1" dirty="0"/>
              <a:t>		_fsize=fread(buf,1,BUF_SIZE,stdin);</a:t>
            </a:r>
            <a:endParaRPr lang="zh-CN" altLang="en-US" sz="1400" b="1" dirty="0"/>
          </a:p>
          <a:p>
            <a:r>
              <a:rPr lang="zh-CN" altLang="en-US" sz="1400" b="1" dirty="0"/>
              <a:t>	}</a:t>
            </a:r>
            <a:endParaRPr lang="zh-CN" altLang="en-US" sz="1400" b="1" dirty="0"/>
          </a:p>
          <a:p>
            <a:r>
              <a:rPr lang="zh-CN" altLang="en-US" sz="1400" b="1" dirty="0"/>
              <a:t>	template&lt;typename T&gt;</a:t>
            </a:r>
            <a:endParaRPr lang="zh-CN" altLang="en-US" sz="1400" b="1" dirty="0"/>
          </a:p>
          <a:p>
            <a:r>
              <a:rPr lang="zh-CN" altLang="en-US" sz="1400" b="1" dirty="0"/>
              <a:t>	inline bool read(T &amp;t){</a:t>
            </a:r>
            <a:endParaRPr lang="zh-CN" altLang="en-US" sz="1400" b="1" dirty="0"/>
          </a:p>
          <a:p>
            <a:r>
              <a:rPr lang="zh-CN" altLang="en-US" sz="1400" b="1" dirty="0"/>
              <a:t>		while(_fc&lt;_fsize &amp;&amp; buf[_fc]!='-' &amp;&amp; (buf[_fc]&lt;'0'||buf[_fc]&gt;'9')) _fc++;</a:t>
            </a:r>
            <a:endParaRPr lang="zh-CN" altLang="en-US" sz="1400" b="1" dirty="0"/>
          </a:p>
          <a:p>
            <a:r>
              <a:rPr lang="zh-CN" altLang="en-US" sz="1400" b="1" dirty="0"/>
              <a:t>		if(_fc&gt;=_fsize) return false;</a:t>
            </a:r>
            <a:endParaRPr lang="zh-CN" altLang="en-US" sz="1400" b="1" dirty="0"/>
          </a:p>
          <a:p>
            <a:r>
              <a:rPr lang="zh-CN" altLang="en-US" sz="1400" b="1" dirty="0"/>
              <a:t>		bool sgn=0; if(buf[_fc]=='-'){ sgn=1; _fc++; }</a:t>
            </a:r>
            <a:endParaRPr lang="zh-CN" altLang="en-US" sz="1400" b="1" dirty="0"/>
          </a:p>
          <a:p>
            <a:r>
              <a:rPr lang="zh-CN" altLang="en-US" sz="1400" b="1" dirty="0"/>
              <a:t>		for(t=0;_fc&lt;_fsize&amp;&amp;'0'&lt;=buf[_fc]&amp;&amp;buf[_fc]&lt;='9';_fc++) t=t*10+buf[_fc]-'0';</a:t>
            </a:r>
            <a:endParaRPr lang="zh-CN" altLang="en-US" sz="1400" b="1" dirty="0"/>
          </a:p>
          <a:p>
            <a:r>
              <a:rPr lang="zh-CN" altLang="en-US" sz="1400" b="1" dirty="0"/>
              <a:t>		if(sgn) t=-t;</a:t>
            </a:r>
            <a:endParaRPr lang="zh-CN" altLang="en-US" sz="1400" b="1" dirty="0"/>
          </a:p>
          <a:p>
            <a:r>
              <a:rPr lang="zh-CN" altLang="en-US" sz="1400" b="1" dirty="0"/>
              <a:t>		return true;</a:t>
            </a:r>
            <a:endParaRPr lang="zh-CN" altLang="en-US" sz="1400" b="1" dirty="0"/>
          </a:p>
          <a:p>
            <a:r>
              <a:rPr lang="zh-CN" altLang="en-US" sz="1400" b="1" dirty="0"/>
              <a:t>	}</a:t>
            </a:r>
            <a:endParaRPr lang="zh-CN" altLang="en-US" sz="1400" b="1" dirty="0"/>
          </a:p>
          <a:p>
            <a:r>
              <a:rPr lang="zh-CN" altLang="en-US" sz="1400" b="1" dirty="0"/>
              <a:t>	template&lt;typename T&gt;</a:t>
            </a:r>
            <a:endParaRPr lang="zh-CN" altLang="en-US" sz="1400" b="1" dirty="0"/>
          </a:p>
          <a:p>
            <a:r>
              <a:rPr lang="zh-CN" altLang="en-US" sz="1400" b="1" dirty="0"/>
              <a:t>	void print(T x){</a:t>
            </a:r>
            <a:endParaRPr lang="zh-CN" altLang="en-US" sz="1400" b="1" dirty="0"/>
          </a:p>
          <a:p>
            <a:r>
              <a:rPr lang="zh-CN" altLang="en-US" sz="1400" b="1" dirty="0"/>
              <a:t>  		static char _ss[33],*st; st=_ss;</a:t>
            </a:r>
            <a:endParaRPr lang="zh-CN" altLang="en-US" sz="1400" b="1" dirty="0"/>
          </a:p>
          <a:p>
            <a:r>
              <a:rPr lang="zh-CN" altLang="en-US" sz="1400" b="1" dirty="0"/>
              <a:t> 		if(!x) *st++='0';</a:t>
            </a:r>
            <a:endParaRPr lang="zh-CN" altLang="en-US" sz="1400" b="1" dirty="0"/>
          </a:p>
          <a:p>
            <a:r>
              <a:rPr lang="zh-CN" altLang="en-US" sz="1400" b="1" dirty="0"/>
              <a:t>		if(x&lt;0){ putchar('-'); x=-x;}</a:t>
            </a:r>
            <a:endParaRPr lang="zh-CN" altLang="en-US" sz="1400" b="1" dirty="0"/>
          </a:p>
          <a:p>
            <a:r>
              <a:rPr lang="zh-CN" altLang="en-US" sz="1400" b="1" dirty="0"/>
              <a:t> 		while(x){ *st++=('0'+x%10); x/=10; }</a:t>
            </a:r>
            <a:endParaRPr lang="zh-CN" altLang="en-US" sz="1400" b="1" dirty="0"/>
          </a:p>
          <a:p>
            <a:r>
              <a:rPr lang="zh-CN" altLang="en-US" sz="1400" b="1" dirty="0"/>
              <a:t>		while((st--)!=_ss) putchar(*st);</a:t>
            </a:r>
            <a:endParaRPr lang="zh-CN" altLang="en-US" sz="1400" b="1" dirty="0"/>
          </a:p>
          <a:p>
            <a:r>
              <a:rPr lang="zh-CN" altLang="en-US" sz="1400" b="1" dirty="0"/>
              <a:t>		return ;</a:t>
            </a:r>
            <a:endParaRPr lang="zh-CN" altLang="en-US" sz="1400" b="1" dirty="0"/>
          </a:p>
          <a:p>
            <a:r>
              <a:rPr lang="zh-CN" altLang="en-US" sz="1400" b="1" dirty="0"/>
              <a:t>	}</a:t>
            </a:r>
            <a:endParaRPr lang="zh-CN" altLang="en-US" sz="1400" b="1" dirty="0"/>
          </a:p>
          <a:p>
            <a:r>
              <a:rPr lang="zh-CN" altLang="en-US" sz="1400" b="1" dirty="0"/>
              <a:t>	inline bool reads(char _ss[]){</a:t>
            </a:r>
            <a:endParaRPr lang="zh-CN" altLang="en-US" sz="1400" b="1" dirty="0"/>
          </a:p>
          <a:p>
            <a:r>
              <a:rPr lang="zh-CN" altLang="en-US" sz="1400" b="1" dirty="0"/>
              <a:t>		while(_fc&lt;_fsize &amp;&amp; (buf[_fc]==' ' || buf[_fc]=='\n')) _fc++;</a:t>
            </a:r>
            <a:endParaRPr lang="zh-CN" altLang="en-US" sz="1400" b="1" dirty="0"/>
          </a:p>
          <a:p>
            <a:r>
              <a:rPr lang="zh-CN" altLang="en-US" sz="1400" b="1" dirty="0"/>
              <a:t>		if(_fc&gt;=_fsize) return false;</a:t>
            </a:r>
            <a:endParaRPr lang="zh-CN" altLang="en-US" sz="1400" b="1" dirty="0"/>
          </a:p>
          <a:p>
            <a:r>
              <a:rPr lang="zh-CN" altLang="en-US" sz="1400" b="1" dirty="0"/>
              <a:t>		int len=0;</a:t>
            </a:r>
            <a:endParaRPr lang="zh-CN" altLang="en-US" sz="1400" b="1" dirty="0"/>
          </a:p>
          <a:p>
            <a:r>
              <a:rPr lang="zh-CN" altLang="en-US" sz="1400" b="1" dirty="0"/>
              <a:t>		for(len=0;_fc&lt;_fsize&amp;&amp;buf[_fc]!=' '&amp;&amp;buf[_fc]!='\n';_fc++)</a:t>
            </a:r>
            <a:endParaRPr lang="zh-CN" altLang="en-US" sz="1400" b="1" dirty="0"/>
          </a:p>
          <a:p>
            <a:r>
              <a:rPr lang="zh-CN" altLang="en-US" sz="1400" b="1" dirty="0"/>
              <a:t>			_ss[len++]=buf[_fc];</a:t>
            </a:r>
            <a:endParaRPr lang="zh-CN" altLang="en-US" sz="1400" b="1" dirty="0"/>
          </a:p>
          <a:p>
            <a:r>
              <a:rPr lang="zh-CN" altLang="en-US" sz="1400" b="1" dirty="0"/>
              <a:t>		_ss[len]='\0';</a:t>
            </a:r>
            <a:endParaRPr lang="zh-CN" altLang="en-US" sz="1400" b="1" dirty="0"/>
          </a:p>
          <a:p>
            <a:r>
              <a:rPr lang="zh-CN" altLang="en-US" sz="1400" b="1" dirty="0"/>
              <a:t>		return true;</a:t>
            </a:r>
            <a:endParaRPr lang="zh-CN" altLang="en-US" sz="1400" b="1" dirty="0"/>
          </a:p>
          <a:p>
            <a:r>
              <a:rPr lang="zh-CN" altLang="en-US" sz="1400" b="1" dirty="0"/>
              <a:t>	}</a:t>
            </a:r>
            <a:endParaRPr lang="zh-CN" altLang="en-US" sz="1400" b="1" dirty="0"/>
          </a:p>
          <a:p>
            <a:r>
              <a:rPr lang="zh-CN" altLang="en-US" sz="1400" b="1" dirty="0"/>
              <a:t>}</a:t>
            </a:r>
            <a:endParaRPr lang="zh-CN" altLang="en-US" sz="1400" b="1" dirty="0"/>
          </a:p>
          <a:p>
            <a:r>
              <a:rPr lang="zh-CN" altLang="en-US" sz="1400" b="1" dirty="0"/>
              <a:t>using namespace fastIO;</a:t>
            </a:r>
            <a:endParaRPr lang="zh-CN" altLang="en-US" sz="1400" b="1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152400" y="301843"/>
            <a:ext cx="10635428" cy="555407"/>
          </a:xfrm>
          <a:prstGeom prst="rect">
            <a:avLst/>
          </a:prstGeom>
        </p:spPr>
        <p:txBody>
          <a:bodyPr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 smtClean="0"/>
              <a:t>】</a:t>
            </a:r>
            <a:r>
              <a:rPr lang="zh-CN" altLang="en-US" sz="2400" dirty="0" smtClean="0"/>
              <a:t>下边是可以直接复制粘贴的模板：</a:t>
            </a:r>
            <a:endParaRPr lang="en-US" altLang="zh-CN" sz="24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3326524"/>
            <a:ext cx="12192000" cy="2999962"/>
          </a:xfrm>
          <a:prstGeom prst="rect">
            <a:avLst/>
          </a:prstGeom>
          <a:gradFill>
            <a:gsLst>
              <a:gs pos="77000">
                <a:schemeClr val="bg1">
                  <a:alpha val="90000"/>
                </a:schemeClr>
              </a:gs>
              <a:gs pos="0">
                <a:srgbClr val="CCFFFF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cap="none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最后，祝大家六一儿童节快乐！</a:t>
            </a:r>
            <a:endParaRPr lang="zh-CN" altLang="en-US" sz="4800" b="1" cap="none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774" y="4466568"/>
            <a:ext cx="5911412" cy="177342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0519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cap="none" dirty="0" smtClean="0"/>
              <a:t>1. </a:t>
            </a:r>
            <a:r>
              <a:rPr lang="zh-CN" altLang="en-US" sz="4800" b="1" cap="none" dirty="0" smtClean="0"/>
              <a:t>高精度加法</a:t>
            </a:r>
            <a:endParaRPr lang="zh-CN" altLang="en-US" sz="4800" b="1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8286" y="2238703"/>
            <a:ext cx="10635428" cy="3552498"/>
          </a:xfrm>
        </p:spPr>
        <p:txBody>
          <a:bodyPr anchor="t"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>
                <a:latin typeface="+mn-ea"/>
              </a:rPr>
              <a:t>我们可以通过列竖式的</a:t>
            </a:r>
            <a:r>
              <a:rPr lang="zh-CN" altLang="en-US" sz="2400" cap="none" dirty="0" smtClean="0">
                <a:latin typeface="+mn-ea"/>
              </a:rPr>
              <a:t>方法，理解加法</a:t>
            </a:r>
            <a:r>
              <a:rPr lang="zh-CN" altLang="en-US" sz="2400" cap="none" dirty="0">
                <a:latin typeface="+mn-ea"/>
              </a:rPr>
              <a:t>运算是如何实现</a:t>
            </a:r>
            <a:r>
              <a:rPr lang="zh-CN" altLang="en-US" sz="2400" cap="none" dirty="0" smtClean="0">
                <a:latin typeface="+mn-ea"/>
              </a:rPr>
              <a:t>的：</a:t>
            </a: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 smtClean="0">
                <a:latin typeface="+mn-ea"/>
              </a:rPr>
              <a:t>例如：</a:t>
            </a:r>
            <a:r>
              <a:rPr lang="en-US" altLang="zh-CN" sz="2400" cap="none" dirty="0" smtClean="0">
                <a:latin typeface="+mn-ea"/>
              </a:rPr>
              <a:t>167+325=492</a:t>
            </a:r>
            <a:r>
              <a:rPr lang="zh-CN" altLang="en-US" sz="2400" cap="none" dirty="0" smtClean="0">
                <a:latin typeface="+mn-ea"/>
              </a:rPr>
              <a:t>。</a:t>
            </a: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 smtClean="0">
                <a:latin typeface="+mn-ea"/>
              </a:rPr>
              <a:t>首先计算个位数字，</a:t>
            </a:r>
            <a:r>
              <a:rPr lang="en-US" altLang="zh-CN" sz="2400" cap="none" dirty="0" smtClean="0">
                <a:latin typeface="+mn-ea"/>
              </a:rPr>
              <a:t>7+5=12</a:t>
            </a:r>
            <a:r>
              <a:rPr lang="zh-CN" altLang="en-US" sz="2400" cap="none" dirty="0" smtClean="0">
                <a:latin typeface="+mn-ea"/>
              </a:rPr>
              <a:t>，把</a:t>
            </a:r>
            <a:r>
              <a:rPr lang="en-US" altLang="zh-CN" sz="2400" cap="none" dirty="0" smtClean="0">
                <a:latin typeface="+mn-ea"/>
              </a:rPr>
              <a:t>2</a:t>
            </a:r>
            <a:r>
              <a:rPr lang="zh-CN" altLang="en-US" sz="2400" cap="none" dirty="0" smtClean="0">
                <a:latin typeface="+mn-ea"/>
              </a:rPr>
              <a:t>写在个位，向前进</a:t>
            </a:r>
            <a:r>
              <a:rPr lang="en-US" altLang="zh-CN" sz="2400" cap="none" dirty="0" smtClean="0">
                <a:latin typeface="+mn-ea"/>
              </a:rPr>
              <a:t>1</a:t>
            </a:r>
            <a:r>
              <a:rPr lang="zh-CN" altLang="en-US" sz="2400" cap="none" dirty="0" smtClean="0">
                <a:latin typeface="+mn-ea"/>
              </a:rPr>
              <a:t>。</a:t>
            </a: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 smtClean="0">
                <a:latin typeface="+mn-ea"/>
              </a:rPr>
              <a:t>接下来计算十位数字，</a:t>
            </a:r>
            <a:r>
              <a:rPr lang="en-US" altLang="zh-CN" sz="2400" cap="none" dirty="0" smtClean="0">
                <a:latin typeface="+mn-ea"/>
              </a:rPr>
              <a:t>6+2+1=9</a:t>
            </a:r>
            <a:r>
              <a:rPr lang="zh-CN" altLang="en-US" sz="2400" cap="none" dirty="0" smtClean="0">
                <a:latin typeface="+mn-ea"/>
              </a:rPr>
              <a:t>，把</a:t>
            </a:r>
            <a:r>
              <a:rPr lang="en-US" altLang="zh-CN" sz="2400" cap="none" dirty="0" smtClean="0">
                <a:latin typeface="+mn-ea"/>
              </a:rPr>
              <a:t>9</a:t>
            </a:r>
            <a:r>
              <a:rPr lang="zh-CN" altLang="en-US" sz="2400" cap="none" dirty="0" smtClean="0">
                <a:latin typeface="+mn-ea"/>
              </a:rPr>
              <a:t>写在十位，不进位。</a:t>
            </a: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 smtClean="0">
                <a:latin typeface="+mn-ea"/>
              </a:rPr>
              <a:t>最后计算百位数字，</a:t>
            </a:r>
            <a:r>
              <a:rPr lang="en-US" altLang="zh-CN" sz="2400" cap="none" dirty="0" smtClean="0">
                <a:latin typeface="+mn-ea"/>
              </a:rPr>
              <a:t>1+3=4</a:t>
            </a:r>
            <a:r>
              <a:rPr lang="zh-CN" altLang="en-US" sz="2400" cap="none" dirty="0" smtClean="0">
                <a:latin typeface="+mn-ea"/>
              </a:rPr>
              <a:t>，把</a:t>
            </a:r>
            <a:r>
              <a:rPr lang="en-US" altLang="zh-CN" sz="2400" cap="none" dirty="0" smtClean="0">
                <a:latin typeface="+mn-ea"/>
              </a:rPr>
              <a:t>4</a:t>
            </a:r>
            <a:r>
              <a:rPr lang="zh-CN" altLang="en-US" sz="2400" cap="none" dirty="0" smtClean="0">
                <a:latin typeface="+mn-ea"/>
              </a:rPr>
              <a:t>写在百位。</a:t>
            </a:r>
            <a:endParaRPr lang="zh-CN" altLang="en-US" sz="2400" cap="none" dirty="0">
              <a:latin typeface="+mn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511704" y="3198706"/>
          <a:ext cx="1852216" cy="477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054"/>
                <a:gridCol w="463054"/>
                <a:gridCol w="463054"/>
                <a:gridCol w="463054"/>
              </a:tblGrid>
              <a:tr h="477528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9507304" y="3868960"/>
          <a:ext cx="1856616" cy="477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54"/>
                <a:gridCol w="464154"/>
                <a:gridCol w="464154"/>
                <a:gridCol w="464154"/>
              </a:tblGrid>
              <a:tr h="477528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9082455" y="4477302"/>
            <a:ext cx="23312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082455" y="389275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+</a:t>
            </a:r>
            <a:endParaRPr lang="zh-CN" altLang="en-US" sz="2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9507304" y="4609650"/>
          <a:ext cx="1856616" cy="477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54"/>
                <a:gridCol w="464154"/>
                <a:gridCol w="464154"/>
                <a:gridCol w="464154"/>
              </a:tblGrid>
              <a:tr h="477528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9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/>
          <p:nvPr/>
        </p:nvSpPr>
        <p:spPr>
          <a:xfrm>
            <a:off x="778286" y="850900"/>
            <a:ext cx="10635428" cy="4940301"/>
          </a:xfrm>
          <a:prstGeom prst="rect">
            <a:avLst/>
          </a:prstGeom>
        </p:spPr>
        <p:txBody>
          <a:bodyPr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+mn-ea"/>
              </a:rPr>
              <a:t>我们可以用一个整数型数组</a:t>
            </a:r>
            <a:r>
              <a:rPr lang="en-US" altLang="zh-CN" sz="2400" dirty="0" smtClean="0">
                <a:latin typeface="+mn-ea"/>
              </a:rPr>
              <a:t>a[]</a:t>
            </a:r>
            <a:r>
              <a:rPr lang="zh-CN" altLang="en-US" sz="2400" dirty="0" smtClean="0">
                <a:latin typeface="+mn-ea"/>
              </a:rPr>
              <a:t>来存储大数的各个数位，然后用一个整数型变量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+mn-ea"/>
              </a:rPr>
              <a:t>len_a</a:t>
            </a:r>
            <a:r>
              <a:rPr lang="zh-CN" altLang="en-US" sz="2400" dirty="0" smtClean="0">
                <a:latin typeface="+mn-ea"/>
              </a:rPr>
              <a:t>来存储大数的长度。</a:t>
            </a:r>
            <a:endParaRPr lang="en-US" altLang="zh-CN" sz="2400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+mn-ea"/>
              </a:rPr>
              <a:t>例如 </a:t>
            </a:r>
            <a:r>
              <a:rPr lang="en-US" altLang="zh-CN" sz="2400" dirty="0" smtClean="0">
                <a:latin typeface="+mn-ea"/>
              </a:rPr>
              <a:t>2147483648 </a:t>
            </a:r>
            <a:r>
              <a:rPr lang="zh-CN" altLang="en-US" sz="2400" dirty="0" smtClean="0">
                <a:latin typeface="+mn-ea"/>
              </a:rPr>
              <a:t>可以这样存储：</a:t>
            </a:r>
            <a:endParaRPr lang="en-US" altLang="zh-CN" sz="2400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err="1" smtClean="0">
                <a:solidFill>
                  <a:srgbClr val="C00000"/>
                </a:solidFill>
                <a:latin typeface="+mn-ea"/>
              </a:rPr>
              <a:t>len_a</a:t>
            </a:r>
            <a:r>
              <a:rPr lang="en-US" altLang="zh-CN" sz="2400" dirty="0" smtClean="0">
                <a:latin typeface="+mn-ea"/>
              </a:rPr>
              <a:t>=10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en-US" altLang="zh-CN" sz="2400" dirty="0" smtClean="0">
                <a:latin typeface="+mn-ea"/>
              </a:rPr>
              <a:t>a[14]={8,4,6,3,8,4,7,4,1,2};</a:t>
            </a:r>
            <a:endParaRPr lang="en-US" altLang="zh-CN" sz="2400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+mn-ea"/>
              </a:rPr>
              <a:t>数组</a:t>
            </a:r>
            <a:r>
              <a:rPr lang="en-US" altLang="zh-CN" sz="2400" dirty="0" smtClean="0">
                <a:latin typeface="+mn-ea"/>
              </a:rPr>
              <a:t>a:</a:t>
            </a:r>
            <a:endParaRPr lang="en-US" altLang="zh-CN" sz="2400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+mn-ea"/>
              </a:rPr>
              <a:t>这里为了在对长度不等的大数进行运算的时候方便对齐，将大数倒序存储，即个位数字在</a:t>
            </a:r>
            <a:r>
              <a:rPr lang="en-US" altLang="zh-CN" sz="2400" dirty="0" smtClean="0">
                <a:latin typeface="+mn-ea"/>
              </a:rPr>
              <a:t>a[0]</a:t>
            </a:r>
            <a:r>
              <a:rPr lang="zh-CN" altLang="en-US" sz="2400" dirty="0" smtClean="0">
                <a:latin typeface="+mn-ea"/>
              </a:rPr>
              <a:t>，十位数字在</a:t>
            </a:r>
            <a:r>
              <a:rPr lang="en-US" altLang="zh-CN" sz="2400" dirty="0" smtClean="0">
                <a:latin typeface="+mn-ea"/>
              </a:rPr>
              <a:t>a[1]</a:t>
            </a:r>
            <a:r>
              <a:rPr lang="zh-CN" altLang="en-US" sz="2400" dirty="0" smtClean="0">
                <a:latin typeface="+mn-ea"/>
              </a:rPr>
              <a:t>，百位数字在</a:t>
            </a:r>
            <a:r>
              <a:rPr lang="en-US" altLang="zh-CN" sz="2400" dirty="0" smtClean="0">
                <a:latin typeface="+mn-ea"/>
              </a:rPr>
              <a:t>a[2]</a:t>
            </a:r>
            <a:r>
              <a:rPr lang="zh-CN" altLang="en-US" sz="2400" dirty="0" smtClean="0">
                <a:latin typeface="+mn-ea"/>
              </a:rPr>
              <a:t>，以此类推，最高位则放在</a:t>
            </a:r>
            <a:r>
              <a:rPr lang="en-US" altLang="zh-CN" sz="2400" dirty="0" smtClean="0">
                <a:latin typeface="+mn-ea"/>
              </a:rPr>
              <a:t>a[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len_a</a:t>
            </a:r>
            <a:r>
              <a:rPr lang="en-US" altLang="zh-CN" sz="2400" dirty="0" smtClean="0">
                <a:latin typeface="+mn-ea"/>
              </a:rPr>
              <a:t>-1]</a:t>
            </a:r>
            <a:r>
              <a:rPr lang="zh-CN" altLang="en-US" sz="2400" dirty="0" smtClean="0">
                <a:latin typeface="+mn-ea"/>
              </a:rPr>
              <a:t>。</a:t>
            </a:r>
            <a:endParaRPr lang="zh-CN" altLang="en-US" sz="2400" dirty="0">
              <a:latin typeface="+mn-ea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031726" y="3529769"/>
          <a:ext cx="4818744" cy="396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44196"/>
                <a:gridCol w="344196"/>
                <a:gridCol w="344196"/>
                <a:gridCol w="344196"/>
                <a:gridCol w="344196"/>
                <a:gridCol w="344196"/>
                <a:gridCol w="344196"/>
                <a:gridCol w="344196"/>
                <a:gridCol w="344196"/>
                <a:gridCol w="344196"/>
                <a:gridCol w="344196"/>
                <a:gridCol w="344196"/>
                <a:gridCol w="344196"/>
                <a:gridCol w="3441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</a:t>
                      </a:r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</a:t>
                      </a:r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7</a:t>
                      </a:r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7009200" y="3552857"/>
            <a:ext cx="413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# </a:t>
            </a:r>
            <a:r>
              <a:rPr lang="zh-CN" altLang="en-US" dirty="0" smtClean="0">
                <a:solidFill>
                  <a:srgbClr val="C00000"/>
                </a:solidFill>
              </a:rPr>
              <a:t>最高位要清零，否则运算可能会出错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8286" y="850900"/>
            <a:ext cx="10635428" cy="4940301"/>
          </a:xfrm>
        </p:spPr>
        <p:txBody>
          <a:bodyPr anchor="t"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cap="none" dirty="0">
                <a:latin typeface="+mn-ea"/>
              </a:rPr>
              <a:t>【</a:t>
            </a:r>
            <a:r>
              <a:rPr lang="zh-CN" altLang="en-US" sz="2400" cap="none" dirty="0">
                <a:latin typeface="+mn-ea"/>
              </a:rPr>
              <a:t>代码</a:t>
            </a:r>
            <a:r>
              <a:rPr lang="en-US" altLang="zh-CN" sz="2400" cap="none" dirty="0">
                <a:latin typeface="+mn-ea"/>
              </a:rPr>
              <a:t>1-a】</a:t>
            </a:r>
            <a:r>
              <a:rPr lang="zh-CN" altLang="en-US" sz="2400" cap="none" dirty="0">
                <a:latin typeface="+mn-ea"/>
              </a:rPr>
              <a:t>这样，大数的加法运算可以通过下边的代码实现</a:t>
            </a:r>
            <a:r>
              <a:rPr lang="zh-CN" altLang="en-US" sz="2400" cap="none" dirty="0" smtClean="0">
                <a:latin typeface="+mn-ea"/>
              </a:rPr>
              <a:t>。</a:t>
            </a: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 smtClean="0">
                <a:latin typeface="+mn-ea"/>
              </a:rPr>
              <a:t>函数的返回值</a:t>
            </a:r>
            <a:r>
              <a:rPr lang="en-US" altLang="zh-CN" sz="2400" b="1" cap="none" dirty="0" err="1" smtClean="0">
                <a:solidFill>
                  <a:srgbClr val="C00000"/>
                </a:solidFill>
                <a:latin typeface="+mn-ea"/>
              </a:rPr>
              <a:t>len_c</a:t>
            </a:r>
            <a:r>
              <a:rPr lang="zh-CN" altLang="en-US" sz="2400" cap="none" dirty="0" smtClean="0">
                <a:latin typeface="+mn-ea"/>
              </a:rPr>
              <a:t>是和的长度，和的各个数位存储在数组</a:t>
            </a:r>
            <a:r>
              <a:rPr lang="en-US" altLang="zh-CN" sz="2400" cap="none" dirty="0" smtClean="0">
                <a:latin typeface="+mn-ea"/>
              </a:rPr>
              <a:t>c</a:t>
            </a:r>
            <a:r>
              <a:rPr lang="zh-CN" altLang="en-US" sz="2400" cap="none" dirty="0" smtClean="0">
                <a:latin typeface="+mn-ea"/>
              </a:rPr>
              <a:t>当中。</a:t>
            </a:r>
            <a:endParaRPr lang="zh-CN" altLang="en-US" sz="2400" cap="none" dirty="0">
              <a:latin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 cstate="email"/>
          <a:srcRect l="-1"/>
          <a:stretch>
            <a:fillRect/>
          </a:stretch>
        </p:blipFill>
        <p:spPr>
          <a:xfrm>
            <a:off x="925369" y="1546054"/>
            <a:ext cx="10341262" cy="332461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03087" y="2146300"/>
            <a:ext cx="436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# </a:t>
            </a:r>
            <a:r>
              <a:rPr lang="zh-CN" altLang="en-US" dirty="0" smtClean="0">
                <a:solidFill>
                  <a:srgbClr val="FFFF00"/>
                </a:solidFill>
              </a:rPr>
              <a:t>和的长度一定不小于两数中较长的那个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03087" y="2436455"/>
            <a:ext cx="366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# </a:t>
            </a:r>
            <a:r>
              <a:rPr lang="zh-CN" altLang="en-US" dirty="0" smtClean="0">
                <a:solidFill>
                  <a:srgbClr val="FFFF00"/>
                </a:solidFill>
              </a:rPr>
              <a:t>从个位数字开始向高位依次求和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03087" y="2721928"/>
            <a:ext cx="413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# </a:t>
            </a:r>
            <a:r>
              <a:rPr lang="zh-CN" altLang="en-US" dirty="0" smtClean="0">
                <a:solidFill>
                  <a:srgbClr val="FFFF00"/>
                </a:solidFill>
              </a:rPr>
              <a:t>计算两数当前数位的值与进位值之和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03086" y="3025775"/>
            <a:ext cx="33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# </a:t>
            </a:r>
            <a:r>
              <a:rPr lang="zh-CN" altLang="en-US" dirty="0" smtClean="0">
                <a:solidFill>
                  <a:srgbClr val="FFFF00"/>
                </a:solidFill>
              </a:rPr>
              <a:t>求和取模（这里的</a:t>
            </a:r>
            <a:r>
              <a:rPr lang="en-US" altLang="zh-CN" dirty="0" smtClean="0">
                <a:solidFill>
                  <a:srgbClr val="FFFF00"/>
                </a:solidFill>
              </a:rPr>
              <a:t>mod</a:t>
            </a:r>
            <a:r>
              <a:rPr lang="zh-CN" altLang="en-US" dirty="0" smtClean="0">
                <a:solidFill>
                  <a:srgbClr val="FFFF00"/>
                </a:solidFill>
              </a:rPr>
              <a:t>是</a:t>
            </a:r>
            <a:r>
              <a:rPr lang="en-US" altLang="zh-CN" dirty="0" smtClean="0">
                <a:solidFill>
                  <a:srgbClr val="FFFF00"/>
                </a:solidFill>
              </a:rPr>
              <a:t>10</a:t>
            </a:r>
            <a:r>
              <a:rPr lang="zh-CN" altLang="en-US" dirty="0" smtClean="0">
                <a:solidFill>
                  <a:srgbClr val="FFFF00"/>
                </a:solidFill>
              </a:rPr>
              <a:t>）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703086" y="3333115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# </a:t>
            </a:r>
            <a:r>
              <a:rPr lang="zh-CN" altLang="en-US" dirty="0" smtClean="0">
                <a:solidFill>
                  <a:srgbClr val="FFFF00"/>
                </a:solidFill>
              </a:rPr>
              <a:t>处理进位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03086" y="3941127"/>
            <a:ext cx="436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# </a:t>
            </a:r>
            <a:r>
              <a:rPr lang="zh-CN" altLang="en-US" dirty="0" smtClean="0">
                <a:solidFill>
                  <a:srgbClr val="FFFF00"/>
                </a:solidFill>
              </a:rPr>
              <a:t>注意最高位计算完成之后可能还有进位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09601"/>
            <a:ext cx="9905998" cy="966952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cap="none" dirty="0"/>
              <a:t>2</a:t>
            </a:r>
            <a:r>
              <a:rPr lang="en-US" altLang="zh-CN" sz="4800" b="1" cap="none" dirty="0" smtClean="0"/>
              <a:t>. </a:t>
            </a:r>
            <a:r>
              <a:rPr lang="zh-CN" altLang="en-US" sz="4800" b="1" cap="none" dirty="0" smtClean="0"/>
              <a:t>自定义大数结构体</a:t>
            </a:r>
            <a:endParaRPr lang="zh-CN" altLang="en-US" sz="4800" b="1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8286" y="2238703"/>
            <a:ext cx="10635428" cy="3552498"/>
          </a:xfrm>
        </p:spPr>
        <p:txBody>
          <a:bodyPr anchor="t">
            <a:normAutofit lnSpcReduction="100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 smtClean="0">
                <a:latin typeface="+mn-ea"/>
              </a:rPr>
              <a:t>观察发现“数组</a:t>
            </a:r>
            <a:r>
              <a:rPr lang="en-US" altLang="zh-CN" sz="2400" cap="none" dirty="0" smtClean="0">
                <a:latin typeface="+mn-ea"/>
              </a:rPr>
              <a:t>+</a:t>
            </a:r>
            <a:r>
              <a:rPr lang="zh-CN" altLang="en-US" sz="2400" cap="none" dirty="0" smtClean="0">
                <a:latin typeface="+mn-ea"/>
              </a:rPr>
              <a:t>长度”的写法非常繁琐，我们可以用</a:t>
            </a:r>
            <a:r>
              <a:rPr lang="en-US" altLang="zh-CN" sz="2400" b="1" cap="none" dirty="0" err="1" smtClean="0">
                <a:solidFill>
                  <a:srgbClr val="C00000"/>
                </a:solidFill>
                <a:latin typeface="+mn-ea"/>
              </a:rPr>
              <a:t>typedef</a:t>
            </a:r>
            <a:r>
              <a:rPr lang="zh-CN" altLang="en-US" sz="2400" cap="none" dirty="0" smtClean="0">
                <a:latin typeface="+mn-ea"/>
              </a:rPr>
              <a:t>定义一种新的数据类型</a:t>
            </a:r>
            <a:r>
              <a:rPr lang="en-US" altLang="zh-CN" sz="2400" b="1" cap="none" dirty="0" err="1" smtClean="0">
                <a:solidFill>
                  <a:srgbClr val="C00000"/>
                </a:solidFill>
                <a:latin typeface="+mn-ea"/>
              </a:rPr>
              <a:t>BigNum</a:t>
            </a:r>
            <a:r>
              <a:rPr lang="zh-CN" altLang="en-US" sz="2400" cap="none" dirty="0" smtClean="0">
                <a:latin typeface="+mn-ea"/>
              </a:rPr>
              <a:t>，代码如下：</a:t>
            </a: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 smtClean="0">
                <a:latin typeface="+mn-ea"/>
              </a:rPr>
              <a:t>我们还可以定义两个全局常量</a:t>
            </a:r>
            <a:r>
              <a:rPr lang="en-US" altLang="zh-CN" sz="2400" b="1" cap="none" dirty="0" smtClean="0">
                <a:solidFill>
                  <a:srgbClr val="C00000"/>
                </a:solidFill>
                <a:latin typeface="+mn-ea"/>
              </a:rPr>
              <a:t>O</a:t>
            </a:r>
            <a:r>
              <a:rPr lang="zh-CN" altLang="en-US" sz="2400" cap="none" dirty="0" smtClean="0">
                <a:latin typeface="+mn-ea"/>
              </a:rPr>
              <a:t>和</a:t>
            </a:r>
            <a:r>
              <a:rPr lang="en-US" altLang="zh-CN" sz="2400" b="1" cap="none" dirty="0" smtClean="0">
                <a:solidFill>
                  <a:srgbClr val="C00000"/>
                </a:solidFill>
                <a:latin typeface="+mn-ea"/>
              </a:rPr>
              <a:t>I</a:t>
            </a:r>
            <a:r>
              <a:rPr lang="zh-CN" altLang="en-US" sz="2400" cap="none" dirty="0" smtClean="0">
                <a:latin typeface="+mn-ea"/>
              </a:rPr>
              <a:t>分别表示大数</a:t>
            </a:r>
            <a:r>
              <a:rPr lang="en-US" altLang="zh-CN" sz="2400" b="1" cap="none" dirty="0" smtClean="0">
                <a:solidFill>
                  <a:srgbClr val="C00000"/>
                </a:solidFill>
                <a:latin typeface="+mn-ea"/>
              </a:rPr>
              <a:t>0</a:t>
            </a:r>
            <a:r>
              <a:rPr lang="zh-CN" altLang="en-US" sz="2400" cap="none" dirty="0" smtClean="0">
                <a:latin typeface="+mn-ea"/>
              </a:rPr>
              <a:t>和大数</a:t>
            </a:r>
            <a:r>
              <a:rPr lang="en-US" altLang="zh-CN" sz="2400" b="1" cap="none" dirty="0" smtClean="0">
                <a:solidFill>
                  <a:srgbClr val="C00000"/>
                </a:solidFill>
                <a:latin typeface="+mn-ea"/>
              </a:rPr>
              <a:t>1</a:t>
            </a:r>
            <a:r>
              <a:rPr lang="zh-CN" altLang="en-US" sz="2400" cap="none" dirty="0" smtClean="0">
                <a:latin typeface="+mn-ea"/>
              </a:rPr>
              <a:t>，这在对大数进行初始化和赋值操作，或者快速幂等运算过程中都是非常方便的。</a:t>
            </a:r>
            <a:endParaRPr lang="zh-CN" altLang="en-US" sz="2400" cap="none" dirty="0">
              <a:latin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6170" y="3453853"/>
            <a:ext cx="4023490" cy="11221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8286" y="850900"/>
            <a:ext cx="10635428" cy="4940301"/>
          </a:xfrm>
        </p:spPr>
        <p:txBody>
          <a:bodyPr anchor="t"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cap="none" dirty="0" smtClean="0">
                <a:latin typeface="+mn-ea"/>
              </a:rPr>
              <a:t>【</a:t>
            </a:r>
            <a:r>
              <a:rPr lang="zh-CN" altLang="en-US" sz="2400" cap="none" dirty="0" smtClean="0">
                <a:latin typeface="+mn-ea"/>
              </a:rPr>
              <a:t>代码</a:t>
            </a:r>
            <a:r>
              <a:rPr lang="en-US" altLang="zh-CN" sz="2400" cap="none" dirty="0" smtClean="0">
                <a:latin typeface="+mn-ea"/>
              </a:rPr>
              <a:t>1-b】</a:t>
            </a:r>
            <a:r>
              <a:rPr lang="zh-CN" altLang="en-US" sz="2400" cap="none" dirty="0" smtClean="0">
                <a:latin typeface="+mn-ea"/>
              </a:rPr>
              <a:t>在这样的定义下，大数加法的代码可以这样改写。</a:t>
            </a: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 smtClean="0">
                <a:latin typeface="+mn-ea"/>
              </a:rPr>
              <a:t>主函数中可以这样调用函数</a:t>
            </a:r>
            <a:r>
              <a:rPr lang="en-US" altLang="zh-CN" sz="2400" cap="none" dirty="0" smtClean="0">
                <a:latin typeface="+mn-ea"/>
              </a:rPr>
              <a:t>:				</a:t>
            </a:r>
            <a:r>
              <a:rPr lang="zh-CN" altLang="en-US" sz="2400" cap="none" dirty="0" smtClean="0">
                <a:latin typeface="+mn-ea"/>
              </a:rPr>
              <a:t>。</a:t>
            </a:r>
            <a:endParaRPr lang="zh-CN" altLang="en-US" sz="2400" cap="none" dirty="0">
              <a:latin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0558" y="1472128"/>
            <a:ext cx="10270883" cy="34766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03086" y="1998661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# </a:t>
            </a:r>
            <a:r>
              <a:rPr lang="zh-CN" altLang="en-US" dirty="0" smtClean="0">
                <a:solidFill>
                  <a:srgbClr val="FFFF00"/>
                </a:solidFill>
              </a:rPr>
              <a:t>初始化计算结果为大数</a:t>
            </a:r>
            <a:r>
              <a:rPr lang="en-US" altLang="zh-CN" dirty="0" smtClean="0">
                <a:solidFill>
                  <a:srgbClr val="FFFF00"/>
                </a:solidFill>
              </a:rPr>
              <a:t>O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03086" y="3164404"/>
            <a:ext cx="386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# </a:t>
            </a:r>
            <a:r>
              <a:rPr lang="zh-CN" altLang="en-US" dirty="0" smtClean="0">
                <a:solidFill>
                  <a:srgbClr val="FFFF00"/>
                </a:solidFill>
              </a:rPr>
              <a:t>这里的</a:t>
            </a:r>
            <a:r>
              <a:rPr lang="en-US" altLang="zh-CN" dirty="0" smtClean="0">
                <a:solidFill>
                  <a:srgbClr val="FFFF00"/>
                </a:solidFill>
              </a:rPr>
              <a:t>BASE</a:t>
            </a:r>
            <a:r>
              <a:rPr lang="zh-CN" altLang="en-US" dirty="0" smtClean="0">
                <a:solidFill>
                  <a:srgbClr val="FFFF00"/>
                </a:solidFill>
              </a:rPr>
              <a:t>与之前的</a:t>
            </a:r>
            <a:r>
              <a:rPr lang="en-US" altLang="zh-CN" dirty="0" smtClean="0">
                <a:solidFill>
                  <a:srgbClr val="FFFF00"/>
                </a:solidFill>
              </a:rPr>
              <a:t>mod</a:t>
            </a:r>
            <a:r>
              <a:rPr lang="zh-CN" altLang="en-US" dirty="0" smtClean="0">
                <a:solidFill>
                  <a:srgbClr val="FFFF00"/>
                </a:solidFill>
              </a:rPr>
              <a:t>意义相同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703086" y="1472128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# </a:t>
            </a:r>
            <a:r>
              <a:rPr lang="zh-CN" altLang="en-US" dirty="0" smtClean="0">
                <a:solidFill>
                  <a:srgbClr val="FFFF00"/>
                </a:solidFill>
              </a:rPr>
              <a:t>输入和输出都是</a:t>
            </a:r>
            <a:r>
              <a:rPr lang="en-US" altLang="zh-CN" dirty="0" err="1" smtClean="0">
                <a:solidFill>
                  <a:srgbClr val="FFFF00"/>
                </a:solidFill>
              </a:rPr>
              <a:t>BigNum</a:t>
            </a:r>
            <a:r>
              <a:rPr lang="zh-CN" altLang="en-US" dirty="0" smtClean="0">
                <a:solidFill>
                  <a:srgbClr val="FFFF00"/>
                </a:solidFill>
              </a:rPr>
              <a:t>类型的变量</a:t>
            </a:r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 cstate="email"/>
          <a:srcRect l="-1"/>
          <a:stretch>
            <a:fillRect/>
          </a:stretch>
        </p:blipFill>
        <p:spPr>
          <a:xfrm>
            <a:off x="4766438" y="5192633"/>
            <a:ext cx="3100780" cy="463628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09601"/>
            <a:ext cx="9905998" cy="951186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cap="none" dirty="0" smtClean="0"/>
              <a:t>3. </a:t>
            </a:r>
            <a:r>
              <a:rPr lang="zh-CN" altLang="en-US" sz="4800" b="1" cap="none" dirty="0" smtClean="0"/>
              <a:t>大数的压位存储</a:t>
            </a:r>
            <a:endParaRPr lang="zh-CN" altLang="en-US" sz="4800" b="1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8286" y="1954924"/>
            <a:ext cx="10635428" cy="3836277"/>
          </a:xfrm>
        </p:spPr>
        <p:txBody>
          <a:bodyPr anchor="t"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 smtClean="0">
                <a:latin typeface="+mn-ea"/>
              </a:rPr>
              <a:t>按照我们之前的写法，数组中每一个元素只存储一个数位，这样造成了极大的空间浪费，而且在时间上，数组的长度过大也会导致</a:t>
            </a:r>
            <a:r>
              <a:rPr lang="en-US" altLang="zh-CN" sz="2400" cap="none" dirty="0" smtClean="0">
                <a:latin typeface="+mn-ea"/>
              </a:rPr>
              <a:t>TLE</a:t>
            </a:r>
            <a:r>
              <a:rPr lang="zh-CN" altLang="en-US" sz="2400" cap="none" dirty="0" smtClean="0">
                <a:latin typeface="+mn-ea"/>
              </a:rPr>
              <a:t>。</a:t>
            </a: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 smtClean="0">
                <a:latin typeface="+mn-ea"/>
              </a:rPr>
              <a:t>为了充分的利用空间、节省时间，我们可以对大数进行压位。</a:t>
            </a: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 smtClean="0">
                <a:latin typeface="+mn-ea"/>
              </a:rPr>
              <a:t>例如 </a:t>
            </a:r>
            <a:r>
              <a:rPr lang="en-US" altLang="zh-CN" sz="2400" cap="none" dirty="0" smtClean="0">
                <a:latin typeface="+mn-ea"/>
              </a:rPr>
              <a:t>922,3372,0368,5477,5808 </a:t>
            </a:r>
            <a:r>
              <a:rPr lang="zh-CN" altLang="en-US" sz="2400" cap="none" dirty="0" smtClean="0">
                <a:latin typeface="+mn-ea"/>
              </a:rPr>
              <a:t>按照</a:t>
            </a:r>
            <a:r>
              <a:rPr lang="en-US" altLang="zh-CN" sz="2400" cap="none" dirty="0" smtClean="0">
                <a:latin typeface="+mn-ea"/>
              </a:rPr>
              <a:t>4</a:t>
            </a:r>
            <a:r>
              <a:rPr lang="zh-CN" altLang="en-US" sz="2400" cap="none" dirty="0" smtClean="0">
                <a:latin typeface="+mn-ea"/>
              </a:rPr>
              <a:t>位数字存</a:t>
            </a:r>
            <a:r>
              <a:rPr lang="en-US" altLang="zh-CN" sz="2400" cap="none" dirty="0" smtClean="0">
                <a:latin typeface="+mn-ea"/>
              </a:rPr>
              <a:t>1</a:t>
            </a:r>
            <a:r>
              <a:rPr lang="zh-CN" altLang="en-US" sz="2400" cap="none" dirty="0" smtClean="0">
                <a:latin typeface="+mn-ea"/>
              </a:rPr>
              <a:t>位的方式存储：</a:t>
            </a: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>
                <a:latin typeface="+mn-ea"/>
              </a:rPr>
              <a:t>数组</a:t>
            </a:r>
            <a:r>
              <a:rPr lang="en-US" altLang="zh-CN" sz="2400" cap="none" dirty="0">
                <a:latin typeface="+mn-ea"/>
              </a:rPr>
              <a:t>a</a:t>
            </a:r>
            <a:r>
              <a:rPr lang="en-US" altLang="zh-CN" sz="2400" cap="none" dirty="0" smtClean="0">
                <a:latin typeface="+mn-ea"/>
              </a:rPr>
              <a:t>:</a:t>
            </a:r>
            <a:endParaRPr lang="en-US" altLang="zh-CN" sz="2400" cap="none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 smtClean="0">
                <a:latin typeface="+mn-ea"/>
              </a:rPr>
              <a:t>注意压在同一位的</a:t>
            </a:r>
            <a:r>
              <a:rPr lang="en-US" altLang="zh-CN" sz="2400" cap="none" dirty="0" smtClean="0">
                <a:latin typeface="+mn-ea"/>
              </a:rPr>
              <a:t>4</a:t>
            </a:r>
            <a:r>
              <a:rPr lang="zh-CN" altLang="en-US" sz="2400" cap="none" dirty="0" smtClean="0">
                <a:latin typeface="+mn-ea"/>
              </a:rPr>
              <a:t>个数字不需要倒序，整体倒序就可以了。</a:t>
            </a:r>
            <a:endParaRPr lang="en-US" altLang="zh-CN" sz="2400" cap="none" dirty="0">
              <a:latin typeface="+mn-ea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892901" y="4630289"/>
          <a:ext cx="7291392" cy="396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11424"/>
                <a:gridCol w="911424"/>
                <a:gridCol w="911424"/>
                <a:gridCol w="911424"/>
                <a:gridCol w="911424"/>
                <a:gridCol w="911424"/>
                <a:gridCol w="911424"/>
                <a:gridCol w="9114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5808</a:t>
                      </a:r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5477</a:t>
                      </a:r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altLang="zh-CN" sz="2000" dirty="0" smtClean="0"/>
                        <a:t>368</a:t>
                      </a:r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3372</a:t>
                      </a:r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altLang="zh-CN" sz="2000" dirty="0" smtClean="0"/>
                        <a:t>922</a:t>
                      </a:r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CM - 高精度">
      <a:majorFont>
        <a:latin typeface="Calibri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6130</Words>
  <Application>WPS 演示</Application>
  <PresentationFormat>宽屏</PresentationFormat>
  <Paragraphs>612</Paragraphs>
  <Slides>39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7" baseType="lpstr">
      <vt:lpstr>Arial</vt:lpstr>
      <vt:lpstr>宋体</vt:lpstr>
      <vt:lpstr>Wingdings</vt:lpstr>
      <vt:lpstr>Calibri</vt:lpstr>
      <vt:lpstr>Consolas</vt:lpstr>
      <vt:lpstr>微软雅黑</vt:lpstr>
      <vt:lpstr>Arial Unicode MS</vt:lpstr>
      <vt:lpstr>回顾</vt:lpstr>
      <vt:lpstr>高精度计算</vt:lpstr>
      <vt:lpstr>A+B Problem</vt:lpstr>
      <vt:lpstr>PowerPoint 演示文稿</vt:lpstr>
      <vt:lpstr>1. 高精度加法</vt:lpstr>
      <vt:lpstr>PowerPoint 演示文稿</vt:lpstr>
      <vt:lpstr>PowerPoint 演示文稿</vt:lpstr>
      <vt:lpstr>2. 自定义大数结构体</vt:lpstr>
      <vt:lpstr>PowerPoint 演示文稿</vt:lpstr>
      <vt:lpstr>3. 大数的压位存储</vt:lpstr>
      <vt:lpstr>PowerPoint 演示文稿</vt:lpstr>
      <vt:lpstr>4. 大数的输入和输出</vt:lpstr>
      <vt:lpstr>PowerPoint 演示文稿</vt:lpstr>
      <vt:lpstr>PowerPoint 演示文稿</vt:lpstr>
      <vt:lpstr>PowerPoint 演示文稿</vt:lpstr>
      <vt:lpstr>PowerPoint 演示文稿</vt:lpstr>
      <vt:lpstr>思考几个小问题：</vt:lpstr>
      <vt:lpstr>5. 高精度乘法</vt:lpstr>
      <vt:lpstr>PowerPoint 演示文稿</vt:lpstr>
      <vt:lpstr>PowerPoint 演示文稿</vt:lpstr>
      <vt:lpstr>PowerPoint 演示文稿</vt:lpstr>
      <vt:lpstr>PowerPoint 演示文稿</vt:lpstr>
      <vt:lpstr>6. 高精度减法</vt:lpstr>
      <vt:lpstr>PowerPoint 演示文稿</vt:lpstr>
      <vt:lpstr>PowerPoint 演示文稿</vt:lpstr>
      <vt:lpstr>7. 高精度除法</vt:lpstr>
      <vt:lpstr>PowerPoint 演示文稿</vt:lpstr>
      <vt:lpstr>8. 高精度小数</vt:lpstr>
      <vt:lpstr>9. 高精度模运算</vt:lpstr>
      <vt:lpstr>PowerPoint 演示文稿</vt:lpstr>
      <vt:lpstr>10. 进制转换</vt:lpstr>
      <vt:lpstr>PowerPoint 演示文稿</vt:lpstr>
      <vt:lpstr>Java - 高精度计算</vt:lpstr>
      <vt:lpstr>Python - 高精度计算</vt:lpstr>
      <vt:lpstr>使用__INT128类型</vt:lpstr>
      <vt:lpstr>PowerPoint 演示文稿</vt:lpstr>
      <vt:lpstr>PowerPoint 演示文稿</vt:lpstr>
      <vt:lpstr>输入输出外挂</vt:lpstr>
      <vt:lpstr>PowerPoint 演示文稿</vt:lpstr>
      <vt:lpstr>最后，祝大家六一儿童节快乐！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高精度计算</dc:title>
  <dc:creator>C-force</dc:creator>
  <cp:lastModifiedBy>微言、精义</cp:lastModifiedBy>
  <cp:revision>264</cp:revision>
  <dcterms:created xsi:type="dcterms:W3CDTF">2018-03-13T03:39:00Z</dcterms:created>
  <dcterms:modified xsi:type="dcterms:W3CDTF">2019-06-01T10:19:28Z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