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89" r:id="rId4"/>
    <p:sldId id="257" r:id="rId5"/>
    <p:sldId id="288" r:id="rId6"/>
    <p:sldId id="291" r:id="rId7"/>
    <p:sldId id="260" r:id="rId8"/>
    <p:sldId id="290" r:id="rId9"/>
    <p:sldId id="284" r:id="rId10"/>
    <p:sldId id="261" r:id="rId11"/>
    <p:sldId id="300" r:id="rId13"/>
    <p:sldId id="299" r:id="rId14"/>
    <p:sldId id="298" r:id="rId15"/>
    <p:sldId id="297" r:id="rId16"/>
    <p:sldId id="295" r:id="rId17"/>
    <p:sldId id="294" r:id="rId18"/>
    <p:sldId id="293" r:id="rId19"/>
    <p:sldId id="29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301" r:id="rId28"/>
    <p:sldId id="270" r:id="rId29"/>
    <p:sldId id="271" r:id="rId30"/>
    <p:sldId id="272" r:id="rId31"/>
    <p:sldId id="273" r:id="rId32"/>
    <p:sldId id="305" r:id="rId33"/>
    <p:sldId id="304" r:id="rId34"/>
    <p:sldId id="303" r:id="rId35"/>
    <p:sldId id="274" r:id="rId36"/>
    <p:sldId id="308" r:id="rId37"/>
    <p:sldId id="307" r:id="rId38"/>
    <p:sldId id="306" r:id="rId39"/>
    <p:sldId id="275" r:id="rId40"/>
    <p:sldId id="276" r:id="rId41"/>
    <p:sldId id="277" r:id="rId42"/>
    <p:sldId id="278" r:id="rId43"/>
    <p:sldId id="279" r:id="rId44"/>
    <p:sldId id="310" r:id="rId45"/>
    <p:sldId id="309" r:id="rId46"/>
    <p:sldId id="312" r:id="rId47"/>
    <p:sldId id="313" r:id="rId48"/>
    <p:sldId id="311" r:id="rId49"/>
    <p:sldId id="280" r:id="rId50"/>
    <p:sldId id="281" r:id="rId51"/>
    <p:sldId id="282" r:id="rId52"/>
    <p:sldId id="319" r:id="rId53"/>
    <p:sldId id="318" r:id="rId54"/>
    <p:sldId id="317" r:id="rId55"/>
    <p:sldId id="316" r:id="rId56"/>
    <p:sldId id="315" r:id="rId57"/>
    <p:sldId id="314" r:id="rId58"/>
    <p:sldId id="28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43" autoAdjust="0"/>
  </p:normalViewPr>
  <p:slideViewPr>
    <p:cSldViewPr snapToGrid="0">
      <p:cViewPr varScale="1">
        <p:scale>
          <a:sx n="94" d="100"/>
          <a:sy n="9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EB93-0EF2-4CD0-9449-B45C6937F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大于等于</a:t>
            </a:r>
            <a:r>
              <a:rPr lang="en-US" altLang="zh-CN" dirty="0"/>
              <a:t>n-1</a:t>
            </a:r>
            <a:r>
              <a:rPr lang="zh-CN" altLang="en-US" dirty="0"/>
              <a:t>就可以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Label First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策略，设要加入的节点是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(j) 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插入队首，否则插入队尾。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Label Last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，每次弹出时进行判断，队列中所有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值的平均值为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)&gt;x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插入到队尾，查找下一元素，直到找到某一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)&lt;=x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出对进行松弛操作。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大于等于</a:t>
            </a:r>
            <a:r>
              <a:rPr lang="en-US" altLang="zh-CN" dirty="0"/>
              <a:t>n-1</a:t>
            </a:r>
            <a:r>
              <a:rPr lang="zh-CN" altLang="en-US" dirty="0"/>
              <a:t>就可以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Label First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策略，设要加入的节点是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(j) 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插入队首，否则插入队尾。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Label Last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，每次弹出时进行判断，队列中所有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值的平均值为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)&gt;x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插入到队尾，查找下一元素，直到找到某一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)&lt;=x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出对进行松弛操作。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大于等于</a:t>
            </a:r>
            <a:r>
              <a:rPr lang="en-US" altLang="zh-CN" dirty="0"/>
              <a:t>n-1</a:t>
            </a:r>
            <a:r>
              <a:rPr lang="zh-CN" altLang="en-US" dirty="0"/>
              <a:t>就可以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Label First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策略，设要加入的节点是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(j) 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插入队首，否则插入队尾。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Label Last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，每次弹出时进行判断，队列中所有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值的平均值为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)&gt;x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插入到队尾，查找下一元素，直到找到某一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)&lt;=x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出对进行松弛操作。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大于等于</a:t>
            </a:r>
            <a:r>
              <a:rPr lang="en-US" altLang="zh-CN" dirty="0"/>
              <a:t>n-1</a:t>
            </a:r>
            <a:r>
              <a:rPr lang="zh-CN" altLang="en-US" dirty="0"/>
              <a:t>就可以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Label First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策略，设要加入的节点是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(j) 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插入队首，否则插入队尾。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Label Last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，每次弹出时进行判断，队列中所有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值的平均值为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)&gt;x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插入到队尾，查找下一元素，直到找到某一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)&lt;=x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出对进行松弛操作。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https://www.zhihu.com/question/30955032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GIF"/><Relationship Id="rId1" Type="http://schemas.openxmlformats.org/officeDocument/2006/relationships/hyperlink" Target="https://upload.wikimedia.org/wikipedia/en/3/33/Prim-algorithm-animation-2.g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最短路、最小生成树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非常担心大家觉得会无聊的</a:t>
            </a:r>
            <a:r>
              <a:rPr lang="en-US" altLang="zh-CN" dirty="0" err="1"/>
              <a:t>Wxzuir</a:t>
            </a:r>
            <a:r>
              <a:rPr lang="zh-CN" altLang="en-US" dirty="0" err="1"/>
              <a:t>（巨佬师哥）</a:t>
            </a:r>
            <a:endParaRPr lang="en-US" altLang="zh-CN" dirty="0" err="1"/>
          </a:p>
          <a:p>
            <a:r>
              <a:rPr lang="zh-CN" altLang="en-US" dirty="0"/>
              <a:t>以及因为觉得师哥的</a:t>
            </a:r>
            <a:r>
              <a:rPr lang="en-US" altLang="zh-CN" dirty="0"/>
              <a:t>ppt</a:t>
            </a:r>
            <a:r>
              <a:rPr lang="zh-CN" altLang="en-US" dirty="0"/>
              <a:t>比较好所以直接就拿来用了的小灯蒟蒻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zh-CN" altLang="en-US" dirty="0"/>
              <a:t>初始条件：</a:t>
            </a:r>
            <a:r>
              <a:rPr lang="en-US" altLang="zh-CN" dirty="0"/>
              <a:t>dis[</a:t>
            </a:r>
            <a:r>
              <a:rPr lang="zh-CN" altLang="en-US" dirty="0"/>
              <a:t>源点</a:t>
            </a:r>
            <a:r>
              <a:rPr lang="en-US" altLang="zh-CN" dirty="0"/>
              <a:t>]=0</a:t>
            </a:r>
            <a:r>
              <a:rPr lang="zh-CN" altLang="en-US" dirty="0"/>
              <a:t>，其他均设为无限大。根据写法或许需要先进行一轮更新。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zh-CN" altLang="en-US" dirty="0"/>
              <a:t>初始条件：</a:t>
            </a:r>
            <a:r>
              <a:rPr lang="en-US" altLang="zh-CN" dirty="0"/>
              <a:t>dis[</a:t>
            </a:r>
            <a:r>
              <a:rPr lang="zh-CN" altLang="en-US" dirty="0"/>
              <a:t>源点</a:t>
            </a:r>
            <a:r>
              <a:rPr lang="en-US" altLang="zh-CN" dirty="0"/>
              <a:t>]=0</a:t>
            </a:r>
            <a:r>
              <a:rPr lang="zh-CN" altLang="en-US" dirty="0"/>
              <a:t>，其他均设为无限大。根据写法或许需要先进行一轮更新。</a:t>
            </a:r>
            <a:endParaRPr lang="en-US" altLang="zh-CN" dirty="0"/>
          </a:p>
          <a:p>
            <a:r>
              <a:rPr lang="zh-CN" altLang="en-US" dirty="0"/>
              <a:t>需要迭代</a:t>
            </a:r>
            <a:r>
              <a:rPr lang="en-US" altLang="zh-CN" dirty="0"/>
              <a:t>N-1</a:t>
            </a:r>
            <a:r>
              <a:rPr lang="zh-CN" altLang="en-US" dirty="0"/>
              <a:t>轮。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zh-CN" altLang="en-US" dirty="0"/>
              <a:t>初始条件：</a:t>
            </a:r>
            <a:r>
              <a:rPr lang="en-US" altLang="zh-CN" dirty="0"/>
              <a:t>dis[</a:t>
            </a:r>
            <a:r>
              <a:rPr lang="zh-CN" altLang="en-US" dirty="0"/>
              <a:t>源点</a:t>
            </a:r>
            <a:r>
              <a:rPr lang="en-US" altLang="zh-CN" dirty="0"/>
              <a:t>]=0</a:t>
            </a:r>
            <a:r>
              <a:rPr lang="zh-CN" altLang="en-US" dirty="0"/>
              <a:t>，其他均设为无限大。根据写法或许需要先进行一轮更新。</a:t>
            </a:r>
            <a:endParaRPr lang="en-US" altLang="zh-CN" dirty="0"/>
          </a:p>
          <a:p>
            <a:r>
              <a:rPr lang="zh-CN" altLang="en-US" dirty="0"/>
              <a:t>需要迭代</a:t>
            </a:r>
            <a:r>
              <a:rPr lang="en-US" altLang="zh-CN" dirty="0"/>
              <a:t>N-1</a:t>
            </a:r>
            <a:r>
              <a:rPr lang="zh-CN" altLang="en-US" dirty="0"/>
              <a:t>轮。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zh-CN" altLang="en-US" dirty="0"/>
              <a:t>初始条件：</a:t>
            </a:r>
            <a:r>
              <a:rPr lang="en-US" altLang="zh-CN" dirty="0"/>
              <a:t>dis[</a:t>
            </a:r>
            <a:r>
              <a:rPr lang="zh-CN" altLang="en-US" dirty="0"/>
              <a:t>源点</a:t>
            </a:r>
            <a:r>
              <a:rPr lang="en-US" altLang="zh-CN" dirty="0"/>
              <a:t>]=0</a:t>
            </a:r>
            <a:r>
              <a:rPr lang="zh-CN" altLang="en-US" dirty="0"/>
              <a:t>，其他均设为无限大。根据写法或许需要先进行一轮更新。</a:t>
            </a:r>
            <a:endParaRPr lang="en-US" altLang="zh-CN" dirty="0"/>
          </a:p>
          <a:p>
            <a:r>
              <a:rPr lang="zh-CN" altLang="en-US" dirty="0"/>
              <a:t>需要迭代</a:t>
            </a:r>
            <a:r>
              <a:rPr lang="en-US" altLang="zh-CN" dirty="0"/>
              <a:t>N-1</a:t>
            </a:r>
            <a:r>
              <a:rPr lang="zh-CN" altLang="en-US" dirty="0"/>
              <a:t>轮。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en-US" altLang="zh-CN" dirty="0"/>
          </a:p>
          <a:p>
            <a:r>
              <a:rPr lang="zh-CN" altLang="en-US" dirty="0"/>
              <a:t>某种程度上，你可以把每次操作看成将两个点合并，然后求剩下点的最短路。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zh-CN" altLang="en-US" dirty="0"/>
              <a:t>初始条件：</a:t>
            </a:r>
            <a:r>
              <a:rPr lang="en-US" altLang="zh-CN" dirty="0"/>
              <a:t>dis[</a:t>
            </a:r>
            <a:r>
              <a:rPr lang="zh-CN" altLang="en-US" dirty="0"/>
              <a:t>源点</a:t>
            </a:r>
            <a:r>
              <a:rPr lang="en-US" altLang="zh-CN" dirty="0"/>
              <a:t>]=0</a:t>
            </a:r>
            <a:r>
              <a:rPr lang="zh-CN" altLang="en-US" dirty="0"/>
              <a:t>，其他均设为无限大。根据写法或许需要先进行一轮更新。</a:t>
            </a:r>
            <a:endParaRPr lang="en-US" altLang="zh-CN" dirty="0"/>
          </a:p>
          <a:p>
            <a:r>
              <a:rPr lang="zh-CN" altLang="en-US" dirty="0"/>
              <a:t>需要迭代</a:t>
            </a:r>
            <a:r>
              <a:rPr lang="en-US" altLang="zh-CN" dirty="0"/>
              <a:t>N-1</a:t>
            </a:r>
            <a:r>
              <a:rPr lang="zh-CN" altLang="en-US" dirty="0"/>
              <a:t>轮。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en-US" altLang="zh-CN" dirty="0"/>
          </a:p>
          <a:p>
            <a:r>
              <a:rPr lang="zh-CN" altLang="en-US" dirty="0"/>
              <a:t>某种程度上，你可以把每次操作看成将两个点合并，然后求剩下点的最短路。</a:t>
            </a:r>
            <a:endParaRPr lang="en-US" altLang="zh-CN" dirty="0"/>
          </a:p>
          <a:p>
            <a:r>
              <a:rPr lang="zh-CN" altLang="en-US" dirty="0"/>
              <a:t>邻接矩阵和邻接表都应该写一下试试。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icture7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28" y="4950544"/>
            <a:ext cx="5252744" cy="13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28" y="4950544"/>
            <a:ext cx="5252744" cy="13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什么是单源最短路径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29" y="4950544"/>
            <a:ext cx="5252742" cy="13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29" y="4950544"/>
            <a:ext cx="5252742" cy="1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31" y="4950544"/>
            <a:ext cx="5252738" cy="1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31" y="4950544"/>
            <a:ext cx="5252738" cy="131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, 地图&#10;&#10;已生成极高可信度的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626" y="1481696"/>
            <a:ext cx="4964747" cy="38946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为什么是对的？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为什么是对的？</a:t>
            </a:r>
            <a:endParaRPr lang="en-US" altLang="zh-CN" dirty="0"/>
          </a:p>
          <a:p>
            <a:r>
              <a:rPr lang="zh-CN" altLang="en-US" dirty="0"/>
              <a:t>一定是对的吗？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Dijkstra</a:t>
            </a:r>
            <a:r>
              <a:rPr lang="zh-CN" altLang="en-US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zh-CN" altLang="en-US"/>
              <a:t>为什么是对的？</a:t>
            </a:r>
            <a:endParaRPr lang="en-US" altLang="zh-CN"/>
          </a:p>
          <a:p>
            <a:r>
              <a:rPr lang="zh-CN" altLang="en-US"/>
              <a:t>一定是对的吗？</a:t>
            </a:r>
            <a:endParaRPr lang="zh-CN" altLang="en-US"/>
          </a:p>
        </p:txBody>
      </p:sp>
      <p:pic>
        <p:nvPicPr>
          <p:cNvPr id="3078" name="Picture 6" descr="https://images2018.cnblogs.com/blog/1363579/201804/1363579-20180406183824049-156546491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81" y="1681161"/>
            <a:ext cx="742563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为什么是对的？</a:t>
            </a:r>
            <a:endParaRPr lang="en-US" altLang="zh-CN" dirty="0"/>
          </a:p>
          <a:p>
            <a:r>
              <a:rPr lang="zh-CN" altLang="en-US" dirty="0"/>
              <a:t>一定是对的吗？</a:t>
            </a:r>
            <a:endParaRPr lang="en-US" altLang="zh-CN" dirty="0"/>
          </a:p>
          <a:p>
            <a:r>
              <a:rPr lang="zh-CN" altLang="en-US" dirty="0"/>
              <a:t>以及，时间复杂度。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这个算法俗称</a:t>
            </a:r>
            <a:r>
              <a:rPr lang="en-US" altLang="zh-CN" dirty="0"/>
              <a:t>SPFA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时间复杂度不可知（划掉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39" y="783487"/>
            <a:ext cx="3976788" cy="497098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什么是单源最短路径</a:t>
            </a:r>
            <a:endParaRPr lang="en-US" altLang="zh-CN" dirty="0"/>
          </a:p>
          <a:p>
            <a:r>
              <a:rPr lang="zh-CN" altLang="en-US" dirty="0"/>
              <a:t>树的单源最短路径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这个算法俗称</a:t>
            </a:r>
            <a:r>
              <a:rPr lang="en-US" altLang="zh-CN" dirty="0"/>
              <a:t>SPFA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时间复杂度不可知（划掉</a:t>
            </a:r>
            <a:endParaRPr lang="en-US" altLang="zh-CN" dirty="0"/>
          </a:p>
          <a:p>
            <a:r>
              <a:rPr lang="zh-CN" altLang="en-US" dirty="0"/>
              <a:t>一般来说跑的飞快，但是存在理论卡的可能性</a:t>
            </a:r>
            <a:endParaRPr lang="en-US" altLang="zh-CN" dirty="0"/>
          </a:p>
          <a:p>
            <a:r>
              <a:rPr lang="en-US" altLang="zh-CN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39" y="783487"/>
            <a:ext cx="3976788" cy="497098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这个算法俗称</a:t>
            </a:r>
            <a:r>
              <a:rPr lang="en-US" altLang="zh-CN" dirty="0"/>
              <a:t>SPFA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时间复杂度不可知（划掉</a:t>
            </a:r>
            <a:endParaRPr lang="en-US" altLang="zh-CN" dirty="0"/>
          </a:p>
          <a:p>
            <a:r>
              <a:rPr lang="zh-CN" altLang="en-US" dirty="0"/>
              <a:t>一般来说跑的飞快，但是存在理论卡的可能性</a:t>
            </a:r>
            <a:endParaRPr lang="en-US" altLang="zh-CN" dirty="0"/>
          </a:p>
          <a:p>
            <a:r>
              <a:rPr lang="en-US" altLang="zh-CN" dirty="0"/>
              <a:t>HDU 4889</a:t>
            </a:r>
            <a:endParaRPr lang="en-US" altLang="zh-CN" dirty="0"/>
          </a:p>
          <a:p>
            <a:r>
              <a:rPr lang="zh-CN" altLang="en-US"/>
              <a:t> </a:t>
            </a:r>
            <a:endParaRPr lang="zh-CN" altLang="en-US" dirty="0"/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39" y="783487"/>
            <a:ext cx="3976788" cy="497098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这个算法俗称</a:t>
            </a:r>
            <a:r>
              <a:rPr lang="en-US" altLang="zh-CN" dirty="0"/>
              <a:t>SPFA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时间复杂度不可知（划掉</a:t>
            </a:r>
            <a:endParaRPr lang="en-US" altLang="zh-CN" dirty="0"/>
          </a:p>
          <a:p>
            <a:r>
              <a:rPr lang="zh-CN" altLang="en-US" dirty="0"/>
              <a:t>一般来说跑的飞快，但是存在理论卡的可能性</a:t>
            </a:r>
            <a:endParaRPr lang="en-US" altLang="zh-CN" dirty="0"/>
          </a:p>
          <a:p>
            <a:r>
              <a:rPr lang="en-US" altLang="zh-CN" dirty="0"/>
              <a:t>HDU 4889</a:t>
            </a:r>
            <a:endParaRPr lang="en-US" altLang="zh-CN" dirty="0"/>
          </a:p>
          <a:p>
            <a:r>
              <a:rPr lang="zh-CN" altLang="en-US" dirty="0"/>
              <a:t>如果图里有负环，图的最短路是什么？</a:t>
            </a:r>
            <a:endParaRPr lang="zh-CN" altLang="en-US" dirty="0"/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39" y="783487"/>
            <a:ext cx="3976788" cy="497098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的队列优化，即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本质思想：每一轮从队列里拿一个点，利用这个点出发的所有边，试图更新所有的终点距离。若成功更新，且被更新的点不在队列里，把它放入队列。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的队列优化，即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本质思想：每一轮从队列里拿一个点，利用这个点出发的所有边，试图更新所有的终点距离。若成功更新，且被更新的点不在队列里，把它放入队列。</a:t>
            </a:r>
            <a:endParaRPr lang="en-US" altLang="zh-CN" dirty="0"/>
          </a:p>
          <a:p>
            <a:r>
              <a:rPr lang="zh-CN" altLang="en-US" dirty="0"/>
              <a:t>实现：队列初始只放第一个点，也是用一个</a:t>
            </a:r>
            <a:r>
              <a:rPr lang="en-US" altLang="zh-CN" dirty="0"/>
              <a:t>dis</a:t>
            </a:r>
            <a:r>
              <a:rPr lang="zh-CN" altLang="en-US" dirty="0"/>
              <a:t>数组，然后跑个不停。再用一个布尔数组记录一个点在不在队列里。</a:t>
            </a:r>
            <a:endParaRPr lang="en-US" altLang="zh-CN" dirty="0"/>
          </a:p>
          <a:p>
            <a:r>
              <a:rPr lang="en-US" altLang="zh-CN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的队列优化，即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本质思想：每一轮从队列里拿一个点，利用这个点出发的所有边，试图更新所有的终点距离。若成功更新，且被更新的点不在队列里，把它放入队列。</a:t>
            </a:r>
            <a:endParaRPr lang="en-US" altLang="zh-CN" dirty="0"/>
          </a:p>
          <a:p>
            <a:r>
              <a:rPr lang="zh-CN" altLang="en-US" dirty="0"/>
              <a:t>实现：队列初始只放第一个点，也是用一个</a:t>
            </a:r>
            <a:r>
              <a:rPr lang="en-US" altLang="zh-CN" dirty="0"/>
              <a:t>dis</a:t>
            </a:r>
            <a:r>
              <a:rPr lang="zh-CN" altLang="en-US" dirty="0"/>
              <a:t>数组，然后跑个不停。再用一个布尔数组记录一个点在不在队列里。</a:t>
            </a:r>
            <a:endParaRPr lang="en-US" altLang="zh-CN" dirty="0"/>
          </a:p>
          <a:p>
            <a:r>
              <a:rPr lang="zh-CN" altLang="en-US" dirty="0"/>
              <a:t>若一个点入队了大于</a:t>
            </a:r>
            <a:r>
              <a:rPr lang="en-US" altLang="zh-CN" dirty="0"/>
              <a:t>N</a:t>
            </a:r>
            <a:r>
              <a:rPr lang="zh-CN" altLang="en-US" dirty="0"/>
              <a:t>次，则存在负环。</a:t>
            </a:r>
            <a:endParaRPr lang="en-US" altLang="zh-CN" dirty="0"/>
          </a:p>
          <a:p>
            <a:r>
              <a:rPr lang="en-US" altLang="zh-CN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的队列优化，即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本质思想：每一轮从队列里拿一个点，利用这个点出发的所有边，试图更新所有的终点距离。若成功更新，且被更新的点不在队列里，把它放入队列。</a:t>
            </a:r>
            <a:endParaRPr lang="en-US" altLang="zh-CN" dirty="0"/>
          </a:p>
          <a:p>
            <a:r>
              <a:rPr lang="zh-CN" altLang="en-US" dirty="0"/>
              <a:t>实现：队列初始只放第一个点，也是用一个</a:t>
            </a:r>
            <a:r>
              <a:rPr lang="en-US" altLang="zh-CN" dirty="0"/>
              <a:t>dis</a:t>
            </a:r>
            <a:r>
              <a:rPr lang="zh-CN" altLang="en-US" dirty="0"/>
              <a:t>数组，然后跑个不停。再用一个布尔数组记录一个点在不在队列里。</a:t>
            </a:r>
            <a:endParaRPr lang="en-US" altLang="zh-CN" dirty="0"/>
          </a:p>
          <a:p>
            <a:r>
              <a:rPr lang="zh-CN" altLang="en-US" dirty="0"/>
              <a:t>若一个点入队了大于</a:t>
            </a:r>
            <a:r>
              <a:rPr lang="en-US" altLang="zh-CN" dirty="0"/>
              <a:t>N</a:t>
            </a:r>
            <a:r>
              <a:rPr lang="zh-CN" altLang="en-US" dirty="0"/>
              <a:t>次，则存在负环。</a:t>
            </a:r>
            <a:endParaRPr lang="en-US" altLang="zh-CN" dirty="0"/>
          </a:p>
          <a:p>
            <a:r>
              <a:rPr lang="zh-CN" altLang="en-US" dirty="0"/>
              <a:t>一般不会用邻接矩阵写</a:t>
            </a:r>
            <a:r>
              <a:rPr lang="en-US" altLang="zh-CN" dirty="0"/>
              <a:t>……</a:t>
            </a:r>
            <a:r>
              <a:rPr lang="zh-CN" altLang="en-US" dirty="0"/>
              <a:t>但也可以用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物体, 手表&#10;&#10;已生成高可信度的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41" y="643467"/>
            <a:ext cx="8168718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如何求任意两点之间的最短距离呢？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如果你愿意的话</a:t>
            </a:r>
            <a:r>
              <a:rPr lang="en-US" altLang="zh-CN" dirty="0"/>
              <a:t>——</a:t>
            </a:r>
            <a:r>
              <a:rPr lang="zh-CN" altLang="en-US" dirty="0"/>
              <a:t>可以跑</a:t>
            </a:r>
            <a:r>
              <a:rPr lang="en-US" altLang="zh-CN" dirty="0"/>
              <a:t>N</a:t>
            </a:r>
            <a:r>
              <a:rPr lang="zh-CN" altLang="en-US" dirty="0"/>
              <a:t>遍</a:t>
            </a:r>
            <a:r>
              <a:rPr lang="en-US" altLang="zh-CN" dirty="0"/>
              <a:t>Dijkstra……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Floyd </a:t>
            </a:r>
            <a:r>
              <a:rPr lang="zh-CN" altLang="en-US" dirty="0"/>
              <a:t>复杂度</a:t>
            </a:r>
            <a:r>
              <a:rPr lang="en-US" altLang="zh-CN" dirty="0"/>
              <a:t>O(n^3)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本质是动态规划。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一般用邻接矩阵。</a:t>
            </a:r>
            <a:endParaRPr lang="zh-CN" altLang="en-US" dirty="0"/>
          </a:p>
        </p:txBody>
      </p:sp>
      <p:pic>
        <p:nvPicPr>
          <p:cNvPr id="20482" name="Picture 2" descr="S Wars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7" y="645106"/>
            <a:ext cx="3900352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for(k=1;k&lt;=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for(j=1;j&lt;=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if(e[</a:t>
            </a:r>
            <a:r>
              <a:rPr lang="en-US" altLang="zh-CN" dirty="0" err="1"/>
              <a:t>i</a:t>
            </a:r>
            <a:r>
              <a:rPr lang="en-US" altLang="zh-CN" dirty="0"/>
              <a:t>][j]&gt;e[</a:t>
            </a:r>
            <a:r>
              <a:rPr lang="en-US" altLang="zh-CN" dirty="0" err="1"/>
              <a:t>i</a:t>
            </a:r>
            <a:r>
              <a:rPr lang="en-US" altLang="zh-CN" dirty="0"/>
              <a:t>][k]+e[k][j])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e[</a:t>
            </a:r>
            <a:r>
              <a:rPr lang="en-US" altLang="zh-CN" dirty="0" err="1"/>
              <a:t>i</a:t>
            </a:r>
            <a:r>
              <a:rPr lang="en-US" altLang="zh-CN" dirty="0"/>
              <a:t>][j]=e[</a:t>
            </a:r>
            <a:r>
              <a:rPr lang="en-US" altLang="zh-CN" dirty="0" err="1"/>
              <a:t>i</a:t>
            </a:r>
            <a:r>
              <a:rPr lang="en-US" altLang="zh-CN" dirty="0"/>
              <a:t>][k]+e[k][j];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什么是单源最短路径</a:t>
            </a:r>
            <a:endParaRPr lang="en-US" altLang="zh-CN" dirty="0"/>
          </a:p>
          <a:p>
            <a:r>
              <a:rPr lang="zh-CN" altLang="en-US" dirty="0"/>
              <a:t>树的单源最短路径</a:t>
            </a:r>
            <a:endParaRPr lang="en-US" altLang="zh-CN" dirty="0"/>
          </a:p>
          <a:p>
            <a:r>
              <a:rPr lang="zh-CN" altLang="en-US" dirty="0"/>
              <a:t>图的单源最短路径的暴力做法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4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9511" y="643467"/>
            <a:ext cx="6592978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最小生成树（</a:t>
            </a:r>
            <a:r>
              <a:rPr lang="en-US" altLang="zh-CN" dirty="0"/>
              <a:t>MST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生成树的定义。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最小生成树（</a:t>
            </a:r>
            <a:r>
              <a:rPr lang="en-US" altLang="zh-CN" dirty="0"/>
              <a:t>MST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生成树的定义。</a:t>
            </a:r>
            <a:endParaRPr lang="en-US" altLang="zh-CN" dirty="0"/>
          </a:p>
          <a:p>
            <a:r>
              <a:rPr lang="zh-CN" altLang="en-US" dirty="0"/>
              <a:t>最小生成树（最小边权之和生成树）</a:t>
            </a:r>
            <a:endParaRPr lang="en-US" altLang="zh-CN" dirty="0"/>
          </a:p>
          <a:p>
            <a:r>
              <a:rPr lang="zh-CN" altLang="en-US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最小生成树（</a:t>
            </a:r>
            <a:r>
              <a:rPr lang="en-US" altLang="zh-CN" dirty="0"/>
              <a:t>MST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生成树的定义。</a:t>
            </a:r>
            <a:endParaRPr lang="en-US" altLang="zh-CN" dirty="0"/>
          </a:p>
          <a:p>
            <a:r>
              <a:rPr lang="zh-CN" altLang="en-US" dirty="0"/>
              <a:t>最小生成树（最小边权之和生成树）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29227" cy="3124201"/>
          </a:xfrm>
        </p:spPr>
        <p:txBody>
          <a:bodyPr/>
          <a:lstStyle/>
          <a:p>
            <a:r>
              <a:rPr lang="zh-CN" altLang="en-US" dirty="0"/>
              <a:t>含义：将边按权值排序，然后从小到大尽量往里塞，塞够为止。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1030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99" y="152400"/>
            <a:ext cx="1876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29227" cy="3124201"/>
          </a:xfrm>
        </p:spPr>
        <p:txBody>
          <a:bodyPr/>
          <a:lstStyle/>
          <a:p>
            <a:r>
              <a:rPr lang="zh-CN" altLang="en-US" dirty="0"/>
              <a:t>含义：将边按权值排序，然后从小到大尽量往里塞，塞够为止。</a:t>
            </a:r>
            <a:endParaRPr lang="en-US" altLang="zh-CN" dirty="0"/>
          </a:p>
          <a:p>
            <a:r>
              <a:rPr lang="zh-CN" altLang="en-US" dirty="0"/>
              <a:t>实现：将边按权值从小到大排序，然后从小到大，依次看每条边的左右端点是否在同一个并查集里，是的话，跳过。不是的话，将这条边加入答案。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5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99" y="162560"/>
            <a:ext cx="1876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29227" cy="3124201"/>
          </a:xfrm>
        </p:spPr>
        <p:txBody>
          <a:bodyPr/>
          <a:lstStyle/>
          <a:p>
            <a:r>
              <a:rPr lang="zh-CN" altLang="en-US" dirty="0"/>
              <a:t>含义：将边按权值排序，然后从小到大尽量往里塞，塞够为止。</a:t>
            </a:r>
            <a:endParaRPr lang="en-US" altLang="zh-CN" dirty="0"/>
          </a:p>
          <a:p>
            <a:r>
              <a:rPr lang="zh-CN" altLang="en-US" dirty="0"/>
              <a:t>实现：将边按权值从小到大排序，然后从小到大，依次看每条边的左右端点是否在同一个并查集里，是的话，跳过。不是的话，将这条边加入答案。</a:t>
            </a:r>
            <a:endParaRPr lang="en-US" altLang="zh-CN" dirty="0"/>
          </a:p>
          <a:p>
            <a:r>
              <a:rPr lang="zh-CN" altLang="en-US" dirty="0"/>
              <a:t>证明：如果不选这条最短的，那么在将来的生成树里一定可以把某一条换成这个最短的。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4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99" y="152400"/>
            <a:ext cx="1876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29227" cy="3124201"/>
          </a:xfrm>
        </p:spPr>
        <p:txBody>
          <a:bodyPr/>
          <a:lstStyle/>
          <a:p>
            <a:r>
              <a:rPr lang="zh-CN" altLang="en-US" dirty="0"/>
              <a:t>含义：将边按权值排序，然后从小到大尽量往里塞，塞够为止。</a:t>
            </a:r>
            <a:endParaRPr lang="en-US" altLang="zh-CN" dirty="0"/>
          </a:p>
          <a:p>
            <a:r>
              <a:rPr lang="zh-CN" altLang="en-US" dirty="0"/>
              <a:t>实现：将边按权值从小到大排序，然后从小到大，依次看每条边的左右端点是否在同一个并查集里，是的话，跳过。不是的话，将这条边加入答案。</a:t>
            </a:r>
            <a:endParaRPr lang="en-US" altLang="zh-CN" dirty="0"/>
          </a:p>
          <a:p>
            <a:r>
              <a:rPr lang="zh-CN" altLang="en-US" dirty="0"/>
              <a:t>证明：如果不选这条最短的，那么在将来的生成树里一定可以把某一条换成这个最短的。</a:t>
            </a:r>
            <a:endParaRPr lang="en-US" altLang="zh-CN" dirty="0"/>
          </a:p>
          <a:p>
            <a:r>
              <a:rPr lang="zh-CN" altLang="en-US" dirty="0"/>
              <a:t>一般都是邻接表。</a:t>
            </a:r>
            <a:endParaRPr lang="en-US" altLang="zh-CN" dirty="0"/>
          </a:p>
        </p:txBody>
      </p:sp>
      <p:pic>
        <p:nvPicPr>
          <p:cNvPr id="4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99" y="152400"/>
            <a:ext cx="1876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6000" y="1117600"/>
            <a:ext cx="9570720" cy="5140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4" name="Picture 4" descr="åé²æ¯åå°ç®æ³çå¾è§£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81563" y="2214563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学会</a:t>
            </a:r>
            <a:r>
              <a:rPr lang="en-US" altLang="zh-CN" dirty="0"/>
              <a:t>Dijkstra</a:t>
            </a:r>
            <a:r>
              <a:rPr lang="zh-CN" altLang="en-US" dirty="0"/>
              <a:t>需要两步。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8" y="645106"/>
            <a:ext cx="3935810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zh-CN" altLang="en-US" dirty="0"/>
              <a:t>类似地，维护一个</a:t>
            </a:r>
            <a:r>
              <a:rPr lang="en-US" altLang="zh-CN" dirty="0"/>
              <a:t>dis</a:t>
            </a:r>
            <a:r>
              <a:rPr lang="zh-CN" altLang="en-US" dirty="0"/>
              <a:t>数组，和一个布尔数组</a:t>
            </a:r>
            <a:r>
              <a:rPr lang="en-US" altLang="zh-CN" dirty="0"/>
              <a:t>vis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zh-CN" altLang="en-US" dirty="0"/>
              <a:t>类似地，维护一个</a:t>
            </a:r>
            <a:r>
              <a:rPr lang="en-US" altLang="zh-CN" dirty="0"/>
              <a:t>dis</a:t>
            </a:r>
            <a:r>
              <a:rPr lang="zh-CN" altLang="en-US" dirty="0"/>
              <a:t>数组，和一个布尔数组</a:t>
            </a:r>
            <a:r>
              <a:rPr lang="en-US" altLang="zh-CN" dirty="0"/>
              <a:t>vis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zh-CN" altLang="en-US" dirty="0"/>
              <a:t>类似地，维护一个</a:t>
            </a:r>
            <a:r>
              <a:rPr lang="en-US" altLang="zh-CN" dirty="0"/>
              <a:t>dis</a:t>
            </a:r>
            <a:r>
              <a:rPr lang="zh-CN" altLang="en-US" dirty="0"/>
              <a:t>数组，和一个布尔数组</a:t>
            </a:r>
            <a:r>
              <a:rPr lang="en-US" altLang="zh-CN" dirty="0"/>
              <a:t>vis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邻接表和邻接矩阵都可以实现。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zh-CN" altLang="en-US" dirty="0"/>
              <a:t>类似地，维护一个</a:t>
            </a:r>
            <a:r>
              <a:rPr lang="en-US" altLang="zh-CN" dirty="0"/>
              <a:t>dis</a:t>
            </a:r>
            <a:r>
              <a:rPr lang="zh-CN" altLang="en-US" dirty="0"/>
              <a:t>数组，和一个布尔数组</a:t>
            </a:r>
            <a:r>
              <a:rPr lang="en-US" altLang="zh-CN" dirty="0"/>
              <a:t>vis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邻接表和邻接矩阵都可以实现。</a:t>
            </a:r>
            <a:endParaRPr lang="en-US" altLang="zh-CN" dirty="0"/>
          </a:p>
          <a:p>
            <a:r>
              <a:rPr lang="zh-CN" altLang="en-US" dirty="0"/>
              <a:t>一般用的不多，次小生成树会用到。</a:t>
            </a:r>
            <a:endParaRPr lang="en-US" altLang="zh-CN" dirty="0"/>
          </a:p>
          <a:p>
            <a:r>
              <a:rPr lang="en-US" altLang="zh-CN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zh-CN" altLang="en-US" dirty="0"/>
              <a:t>类似地，维护一个</a:t>
            </a:r>
            <a:r>
              <a:rPr lang="en-US" altLang="zh-CN" dirty="0"/>
              <a:t>dis</a:t>
            </a:r>
            <a:r>
              <a:rPr lang="zh-CN" altLang="en-US" dirty="0"/>
              <a:t>数组，和一个布尔数组</a:t>
            </a:r>
            <a:r>
              <a:rPr lang="en-US" altLang="zh-CN" dirty="0"/>
              <a:t>vis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邻接表和邻接矩阵都可以实现。</a:t>
            </a:r>
            <a:endParaRPr lang="en-US" altLang="zh-CN" dirty="0"/>
          </a:p>
          <a:p>
            <a:r>
              <a:rPr lang="zh-CN" altLang="en-US" dirty="0"/>
              <a:t>一般用的不多，次小生成树会用到。</a:t>
            </a:r>
            <a:endParaRPr lang="en-US" altLang="zh-CN" dirty="0"/>
          </a:p>
          <a:p>
            <a:r>
              <a:rPr lang="zh-CN" altLang="en-US" dirty="0"/>
              <a:t>每轮迭代看作合并两个点，将问题规模缩小。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 descr="File:Prim-algorithm-animation-2.gif">
            <a:hlinkClick r:id="rId1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学会</a:t>
            </a:r>
            <a:r>
              <a:rPr lang="en-US" altLang="zh-CN" dirty="0"/>
              <a:t>Dijkstra</a:t>
            </a:r>
            <a:r>
              <a:rPr lang="zh-CN" altLang="en-US" dirty="0"/>
              <a:t>需要两步。</a:t>
            </a:r>
            <a:endParaRPr lang="en-US" altLang="zh-CN" dirty="0"/>
          </a:p>
          <a:p>
            <a:r>
              <a:rPr lang="zh-CN" altLang="en-US" dirty="0"/>
              <a:t>第一步，学会拼写。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8" y="645106"/>
            <a:ext cx="3935810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学会</a:t>
            </a:r>
            <a:r>
              <a:rPr lang="en-US" altLang="zh-CN" dirty="0"/>
              <a:t>Dijkstra</a:t>
            </a:r>
            <a:r>
              <a:rPr lang="zh-CN" altLang="en-US" dirty="0"/>
              <a:t>需要两步。</a:t>
            </a:r>
            <a:endParaRPr lang="en-US" altLang="zh-CN" dirty="0"/>
          </a:p>
          <a:p>
            <a:r>
              <a:rPr lang="zh-CN" altLang="en-US" dirty="0"/>
              <a:t>第一步，学会拼写。</a:t>
            </a:r>
            <a:endParaRPr lang="en-US" altLang="zh-CN" dirty="0"/>
          </a:p>
          <a:p>
            <a:r>
              <a:rPr lang="zh-CN" altLang="en-US" dirty="0"/>
              <a:t>第二步，学会发音。</a:t>
            </a:r>
            <a:endParaRPr lang="zh-CN" altLang="en-US" dirty="0"/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8" y="645106"/>
            <a:ext cx="3935810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学会</a:t>
            </a:r>
            <a:r>
              <a:rPr lang="en-US" altLang="zh-CN" dirty="0"/>
              <a:t>Dijkstra</a:t>
            </a:r>
            <a:r>
              <a:rPr lang="zh-CN" altLang="en-US" dirty="0"/>
              <a:t>需要两步。</a:t>
            </a:r>
            <a:endParaRPr lang="en-US" altLang="zh-CN" dirty="0"/>
          </a:p>
          <a:p>
            <a:r>
              <a:rPr lang="zh-CN" altLang="en-US" dirty="0"/>
              <a:t>第一步，学会拼写。</a:t>
            </a:r>
            <a:endParaRPr lang="en-US" altLang="zh-CN" dirty="0"/>
          </a:p>
          <a:p>
            <a:r>
              <a:rPr lang="zh-CN" altLang="en-US" dirty="0"/>
              <a:t>第二步，学会发音。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453" y="1735555"/>
            <a:ext cx="6315058" cy="338688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5613</Words>
  <Application>WPS 演示</Application>
  <PresentationFormat>宽屏</PresentationFormat>
  <Paragraphs>375</Paragraphs>
  <Slides>56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</vt:lpstr>
      <vt:lpstr>宋体</vt:lpstr>
      <vt:lpstr>Wingdings</vt:lpstr>
      <vt:lpstr>Arial</vt:lpstr>
      <vt:lpstr>Century Gothic</vt:lpstr>
      <vt:lpstr>Segoe Print</vt:lpstr>
      <vt:lpstr>微软雅黑</vt:lpstr>
      <vt:lpstr>Arial Unicode MS</vt:lpstr>
      <vt:lpstr>等线</vt:lpstr>
      <vt:lpstr>网状</vt:lpstr>
      <vt:lpstr>最短路、最小生成树</vt:lpstr>
      <vt:lpstr>单源最短路径</vt:lpstr>
      <vt:lpstr>单源最短路径</vt:lpstr>
      <vt:lpstr>单源最短路径</vt:lpstr>
      <vt:lpstr>DIjkstra</vt:lpstr>
      <vt:lpstr>DIjkstra</vt:lpstr>
      <vt:lpstr>DIjkstra</vt:lpstr>
      <vt:lpstr>DIjkstra</vt:lpstr>
      <vt:lpstr>Dijkstra 算法</vt:lpstr>
      <vt:lpstr>Dijkstra 算法</vt:lpstr>
      <vt:lpstr>Dijkstra 算法</vt:lpstr>
      <vt:lpstr>Dijkstra 算法</vt:lpstr>
      <vt:lpstr>Dijkstra 算法</vt:lpstr>
      <vt:lpstr>Dijkstra 算法</vt:lpstr>
      <vt:lpstr>Dijkstra 算法</vt:lpstr>
      <vt:lpstr>Dijkstra 算法</vt:lpstr>
      <vt:lpstr>Dijkstra 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Dijkstra的局限性</vt:lpstr>
      <vt:lpstr>Dijkstra的局限性</vt:lpstr>
      <vt:lpstr>Dijkstra的局限性</vt:lpstr>
      <vt:lpstr>Dijkstra的局限性</vt:lpstr>
      <vt:lpstr>Bellman-ford的队列优化</vt:lpstr>
      <vt:lpstr>Bellman-ford的队列优化</vt:lpstr>
      <vt:lpstr>Bellman-ford的队列优化</vt:lpstr>
      <vt:lpstr>Bellman-ford的队列优化</vt:lpstr>
      <vt:lpstr>Bellman-ford的队列优化，即SPFA</vt:lpstr>
      <vt:lpstr>Bellman-ford的队列优化，即SPFA</vt:lpstr>
      <vt:lpstr>Bellman-ford的队列优化，即SPFA</vt:lpstr>
      <vt:lpstr>Bellman-ford的队列优化，即SPFA</vt:lpstr>
      <vt:lpstr>PowerPoint 演示文稿</vt:lpstr>
      <vt:lpstr>floyd</vt:lpstr>
      <vt:lpstr>floyd</vt:lpstr>
      <vt:lpstr>PowerPoint 演示文稿</vt:lpstr>
      <vt:lpstr>最小生成树（MST）</vt:lpstr>
      <vt:lpstr>最小生成树（MST）</vt:lpstr>
      <vt:lpstr>最小生成树（MST）</vt:lpstr>
      <vt:lpstr>Kruskal算法</vt:lpstr>
      <vt:lpstr>Kruskal算法</vt:lpstr>
      <vt:lpstr>Kruskal算法</vt:lpstr>
      <vt:lpstr>Kruskal算法</vt:lpstr>
      <vt:lpstr>PowerPoint 演示文稿</vt:lpstr>
      <vt:lpstr>Prim</vt:lpstr>
      <vt:lpstr>Prim</vt:lpstr>
      <vt:lpstr>Prim</vt:lpstr>
      <vt:lpstr>Prim</vt:lpstr>
      <vt:lpstr>Prim</vt:lpstr>
      <vt:lpstr>Prim</vt:lpstr>
      <vt:lpstr>Prim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最短路、最小生成树</dc:title>
  <dc:creator>王 雪竹</dc:creator>
  <cp:lastModifiedBy>cm</cp:lastModifiedBy>
  <cp:revision>51</cp:revision>
  <dcterms:created xsi:type="dcterms:W3CDTF">2018-08-16T17:56:00Z</dcterms:created>
  <dcterms:modified xsi:type="dcterms:W3CDTF">2019-04-16T19:43:15Z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