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7443" r:id="rId5"/>
    <p:sldId id="280" r:id="rId6"/>
    <p:sldId id="7553" r:id="rId7"/>
    <p:sldId id="312" r:id="rId8"/>
    <p:sldId id="7529" r:id="rId9"/>
    <p:sldId id="7530" r:id="rId10"/>
    <p:sldId id="7554" r:id="rId11"/>
    <p:sldId id="7531" r:id="rId12"/>
    <p:sldId id="315" r:id="rId13"/>
    <p:sldId id="7580" r:id="rId14"/>
    <p:sldId id="7532" r:id="rId15"/>
    <p:sldId id="7533" r:id="rId16"/>
    <p:sldId id="314" r:id="rId17"/>
    <p:sldId id="7549" r:id="rId18"/>
    <p:sldId id="282" r:id="rId19"/>
    <p:sldId id="316" r:id="rId20"/>
    <p:sldId id="7525" r:id="rId21"/>
    <p:sldId id="7552" r:id="rId22"/>
    <p:sldId id="7581" r:id="rId23"/>
    <p:sldId id="7534" r:id="rId24"/>
    <p:sldId id="7551" r:id="rId25"/>
    <p:sldId id="7550" r:id="rId26"/>
    <p:sldId id="7541" r:id="rId27"/>
    <p:sldId id="7539" r:id="rId28"/>
    <p:sldId id="7542" r:id="rId29"/>
    <p:sldId id="7543" r:id="rId30"/>
    <p:sldId id="7544" r:id="rId31"/>
    <p:sldId id="7545" r:id="rId32"/>
    <p:sldId id="7546" r:id="rId33"/>
    <p:sldId id="7547" r:id="rId34"/>
    <p:sldId id="7548"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E4A"/>
    <a:srgbClr val="F0F1F3"/>
    <a:srgbClr val="FFFFFF"/>
    <a:srgbClr val="E5E9EC"/>
    <a:srgbClr val="EFF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1" autoAdjust="0"/>
    <p:restoredTop sz="89515" autoAdjust="0"/>
  </p:normalViewPr>
  <p:slideViewPr>
    <p:cSldViewPr snapToGrid="0">
      <p:cViewPr varScale="1">
        <p:scale>
          <a:sx n="71" d="100"/>
          <a:sy n="71" d="100"/>
        </p:scale>
        <p:origin x="588" y="6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30.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D85BF-B191-48CA-9728-20FF71D3A77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1D6AA-A951-4B2E-B868-A2A70BA6CA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1D6AA-A951-4B2E-B868-A2A70BA6CA3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Light" panose="020B0502040204020203" pitchFamily="34" charset="-122"/>
                <a:ea typeface="微软雅黑 Light" panose="020B0502040204020203" pitchFamily="34" charset="-122"/>
              </a:rPr>
              <a:t>位向量法跟二进制有点相似， 使用数组表示，二进制是使用数字的二进制位置表示</a:t>
            </a:r>
            <a:endParaRPr lang="zh-CN" altLang="en-US" dirty="0">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1D6AA-A951-4B2E-B868-A2A70BA6CA3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1D6AA-A951-4B2E-B868-A2A70BA6CA3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1D6AA-A951-4B2E-B868-A2A70BA6CA3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E1D6AA-A951-4B2E-B868-A2A70BA6CA3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rgbClr val="FFFFFF"/>
            </a:gs>
            <a:gs pos="67000">
              <a:srgbClr val="F0F1F3"/>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cstate="screen"/>
          <a:srcRect r="44845"/>
          <a:stretch>
            <a:fillRect/>
          </a:stretch>
        </p:blipFill>
        <p:spPr>
          <a:xfrm>
            <a:off x="0" y="0"/>
            <a:ext cx="4992914"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67427E-6965-4C1F-9B96-9EAA198652B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67427E-6965-4C1F-9B96-9EAA198652B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67427E-6965-4C1F-9B96-9EAA198652B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67427E-6965-4C1F-9B96-9EAA198652B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67427E-6965-4C1F-9B96-9EAA198652B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67427E-6965-4C1F-9B96-9EAA198652BD}" type="slidenum">
              <a:rPr lang="zh-CN" altLang="en-US" smtClean="0"/>
            </a:fld>
            <a:endParaRPr lang="zh-CN" altLang="en-US"/>
          </a:p>
        </p:txBody>
      </p:sp>
      <p:sp>
        <p:nvSpPr>
          <p:cNvPr id="11" name="矩形 10"/>
          <p:cNvSpPr/>
          <p:nvPr userDrawn="1"/>
        </p:nvSpPr>
        <p:spPr>
          <a:xfrm>
            <a:off x="0" y="5268419"/>
            <a:ext cx="775136" cy="246221"/>
          </a:xfrm>
          <a:prstGeom prst="rect">
            <a:avLst/>
          </a:prstGeom>
        </p:spPr>
        <p:txBody>
          <a:bodyPr wrap="square">
            <a:spAutoFit/>
          </a:bodyPr>
          <a:lstStyle/>
          <a:p>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模板下载：</a:t>
            </a:r>
            <a:r>
              <a:rPr lang="en-US" altLang="zh-CN" sz="100" dirty="0">
                <a:solidFill>
                  <a:schemeClr val="bg1">
                    <a:lumMod val="95000"/>
                  </a:schemeClr>
                </a:solidFill>
                <a:latin typeface="Calibri" panose="020F0502020204030204"/>
                <a:ea typeface="宋体" panose="02010600030101010101" pitchFamily="2" charset="-122"/>
              </a:rPr>
              <a:t>www.1ppt.com/moban/     </a:t>
            </a:r>
            <a:r>
              <a:rPr lang="zh-CN" altLang="en-US" sz="100" dirty="0">
                <a:solidFill>
                  <a:schemeClr val="bg1">
                    <a:lumMod val="95000"/>
                  </a:schemeClr>
                </a:solidFill>
                <a:latin typeface="Calibri" panose="020F0502020204030204"/>
                <a:ea typeface="宋体" panose="02010600030101010101" pitchFamily="2" charset="-122"/>
              </a:rPr>
              <a:t>行业</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www.1ppt.com/hangye/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节日</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www.1ppt.com/jieri/           PPT</a:t>
            </a:r>
            <a:r>
              <a:rPr lang="zh-CN" altLang="en-US" sz="100" dirty="0">
                <a:solidFill>
                  <a:schemeClr val="bg1">
                    <a:lumMod val="95000"/>
                  </a:schemeClr>
                </a:solidFill>
                <a:latin typeface="Calibri" panose="020F0502020204030204"/>
                <a:ea typeface="宋体" panose="02010600030101010101" pitchFamily="2" charset="-122"/>
              </a:rPr>
              <a:t>素材下载：</a:t>
            </a:r>
            <a:r>
              <a:rPr lang="en-US" altLang="zh-CN" sz="100" dirty="0">
                <a:solidFill>
                  <a:schemeClr val="bg1">
                    <a:lumMod val="95000"/>
                  </a:schemeClr>
                </a:solidFill>
                <a:latin typeface="Calibri" panose="020F0502020204030204"/>
                <a:ea typeface="宋体" panose="02010600030101010101" pitchFamily="2" charset="-122"/>
              </a:rPr>
              <a:t>www.1ppt.com/sucai/</a:t>
            </a:r>
            <a:endParaRPr lang="en-US" altLang="zh-CN" sz="100" dirty="0">
              <a:solidFill>
                <a:schemeClr val="bg1">
                  <a:lumMod val="95000"/>
                </a:schemeClr>
              </a:solidFill>
              <a:latin typeface="Calibri" panose="020F0502020204030204"/>
              <a:ea typeface="宋体" panose="02010600030101010101" pitchFamily="2" charset="-122"/>
            </a:endParaRPr>
          </a:p>
          <a:p>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背景图片：</a:t>
            </a:r>
            <a:r>
              <a:rPr lang="en-US" altLang="zh-CN" sz="100" dirty="0">
                <a:solidFill>
                  <a:schemeClr val="bg1">
                    <a:lumMod val="95000"/>
                  </a:schemeClr>
                </a:solidFill>
                <a:latin typeface="Calibri" panose="020F0502020204030204"/>
                <a:ea typeface="宋体" panose="02010600030101010101" pitchFamily="2" charset="-122"/>
              </a:rPr>
              <a:t>www.1ppt.com/beijing/      PPT</a:t>
            </a:r>
            <a:r>
              <a:rPr lang="zh-CN" altLang="en-US" sz="100" dirty="0">
                <a:solidFill>
                  <a:schemeClr val="bg1">
                    <a:lumMod val="95000"/>
                  </a:schemeClr>
                </a:solidFill>
                <a:latin typeface="Calibri" panose="020F0502020204030204"/>
                <a:ea typeface="宋体" panose="02010600030101010101" pitchFamily="2" charset="-122"/>
              </a:rPr>
              <a:t>图表下载：</a:t>
            </a:r>
            <a:r>
              <a:rPr lang="en-US" altLang="zh-CN" sz="100" dirty="0">
                <a:solidFill>
                  <a:schemeClr val="bg1">
                    <a:lumMod val="95000"/>
                  </a:schemeClr>
                </a:solidFill>
                <a:latin typeface="Calibri" panose="020F0502020204030204"/>
                <a:ea typeface="宋体" panose="02010600030101010101" pitchFamily="2" charset="-122"/>
              </a:rPr>
              <a:t>www.1ppt.com/tubiao/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优秀</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下载：</a:t>
            </a:r>
            <a:r>
              <a:rPr lang="en-US" altLang="zh-CN" sz="100" dirty="0">
                <a:solidFill>
                  <a:schemeClr val="bg1">
                    <a:lumMod val="95000"/>
                  </a:schemeClr>
                </a:solidFill>
                <a:latin typeface="Calibri" panose="020F0502020204030204"/>
                <a:ea typeface="宋体" panose="02010600030101010101" pitchFamily="2" charset="-122"/>
              </a:rPr>
              <a:t>www.1ppt.com/xiazai/        PPT</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www.1ppt.com/powerpoint/      </a:t>
            </a:r>
            <a:endParaRPr lang="en-US" altLang="zh-CN" sz="100" dirty="0">
              <a:solidFill>
                <a:schemeClr val="bg1">
                  <a:lumMod val="95000"/>
                </a:schemeClr>
              </a:solidFill>
              <a:latin typeface="Calibri" panose="020F0502020204030204"/>
              <a:ea typeface="宋体" panose="02010600030101010101" pitchFamily="2" charset="-122"/>
            </a:endParaRPr>
          </a:p>
          <a:p>
            <a:r>
              <a:rPr lang="en-US" altLang="zh-CN" sz="100" dirty="0">
                <a:solidFill>
                  <a:schemeClr val="bg1">
                    <a:lumMod val="95000"/>
                  </a:schemeClr>
                </a:solidFill>
                <a:latin typeface="Calibri" panose="020F0502020204030204"/>
                <a:ea typeface="宋体" panose="02010600030101010101" pitchFamily="2" charset="-122"/>
              </a:rPr>
              <a:t>Word</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www.1ppt.com/word/              Excel</a:t>
            </a:r>
            <a:r>
              <a:rPr lang="zh-CN" altLang="en-US" sz="100" dirty="0">
                <a:solidFill>
                  <a:schemeClr val="bg1">
                    <a:lumMod val="95000"/>
                  </a:schemeClr>
                </a:solidFill>
                <a:latin typeface="Calibri" panose="020F0502020204030204"/>
                <a:ea typeface="宋体" panose="02010600030101010101" pitchFamily="2" charset="-122"/>
              </a:rPr>
              <a:t>教程：</a:t>
            </a:r>
            <a:r>
              <a:rPr lang="en-US" altLang="zh-CN" sz="100" dirty="0">
                <a:solidFill>
                  <a:schemeClr val="bg1">
                    <a:lumMod val="95000"/>
                  </a:schemeClr>
                </a:solidFill>
                <a:latin typeface="Calibri" panose="020F0502020204030204"/>
                <a:ea typeface="宋体" panose="02010600030101010101" pitchFamily="2" charset="-122"/>
              </a:rPr>
              <a:t>www.1ppt.com/excel/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资料下载：</a:t>
            </a:r>
            <a:r>
              <a:rPr lang="en-US" altLang="zh-CN" sz="100" dirty="0">
                <a:solidFill>
                  <a:schemeClr val="bg1">
                    <a:lumMod val="95000"/>
                  </a:schemeClr>
                </a:solidFill>
                <a:latin typeface="Calibri" panose="020F0502020204030204"/>
                <a:ea typeface="宋体" panose="02010600030101010101" pitchFamily="2" charset="-122"/>
              </a:rPr>
              <a:t>www.1ppt.com/ziliao/                PPT</a:t>
            </a:r>
            <a:r>
              <a:rPr lang="zh-CN" altLang="en-US" sz="100" dirty="0">
                <a:solidFill>
                  <a:schemeClr val="bg1">
                    <a:lumMod val="95000"/>
                  </a:schemeClr>
                </a:solidFill>
                <a:latin typeface="Calibri" panose="020F0502020204030204"/>
                <a:ea typeface="宋体" panose="02010600030101010101" pitchFamily="2" charset="-122"/>
              </a:rPr>
              <a:t>课件下载：</a:t>
            </a:r>
            <a:r>
              <a:rPr lang="en-US" altLang="zh-CN" sz="100" dirty="0">
                <a:solidFill>
                  <a:schemeClr val="bg1">
                    <a:lumMod val="95000"/>
                  </a:schemeClr>
                </a:solidFill>
                <a:latin typeface="Calibri" panose="020F0502020204030204"/>
                <a:ea typeface="宋体" panose="02010600030101010101" pitchFamily="2" charset="-122"/>
              </a:rPr>
              <a:t>www.1ppt.com/kejian/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范文下载：</a:t>
            </a:r>
            <a:r>
              <a:rPr lang="en-US" altLang="zh-CN" sz="100" dirty="0">
                <a:solidFill>
                  <a:schemeClr val="bg1">
                    <a:lumMod val="95000"/>
                  </a:schemeClr>
                </a:solidFill>
                <a:latin typeface="Calibri" panose="020F0502020204030204"/>
                <a:ea typeface="宋体" panose="02010600030101010101" pitchFamily="2" charset="-122"/>
              </a:rPr>
              <a:t>www.1ppt.com/fanwen/             </a:t>
            </a:r>
            <a:r>
              <a:rPr lang="zh-CN" altLang="en-US" sz="100" dirty="0">
                <a:solidFill>
                  <a:schemeClr val="bg1">
                    <a:lumMod val="95000"/>
                  </a:schemeClr>
                </a:solidFill>
                <a:latin typeface="Calibri" panose="020F0502020204030204"/>
                <a:ea typeface="宋体" panose="02010600030101010101" pitchFamily="2" charset="-122"/>
              </a:rPr>
              <a:t>试卷下载：</a:t>
            </a:r>
            <a:r>
              <a:rPr lang="en-US" altLang="zh-CN" sz="100" dirty="0">
                <a:solidFill>
                  <a:schemeClr val="bg1">
                    <a:lumMod val="95000"/>
                  </a:schemeClr>
                </a:solidFill>
                <a:latin typeface="Calibri" panose="020F0502020204030204"/>
                <a:ea typeface="宋体" panose="02010600030101010101" pitchFamily="2" charset="-122"/>
              </a:rPr>
              <a:t>www.1ppt.com/shiti/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教案下载：</a:t>
            </a:r>
            <a:r>
              <a:rPr lang="en-US" altLang="zh-CN" sz="100" dirty="0">
                <a:solidFill>
                  <a:schemeClr val="bg1">
                    <a:lumMod val="95000"/>
                  </a:schemeClr>
                </a:solidFill>
                <a:latin typeface="Calibri" panose="020F0502020204030204"/>
                <a:ea typeface="宋体" panose="02010600030101010101" pitchFamily="2" charset="-122"/>
              </a:rPr>
              <a:t>www.1ppt.com/jiaoan/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字体下载：</a:t>
            </a:r>
            <a:r>
              <a:rPr lang="en-US" altLang="zh-CN" sz="100" dirty="0">
                <a:solidFill>
                  <a:schemeClr val="bg1">
                    <a:lumMod val="95000"/>
                  </a:schemeClr>
                </a:solidFill>
                <a:latin typeface="Calibri" panose="020F0502020204030204"/>
                <a:ea typeface="宋体" panose="02010600030101010101" pitchFamily="2" charset="-122"/>
              </a:rPr>
              <a:t>www.1ppt.com/ziti/</a:t>
            </a:r>
            <a:endParaRPr lang="en-US" altLang="zh-CN" sz="100" dirty="0">
              <a:solidFill>
                <a:schemeClr val="bg1">
                  <a:lumMod val="95000"/>
                </a:schemeClr>
              </a:solidFill>
              <a:latin typeface="Calibri" panose="020F0502020204030204"/>
              <a:ea typeface="宋体" panose="02010600030101010101" pitchFamily="2" charset="-122"/>
            </a:endParaRPr>
          </a:p>
          <a:p>
            <a:r>
              <a:rPr lang="en-US" altLang="zh-CN" sz="100" dirty="0">
                <a:solidFill>
                  <a:schemeClr val="bg1">
                    <a:lumMod val="95000"/>
                  </a:schemeClr>
                </a:solidFill>
                <a:latin typeface="Calibri" panose="020F0502020204030204"/>
                <a:ea typeface="宋体" panose="02010600030101010101" pitchFamily="2" charset="-122"/>
              </a:rPr>
              <a:t> </a:t>
            </a:r>
            <a:endParaRPr lang="zh-CN" altLang="en-US" sz="100" dirty="0">
              <a:solidFill>
                <a:schemeClr val="bg1">
                  <a:lumMod val="95000"/>
                </a:schemeClr>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67427E-6965-4C1F-9B96-9EAA198652B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67427E-6965-4C1F-9B96-9EAA198652B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67427E-6965-4C1F-9B96-9EAA198652B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67427E-6965-4C1F-9B96-9EAA198652B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087C5-6DBF-488C-AE10-CBC1E42CD67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7427E-6965-4C1F-9B96-9EAA198652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image" Target="../media/image2.jpe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tags" Target="../tags/tag24.xml"/></Relationships>
</file>

<file path=ppt/slides/_rels/slide28.xml.rels><?xml version="1.0" encoding="UTF-8" standalone="yes"?>
<Relationships xmlns="http://schemas.openxmlformats.org/package/2006/relationships"><Relationship Id="rId9" Type="http://schemas.openxmlformats.org/officeDocument/2006/relationships/image" Target="../media/image27.emf"/><Relationship Id="rId8" Type="http://schemas.openxmlformats.org/officeDocument/2006/relationships/image" Target="../media/image26.png"/><Relationship Id="rId7" Type="http://schemas.openxmlformats.org/officeDocument/2006/relationships/image" Target="../media/image25.emf"/><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 Id="rId3" Type="http://schemas.openxmlformats.org/officeDocument/2006/relationships/image" Target="../media/image21.emf"/><Relationship Id="rId2" Type="http://schemas.openxmlformats.org/officeDocument/2006/relationships/image" Target="../media/image20.emf"/><Relationship Id="rId14" Type="http://schemas.openxmlformats.org/officeDocument/2006/relationships/notesSlide" Target="../notesSlides/notesSlide18.xml"/><Relationship Id="rId13" Type="http://schemas.openxmlformats.org/officeDocument/2006/relationships/slideLayout" Target="../slideLayouts/slideLayout7.xml"/><Relationship Id="rId12" Type="http://schemas.openxmlformats.org/officeDocument/2006/relationships/image" Target="../media/image30.png"/><Relationship Id="rId11" Type="http://schemas.openxmlformats.org/officeDocument/2006/relationships/image" Target="../media/image29.emf"/><Relationship Id="rId10" Type="http://schemas.openxmlformats.org/officeDocument/2006/relationships/image" Target="../media/image28.png"/><Relationship Id="rId1" Type="http://schemas.openxmlformats.org/officeDocument/2006/relationships/tags" Target="../tags/tag25.xml"/></Relationships>
</file>

<file path=ppt/slides/_rels/slide29.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emf"/><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emf"/><Relationship Id="rId4" Type="http://schemas.openxmlformats.org/officeDocument/2006/relationships/image" Target="../media/image33.png"/><Relationship Id="rId3" Type="http://schemas.openxmlformats.org/officeDocument/2006/relationships/image" Target="../media/image32.emf"/><Relationship Id="rId2" Type="http://schemas.openxmlformats.org/officeDocument/2006/relationships/image" Target="../media/image31.emf"/><Relationship Id="rId11" Type="http://schemas.openxmlformats.org/officeDocument/2006/relationships/notesSlide" Target="../notesSlides/notesSlide19.xml"/><Relationship Id="rId10" Type="http://schemas.openxmlformats.org/officeDocument/2006/relationships/slideLayout" Target="../slideLayouts/slideLayout7.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emf"/><Relationship Id="rId7" Type="http://schemas.openxmlformats.org/officeDocument/2006/relationships/image" Target="../media/image44.png"/><Relationship Id="rId6" Type="http://schemas.openxmlformats.org/officeDocument/2006/relationships/image" Target="../media/image43.emf"/><Relationship Id="rId5" Type="http://schemas.openxmlformats.org/officeDocument/2006/relationships/image" Target="../media/image42.png"/><Relationship Id="rId4" Type="http://schemas.openxmlformats.org/officeDocument/2006/relationships/image" Target="../media/image41.emf"/><Relationship Id="rId3" Type="http://schemas.openxmlformats.org/officeDocument/2006/relationships/image" Target="../media/image40.png"/><Relationship Id="rId2" Type="http://schemas.openxmlformats.org/officeDocument/2006/relationships/image" Target="../media/image39.emf"/><Relationship Id="rId11" Type="http://schemas.openxmlformats.org/officeDocument/2006/relationships/notesSlide" Target="../notesSlides/notesSlide20.xml"/><Relationship Id="rId10" Type="http://schemas.openxmlformats.org/officeDocument/2006/relationships/slideLayout" Target="../slideLayouts/slideLayout7.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3.emf"/><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emf"/><Relationship Id="rId4" Type="http://schemas.openxmlformats.org/officeDocument/2006/relationships/image" Target="../media/image49.png"/><Relationship Id="rId3" Type="http://schemas.openxmlformats.org/officeDocument/2006/relationships/image" Target="../media/image48.emf"/><Relationship Id="rId2" Type="http://schemas.openxmlformats.org/officeDocument/2006/relationships/image" Target="../media/image47.emf"/><Relationship Id="rId12" Type="http://schemas.openxmlformats.org/officeDocument/2006/relationships/notesSlide" Target="../notesSlides/notesSlide21.xml"/><Relationship Id="rId11" Type="http://schemas.openxmlformats.org/officeDocument/2006/relationships/slideLayout" Target="../slideLayouts/slideLayout7.xml"/><Relationship Id="rId10" Type="http://schemas.openxmlformats.org/officeDocument/2006/relationships/image" Target="../media/image55.emf"/><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合 11"/>
          <p:cNvGrpSpPr/>
          <p:nvPr/>
        </p:nvGrpSpPr>
        <p:grpSpPr>
          <a:xfrm>
            <a:off x="1468311" y="1168488"/>
            <a:ext cx="10418237" cy="2922599"/>
            <a:chOff x="-445139" y="2440906"/>
            <a:chExt cx="10418237" cy="2922599"/>
          </a:xfrm>
        </p:grpSpPr>
        <p:sp>
          <p:nvSpPr>
            <p:cNvPr id="14" name="PA_文本框 11"/>
            <p:cNvSpPr txBox="1"/>
            <p:nvPr>
              <p:custDataLst>
                <p:tags r:id="rId1"/>
              </p:custDataLst>
            </p:nvPr>
          </p:nvSpPr>
          <p:spPr>
            <a:xfrm>
              <a:off x="-445139" y="4347842"/>
              <a:ext cx="10418237" cy="1015663"/>
            </a:xfrm>
            <a:prstGeom prst="rect">
              <a:avLst/>
            </a:prstGeom>
            <a:noFill/>
          </p:spPr>
          <p:txBody>
            <a:bodyPr wrap="none" rtlCol="0">
              <a:spAutoFit/>
            </a:bodyPr>
            <a:lstStyle/>
            <a:p>
              <a:pPr algn="r"/>
              <a:r>
                <a:rPr lang="zh-CN" altLang="en-US"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简单枚举</a:t>
              </a:r>
              <a:r>
                <a:rPr lang="en-US" altLang="zh-CN"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a:t>
              </a:r>
              <a:r>
                <a:rPr lang="zh-CN" altLang="en-US"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枚举排列</a:t>
              </a:r>
              <a:r>
                <a:rPr lang="en-US" altLang="zh-CN"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a:t>
              </a:r>
              <a:r>
                <a:rPr lang="zh-CN" altLang="en-US"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枚举子集</a:t>
              </a:r>
              <a:endParaRPr lang="zh-CN" altLang="en-US" sz="6000" b="1"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endParaRPr>
            </a:p>
          </p:txBody>
        </p:sp>
        <p:sp>
          <p:nvSpPr>
            <p:cNvPr id="17" name="PA_文本框 11"/>
            <p:cNvSpPr txBox="1"/>
            <p:nvPr>
              <p:custDataLst>
                <p:tags r:id="rId2"/>
              </p:custDataLst>
            </p:nvPr>
          </p:nvSpPr>
          <p:spPr>
            <a:xfrm>
              <a:off x="5886012" y="2440906"/>
              <a:ext cx="2694940" cy="1568450"/>
            </a:xfrm>
            <a:prstGeom prst="rect">
              <a:avLst/>
            </a:prstGeom>
            <a:noFill/>
          </p:spPr>
          <p:txBody>
            <a:bodyPr wrap="none" rtlCol="0">
              <a:spAutoFit/>
            </a:bodyPr>
            <a:lstStyle/>
            <a:p>
              <a:pPr algn="r"/>
              <a:r>
                <a:rPr lang="en-US" altLang="zh-CN" sz="9600"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rPr>
                <a:t>2019</a:t>
              </a:r>
              <a:endParaRPr lang="zh-CN" altLang="en-US" sz="9600" dirty="0">
                <a:solidFill>
                  <a:srgbClr val="132E4A"/>
                </a:solidFill>
                <a:latin typeface="等线 Light" panose="02010600030101010101" pitchFamily="2" charset="-122"/>
                <a:ea typeface="等线 Light" panose="02010600030101010101" pitchFamily="2" charset="-122"/>
                <a:sym typeface="iekie-Weilaiti" panose="02010601030101010101" pitchFamily="2" charset="-128"/>
              </a:endParaRPr>
            </a:p>
          </p:txBody>
        </p:sp>
      </p:gr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4402" y="59267"/>
            <a:ext cx="1697598" cy="1569660"/>
          </a:xfrm>
          <a:prstGeom prst="rect">
            <a:avLst/>
          </a:prstGeom>
        </p:spPr>
      </p:pic>
      <p:sp>
        <p:nvSpPr>
          <p:cNvPr id="8" name="PA_文本框 29"/>
          <p:cNvSpPr txBox="1"/>
          <p:nvPr>
            <p:custDataLst>
              <p:tags r:id="rId4"/>
            </p:custDataLst>
          </p:nvPr>
        </p:nvSpPr>
        <p:spPr>
          <a:xfrm>
            <a:off x="8672241" y="4567919"/>
            <a:ext cx="2931847" cy="465640"/>
          </a:xfrm>
          <a:prstGeom prst="rect">
            <a:avLst/>
          </a:prstGeom>
          <a:noFill/>
        </p:spPr>
        <p:txBody>
          <a:bodyPr wrap="square" rtlCol="0" anchor="ctr" anchorCtr="0">
            <a:spAutoFit/>
          </a:bodyPr>
          <a:lstStyle/>
          <a:p>
            <a:pPr algn="r">
              <a:lnSpc>
                <a:spcPct val="150000"/>
              </a:lnSpc>
            </a:pPr>
            <a:r>
              <a:rPr lang="zh-CN" altLang="en-US" dirty="0">
                <a:solidFill>
                  <a:srgbClr val="132E4A"/>
                </a:solidFill>
                <a:latin typeface="+mn-ea"/>
                <a:sym typeface="iekie-Weilaiti" panose="02010601030101010101" pitchFamily="2" charset="-128"/>
              </a:rPr>
              <a:t>杨丽芳 李佳嵘</a:t>
            </a:r>
            <a:endParaRPr lang="en-US" altLang="zh-CN" dirty="0">
              <a:solidFill>
                <a:srgbClr val="132E4A"/>
              </a:solidFill>
              <a:latin typeface="+mn-ea"/>
              <a:sym typeface="iekie-Weilaiti" panose="02010601030101010101" pitchFamily="2"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组合 16"/>
          <p:cNvGrpSpPr/>
          <p:nvPr/>
        </p:nvGrpSpPr>
        <p:grpSpPr>
          <a:xfrm>
            <a:off x="143922" y="223365"/>
            <a:ext cx="11887200" cy="307777"/>
            <a:chOff x="143922" y="775815"/>
            <a:chExt cx="11887200" cy="307777"/>
          </a:xfrm>
        </p:grpSpPr>
        <p:sp>
          <p:nvSpPr>
            <p:cNvPr id="18"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1" name="内容占位符 2"/>
          <p:cNvSpPr txBox="1"/>
          <p:nvPr/>
        </p:nvSpPr>
        <p:spPr>
          <a:xfrm>
            <a:off x="994077" y="925505"/>
            <a:ext cx="10203846" cy="48135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b="1" dirty="0"/>
              <a:t>生成</a:t>
            </a:r>
            <a:r>
              <a:rPr lang="en-US" altLang="zh-CN" b="1" dirty="0"/>
              <a:t>1~n</a:t>
            </a:r>
            <a:r>
              <a:rPr lang="zh-CN" altLang="en-US" b="1" dirty="0"/>
              <a:t>的序列，要求按照字典序从小到大排列</a:t>
            </a:r>
            <a:endParaRPr lang="en-US" altLang="zh-CN" b="1" dirty="0"/>
          </a:p>
          <a:p>
            <a:pPr marL="0" indent="0">
              <a:lnSpc>
                <a:spcPct val="100000"/>
              </a:lnSpc>
              <a:buNone/>
            </a:pPr>
            <a:endParaRPr lang="zh-CN" altLang="en-US" dirty="0"/>
          </a:p>
          <a:p>
            <a:pPr>
              <a:lnSpc>
                <a:spcPct val="100000"/>
              </a:lnSpc>
            </a:pPr>
            <a:r>
              <a:rPr lang="zh-CN" altLang="en-US" b="1" dirty="0"/>
              <a:t>字典序</a:t>
            </a:r>
            <a:r>
              <a:rPr lang="zh-CN" altLang="en-US" dirty="0"/>
              <a:t>：两个序列的字典序关系等价于从头开始第一个不相同位置处的大小关系</a:t>
            </a:r>
            <a:endParaRPr lang="zh-CN" altLang="en-US" dirty="0"/>
          </a:p>
          <a:p>
            <a:pPr marL="0" indent="0">
              <a:lnSpc>
                <a:spcPct val="100000"/>
              </a:lnSpc>
              <a:buFont typeface="Arial" panose="020B0604020202020204" pitchFamily="34" charset="0"/>
              <a:buNone/>
            </a:pPr>
            <a:endParaRPr lang="zh-CN" altLang="en-US" dirty="0"/>
          </a:p>
          <a:p>
            <a:pPr marL="0" indent="0">
              <a:lnSpc>
                <a:spcPct val="100000"/>
              </a:lnSpc>
              <a:buFont typeface="Arial" panose="020B0604020202020204" pitchFamily="34" charset="0"/>
              <a:buNone/>
            </a:pPr>
            <a:r>
              <a:rPr lang="en-US" altLang="zh-CN" sz="2400" dirty="0">
                <a:solidFill>
                  <a:schemeClr val="accent1"/>
                </a:solidFill>
              </a:rPr>
              <a:t>Input:   3</a:t>
            </a:r>
            <a:endParaRPr lang="en-US" altLang="zh-CN" sz="2400" dirty="0">
              <a:solidFill>
                <a:schemeClr val="accent1"/>
              </a:solidFill>
            </a:endParaRPr>
          </a:p>
          <a:p>
            <a:pPr marL="0" indent="0">
              <a:lnSpc>
                <a:spcPct val="100000"/>
              </a:lnSpc>
              <a:buFont typeface="Arial" panose="020B0604020202020204" pitchFamily="34" charset="0"/>
              <a:buNone/>
            </a:pPr>
            <a:r>
              <a:rPr lang="en-US" altLang="zh-CN" sz="2400" dirty="0">
                <a:solidFill>
                  <a:schemeClr val="accent1"/>
                </a:solidFill>
              </a:rPr>
              <a:t>Output:  1 2 3,    1 3 2,   2 1 3,    2 3 1,     3 1 2,     3 2 1</a:t>
            </a:r>
            <a:endParaRPr lang="en-US" altLang="zh-CN" sz="2400" dirty="0">
              <a:solidFill>
                <a:schemeClr val="accent1"/>
              </a:solidFill>
            </a:endParaRPr>
          </a:p>
          <a:p>
            <a:pPr marL="0" indent="0">
              <a:lnSpc>
                <a:spcPct val="100000"/>
              </a:lnSpc>
              <a:buFont typeface="Arial" panose="020B0604020202020204" pitchFamily="34" charset="0"/>
              <a:buNone/>
            </a:pPr>
            <a:endParaRPr lang="en-US" altLang="zh-CN" sz="2400" dirty="0"/>
          </a:p>
          <a:p>
            <a:pPr marL="0" indent="0">
              <a:lnSpc>
                <a:spcPct val="100000"/>
              </a:lnSpc>
              <a:buFont typeface="Arial" panose="020B0604020202020204" pitchFamily="34" charset="0"/>
              <a:buNone/>
            </a:pPr>
            <a:r>
              <a:rPr lang="zh-CN" altLang="en-US" dirty="0"/>
              <a:t>分析：用（基于回溯策略的）递归思想解决，先输出所有以</a:t>
            </a:r>
            <a:r>
              <a:rPr lang="en-US" altLang="zh-CN" dirty="0"/>
              <a:t>1</a:t>
            </a:r>
            <a:r>
              <a:rPr lang="zh-CN" altLang="en-US" dirty="0"/>
              <a:t>开头的排列（这一步时递归调用），然后输出以</a:t>
            </a:r>
            <a:r>
              <a:rPr lang="en-US" altLang="zh-CN" dirty="0"/>
              <a:t>2</a:t>
            </a:r>
            <a:r>
              <a:rPr lang="zh-CN" altLang="en-US" dirty="0"/>
              <a:t>开头的排列（又是递归调用）</a:t>
            </a:r>
            <a:r>
              <a:rPr lang="en-US" altLang="zh-CN" dirty="0"/>
              <a:t>……</a:t>
            </a:r>
            <a:r>
              <a:rPr lang="zh-CN" altLang="en-US" dirty="0"/>
              <a:t>最后才是以</a:t>
            </a:r>
            <a:r>
              <a:rPr lang="en-US" altLang="zh-CN" dirty="0"/>
              <a:t>n</a:t>
            </a:r>
            <a:r>
              <a:rPr lang="zh-CN" altLang="en-US" dirty="0"/>
              <a:t>开头的排列。</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61702" y="284862"/>
            <a:ext cx="11887200" cy="615315"/>
            <a:chOff x="143922" y="622047"/>
            <a:chExt cx="11887200" cy="615315"/>
          </a:xfrm>
        </p:grpSpPr>
        <p:sp>
          <p:nvSpPr>
            <p:cNvPr id="18" name="MH_Entry_1"/>
            <p:cNvSpPr/>
            <p:nvPr>
              <p:custDataLst>
                <p:tags r:id="rId1"/>
              </p:custDataLst>
            </p:nvPr>
          </p:nvSpPr>
          <p:spPr>
            <a:xfrm>
              <a:off x="4539167" y="622047"/>
              <a:ext cx="2751619" cy="61531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1146175" fontAlgn="base">
                <a:spcBef>
                  <a:spcPct val="0"/>
                </a:spcBef>
                <a:spcAft>
                  <a:spcPct val="0"/>
                </a:spcAft>
              </a:pPr>
              <a:r>
                <a:rPr lang="zh-CN" altLang="en-US" sz="4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递归的类型</a:t>
              </a:r>
              <a:endParaRPr lang="zh-CN" altLang="en-US" sz="4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49605" y="1111250"/>
            <a:ext cx="10955020" cy="5507990"/>
          </a:xfrm>
          <a:prstGeom prst="rect">
            <a:avLst/>
          </a:prstGeom>
          <a:noFill/>
        </p:spPr>
        <p:txBody>
          <a:bodyPr wrap="square" rtlCol="0">
            <a:spAutoFit/>
          </a:bodyPr>
          <a:p>
            <a:r>
              <a:rPr lang="zh-CN" altLang="en-US" sz="2800"/>
              <a:t>一. 基于分治策略的递归</a:t>
            </a:r>
            <a:endParaRPr lang="zh-CN" altLang="en-US" sz="2400"/>
          </a:p>
          <a:p>
            <a:r>
              <a:rPr lang="zh-CN" altLang="en-US" sz="2400"/>
              <a:t>         </a:t>
            </a:r>
            <a:endParaRPr lang="zh-CN" altLang="en-US" sz="2400"/>
          </a:p>
          <a:p>
            <a:r>
              <a:rPr lang="zh-CN" altLang="en-US" sz="2400"/>
              <a:t>     </a:t>
            </a:r>
            <a:r>
              <a:rPr lang="zh-CN" altLang="en-US" sz="2400" b="1"/>
              <a:t>  分治（分而治之）</a:t>
            </a:r>
            <a:r>
              <a:rPr lang="en-US" altLang="zh-CN" sz="2400" b="1"/>
              <a:t>divide-and-conquer  </a:t>
            </a:r>
            <a:r>
              <a:rPr lang="zh-CN" altLang="en-US" sz="2400" b="1"/>
              <a:t>的算法设计思想</a:t>
            </a:r>
            <a:endParaRPr lang="zh-CN" altLang="en-US" sz="2400" b="1"/>
          </a:p>
          <a:p>
            <a:r>
              <a:rPr lang="zh-CN" altLang="en-US" sz="2400" b="1"/>
              <a:t>           </a:t>
            </a:r>
            <a:r>
              <a:rPr lang="en-US" altLang="zh-CN" sz="2400" b="1"/>
              <a:t>1. Divide</a:t>
            </a:r>
            <a:r>
              <a:rPr lang="zh-CN" altLang="en-US" sz="2400" b="1"/>
              <a:t>：把问题划分为若干个子问题；</a:t>
            </a:r>
            <a:endParaRPr lang="zh-CN" altLang="en-US" sz="2400" b="1"/>
          </a:p>
          <a:p>
            <a:r>
              <a:rPr lang="zh-CN" altLang="en-US" sz="2400" b="1"/>
              <a:t>           2. Conquer：以同样的方式分别取处理各个子问题；</a:t>
            </a:r>
            <a:endParaRPr lang="zh-CN" altLang="en-US" sz="2400" b="1"/>
          </a:p>
          <a:p>
            <a:r>
              <a:rPr lang="zh-CN" altLang="en-US" sz="2400" b="1"/>
              <a:t>           3. Combine： 把各个子问题的处理结果综合起来，形成最终的处理结果。</a:t>
            </a:r>
            <a:endParaRPr lang="en-US" altLang="zh-CN" sz="2400"/>
          </a:p>
          <a:p>
            <a:r>
              <a:rPr lang="en-US" altLang="zh-CN" sz="2400"/>
              <a:t>         </a:t>
            </a:r>
            <a:endParaRPr lang="zh-CN" altLang="en-US" sz="2400"/>
          </a:p>
          <a:p>
            <a:r>
              <a:rPr lang="zh-CN" altLang="en-US" sz="2800" b="1">
                <a:solidFill>
                  <a:srgbClr val="C00000"/>
                </a:solidFill>
              </a:rPr>
              <a:t>二. 基于回溯策略的递归</a:t>
            </a:r>
            <a:endParaRPr lang="zh-CN" altLang="en-US" sz="2800"/>
          </a:p>
          <a:p>
            <a:r>
              <a:rPr lang="zh-CN" altLang="en-US" sz="2800"/>
              <a:t>      </a:t>
            </a:r>
            <a:endParaRPr lang="zh-CN" altLang="en-US" sz="2800"/>
          </a:p>
          <a:p>
            <a:r>
              <a:rPr lang="zh-CN" altLang="en-US" sz="2800"/>
              <a:t>      </a:t>
            </a:r>
            <a:r>
              <a:rPr lang="zh-CN" altLang="en-US" sz="2400" b="1"/>
              <a:t>在遇到某些需要求一组，多组，全部或者最优解问题的时候，不是根据某种    确定的计算法则而是利用</a:t>
            </a:r>
            <a:r>
              <a:rPr lang="zh-CN" altLang="en-US" sz="2400" b="1">
                <a:solidFill>
                  <a:srgbClr val="FF0000"/>
                </a:solidFill>
              </a:rPr>
              <a:t>试探</a:t>
            </a:r>
            <a:r>
              <a:rPr lang="zh-CN" altLang="en-US" sz="2400" b="1"/>
              <a:t>和</a:t>
            </a:r>
            <a:r>
              <a:rPr lang="zh-CN" altLang="en-US" sz="2400" b="1">
                <a:solidFill>
                  <a:srgbClr val="FF0000"/>
                </a:solidFill>
              </a:rPr>
              <a:t>回溯</a:t>
            </a:r>
            <a:r>
              <a:rPr lang="zh-CN" altLang="en-US" sz="2400" b="1"/>
              <a:t>的</a:t>
            </a:r>
            <a:r>
              <a:rPr lang="zh-CN" altLang="en-US" sz="2400" b="1">
                <a:solidFill>
                  <a:srgbClr val="FF0000"/>
                </a:solidFill>
              </a:rPr>
              <a:t>搜索技术</a:t>
            </a:r>
            <a:r>
              <a:rPr lang="zh-CN" altLang="en-US" sz="2400" b="1"/>
              <a:t>求解，它的求解过程实际上是先序遍历一棵“状态树”的过程，只不过这棵树不是预先建立的，而是隐含在遍历过程当中的。</a:t>
            </a:r>
            <a:endParaRPr lang="zh-CN" altLang="en-US" sz="2400" b="1"/>
          </a:p>
          <a:p>
            <a:endParaRPr lang="zh-CN" altLang="en-US" sz="24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43922" y="223365"/>
            <a:ext cx="11887200" cy="307777"/>
            <a:chOff x="143922" y="775815"/>
            <a:chExt cx="11887200" cy="307777"/>
          </a:xfrm>
        </p:grpSpPr>
        <p:sp>
          <p:nvSpPr>
            <p:cNvPr id="18"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1" name="内容占位符 2"/>
          <p:cNvSpPr txBox="1"/>
          <p:nvPr/>
        </p:nvSpPr>
        <p:spPr>
          <a:xfrm>
            <a:off x="994077" y="925505"/>
            <a:ext cx="10203846" cy="48135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000" dirty="0"/>
              <a:t>n=3</a:t>
            </a:r>
            <a:r>
              <a:rPr lang="zh-CN" altLang="en-US" sz="3000" dirty="0"/>
              <a:t>时的解答树：</a:t>
            </a:r>
            <a:endParaRPr lang="en-US" altLang="zh-CN" sz="3000" dirty="0"/>
          </a:p>
          <a:p>
            <a:pPr marL="0" indent="0">
              <a:buNone/>
            </a:pPr>
            <a:endParaRPr lang="en-US" altLang="zh-CN" sz="3000" dirty="0"/>
          </a:p>
        </p:txBody>
      </p:sp>
      <p:pic>
        <p:nvPicPr>
          <p:cNvPr id="7" name="内容占位符 3"/>
          <p:cNvPicPr>
            <a:picLocks noChangeAspect="1"/>
          </p:cNvPicPr>
          <p:nvPr/>
        </p:nvPicPr>
        <p:blipFill>
          <a:blip r:embed="rId2"/>
          <a:stretch>
            <a:fillRect/>
          </a:stretch>
        </p:blipFill>
        <p:spPr>
          <a:xfrm>
            <a:off x="2402150" y="1387725"/>
            <a:ext cx="7025651" cy="4351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43922" y="223365"/>
            <a:ext cx="11887200" cy="307777"/>
            <a:chOff x="143922" y="775815"/>
            <a:chExt cx="11887200" cy="307777"/>
          </a:xfrm>
        </p:grpSpPr>
        <p:sp>
          <p:nvSpPr>
            <p:cNvPr id="18"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2"/>
          <a:stretch>
            <a:fillRect/>
          </a:stretch>
        </p:blipFill>
        <p:spPr>
          <a:xfrm>
            <a:off x="1296183" y="3149389"/>
            <a:ext cx="9156664" cy="2851252"/>
          </a:xfrm>
          <a:prstGeom prst="rect">
            <a:avLst/>
          </a:prstGeom>
        </p:spPr>
      </p:pic>
      <p:sp>
        <p:nvSpPr>
          <p:cNvPr id="2" name="文本框 1"/>
          <p:cNvSpPr txBox="1"/>
          <p:nvPr/>
        </p:nvSpPr>
        <p:spPr>
          <a:xfrm>
            <a:off x="1296183" y="1101601"/>
            <a:ext cx="9852212" cy="1938992"/>
          </a:xfrm>
          <a:prstGeom prst="rect">
            <a:avLst/>
          </a:prstGeom>
          <a:noFill/>
        </p:spPr>
        <p:txBody>
          <a:bodyPr wrap="square" rtlCol="0">
            <a:spAutoFit/>
          </a:bodyPr>
          <a:lstStyle/>
          <a:p>
            <a:r>
              <a:rPr lang="zh-CN" altLang="en-US" sz="2400" dirty="0"/>
              <a:t>递归函数需要注意以下参数：</a:t>
            </a:r>
            <a:endParaRPr lang="en-US" altLang="zh-CN" sz="2400" dirty="0"/>
          </a:p>
          <a:p>
            <a:pPr marL="285750" indent="-285750">
              <a:buFont typeface="Arial" panose="020B0604020202020204" pitchFamily="34" charset="0"/>
              <a:buChar char="•"/>
            </a:pPr>
            <a:r>
              <a:rPr lang="zh-CN" altLang="en-US" sz="2400" dirty="0"/>
              <a:t>已经确定的“前缀”序列，以便输出</a:t>
            </a:r>
            <a:endParaRPr lang="en-US" altLang="zh-CN" sz="2400" dirty="0"/>
          </a:p>
          <a:p>
            <a:pPr marL="285750" indent="-285750">
              <a:buFont typeface="Arial" panose="020B0604020202020204" pitchFamily="34" charset="0"/>
              <a:buChar char="•"/>
            </a:pPr>
            <a:r>
              <a:rPr lang="zh-CN" altLang="en-US" sz="2400" dirty="0"/>
              <a:t>需要进行的全排列的元素集合，以便依次选做第一个元素</a:t>
            </a:r>
            <a:endParaRPr lang="en-US" altLang="zh-CN" sz="2400" dirty="0"/>
          </a:p>
          <a:p>
            <a:endParaRPr lang="en-US" altLang="zh-CN" sz="2400" dirty="0"/>
          </a:p>
          <a:p>
            <a:r>
              <a:rPr lang="zh-CN" altLang="en-US" sz="2400" dirty="0"/>
              <a:t>得到以下伪代码</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3" name="组合 32"/>
          <p:cNvGrpSpPr/>
          <p:nvPr/>
        </p:nvGrpSpPr>
        <p:grpSpPr>
          <a:xfrm>
            <a:off x="143922" y="223365"/>
            <a:ext cx="11887200" cy="307777"/>
            <a:chOff x="143922" y="775815"/>
            <a:chExt cx="11887200" cy="307777"/>
          </a:xfrm>
        </p:grpSpPr>
        <p:sp>
          <p:nvSpPr>
            <p:cNvPr id="34"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35"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36"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stretch>
            <a:fillRect/>
          </a:stretch>
        </p:blipFill>
        <p:spPr>
          <a:xfrm>
            <a:off x="143922" y="610146"/>
            <a:ext cx="7905750" cy="3333750"/>
          </a:xfrm>
          <a:prstGeom prst="rect">
            <a:avLst/>
          </a:prstGeom>
        </p:spPr>
      </p:pic>
      <p:pic>
        <p:nvPicPr>
          <p:cNvPr id="4" name="图片 3"/>
          <p:cNvPicPr>
            <a:picLocks noChangeAspect="1"/>
          </p:cNvPicPr>
          <p:nvPr/>
        </p:nvPicPr>
        <p:blipFill>
          <a:blip r:embed="rId3"/>
          <a:stretch>
            <a:fillRect/>
          </a:stretch>
        </p:blipFill>
        <p:spPr>
          <a:xfrm>
            <a:off x="143922" y="3881372"/>
            <a:ext cx="7905750" cy="2619375"/>
          </a:xfrm>
          <a:prstGeom prst="rect">
            <a:avLst/>
          </a:prstGeom>
        </p:spPr>
      </p:pic>
      <p:sp>
        <p:nvSpPr>
          <p:cNvPr id="6" name="文本框 5"/>
          <p:cNvSpPr txBox="1"/>
          <p:nvPr/>
        </p:nvSpPr>
        <p:spPr>
          <a:xfrm>
            <a:off x="8256494" y="1344706"/>
            <a:ext cx="3774628" cy="3046988"/>
          </a:xfrm>
          <a:prstGeom prst="rect">
            <a:avLst/>
          </a:prstGeom>
          <a:noFill/>
        </p:spPr>
        <p:txBody>
          <a:bodyPr wrap="square" rtlCol="0">
            <a:spAutoFit/>
          </a:bodyPr>
          <a:lstStyle/>
          <a:p>
            <a:r>
              <a:rPr lang="zh-CN" altLang="en-US" sz="2400" dirty="0">
                <a:solidFill>
                  <a:schemeClr val="accent1"/>
                </a:solidFill>
              </a:rPr>
              <a:t>用数组表示序列</a:t>
            </a:r>
            <a:r>
              <a:rPr lang="en-US" altLang="zh-CN" sz="2400" dirty="0">
                <a:solidFill>
                  <a:schemeClr val="accent1"/>
                </a:solidFill>
              </a:rPr>
              <a:t>A</a:t>
            </a:r>
            <a:endParaRPr lang="en-US" altLang="zh-CN" sz="2400" dirty="0">
              <a:solidFill>
                <a:schemeClr val="accent1"/>
              </a:solidFill>
            </a:endParaRPr>
          </a:p>
          <a:p>
            <a:endParaRPr lang="en-US" altLang="zh-CN" sz="2400" dirty="0">
              <a:solidFill>
                <a:schemeClr val="accent1"/>
              </a:solidFill>
            </a:endParaRPr>
          </a:p>
          <a:p>
            <a:r>
              <a:rPr lang="zh-CN" altLang="en-US" sz="2400" dirty="0">
                <a:solidFill>
                  <a:schemeClr val="accent1"/>
                </a:solidFill>
              </a:rPr>
              <a:t>集合</a:t>
            </a:r>
            <a:r>
              <a:rPr lang="en-US" altLang="zh-CN" sz="2400" dirty="0">
                <a:solidFill>
                  <a:schemeClr val="accent1"/>
                </a:solidFill>
              </a:rPr>
              <a:t>S</a:t>
            </a:r>
            <a:r>
              <a:rPr lang="zh-CN" altLang="en-US" sz="2400" dirty="0">
                <a:solidFill>
                  <a:schemeClr val="accent1"/>
                </a:solidFill>
              </a:rPr>
              <a:t>不用保存，可以由</a:t>
            </a:r>
            <a:r>
              <a:rPr lang="en-US" altLang="zh-CN" sz="2400" dirty="0">
                <a:solidFill>
                  <a:schemeClr val="accent1"/>
                </a:solidFill>
              </a:rPr>
              <a:t>A</a:t>
            </a:r>
            <a:r>
              <a:rPr lang="zh-CN" altLang="en-US" sz="2400" dirty="0">
                <a:solidFill>
                  <a:schemeClr val="accent1"/>
                </a:solidFill>
              </a:rPr>
              <a:t>完全确定，</a:t>
            </a:r>
            <a:r>
              <a:rPr lang="en-US" altLang="zh-CN" sz="2400" dirty="0">
                <a:solidFill>
                  <a:schemeClr val="accent1"/>
                </a:solidFill>
              </a:rPr>
              <a:t>A</a:t>
            </a:r>
            <a:r>
              <a:rPr lang="zh-CN" altLang="en-US" sz="2400" dirty="0">
                <a:solidFill>
                  <a:schemeClr val="accent1"/>
                </a:solidFill>
              </a:rPr>
              <a:t>中没有出现的元素都可以选。</a:t>
            </a:r>
            <a:endParaRPr lang="en-US" altLang="zh-CN" sz="2400" dirty="0">
              <a:solidFill>
                <a:schemeClr val="accent1"/>
              </a:solidFill>
            </a:endParaRPr>
          </a:p>
          <a:p>
            <a:endParaRPr lang="en-US" altLang="zh-CN" sz="2400" dirty="0">
              <a:solidFill>
                <a:schemeClr val="accent1"/>
              </a:solidFill>
            </a:endParaRPr>
          </a:p>
          <a:p>
            <a:r>
              <a:rPr lang="en-US" altLang="zh-CN" sz="2400" dirty="0">
                <a:solidFill>
                  <a:schemeClr val="accent1"/>
                </a:solidFill>
              </a:rPr>
              <a:t>cur</a:t>
            </a:r>
            <a:r>
              <a:rPr lang="zh-CN" altLang="en-US" sz="2400" dirty="0">
                <a:solidFill>
                  <a:schemeClr val="accent1"/>
                </a:solidFill>
              </a:rPr>
              <a:t>传当前需要确定的元素位置</a:t>
            </a:r>
            <a:endParaRPr lang="zh-CN" altLang="en-US" sz="2400" dirty="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43922" y="223365"/>
            <a:ext cx="11887200" cy="307777"/>
            <a:chOff x="143922" y="775815"/>
            <a:chExt cx="11887200" cy="307777"/>
          </a:xfrm>
        </p:grpSpPr>
        <p:sp>
          <p:nvSpPr>
            <p:cNvPr id="18"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8" name="标题 1"/>
          <p:cNvSpPr txBox="1"/>
          <p:nvPr/>
        </p:nvSpPr>
        <p:spPr>
          <a:xfrm>
            <a:off x="870731" y="922908"/>
            <a:ext cx="10514445" cy="407043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400" b="1" dirty="0"/>
              <a:t>如果给定的是一个数组序列</a:t>
            </a:r>
            <a:r>
              <a:rPr lang="en-US" altLang="zh-CN" sz="2400" b="1" dirty="0"/>
              <a:t>P</a:t>
            </a:r>
            <a:r>
              <a:rPr lang="zh-CN" altLang="en-US" sz="2400" b="1" dirty="0"/>
              <a:t>，要求按照字典序输出</a:t>
            </a:r>
            <a:r>
              <a:rPr lang="en-US" altLang="zh-CN" sz="2400" b="1" dirty="0"/>
              <a:t>P</a:t>
            </a:r>
            <a:r>
              <a:rPr lang="zh-CN" altLang="en-US" sz="2400" b="1" dirty="0"/>
              <a:t>的全排列：</a:t>
            </a:r>
            <a:endParaRPr lang="en-US" altLang="zh-CN" sz="2400" b="1" dirty="0"/>
          </a:p>
          <a:p>
            <a:pPr>
              <a:lnSpc>
                <a:spcPct val="150000"/>
              </a:lnSpc>
            </a:pPr>
            <a:endParaRPr lang="en-US" altLang="zh-CN" sz="2400" b="1" dirty="0">
              <a:solidFill>
                <a:schemeClr val="accent1"/>
              </a:solidFill>
            </a:endParaRPr>
          </a:p>
          <a:p>
            <a:pPr>
              <a:lnSpc>
                <a:spcPct val="150000"/>
              </a:lnSpc>
            </a:pPr>
            <a:r>
              <a:rPr lang="zh-CN" altLang="en-US" sz="2400" b="1" dirty="0">
                <a:solidFill>
                  <a:schemeClr val="accent1"/>
                </a:solidFill>
              </a:rPr>
              <a:t>把</a:t>
            </a:r>
            <a:r>
              <a:rPr lang="en-US" altLang="zh-CN" sz="2400" b="1" dirty="0">
                <a:solidFill>
                  <a:schemeClr val="accent1"/>
                </a:solidFill>
              </a:rPr>
              <a:t>P</a:t>
            </a:r>
            <a:r>
              <a:rPr lang="zh-CN" altLang="en-US" sz="2400" b="1" dirty="0">
                <a:solidFill>
                  <a:schemeClr val="accent1"/>
                </a:solidFill>
              </a:rPr>
              <a:t>加到</a:t>
            </a:r>
            <a:r>
              <a:rPr lang="en-US" altLang="zh-CN" sz="2400" b="1" dirty="0" err="1">
                <a:solidFill>
                  <a:schemeClr val="accent1"/>
                </a:solidFill>
              </a:rPr>
              <a:t>print_permutation</a:t>
            </a:r>
            <a:r>
              <a:rPr lang="zh-CN" altLang="en-US" sz="2400" b="1" dirty="0">
                <a:solidFill>
                  <a:schemeClr val="accent1"/>
                </a:solidFill>
              </a:rPr>
              <a:t>的参数列表中；把</a:t>
            </a:r>
            <a:r>
              <a:rPr lang="en-US" altLang="zh-CN" sz="2400" b="1" dirty="0">
                <a:solidFill>
                  <a:schemeClr val="accent1"/>
                </a:solidFill>
              </a:rPr>
              <a:t>  if(A[j]==</a:t>
            </a:r>
            <a:r>
              <a:rPr lang="en-US" altLang="zh-CN" sz="2400" b="1" dirty="0" err="1">
                <a:solidFill>
                  <a:schemeClr val="accent1"/>
                </a:solidFill>
              </a:rPr>
              <a:t>i</a:t>
            </a:r>
            <a:r>
              <a:rPr lang="en-US" altLang="zh-CN" sz="2400" b="1" dirty="0">
                <a:solidFill>
                  <a:schemeClr val="accent1"/>
                </a:solidFill>
              </a:rPr>
              <a:t>) </a:t>
            </a:r>
            <a:r>
              <a:rPr lang="zh-CN" altLang="en-US" sz="2400" b="1" dirty="0">
                <a:solidFill>
                  <a:schemeClr val="accent1"/>
                </a:solidFill>
              </a:rPr>
              <a:t>改为 </a:t>
            </a:r>
            <a:r>
              <a:rPr lang="en-US" altLang="zh-CN" sz="2400" b="1" dirty="0">
                <a:solidFill>
                  <a:schemeClr val="accent1"/>
                </a:solidFill>
              </a:rPr>
              <a:t>if(A[j]==P[</a:t>
            </a:r>
            <a:r>
              <a:rPr lang="en-US" altLang="zh-CN" sz="2400" b="1" dirty="0" err="1">
                <a:solidFill>
                  <a:schemeClr val="accent1"/>
                </a:solidFill>
              </a:rPr>
              <a:t>i</a:t>
            </a:r>
            <a:r>
              <a:rPr lang="en-US" altLang="zh-CN" sz="2400" b="1" dirty="0">
                <a:solidFill>
                  <a:schemeClr val="accent1"/>
                </a:solidFill>
              </a:rPr>
              <a:t>])</a:t>
            </a:r>
            <a:endParaRPr lang="en-US" altLang="zh-CN" sz="2400" b="1" dirty="0">
              <a:solidFill>
                <a:schemeClr val="accent1"/>
              </a:solidFill>
            </a:endParaRPr>
          </a:p>
          <a:p>
            <a:pPr>
              <a:lnSpc>
                <a:spcPct val="150000"/>
              </a:lnSpc>
            </a:pPr>
            <a:r>
              <a:rPr lang="zh-CN" altLang="en-US" sz="2400" b="1" dirty="0">
                <a:solidFill>
                  <a:schemeClr val="accent1"/>
                </a:solidFill>
              </a:rPr>
              <a:t> </a:t>
            </a:r>
            <a:r>
              <a:rPr lang="en-US" altLang="zh-CN" sz="2400" b="1" dirty="0">
                <a:solidFill>
                  <a:schemeClr val="accent1"/>
                </a:solidFill>
              </a:rPr>
              <a:t>A[cur]=</a:t>
            </a:r>
            <a:r>
              <a:rPr lang="en-US" altLang="zh-CN" sz="2400" b="1" dirty="0" err="1">
                <a:solidFill>
                  <a:schemeClr val="accent1"/>
                </a:solidFill>
              </a:rPr>
              <a:t>i</a:t>
            </a:r>
            <a:r>
              <a:rPr lang="en-US" altLang="zh-CN" sz="2400" b="1" dirty="0">
                <a:solidFill>
                  <a:schemeClr val="accent1"/>
                </a:solidFill>
              </a:rPr>
              <a:t> </a:t>
            </a:r>
            <a:r>
              <a:rPr lang="zh-CN" altLang="en-US" sz="2400" b="1" dirty="0">
                <a:solidFill>
                  <a:schemeClr val="accent1"/>
                </a:solidFill>
              </a:rPr>
              <a:t>改为 </a:t>
            </a:r>
            <a:r>
              <a:rPr lang="en-US" altLang="zh-CN" sz="2400" b="1" dirty="0">
                <a:solidFill>
                  <a:schemeClr val="accent1"/>
                </a:solidFill>
              </a:rPr>
              <a:t>A[cur]=P[</a:t>
            </a:r>
            <a:r>
              <a:rPr lang="en-US" altLang="zh-CN" sz="2400" b="1" dirty="0" err="1">
                <a:solidFill>
                  <a:schemeClr val="accent1"/>
                </a:solidFill>
              </a:rPr>
              <a:t>i</a:t>
            </a:r>
            <a:r>
              <a:rPr lang="en-US" altLang="zh-CN" sz="2400" b="1" dirty="0">
                <a:solidFill>
                  <a:schemeClr val="accent1"/>
                </a:solidFill>
              </a:rPr>
              <a:t>]</a:t>
            </a:r>
            <a:r>
              <a:rPr lang="zh-CN" altLang="en-US" sz="2400" b="1" dirty="0">
                <a:solidFill>
                  <a:schemeClr val="accent1"/>
                </a:solidFill>
              </a:rPr>
              <a:t>。</a:t>
            </a:r>
            <a:endParaRPr lang="zh-CN" altLang="en-US" sz="2400" b="1" dirty="0">
              <a:solidFill>
                <a:schemeClr val="accent1"/>
              </a:solidFill>
            </a:endParaRPr>
          </a:p>
        </p:txBody>
      </p:sp>
      <p:sp>
        <p:nvSpPr>
          <p:cNvPr id="10" name="标题 1"/>
          <p:cNvSpPr txBox="1"/>
          <p:nvPr/>
        </p:nvSpPr>
        <p:spPr>
          <a:xfrm>
            <a:off x="870731" y="3383715"/>
            <a:ext cx="9671763" cy="20013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b="1" dirty="0">
                <a:solidFill>
                  <a:schemeClr val="tx1"/>
                </a:solidFill>
              </a:rPr>
              <a:t>分析：先对</a:t>
            </a:r>
            <a:r>
              <a:rPr lang="en-US" altLang="zh-CN" sz="2400" b="1" dirty="0">
                <a:solidFill>
                  <a:schemeClr val="tx1"/>
                </a:solidFill>
              </a:rPr>
              <a:t>P</a:t>
            </a:r>
            <a:r>
              <a:rPr lang="zh-CN" altLang="en-US" sz="2400" b="1" dirty="0">
                <a:solidFill>
                  <a:schemeClr val="tx1"/>
                </a:solidFill>
              </a:rPr>
              <a:t>按照升序进行排序，然后对排序好的数组</a:t>
            </a:r>
            <a:r>
              <a:rPr lang="en-US" altLang="zh-CN" sz="2400" b="1" dirty="0">
                <a:solidFill>
                  <a:schemeClr val="tx1"/>
                </a:solidFill>
              </a:rPr>
              <a:t>P</a:t>
            </a:r>
            <a:r>
              <a:rPr lang="zh-CN" altLang="en-US" sz="2400" b="1" dirty="0">
                <a:solidFill>
                  <a:schemeClr val="tx1"/>
                </a:solidFill>
              </a:rPr>
              <a:t>按照</a:t>
            </a:r>
            <a:r>
              <a:rPr lang="en-US" altLang="zh-CN" sz="2400" b="1" dirty="0">
                <a:solidFill>
                  <a:schemeClr val="tx1"/>
                </a:solidFill>
              </a:rPr>
              <a:t>1-n</a:t>
            </a:r>
            <a:r>
              <a:rPr lang="zh-CN" altLang="en-US" sz="2400" b="1" dirty="0">
                <a:solidFill>
                  <a:schemeClr val="tx1"/>
                </a:solidFill>
              </a:rPr>
              <a:t>全排序的枚举方法，枚举所有排列</a:t>
            </a:r>
            <a:endParaRPr lang="zh-CN" altLang="en-US" sz="2400" b="1" dirty="0">
              <a:solidFill>
                <a:schemeClr val="tx1"/>
              </a:solidFill>
            </a:endParaRPr>
          </a:p>
        </p:txBody>
      </p:sp>
      <p:sp>
        <p:nvSpPr>
          <p:cNvPr id="11" name="标题 1"/>
          <p:cNvSpPr txBox="1"/>
          <p:nvPr/>
        </p:nvSpPr>
        <p:spPr>
          <a:xfrm>
            <a:off x="870731" y="4864609"/>
            <a:ext cx="9671763" cy="13887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b="1" dirty="0">
                <a:solidFill>
                  <a:schemeClr val="accent1"/>
                </a:solidFill>
              </a:rPr>
              <a:t>存在的问题：如果</a:t>
            </a:r>
            <a:r>
              <a:rPr lang="en-US" altLang="zh-CN" sz="2400" b="1" dirty="0">
                <a:solidFill>
                  <a:schemeClr val="accent1"/>
                </a:solidFill>
              </a:rPr>
              <a:t>P</a:t>
            </a:r>
            <a:r>
              <a:rPr lang="zh-CN" altLang="en-US" sz="2400" b="1" dirty="0">
                <a:solidFill>
                  <a:schemeClr val="accent1"/>
                </a:solidFill>
              </a:rPr>
              <a:t>是（</a:t>
            </a:r>
            <a:r>
              <a:rPr lang="en-US" altLang="zh-CN" sz="2400" b="1" dirty="0">
                <a:solidFill>
                  <a:schemeClr val="accent1"/>
                </a:solidFill>
              </a:rPr>
              <a:t>1</a:t>
            </a:r>
            <a:r>
              <a:rPr lang="zh-CN" altLang="en-US" sz="2400" b="1" dirty="0">
                <a:solidFill>
                  <a:schemeClr val="accent1"/>
                </a:solidFill>
              </a:rPr>
              <a:t>，</a:t>
            </a:r>
            <a:r>
              <a:rPr lang="en-US" altLang="zh-CN" sz="2400" b="1" dirty="0">
                <a:solidFill>
                  <a:schemeClr val="accent1"/>
                </a:solidFill>
              </a:rPr>
              <a:t>1</a:t>
            </a:r>
            <a:r>
              <a:rPr lang="zh-CN" altLang="en-US" sz="2400" b="1" dirty="0">
                <a:solidFill>
                  <a:schemeClr val="accent1"/>
                </a:solidFill>
              </a:rPr>
              <a:t>，</a:t>
            </a:r>
            <a:r>
              <a:rPr lang="en-US" altLang="zh-CN" sz="2400" b="1" dirty="0">
                <a:solidFill>
                  <a:schemeClr val="accent1"/>
                </a:solidFill>
              </a:rPr>
              <a:t>1</a:t>
            </a:r>
            <a:r>
              <a:rPr lang="zh-CN" altLang="en-US" sz="2400" b="1" dirty="0">
                <a:solidFill>
                  <a:schemeClr val="accent1"/>
                </a:solidFill>
              </a:rPr>
              <a:t>），什么排列都输不出来，因为这样会禁止</a:t>
            </a:r>
            <a:r>
              <a:rPr lang="en-US" altLang="zh-CN" sz="2400" b="1" dirty="0">
                <a:solidFill>
                  <a:schemeClr val="accent1"/>
                </a:solidFill>
              </a:rPr>
              <a:t>A</a:t>
            </a:r>
            <a:r>
              <a:rPr lang="zh-CN" altLang="en-US" sz="2400" b="1" dirty="0">
                <a:solidFill>
                  <a:schemeClr val="accent1"/>
                </a:solidFill>
              </a:rPr>
              <a:t>数组中出现重复，而</a:t>
            </a:r>
            <a:r>
              <a:rPr lang="en-US" altLang="zh-CN" sz="2400" b="1" dirty="0">
                <a:solidFill>
                  <a:schemeClr val="accent1"/>
                </a:solidFill>
              </a:rPr>
              <a:t>P</a:t>
            </a:r>
            <a:r>
              <a:rPr lang="zh-CN" altLang="en-US" sz="2400" b="1" dirty="0">
                <a:solidFill>
                  <a:schemeClr val="accent1"/>
                </a:solidFill>
              </a:rPr>
              <a:t>中本来就有重复元素。</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51" name="组合 50"/>
          <p:cNvGrpSpPr/>
          <p:nvPr/>
        </p:nvGrpSpPr>
        <p:grpSpPr>
          <a:xfrm>
            <a:off x="143922" y="223365"/>
            <a:ext cx="11887200" cy="307777"/>
            <a:chOff x="143922" y="775815"/>
            <a:chExt cx="11887200" cy="307777"/>
          </a:xfrm>
        </p:grpSpPr>
        <p:sp>
          <p:nvSpPr>
            <p:cNvPr id="56"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57"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58"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a:blip r:embed="rId2"/>
          <a:stretch>
            <a:fillRect/>
          </a:stretch>
        </p:blipFill>
        <p:spPr>
          <a:xfrm>
            <a:off x="0" y="685158"/>
            <a:ext cx="7440706" cy="6172841"/>
          </a:xfrm>
          <a:prstGeom prst="rect">
            <a:avLst/>
          </a:prstGeom>
        </p:spPr>
      </p:pic>
      <p:sp>
        <p:nvSpPr>
          <p:cNvPr id="16" name="矩形 15"/>
          <p:cNvSpPr/>
          <p:nvPr/>
        </p:nvSpPr>
        <p:spPr>
          <a:xfrm>
            <a:off x="1122374" y="3925596"/>
            <a:ext cx="5870495" cy="448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74538" y="3535103"/>
            <a:ext cx="6766168" cy="2364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箭头连接符 2"/>
          <p:cNvCxnSpPr/>
          <p:nvPr/>
        </p:nvCxnSpPr>
        <p:spPr>
          <a:xfrm flipV="1">
            <a:off x="7440706" y="1622612"/>
            <a:ext cx="654423" cy="1912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095128" y="968188"/>
            <a:ext cx="4096871" cy="4662110"/>
          </a:xfrm>
          <a:prstGeom prst="rect">
            <a:avLst/>
          </a:prstGeom>
          <a:noFill/>
        </p:spPr>
        <p:txBody>
          <a:bodyPr wrap="square" rtlCol="0">
            <a:spAutoFit/>
          </a:bodyPr>
          <a:lstStyle/>
          <a:p>
            <a:pPr>
              <a:lnSpc>
                <a:spcPct val="150000"/>
              </a:lnSpc>
            </a:pPr>
            <a:r>
              <a:rPr lang="zh-CN" altLang="en-US" sz="2000" dirty="0"/>
              <a:t>不加这一句存在的问题：输入</a:t>
            </a:r>
            <a:r>
              <a:rPr lang="en-US" altLang="zh-CN" sz="2000" dirty="0"/>
              <a:t>111</a:t>
            </a:r>
            <a:r>
              <a:rPr lang="zh-CN" altLang="en-US" sz="2000" dirty="0"/>
              <a:t>，输出了</a:t>
            </a:r>
            <a:r>
              <a:rPr lang="en-US" altLang="zh-CN" sz="2000" dirty="0"/>
              <a:t>27</a:t>
            </a:r>
            <a:r>
              <a:rPr lang="zh-CN" altLang="en-US" sz="2000" dirty="0"/>
              <a:t>个 </a:t>
            </a:r>
            <a:r>
              <a:rPr lang="en-US" altLang="zh-CN" sz="2000" dirty="0"/>
              <a:t>1 1 1</a:t>
            </a:r>
            <a:endParaRPr lang="en-US" altLang="zh-CN" sz="2000" dirty="0"/>
          </a:p>
          <a:p>
            <a:pPr>
              <a:lnSpc>
                <a:spcPct val="150000"/>
              </a:lnSpc>
            </a:pPr>
            <a:endParaRPr lang="en-US" altLang="zh-CN" sz="2000" dirty="0"/>
          </a:p>
          <a:p>
            <a:r>
              <a:rPr lang="zh-CN" altLang="en-US" sz="2000" dirty="0"/>
              <a:t>出现了重复：</a:t>
            </a:r>
            <a:endParaRPr lang="en-US" altLang="zh-CN" sz="2000" dirty="0"/>
          </a:p>
          <a:p>
            <a:r>
              <a:rPr lang="zh-CN" altLang="en-US" sz="2000" dirty="0"/>
              <a:t>先把第一个</a:t>
            </a:r>
            <a:r>
              <a:rPr lang="en-US" altLang="zh-CN" sz="2000" dirty="0"/>
              <a:t>1</a:t>
            </a:r>
            <a:r>
              <a:rPr lang="zh-CN" altLang="en-US" sz="2000" dirty="0"/>
              <a:t>作为开头，递归调用结束之后尝试用第二个</a:t>
            </a:r>
            <a:r>
              <a:rPr lang="en-US" altLang="zh-CN" sz="2000" dirty="0"/>
              <a:t> 1 </a:t>
            </a:r>
            <a:r>
              <a:rPr lang="zh-CN" altLang="en-US" sz="2000" dirty="0"/>
              <a:t>作为开头，递归调用结束之后尝试用第三个</a:t>
            </a:r>
            <a:r>
              <a:rPr lang="en-US" altLang="zh-CN" sz="2000" dirty="0"/>
              <a:t> 1 </a:t>
            </a:r>
            <a:r>
              <a:rPr lang="zh-CN" altLang="en-US" sz="2000" dirty="0"/>
              <a:t>作为开头，但实际上</a:t>
            </a:r>
            <a:r>
              <a:rPr lang="en-US" altLang="zh-CN" sz="2000" dirty="0"/>
              <a:t> 3 </a:t>
            </a:r>
            <a:r>
              <a:rPr lang="zh-CN" altLang="en-US" sz="2000" dirty="0"/>
              <a:t>个 </a:t>
            </a:r>
            <a:r>
              <a:rPr lang="en-US" altLang="zh-CN" sz="2000" dirty="0"/>
              <a:t>1 </a:t>
            </a:r>
            <a:r>
              <a:rPr lang="zh-CN" altLang="en-US" sz="2000" dirty="0"/>
              <a:t>是相同的，应该只递归 </a:t>
            </a:r>
            <a:r>
              <a:rPr lang="en-US" altLang="zh-CN" sz="2000" dirty="0"/>
              <a:t>1 </a:t>
            </a:r>
            <a:r>
              <a:rPr lang="zh-CN" altLang="en-US" sz="2000" dirty="0"/>
              <a:t>次，而不是 </a:t>
            </a:r>
            <a:r>
              <a:rPr lang="en-US" altLang="zh-CN" sz="2000" dirty="0"/>
              <a:t>3 </a:t>
            </a:r>
            <a:r>
              <a:rPr lang="zh-CN" altLang="en-US" sz="2000" dirty="0"/>
              <a:t>次</a:t>
            </a:r>
            <a:r>
              <a:rPr lang="en-US" altLang="zh-CN" sz="2000" dirty="0"/>
              <a:t> </a:t>
            </a:r>
            <a:endParaRPr lang="en-US" altLang="zh-CN" sz="2000" dirty="0"/>
          </a:p>
          <a:p>
            <a:pPr>
              <a:lnSpc>
                <a:spcPct val="150000"/>
              </a:lnSpc>
            </a:pPr>
            <a:endParaRPr lang="en-US" altLang="zh-CN" sz="2000" dirty="0"/>
          </a:p>
          <a:p>
            <a:pPr>
              <a:lnSpc>
                <a:spcPct val="150000"/>
              </a:lnSpc>
            </a:pPr>
            <a:r>
              <a:rPr lang="zh-CN" altLang="en-US" sz="2000" dirty="0"/>
              <a:t>枚举的下标应该不重复且不遗漏地取遍所有的</a:t>
            </a:r>
            <a:r>
              <a:rPr lang="en-US" altLang="zh-CN" sz="2000" dirty="0"/>
              <a:t>P[</a:t>
            </a:r>
            <a:r>
              <a:rPr lang="en-US" altLang="zh-CN" sz="2000" dirty="0" err="1"/>
              <a:t>i</a:t>
            </a:r>
            <a:r>
              <a:rPr lang="en-US" altLang="zh-CN" sz="2000" dirty="0"/>
              <a:t>]</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5" name="组合 24"/>
          <p:cNvGrpSpPr/>
          <p:nvPr/>
        </p:nvGrpSpPr>
        <p:grpSpPr>
          <a:xfrm>
            <a:off x="143922" y="223365"/>
            <a:ext cx="11887200" cy="307777"/>
            <a:chOff x="143922" y="775815"/>
            <a:chExt cx="11887200" cy="307777"/>
          </a:xfrm>
        </p:grpSpPr>
        <p:sp>
          <p:nvSpPr>
            <p:cNvPr id="26"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枚举排列</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27"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8"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2" name="标题 1"/>
          <p:cNvSpPr txBox="1"/>
          <p:nvPr/>
        </p:nvSpPr>
        <p:spPr>
          <a:xfrm>
            <a:off x="267672" y="576682"/>
            <a:ext cx="9833811" cy="6451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方法</a:t>
            </a:r>
            <a:r>
              <a:rPr lang="en-US" altLang="zh-CN" sz="3600" b="1" dirty="0"/>
              <a:t>2</a:t>
            </a:r>
            <a:r>
              <a:rPr lang="zh-CN" altLang="en-US" sz="3600" b="1" dirty="0"/>
              <a:t>：调用</a:t>
            </a:r>
            <a:r>
              <a:rPr lang="en-US" altLang="zh-CN" sz="3600" b="1" dirty="0"/>
              <a:t>STL</a:t>
            </a:r>
            <a:r>
              <a:rPr lang="zh-CN" altLang="en-US" sz="3600" b="1" dirty="0"/>
              <a:t>中的</a:t>
            </a:r>
            <a:r>
              <a:rPr lang="en-US" altLang="zh-CN" sz="3600" b="1" dirty="0" err="1">
                <a:solidFill>
                  <a:schemeClr val="accent2"/>
                </a:solidFill>
              </a:rPr>
              <a:t>next_permutation</a:t>
            </a:r>
            <a:r>
              <a:rPr lang="zh-CN" altLang="en-US" sz="3600" b="1" dirty="0"/>
              <a:t>函数</a:t>
            </a:r>
            <a:endParaRPr lang="zh-CN" altLang="en-US" sz="3600" b="1" dirty="0"/>
          </a:p>
        </p:txBody>
      </p:sp>
      <p:pic>
        <p:nvPicPr>
          <p:cNvPr id="23" name="图片 22"/>
          <p:cNvPicPr>
            <a:picLocks noChangeAspect="1"/>
          </p:cNvPicPr>
          <p:nvPr/>
        </p:nvPicPr>
        <p:blipFill>
          <a:blip r:embed="rId2"/>
          <a:stretch>
            <a:fillRect/>
          </a:stretch>
        </p:blipFill>
        <p:spPr>
          <a:xfrm>
            <a:off x="6430830" y="1273332"/>
            <a:ext cx="4709396" cy="5392234"/>
          </a:xfrm>
          <a:prstGeom prst="rect">
            <a:avLst/>
          </a:prstGeom>
        </p:spPr>
      </p:pic>
      <p:sp>
        <p:nvSpPr>
          <p:cNvPr id="24" name="矩形 23"/>
          <p:cNvSpPr/>
          <p:nvPr/>
        </p:nvSpPr>
        <p:spPr>
          <a:xfrm>
            <a:off x="706943" y="1347321"/>
            <a:ext cx="5541693" cy="2252027"/>
          </a:xfrm>
          <a:prstGeom prst="rect">
            <a:avLst/>
          </a:prstGeom>
        </p:spPr>
        <p:txBody>
          <a:bodyPr wrap="square">
            <a:spAutoFit/>
          </a:bodyPr>
          <a:lstStyle/>
          <a:p>
            <a:pPr>
              <a:lnSpc>
                <a:spcPct val="150000"/>
              </a:lnSpc>
            </a:pPr>
            <a:r>
              <a:rPr lang="zh-CN" altLang="en-US" sz="2400" dirty="0"/>
              <a:t>通过调用</a:t>
            </a:r>
            <a:r>
              <a:rPr lang="en-US" altLang="zh-CN" sz="2400" dirty="0"/>
              <a:t>STL</a:t>
            </a:r>
            <a:r>
              <a:rPr lang="zh-CN" altLang="en-US" sz="2400" dirty="0"/>
              <a:t>中的</a:t>
            </a:r>
            <a:r>
              <a:rPr lang="en-US" altLang="zh-CN" sz="2400" dirty="0" err="1">
                <a:solidFill>
                  <a:schemeClr val="accent2"/>
                </a:solidFill>
              </a:rPr>
              <a:t>next_permutation</a:t>
            </a:r>
            <a:r>
              <a:rPr lang="zh-CN" altLang="en-US" sz="2400" dirty="0"/>
              <a:t>函数，不停调用求下一个排列。</a:t>
            </a:r>
            <a:r>
              <a:rPr lang="en-US" altLang="zh-CN" sz="2400" dirty="0"/>
              <a:t> </a:t>
            </a:r>
            <a:r>
              <a:rPr lang="en-US" altLang="zh-CN" sz="2400" dirty="0" err="1"/>
              <a:t>next_permutation</a:t>
            </a:r>
            <a:r>
              <a:rPr lang="zh-CN" altLang="en-US" sz="2400" dirty="0"/>
              <a:t>函数将按字典序生成给定序列的下一个较大的排列。</a:t>
            </a:r>
            <a:endParaRPr lang="zh-CN" altLang="en-US" sz="2400" dirty="0"/>
          </a:p>
        </p:txBody>
      </p:sp>
      <p:sp>
        <p:nvSpPr>
          <p:cNvPr id="29" name="矩形 28"/>
          <p:cNvSpPr/>
          <p:nvPr/>
        </p:nvSpPr>
        <p:spPr>
          <a:xfrm>
            <a:off x="6559371" y="1558344"/>
            <a:ext cx="2481598" cy="2962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175410" y="5741831"/>
            <a:ext cx="3745875" cy="2082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7669" y="3599348"/>
            <a:ext cx="5177307" cy="673005"/>
          </a:xfrm>
          <a:prstGeom prst="rect">
            <a:avLst/>
          </a:prstGeom>
        </p:spPr>
        <p:txBody>
          <a:bodyPr wrap="square">
            <a:spAutoFit/>
          </a:bodyPr>
          <a:lstStyle/>
          <a:p>
            <a:pPr>
              <a:lnSpc>
                <a:spcPct val="150000"/>
              </a:lnSpc>
            </a:pPr>
            <a:r>
              <a:rPr lang="zh-CN" altLang="en-US" sz="2800" dirty="0">
                <a:solidFill>
                  <a:schemeClr val="accent2"/>
                </a:solidFill>
              </a:rPr>
              <a:t>注意：本方法适用于可重集</a:t>
            </a:r>
            <a:endParaRPr lang="zh-CN" altLang="en-US" sz="2800" dirty="0">
              <a:solidFill>
                <a:schemeClr val="accent2"/>
              </a:solidFill>
            </a:endParaRPr>
          </a:p>
        </p:txBody>
      </p:sp>
      <p:sp>
        <p:nvSpPr>
          <p:cNvPr id="32" name="矩形 31"/>
          <p:cNvSpPr/>
          <p:nvPr/>
        </p:nvSpPr>
        <p:spPr>
          <a:xfrm>
            <a:off x="656184" y="4272353"/>
            <a:ext cx="5439816" cy="2252027"/>
          </a:xfrm>
          <a:prstGeom prst="rect">
            <a:avLst/>
          </a:prstGeom>
        </p:spPr>
        <p:txBody>
          <a:bodyPr wrap="square">
            <a:spAutoFit/>
          </a:bodyPr>
          <a:lstStyle/>
          <a:p>
            <a:pPr>
              <a:lnSpc>
                <a:spcPct val="150000"/>
              </a:lnSpc>
            </a:pPr>
            <a:r>
              <a:rPr lang="en-US" altLang="zh-CN" sz="2400" b="1" dirty="0" err="1">
                <a:solidFill>
                  <a:schemeClr val="accent2"/>
                </a:solidFill>
              </a:rPr>
              <a:t>prev_permutation</a:t>
            </a:r>
            <a:r>
              <a:rPr lang="zh-CN" altLang="en-US" sz="2400" dirty="0"/>
              <a:t>函数与</a:t>
            </a:r>
            <a:r>
              <a:rPr lang="en-US" altLang="zh-CN" sz="2400" b="1" dirty="0" err="1">
                <a:solidFill>
                  <a:schemeClr val="accent2"/>
                </a:solidFill>
              </a:rPr>
              <a:t>next_permutation</a:t>
            </a:r>
            <a:r>
              <a:rPr lang="zh-CN" altLang="en-US" sz="2400" dirty="0"/>
              <a:t>相反，是生成给定序列的上一个较小的排列。二者原理相同，仅遍例顺序相反</a:t>
            </a:r>
            <a:endParaRPr lang="zh-CN" altLang="en-US" sz="2400" dirty="0"/>
          </a:p>
        </p:txBody>
      </p:sp>
      <p:sp>
        <p:nvSpPr>
          <p:cNvPr id="33" name="矩形 32"/>
          <p:cNvSpPr/>
          <p:nvPr/>
        </p:nvSpPr>
        <p:spPr>
          <a:xfrm>
            <a:off x="7025147" y="4363875"/>
            <a:ext cx="1760381" cy="218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bldLvl="0" animBg="1"/>
      <p:bldP spid="3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5" dirty="0">
                <a:latin typeface="Myriad Pro Light" panose="020B0603030403020204" pitchFamily="34" charset="0"/>
              </a:rPr>
              <a:t>Part three</a:t>
            </a:r>
            <a:endParaRPr lang="zh-CN" altLang="en-US" sz="4265" dirty="0">
              <a:latin typeface="Myriad Pro Light" panose="020B0603030403020204" pitchFamily="34" charset="0"/>
            </a:endParaRPr>
          </a:p>
        </p:txBody>
      </p:sp>
      <p:sp>
        <p:nvSpPr>
          <p:cNvPr id="5" name="矩形 4"/>
          <p:cNvSpPr/>
          <p:nvPr/>
        </p:nvSpPr>
        <p:spPr>
          <a:xfrm>
            <a:off x="3875314" y="3023989"/>
            <a:ext cx="4295964" cy="584775"/>
          </a:xfrm>
          <a:prstGeom prst="rect">
            <a:avLst/>
          </a:prstGeom>
          <a:ln>
            <a:noFill/>
          </a:ln>
        </p:spPr>
        <p:txBody>
          <a:bodyPr wrap="square">
            <a:spAutoFit/>
          </a:bodyPr>
          <a:lstStyle/>
          <a:p>
            <a:pPr algn="ctr"/>
            <a:r>
              <a:rPr lang="zh-CN" altLang="en-US" sz="3200" dirty="0">
                <a:latin typeface="+mn-ea"/>
              </a:rPr>
              <a:t>枚举子集</a:t>
            </a:r>
            <a:endParaRPr lang="zh-CN" altLang="en-US" sz="3200" dirty="0">
              <a:latin typeface="+mn-ea"/>
            </a:endParaRPr>
          </a:p>
        </p:txBody>
      </p:sp>
      <p:grpSp>
        <p:nvGrpSpPr>
          <p:cNvPr id="6" name="组合 5"/>
          <p:cNvGrpSpPr/>
          <p:nvPr/>
        </p:nvGrpSpPr>
        <p:grpSpPr>
          <a:xfrm>
            <a:off x="3875314" y="2444568"/>
            <a:ext cx="4295963" cy="871810"/>
            <a:chOff x="2906485" y="1833428"/>
            <a:chExt cx="3221971" cy="653859"/>
          </a:xfrm>
        </p:grpSpPr>
        <p:cxnSp>
          <p:nvCxnSpPr>
            <p:cNvPr id="7" name="肘形连接符 6"/>
            <p:cNvCxnSpPr>
              <a:stCxn id="4" idx="3"/>
              <a:endCxn id="5" idx="3"/>
            </p:cNvCxnSpPr>
            <p:nvPr/>
          </p:nvCxnSpPr>
          <p:spPr>
            <a:xfrm>
              <a:off x="5651498" y="1833430"/>
              <a:ext cx="476958" cy="653857"/>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1"/>
              <a:endCxn id="5" idx="1"/>
            </p:cNvCxnSpPr>
            <p:nvPr/>
          </p:nvCxnSpPr>
          <p:spPr>
            <a:xfrm rot="10800000" flipV="1">
              <a:off x="2906485" y="1833428"/>
              <a:ext cx="586014" cy="653856"/>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6000"/>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3922" y="223365"/>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枚举子集</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43922" y="671985"/>
            <a:ext cx="2911642" cy="461665"/>
          </a:xfrm>
          <a:prstGeom prst="rect">
            <a:avLst/>
          </a:prstGeom>
          <a:noFill/>
        </p:spPr>
        <p:txBody>
          <a:bodyPr wrap="square" rtlCol="0">
            <a:spAutoFit/>
          </a:bodyPr>
          <a:lstStyle/>
          <a:p>
            <a:r>
              <a:rPr lang="zh-CN" altLang="en-US" sz="2400" dirty="0"/>
              <a:t>增量构造法</a:t>
            </a:r>
            <a:endParaRPr lang="zh-CN" altLang="en-US" sz="2400" dirty="0"/>
          </a:p>
        </p:txBody>
      </p:sp>
      <p:pic>
        <p:nvPicPr>
          <p:cNvPr id="8" name="图片 7"/>
          <p:cNvPicPr>
            <a:picLocks noChangeAspect="1"/>
          </p:cNvPicPr>
          <p:nvPr/>
        </p:nvPicPr>
        <p:blipFill>
          <a:blip r:embed="rId2"/>
          <a:stretch>
            <a:fillRect/>
          </a:stretch>
        </p:blipFill>
        <p:spPr>
          <a:xfrm>
            <a:off x="1790243" y="671985"/>
            <a:ext cx="8553450" cy="5962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5" dirty="0">
                <a:latin typeface="Myriad Pro Light" panose="020B0603030403020204" pitchFamily="34" charset="0"/>
              </a:rPr>
              <a:t>Part one</a:t>
            </a:r>
            <a:endParaRPr lang="zh-CN" altLang="en-US" sz="4265" dirty="0">
              <a:latin typeface="Myriad Pro Light" panose="020B0603030403020204" pitchFamily="34" charset="0"/>
            </a:endParaRPr>
          </a:p>
        </p:txBody>
      </p:sp>
      <p:sp>
        <p:nvSpPr>
          <p:cNvPr id="5" name="矩形 4"/>
          <p:cNvSpPr/>
          <p:nvPr/>
        </p:nvSpPr>
        <p:spPr>
          <a:xfrm>
            <a:off x="3875314" y="3023989"/>
            <a:ext cx="4295964" cy="584775"/>
          </a:xfrm>
          <a:prstGeom prst="rect">
            <a:avLst/>
          </a:prstGeom>
          <a:ln>
            <a:noFill/>
          </a:ln>
        </p:spPr>
        <p:txBody>
          <a:bodyPr wrap="square">
            <a:spAutoFit/>
          </a:bodyPr>
          <a:lstStyle/>
          <a:p>
            <a:pPr algn="ctr"/>
            <a:r>
              <a:rPr lang="zh-CN" altLang="en-US" sz="3200" dirty="0">
                <a:latin typeface="+mn-ea"/>
              </a:rPr>
              <a:t>简单枚举</a:t>
            </a:r>
            <a:endParaRPr lang="zh-CN" altLang="en-US" sz="3200" dirty="0">
              <a:latin typeface="+mn-ea"/>
            </a:endParaRPr>
          </a:p>
        </p:txBody>
      </p:sp>
      <p:grpSp>
        <p:nvGrpSpPr>
          <p:cNvPr id="6" name="组合 5"/>
          <p:cNvGrpSpPr/>
          <p:nvPr/>
        </p:nvGrpSpPr>
        <p:grpSpPr>
          <a:xfrm>
            <a:off x="3875314" y="2444568"/>
            <a:ext cx="4295963" cy="871810"/>
            <a:chOff x="2906485" y="1833428"/>
            <a:chExt cx="3221971" cy="653859"/>
          </a:xfrm>
        </p:grpSpPr>
        <p:cxnSp>
          <p:nvCxnSpPr>
            <p:cNvPr id="7" name="肘形连接符 6"/>
            <p:cNvCxnSpPr>
              <a:stCxn id="4" idx="3"/>
              <a:endCxn id="5" idx="3"/>
            </p:cNvCxnSpPr>
            <p:nvPr/>
          </p:nvCxnSpPr>
          <p:spPr>
            <a:xfrm>
              <a:off x="5651498" y="1833430"/>
              <a:ext cx="476958" cy="653857"/>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1"/>
              <a:endCxn id="5" idx="1"/>
            </p:cNvCxnSpPr>
            <p:nvPr/>
          </p:nvCxnSpPr>
          <p:spPr>
            <a:xfrm rot="10800000" flipV="1">
              <a:off x="2906485" y="1833428"/>
              <a:ext cx="586014" cy="653856"/>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6000"/>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b="1" dirty="0"/>
              <a:t>增量构造法</a:t>
            </a:r>
            <a:endParaRPr lang="zh-CN" altLang="en-US" dirty="0"/>
          </a:p>
        </p:txBody>
      </p:sp>
      <p:sp>
        <p:nvSpPr>
          <p:cNvPr id="3" name="内容占位符 2"/>
          <p:cNvSpPr>
            <a:spLocks noGrp="1"/>
          </p:cNvSpPr>
          <p:nvPr>
            <p:ph idx="1"/>
          </p:nvPr>
        </p:nvSpPr>
        <p:spPr>
          <a:xfrm>
            <a:off x="811369" y="1738648"/>
            <a:ext cx="5112913" cy="4887016"/>
          </a:xfrm>
        </p:spPr>
        <p:txBody>
          <a:bodyPr>
            <a:normAutofit/>
          </a:bodyPr>
          <a:lstStyle/>
          <a:p>
            <a:pPr>
              <a:lnSpc>
                <a:spcPct val="150000"/>
              </a:lnSpc>
            </a:pPr>
            <a:r>
              <a:rPr lang="zh-CN" altLang="en-US" sz="2400" dirty="0"/>
              <a:t>思路</a:t>
            </a:r>
            <a:r>
              <a:rPr lang="zh-CN" altLang="en-US" sz="2400" dirty="0" smtClean="0"/>
              <a:t>：首先对原集合进行排序，然后每次</a:t>
            </a:r>
            <a:r>
              <a:rPr lang="zh-CN" altLang="en-US" sz="2400" dirty="0"/>
              <a:t>选取一个元素至集合中，为了避免枚举重复的集合，此处要采用定序技巧 </a:t>
            </a:r>
            <a:r>
              <a:rPr lang="en-US" altLang="zh-CN" sz="2400" dirty="0"/>
              <a:t>-- </a:t>
            </a:r>
            <a:r>
              <a:rPr lang="zh-CN" altLang="en-US" sz="2400" dirty="0"/>
              <a:t>除了第一个元素，每次选取必须要比集合中的前一个元素要大</a:t>
            </a:r>
            <a:r>
              <a:rPr lang="zh-CN" altLang="en-US" sz="2400" dirty="0" smtClean="0"/>
              <a:t>！这样可避免例如：</a:t>
            </a:r>
            <a:r>
              <a:rPr lang="en-US" altLang="zh-CN" sz="2400" dirty="0" smtClean="0"/>
              <a:t>{1,2}</a:t>
            </a:r>
            <a:r>
              <a:rPr lang="zh-CN" altLang="en-US" sz="2400" dirty="0" smtClean="0"/>
              <a:t>按照</a:t>
            </a:r>
            <a:r>
              <a:rPr lang="en-US" altLang="zh-CN" sz="2400" dirty="0" smtClean="0"/>
              <a:t>{1,2}</a:t>
            </a:r>
            <a:r>
              <a:rPr lang="zh-CN" altLang="en-US" sz="2400" dirty="0" smtClean="0"/>
              <a:t>和</a:t>
            </a:r>
            <a:r>
              <a:rPr lang="en-US" altLang="zh-CN" sz="2400" dirty="0" smtClean="0"/>
              <a:t>{2,1}</a:t>
            </a:r>
            <a:r>
              <a:rPr lang="zh-CN" altLang="en-US" sz="2400" dirty="0" smtClean="0"/>
              <a:t>多次输出。</a:t>
            </a:r>
            <a:endParaRPr lang="zh-CN" altLang="en-US" sz="2400" dirty="0"/>
          </a:p>
        </p:txBody>
      </p:sp>
      <p:pic>
        <p:nvPicPr>
          <p:cNvPr id="4" name="图片 3"/>
          <p:cNvPicPr>
            <a:picLocks noChangeAspect="1"/>
          </p:cNvPicPr>
          <p:nvPr/>
        </p:nvPicPr>
        <p:blipFill>
          <a:blip r:embed="rId1"/>
          <a:stretch>
            <a:fillRect/>
          </a:stretch>
        </p:blipFill>
        <p:spPr>
          <a:xfrm>
            <a:off x="6210739" y="624110"/>
            <a:ext cx="5819689" cy="6001554"/>
          </a:xfrm>
          <a:prstGeom prst="rect">
            <a:avLst/>
          </a:prstGeom>
        </p:spPr>
      </p:pic>
      <p:sp>
        <p:nvSpPr>
          <p:cNvPr id="5" name="矩形 4"/>
          <p:cNvSpPr/>
          <p:nvPr/>
        </p:nvSpPr>
        <p:spPr>
          <a:xfrm>
            <a:off x="7559900" y="4468969"/>
            <a:ext cx="3490174" cy="3348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txBox="1"/>
          <p:nvPr/>
        </p:nvSpPr>
        <p:spPr>
          <a:xfrm>
            <a:off x="8315828" y="5960812"/>
            <a:ext cx="2734246" cy="7678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dirty="0" smtClean="0">
                <a:solidFill>
                  <a:srgbClr val="FF0000"/>
                </a:solidFill>
              </a:rPr>
              <a:t>输出包含空集</a:t>
            </a:r>
            <a:endParaRPr lang="zh-CN" altLang="en-US" sz="2400" dirty="0">
              <a:solidFill>
                <a:srgbClr val="FF0000"/>
              </a:solidFill>
            </a:endParaRPr>
          </a:p>
        </p:txBody>
      </p:sp>
      <p:sp>
        <p:nvSpPr>
          <p:cNvPr id="7" name="矩形 6"/>
          <p:cNvSpPr/>
          <p:nvPr/>
        </p:nvSpPr>
        <p:spPr>
          <a:xfrm>
            <a:off x="6669111" y="2148644"/>
            <a:ext cx="3490174" cy="14445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04683" y="3541691"/>
            <a:ext cx="1315790" cy="422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bldLvl="0" animBg="1"/>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3922" y="223365"/>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枚举子集</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34422" y="642880"/>
            <a:ext cx="2911642" cy="461665"/>
          </a:xfrm>
          <a:prstGeom prst="rect">
            <a:avLst/>
          </a:prstGeom>
          <a:noFill/>
        </p:spPr>
        <p:txBody>
          <a:bodyPr wrap="square" rtlCol="0">
            <a:spAutoFit/>
          </a:bodyPr>
          <a:lstStyle/>
          <a:p>
            <a:r>
              <a:rPr lang="zh-CN" altLang="en-US" sz="2400" dirty="0"/>
              <a:t>增量构造法</a:t>
            </a:r>
            <a:endParaRPr lang="zh-CN" altLang="en-US" sz="2400" dirty="0"/>
          </a:p>
        </p:txBody>
      </p:sp>
      <p:pic>
        <p:nvPicPr>
          <p:cNvPr id="3" name="图片 2"/>
          <p:cNvPicPr>
            <a:picLocks noChangeAspect="1"/>
          </p:cNvPicPr>
          <p:nvPr/>
        </p:nvPicPr>
        <p:blipFill>
          <a:blip r:embed="rId2"/>
          <a:stretch>
            <a:fillRect/>
          </a:stretch>
        </p:blipFill>
        <p:spPr>
          <a:xfrm>
            <a:off x="334422" y="1123950"/>
            <a:ext cx="11696700" cy="57340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3922" y="223365"/>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枚举子集</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8" name="标题 1"/>
          <p:cNvSpPr txBox="1"/>
          <p:nvPr/>
        </p:nvSpPr>
        <p:spPr>
          <a:xfrm>
            <a:off x="638620" y="683433"/>
            <a:ext cx="5645640" cy="6433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位向量法</a:t>
            </a:r>
            <a:endParaRPr lang="zh-CN" altLang="en-US" sz="3600" dirty="0"/>
          </a:p>
        </p:txBody>
      </p:sp>
      <p:sp>
        <p:nvSpPr>
          <p:cNvPr id="9" name="内容占位符 2"/>
          <p:cNvSpPr txBox="1"/>
          <p:nvPr/>
        </p:nvSpPr>
        <p:spPr>
          <a:xfrm>
            <a:off x="452781" y="1648495"/>
            <a:ext cx="5112913" cy="48870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Light" panose="020B0502040204020203" pitchFamily="34" charset="-122"/>
                <a:ea typeface="微软雅黑 Light" panose="020B0502040204020203" pitchFamily="34" charset="-122"/>
              </a:rPr>
              <a:t>思路：</a:t>
            </a:r>
            <a:r>
              <a:rPr lang="en-US" altLang="zh-CN" sz="2400" dirty="0">
                <a:latin typeface="微软雅黑 Light" panose="020B0502040204020203" pitchFamily="34" charset="-122"/>
                <a:ea typeface="微软雅黑 Light" panose="020B0502040204020203" pitchFamily="34" charset="-122"/>
              </a:rPr>
              <a:t>1</a:t>
            </a:r>
            <a:r>
              <a:rPr lang="zh-CN" altLang="en-US" sz="2400" dirty="0">
                <a:latin typeface="微软雅黑 Light" panose="020B0502040204020203" pitchFamily="34" charset="-122"/>
                <a:ea typeface="微软雅黑 Light" panose="020B0502040204020203" pitchFamily="34" charset="-122"/>
              </a:rPr>
              <a:t>个容量为</a:t>
            </a:r>
            <a:r>
              <a:rPr lang="en-US" altLang="zh-CN" sz="2400" dirty="0">
                <a:latin typeface="微软雅黑 Light" panose="020B0502040204020203" pitchFamily="34" charset="-122"/>
                <a:ea typeface="微软雅黑 Light" panose="020B0502040204020203" pitchFamily="34" charset="-122"/>
              </a:rPr>
              <a:t>N</a:t>
            </a:r>
            <a:r>
              <a:rPr lang="zh-CN" altLang="en-US" sz="2400" dirty="0">
                <a:latin typeface="微软雅黑 Light" panose="020B0502040204020203" pitchFamily="34" charset="-122"/>
                <a:ea typeface="微软雅黑 Light" panose="020B0502040204020203" pitchFamily="34" charset="-122"/>
              </a:rPr>
              <a:t>的集合，每个位置</a:t>
            </a:r>
            <a:r>
              <a:rPr lang="en-US" altLang="zh-CN" sz="2400" dirty="0">
                <a:latin typeface="微软雅黑 Light" panose="020B0502040204020203" pitchFamily="34" charset="-122"/>
                <a:ea typeface="微软雅黑 Light" panose="020B0502040204020203" pitchFamily="34" charset="-122"/>
              </a:rPr>
              <a:t>0~N-1</a:t>
            </a:r>
            <a:r>
              <a:rPr lang="zh-CN" altLang="en-US" sz="2400" dirty="0">
                <a:latin typeface="微软雅黑 Light" panose="020B0502040204020203" pitchFamily="34" charset="-122"/>
                <a:ea typeface="微软雅黑 Light" panose="020B0502040204020203" pitchFamily="34" charset="-122"/>
              </a:rPr>
              <a:t>，对于每个子集，要么被选中，要么没被选中。枚举每一个位置的状态，可得到各种子集。</a:t>
            </a:r>
            <a:endParaRPr lang="en-US" altLang="zh-CN" sz="2400" dirty="0">
              <a:latin typeface="微软雅黑 Light" panose="020B0502040204020203" pitchFamily="34" charset="-122"/>
              <a:ea typeface="微软雅黑 Light" panose="020B0502040204020203" pitchFamily="34" charset="-122"/>
            </a:endParaRPr>
          </a:p>
          <a:p>
            <a:pPr>
              <a:lnSpc>
                <a:spcPct val="150000"/>
              </a:lnSpc>
            </a:pPr>
            <a:endParaRPr lang="en-US" altLang="zh-CN" sz="2400" dirty="0">
              <a:latin typeface="微软雅黑 Light" panose="020B0502040204020203" pitchFamily="34" charset="-122"/>
              <a:ea typeface="微软雅黑 Light" panose="020B0502040204020203" pitchFamily="34" charset="-122"/>
            </a:endParaRPr>
          </a:p>
          <a:p>
            <a:pPr marL="0" indent="0">
              <a:buNone/>
            </a:pPr>
            <a:br>
              <a:rPr lang="zh-CN" altLang="en-US" dirty="0"/>
            </a:br>
            <a:endParaRPr lang="zh-CN" altLang="en-US" sz="2400" dirty="0"/>
          </a:p>
        </p:txBody>
      </p:sp>
      <p:pic>
        <p:nvPicPr>
          <p:cNvPr id="10" name="图片 9"/>
          <p:cNvPicPr>
            <a:picLocks noChangeAspect="1"/>
          </p:cNvPicPr>
          <p:nvPr/>
        </p:nvPicPr>
        <p:blipFill>
          <a:blip r:embed="rId2"/>
          <a:stretch>
            <a:fillRect/>
          </a:stretch>
        </p:blipFill>
        <p:spPr>
          <a:xfrm>
            <a:off x="5914976" y="683433"/>
            <a:ext cx="5860873" cy="5630075"/>
          </a:xfrm>
          <a:prstGeom prst="rect">
            <a:avLst/>
          </a:prstGeom>
        </p:spPr>
      </p:pic>
      <p:sp>
        <p:nvSpPr>
          <p:cNvPr id="11" name="标题 1"/>
          <p:cNvSpPr txBox="1"/>
          <p:nvPr/>
        </p:nvSpPr>
        <p:spPr>
          <a:xfrm>
            <a:off x="9422134" y="4182156"/>
            <a:ext cx="2734246" cy="7678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dirty="0">
                <a:solidFill>
                  <a:srgbClr val="FF0000"/>
                </a:solidFill>
              </a:rPr>
              <a:t>输出包含空集</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09537" y="1609725"/>
            <a:ext cx="11972925" cy="5248275"/>
          </a:xfrm>
          <a:prstGeom prst="rect">
            <a:avLst/>
          </a:prstGeom>
        </p:spPr>
      </p:pic>
      <p:grpSp>
        <p:nvGrpSpPr>
          <p:cNvPr id="14" name="组合 13"/>
          <p:cNvGrpSpPr/>
          <p:nvPr/>
        </p:nvGrpSpPr>
        <p:grpSpPr>
          <a:xfrm>
            <a:off x="143922" y="192588"/>
            <a:ext cx="11887200" cy="369332"/>
            <a:chOff x="143922" y="745038"/>
            <a:chExt cx="11887200" cy="369332"/>
          </a:xfrm>
        </p:grpSpPr>
        <p:sp>
          <p:nvSpPr>
            <p:cNvPr id="15" name="MH_Entry_1"/>
            <p:cNvSpPr/>
            <p:nvPr>
              <p:custDataLst>
                <p:tags r:id="rId2"/>
              </p:custDataLst>
            </p:nvPr>
          </p:nvSpPr>
          <p:spPr>
            <a:xfrm>
              <a:off x="4539167" y="745038"/>
              <a:ext cx="2751619"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4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枚举子集：二进制法</a:t>
              </a:r>
              <a:endParaRPr lang="zh-CN" altLang="en-US" sz="24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9" name="内容占位符 2"/>
          <p:cNvSpPr txBox="1"/>
          <p:nvPr/>
        </p:nvSpPr>
        <p:spPr>
          <a:xfrm>
            <a:off x="0" y="620790"/>
            <a:ext cx="11528612" cy="48870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latin typeface="微软雅黑 Light" panose="020B0502040204020203" pitchFamily="34" charset="-122"/>
                <a:ea typeface="微软雅黑 Light" panose="020B0502040204020203" pitchFamily="34" charset="-122"/>
              </a:rPr>
              <a:t>思路：类似于位向量法，同样也是枚举各个位置的状态，但这次用二进制表示，二进制长度为</a:t>
            </a:r>
            <a:r>
              <a:rPr lang="en-US" altLang="zh-CN" sz="2000" dirty="0">
                <a:latin typeface="微软雅黑 Light" panose="020B0502040204020203" pitchFamily="34" charset="-122"/>
                <a:ea typeface="微软雅黑 Light" panose="020B0502040204020203" pitchFamily="34" charset="-122"/>
              </a:rPr>
              <a:t>N</a:t>
            </a:r>
            <a:r>
              <a:rPr lang="zh-CN" altLang="en-US" sz="2000" dirty="0">
                <a:latin typeface="微软雅黑 Light" panose="020B0502040204020203" pitchFamily="34" charset="-122"/>
                <a:ea typeface="微软雅黑 Light" panose="020B0502040204020203" pitchFamily="34" charset="-122"/>
              </a:rPr>
              <a:t>，与原集合大小相同。二进制的第 </a:t>
            </a:r>
            <a:r>
              <a:rPr lang="en-US" altLang="zh-CN" sz="2000" dirty="0" err="1">
                <a:latin typeface="微软雅黑 Light" panose="020B0502040204020203" pitchFamily="34" charset="-122"/>
                <a:ea typeface="微软雅黑 Light" panose="020B0502040204020203" pitchFamily="34" charset="-122"/>
              </a:rPr>
              <a:t>i</a:t>
            </a:r>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位代表原集合中的第 </a:t>
            </a:r>
            <a:r>
              <a:rPr lang="en-US" altLang="zh-CN" sz="2000" dirty="0" err="1">
                <a:latin typeface="微软雅黑 Light" panose="020B0502040204020203" pitchFamily="34" charset="-122"/>
                <a:ea typeface="微软雅黑 Light" panose="020B0502040204020203" pitchFamily="34" charset="-122"/>
              </a:rPr>
              <a:t>i</a:t>
            </a:r>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位是否被选中，枚举各种情况。</a:t>
            </a:r>
            <a:endParaRPr lang="zh-CN" altLang="en-US" sz="2000" dirty="0">
              <a:latin typeface="微软雅黑 Light" panose="020B0502040204020203" pitchFamily="34" charset="-122"/>
              <a:ea typeface="微软雅黑 Light" panose="020B0502040204020203" pitchFamily="34" charset="-122"/>
            </a:endParaRPr>
          </a:p>
          <a:p>
            <a:pPr>
              <a:lnSpc>
                <a:spcPct val="150000"/>
              </a:lnSpc>
            </a:pPr>
            <a:endParaRPr lang="zh-CN"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5" dirty="0">
                <a:latin typeface="Myriad Pro Light" panose="020B0603030403020204" pitchFamily="34" charset="0"/>
              </a:rPr>
              <a:t>Part five</a:t>
            </a:r>
            <a:endParaRPr lang="zh-CN" altLang="en-US" sz="4265" dirty="0">
              <a:latin typeface="Myriad Pro Light" panose="020B0603030403020204" pitchFamily="34" charset="0"/>
            </a:endParaRPr>
          </a:p>
        </p:txBody>
      </p:sp>
      <p:sp>
        <p:nvSpPr>
          <p:cNvPr id="5" name="矩形 4"/>
          <p:cNvSpPr/>
          <p:nvPr/>
        </p:nvSpPr>
        <p:spPr>
          <a:xfrm>
            <a:off x="3875314" y="3023989"/>
            <a:ext cx="4295964" cy="584775"/>
          </a:xfrm>
          <a:prstGeom prst="rect">
            <a:avLst/>
          </a:prstGeom>
          <a:ln>
            <a:noFill/>
          </a:ln>
        </p:spPr>
        <p:txBody>
          <a:bodyPr wrap="square">
            <a:spAutoFit/>
          </a:bodyPr>
          <a:lstStyle/>
          <a:p>
            <a:pPr algn="ctr"/>
            <a:r>
              <a:rPr lang="zh-CN" altLang="en-US" sz="3200" dirty="0">
                <a:latin typeface="+mn-ea"/>
              </a:rPr>
              <a:t>四皇后</a:t>
            </a:r>
            <a:endParaRPr lang="zh-CN" altLang="en-US" sz="3200" dirty="0">
              <a:latin typeface="+mn-ea"/>
            </a:endParaRPr>
          </a:p>
        </p:txBody>
      </p:sp>
      <p:grpSp>
        <p:nvGrpSpPr>
          <p:cNvPr id="6" name="组合 5"/>
          <p:cNvGrpSpPr/>
          <p:nvPr/>
        </p:nvGrpSpPr>
        <p:grpSpPr>
          <a:xfrm>
            <a:off x="3875314" y="2444568"/>
            <a:ext cx="4295963" cy="871810"/>
            <a:chOff x="2906485" y="1833428"/>
            <a:chExt cx="3221971" cy="653859"/>
          </a:xfrm>
        </p:grpSpPr>
        <p:cxnSp>
          <p:nvCxnSpPr>
            <p:cNvPr id="7" name="肘形连接符 6"/>
            <p:cNvCxnSpPr>
              <a:stCxn id="4" idx="3"/>
              <a:endCxn id="5" idx="3"/>
            </p:cNvCxnSpPr>
            <p:nvPr/>
          </p:nvCxnSpPr>
          <p:spPr>
            <a:xfrm>
              <a:off x="5651498" y="1833430"/>
              <a:ext cx="476958" cy="653857"/>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1"/>
              <a:endCxn id="5" idx="1"/>
            </p:cNvCxnSpPr>
            <p:nvPr/>
          </p:nvCxnSpPr>
          <p:spPr>
            <a:xfrm rot="10800000" flipV="1">
              <a:off x="2906485" y="1833428"/>
              <a:ext cx="586014" cy="653856"/>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6000"/>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3922" y="223365"/>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9" name="内容占位符 2"/>
          <p:cNvSpPr txBox="1"/>
          <p:nvPr/>
        </p:nvSpPr>
        <p:spPr>
          <a:xfrm>
            <a:off x="1369207" y="1049619"/>
            <a:ext cx="9457899" cy="41233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t>在</a:t>
            </a:r>
            <a:r>
              <a:rPr lang="en-US" altLang="zh-CN" sz="2400" dirty="0"/>
              <a:t>4</a:t>
            </a:r>
            <a:r>
              <a:rPr lang="en-US" altLang="zh-CN" sz="2400" dirty="0">
                <a:sym typeface="Wingdings 2" panose="05020102010507070707" pitchFamily="18" charset="2"/>
              </a:rPr>
              <a:t>4</a:t>
            </a:r>
            <a:r>
              <a:rPr lang="zh-CN" altLang="en-US" sz="2400" dirty="0">
                <a:sym typeface="Wingdings 2" panose="05020102010507070707" pitchFamily="18" charset="2"/>
              </a:rPr>
              <a:t>的棋盘上放置</a:t>
            </a:r>
            <a:r>
              <a:rPr lang="en-US" altLang="zh-CN" sz="2400" dirty="0">
                <a:sym typeface="Wingdings 2" panose="05020102010507070707" pitchFamily="18" charset="2"/>
              </a:rPr>
              <a:t>4</a:t>
            </a:r>
            <a:r>
              <a:rPr lang="zh-CN" altLang="en-US" sz="2400" dirty="0">
                <a:sym typeface="Wingdings 2" panose="05020102010507070707" pitchFamily="18" charset="2"/>
              </a:rPr>
              <a:t>个皇后，使得它们互不攻击，此时每个皇后的攻击范围为同行同列和同对角线，要求找出所有解，如图所示。</a:t>
            </a:r>
            <a:endParaRPr lang="zh-CN" altLang="en-US" sz="2400" dirty="0"/>
          </a:p>
        </p:txBody>
      </p:sp>
      <p:pic>
        <p:nvPicPr>
          <p:cNvPr id="10" name="图片 9"/>
          <p:cNvPicPr>
            <a:picLocks noChangeAspect="1"/>
          </p:cNvPicPr>
          <p:nvPr/>
        </p:nvPicPr>
        <p:blipFill>
          <a:blip r:embed="rId2"/>
          <a:stretch>
            <a:fillRect/>
          </a:stretch>
        </p:blipFill>
        <p:spPr>
          <a:xfrm>
            <a:off x="2403331" y="2737286"/>
            <a:ext cx="2659670" cy="2435698"/>
          </a:xfrm>
          <a:prstGeom prst="rect">
            <a:avLst/>
          </a:prstGeom>
        </p:spPr>
      </p:pic>
      <p:pic>
        <p:nvPicPr>
          <p:cNvPr id="11" name="图片 10"/>
          <p:cNvPicPr>
            <a:picLocks noChangeAspect="1"/>
          </p:cNvPicPr>
          <p:nvPr/>
        </p:nvPicPr>
        <p:blipFill>
          <a:blip r:embed="rId3"/>
          <a:stretch>
            <a:fillRect/>
          </a:stretch>
        </p:blipFill>
        <p:spPr>
          <a:xfrm>
            <a:off x="6329123" y="2737286"/>
            <a:ext cx="2658390" cy="2435698"/>
          </a:xfrm>
          <a:prstGeom prst="rect">
            <a:avLst/>
          </a:prstGeom>
        </p:spPr>
      </p:pic>
      <p:sp>
        <p:nvSpPr>
          <p:cNvPr id="12" name="矩形 11"/>
          <p:cNvSpPr/>
          <p:nvPr/>
        </p:nvSpPr>
        <p:spPr>
          <a:xfrm>
            <a:off x="1814211" y="5300897"/>
            <a:ext cx="3837910" cy="461665"/>
          </a:xfrm>
          <a:prstGeom prst="rect">
            <a:avLst/>
          </a:prstGeom>
        </p:spPr>
        <p:txBody>
          <a:bodyPr wrap="none">
            <a:spAutoFit/>
          </a:bodyPr>
          <a:lstStyle/>
          <a:p>
            <a:r>
              <a:rPr lang="en-US" altLang="zh-CN" sz="2400" dirty="0"/>
              <a:t>Q</a:t>
            </a:r>
            <a:r>
              <a:rPr lang="zh-CN" altLang="en-US" sz="2400" dirty="0"/>
              <a:t>能攻击的范围用灰色填充</a:t>
            </a:r>
            <a:endParaRPr lang="zh-CN" altLang="en-US" sz="2400" dirty="0"/>
          </a:p>
        </p:txBody>
      </p:sp>
      <p:sp>
        <p:nvSpPr>
          <p:cNvPr id="13" name="矩形 12"/>
          <p:cNvSpPr/>
          <p:nvPr/>
        </p:nvSpPr>
        <p:spPr>
          <a:xfrm>
            <a:off x="5873214" y="5288991"/>
            <a:ext cx="3570208" cy="461665"/>
          </a:xfrm>
          <a:prstGeom prst="rect">
            <a:avLst/>
          </a:prstGeom>
        </p:spPr>
        <p:txBody>
          <a:bodyPr wrap="none">
            <a:spAutoFit/>
          </a:bodyPr>
          <a:lstStyle/>
          <a:p>
            <a:r>
              <a:rPr lang="zh-CN" altLang="en-US" sz="2400" dirty="0"/>
              <a:t>满足条件的一种放置方法</a:t>
            </a:r>
            <a:endParaRPr lang="zh-CN" altLang="en-US" sz="2400" dirty="0"/>
          </a:p>
        </p:txBody>
      </p:sp>
      <p:cxnSp>
        <p:nvCxnSpPr>
          <p:cNvPr id="18" name="直接连接符 17"/>
          <p:cNvCxnSpPr/>
          <p:nvPr/>
        </p:nvCxnSpPr>
        <p:spPr>
          <a:xfrm flipV="1">
            <a:off x="2403331" y="2905607"/>
            <a:ext cx="1860924" cy="159698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628639" y="3652581"/>
            <a:ext cx="217559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452886" y="2905607"/>
            <a:ext cx="0" cy="21250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28639" y="2995761"/>
            <a:ext cx="2220239" cy="19374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3922" y="223365"/>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7" name="内容占位符 2">
                <a:extLst>
                  <a:ext uri="{FF2B5EF4-FFF2-40B4-BE49-F238E27FC236}">
                    <ele attr="{77BEF009-8C7A-4B46-9B94-BB75CD77A970}"/>
                  </a:ext>
                </a:extLst>
              </p:cNvPr>
              <p:cNvSpPr txBox="1">
                <a:spLocks/>
              </p:cNvSpPr>
              <p:nvPr/>
            </p:nvSpPr>
            <p:spPr>
              <a:xfrm>
                <a:off x="1372139" y="821407"/>
                <a:ext cx="9976063" cy="521518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srgbClr val="FF0000"/>
                    </a:solidFill>
                  </a:rPr>
                  <a:t>解题思路</a:t>
                </a:r>
                <a:r>
                  <a:rPr lang="en-US" altLang="zh-CN" sz="2400" dirty="0">
                    <a:solidFill>
                      <a:srgbClr val="FF0000"/>
                    </a:solidFill>
                  </a:rPr>
                  <a:t>1</a:t>
                </a:r>
                <a:r>
                  <a:rPr lang="zh-CN" altLang="en-US" sz="2400" dirty="0">
                    <a:solidFill>
                      <a:srgbClr val="FF0000"/>
                    </a:solidFill>
                  </a:rPr>
                  <a:t>：</a:t>
                </a:r>
                <a:r>
                  <a:rPr lang="zh-CN" altLang="en-US" sz="2400" dirty="0"/>
                  <a:t>把问题转化为“从</a:t>
                </a:r>
                <a:r>
                  <a:rPr lang="en-US" altLang="zh-CN" sz="2400" dirty="0"/>
                  <a:t>16</a:t>
                </a:r>
                <a:r>
                  <a:rPr lang="zh-CN" altLang="en-US" sz="2400" dirty="0"/>
                  <a:t>个格子中选取一个子集，使得子集中刚好有</a:t>
                </a:r>
                <a:r>
                  <a:rPr lang="en-US" altLang="zh-CN" sz="2400" dirty="0"/>
                  <a:t>4</a:t>
                </a:r>
                <a:r>
                  <a:rPr lang="zh-CN" altLang="en-US" sz="2400" dirty="0"/>
                  <a:t>个格子，且任意两个格子都不在同一行、同一列或同一个对角线上”。共有</a:t>
                </a:r>
                <a:r>
                  <a:rPr lang="en-US" altLang="zh-CN" sz="2400" dirty="0"/>
                  <a:t>2</a:t>
                </a:r>
                <a:r>
                  <a:rPr lang="en-US" altLang="zh-CN" sz="2400" baseline="30000" dirty="0"/>
                  <a:t>16</a:t>
                </a:r>
                <a:r>
                  <a:rPr lang="en-US" altLang="zh-CN" sz="2400" dirty="0"/>
                  <a:t>=</a:t>
                </a:r>
                <a:r>
                  <a:rPr lang="en-US" altLang="zh-CN" sz="2400" dirty="0">
                    <a:solidFill>
                      <a:srgbClr val="FF0000"/>
                    </a:solidFill>
                  </a:rPr>
                  <a:t>65536</a:t>
                </a:r>
                <a:r>
                  <a:rPr lang="zh-CN" altLang="en-US" sz="2400" dirty="0"/>
                  <a:t>种方案。</a:t>
                </a:r>
                <a:r>
                  <a:rPr lang="zh-CN" altLang="en-US" sz="2400" dirty="0">
                    <a:solidFill>
                      <a:srgbClr val="FF0000"/>
                    </a:solidFill>
                  </a:rPr>
                  <a:t>（枚举子集）</a:t>
                </a:r>
                <a:endParaRPr lang="en-US" altLang="zh-CN" sz="2400" dirty="0">
                  <a:solidFill>
                    <a:srgbClr val="FF0000"/>
                  </a:solidFill>
                </a:endParaRPr>
              </a:p>
              <a:p>
                <a:pPr>
                  <a:lnSpc>
                    <a:spcPct val="150000"/>
                  </a:lnSpc>
                </a:pPr>
                <a:r>
                  <a:rPr lang="zh-CN" altLang="en-US" sz="2400" dirty="0">
                    <a:solidFill>
                      <a:srgbClr val="FF0000"/>
                    </a:solidFill>
                  </a:rPr>
                  <a:t>解题思路</a:t>
                </a:r>
                <a:r>
                  <a:rPr lang="en-US" altLang="zh-CN" sz="2400" dirty="0">
                    <a:solidFill>
                      <a:srgbClr val="FF0000"/>
                    </a:solidFill>
                  </a:rPr>
                  <a:t>2</a:t>
                </a:r>
                <a:r>
                  <a:rPr lang="zh-CN" altLang="en-US" sz="2400" dirty="0"/>
                  <a:t>：把问题转化为“从</a:t>
                </a:r>
                <a:r>
                  <a:rPr lang="en-US" altLang="zh-CN" sz="2400" dirty="0"/>
                  <a:t>16</a:t>
                </a:r>
                <a:r>
                  <a:rPr lang="zh-CN" altLang="en-US" sz="2400" dirty="0"/>
                  <a:t>个格子中选取</a:t>
                </a:r>
                <a:r>
                  <a:rPr lang="en-US" altLang="zh-CN" sz="2400" dirty="0"/>
                  <a:t>4</a:t>
                </a:r>
                <a:r>
                  <a:rPr lang="zh-CN" altLang="en-US" sz="2400" dirty="0"/>
                  <a:t>个格子，使得这</a:t>
                </a:r>
                <a:r>
                  <a:rPr lang="en-US" altLang="zh-CN" sz="2400" dirty="0"/>
                  <a:t>4</a:t>
                </a:r>
                <a:r>
                  <a:rPr lang="zh-CN" altLang="en-US" sz="2400" dirty="0"/>
                  <a:t>个格子任意两个格子都不在同一行、同一列或同一个对角线上”。共有</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smtClean="0">
                            <a:latin typeface="Cambria Math" panose="02040503050406030204" pitchFamily="18" charset="0"/>
                          </a:rPr>
                          <m:t>𝐶</m:t>
                        </m:r>
                      </m:e>
                      <m:sub>
                        <m:r>
                          <a:rPr lang="en-US" altLang="zh-CN" sz="2400" i="1" smtClean="0">
                            <a:latin typeface="Cambria Math" panose="02040503050406030204" pitchFamily="18" charset="0"/>
                          </a:rPr>
                          <m:t>16</m:t>
                        </m:r>
                      </m:sub>
                      <m:sup>
                        <m:r>
                          <a:rPr lang="en-US" altLang="zh-CN" sz="2400" i="1" smtClean="0">
                            <a:latin typeface="Cambria Math" panose="02040503050406030204" pitchFamily="18" charset="0"/>
                          </a:rPr>
                          <m:t>4</m:t>
                        </m:r>
                      </m:sup>
                    </m:sSubSup>
                  </m:oMath>
                </a14:m>
                <a:r>
                  <a:rPr lang="en-US" altLang="zh-CN" sz="2400" dirty="0"/>
                  <a:t>=</a:t>
                </a:r>
                <a:r>
                  <a:rPr lang="en-US" altLang="zh-CN" sz="2400" dirty="0">
                    <a:solidFill>
                      <a:srgbClr val="FF0000"/>
                    </a:solidFill>
                  </a:rPr>
                  <a:t>1820</a:t>
                </a:r>
                <a:r>
                  <a:rPr lang="zh-CN" altLang="en-US" sz="2400" dirty="0"/>
                  <a:t>种方案。</a:t>
                </a:r>
                <a:r>
                  <a:rPr lang="zh-CN" altLang="en-US" sz="2400" dirty="0">
                    <a:solidFill>
                      <a:srgbClr val="FF0000"/>
                    </a:solidFill>
                  </a:rPr>
                  <a:t>（组合数学）</a:t>
                </a:r>
                <a:endParaRPr lang="en-US" altLang="zh-CN" sz="2400" dirty="0">
                  <a:solidFill>
                    <a:srgbClr val="FF0000"/>
                  </a:solidFill>
                </a:endParaRPr>
              </a:p>
              <a:p>
                <a:pPr>
                  <a:lnSpc>
                    <a:spcPct val="150000"/>
                  </a:lnSpc>
                </a:pPr>
                <a:r>
                  <a:rPr lang="zh-CN" altLang="en-US" sz="2400" dirty="0">
                    <a:solidFill>
                      <a:srgbClr val="FF0000"/>
                    </a:solidFill>
                  </a:rPr>
                  <a:t>解题思路</a:t>
                </a:r>
                <a:r>
                  <a:rPr lang="en-US" altLang="zh-CN" sz="2400" dirty="0">
                    <a:solidFill>
                      <a:srgbClr val="FF0000"/>
                    </a:solidFill>
                  </a:rPr>
                  <a:t>3</a:t>
                </a:r>
                <a:r>
                  <a:rPr lang="zh-CN" altLang="en-US" sz="2400" dirty="0"/>
                  <a:t>：通过分析发现，恰好每行每列各放置一个皇后。如果用</a:t>
                </a:r>
                <a:r>
                  <a:rPr lang="en-US" altLang="zh-CN" sz="2400" dirty="0"/>
                  <a:t>C[x]</a:t>
                </a:r>
                <a:r>
                  <a:rPr lang="zh-CN" altLang="en-US" sz="2400" dirty="0"/>
                  <a:t>表示第</a:t>
                </a:r>
                <a:r>
                  <a:rPr lang="en-US" altLang="zh-CN" sz="2400" dirty="0"/>
                  <a:t>x</a:t>
                </a:r>
                <a:r>
                  <a:rPr lang="zh-CN" altLang="en-US" sz="2400" dirty="0"/>
                  <a:t>行放置皇后的列序号，则问题变成了全排列生成问题。共有</a:t>
                </a:r>
                <a:r>
                  <a:rPr lang="en-US" altLang="zh-CN" sz="2400" dirty="0"/>
                  <a:t>4!=</a:t>
                </a:r>
                <a:r>
                  <a:rPr lang="en-US" altLang="zh-CN" sz="2400" dirty="0">
                    <a:solidFill>
                      <a:srgbClr val="FF0000"/>
                    </a:solidFill>
                  </a:rPr>
                  <a:t>24</a:t>
                </a:r>
                <a:r>
                  <a:rPr lang="zh-CN" altLang="en-US" sz="2400" dirty="0"/>
                  <a:t>种方案。</a:t>
                </a:r>
                <a:r>
                  <a:rPr lang="zh-CN" altLang="en-US" sz="2400" dirty="0">
                    <a:solidFill>
                      <a:srgbClr val="FF0000"/>
                    </a:solidFill>
                  </a:rPr>
                  <a:t>（枚举排列，</a:t>
                </a:r>
                <a:r>
                  <a:rPr lang="en-US" altLang="zh-CN" sz="2400" dirty="0">
                    <a:solidFill>
                      <a:srgbClr val="FF0000"/>
                    </a:solidFill>
                  </a:rPr>
                  <a:t>C[x]={0,1,2,3}</a:t>
                </a:r>
                <a:r>
                  <a:rPr lang="zh-CN" altLang="en-US" sz="2400" dirty="0">
                    <a:solidFill>
                      <a:srgbClr val="FF0000"/>
                    </a:solidFill>
                  </a:rPr>
                  <a:t>）</a:t>
                </a:r>
                <a:endParaRPr lang="en-US" altLang="zh-CN" sz="2400" dirty="0">
                  <a:solidFill>
                    <a:srgbClr val="FF0000"/>
                  </a:solidFill>
                </a:endParaRPr>
              </a:p>
              <a:p>
                <a:endParaRPr lang="zh-CN" altLang="en-US" baseline="30000" dirty="0"/>
              </a:p>
            </p:txBody>
          </p:sp>
        </mc:Choice>
        <mc:Fallback>
          <p:sp>
            <p:nvSpPr>
              <p:cNvPr id="7" name="内容占位符 2"/>
              <p:cNvSpPr txBox="1">
                <a:spLocks noRot="1" noChangeAspect="1" noMove="1" noResize="1" noEditPoints="1" noAdjustHandles="1" noChangeArrowheads="1" noChangeShapeType="1" noTextEdit="1"/>
              </p:cNvSpPr>
              <p:nvPr/>
            </p:nvSpPr>
            <p:spPr>
              <a:xfrm>
                <a:off x="1372139" y="821407"/>
                <a:ext cx="9976063" cy="5215186"/>
              </a:xfrm>
              <a:prstGeom prst="rect">
                <a:avLst/>
              </a:prstGeom>
              <a:blipFill rotWithShape="1">
                <a:blip r:embed="rId2"/>
                <a:stretch>
                  <a:fillRect l="-794" r="-367"/>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3922" y="223365"/>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8" name="内容占位符 2"/>
          <p:cNvSpPr txBox="1"/>
          <p:nvPr/>
        </p:nvSpPr>
        <p:spPr>
          <a:xfrm>
            <a:off x="1217150" y="910117"/>
            <a:ext cx="9757699" cy="50377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解题思路</a:t>
            </a:r>
            <a:r>
              <a:rPr lang="en-US" altLang="zh-CN"/>
              <a:t>3</a:t>
            </a:r>
            <a:r>
              <a:rPr lang="zh-CN" altLang="en-US"/>
              <a:t>：枚举</a:t>
            </a:r>
            <a:r>
              <a:rPr lang="en-US" altLang="zh-CN"/>
              <a:t>C[x]={0,1,2,3}</a:t>
            </a:r>
            <a:r>
              <a:rPr lang="zh-CN" altLang="en-US"/>
              <a:t>的全排列</a:t>
            </a:r>
            <a:endParaRPr lang="en-US" altLang="zh-CN"/>
          </a:p>
          <a:p>
            <a:r>
              <a:rPr lang="en-US" altLang="zh-CN"/>
              <a:t>Eg</a:t>
            </a:r>
            <a:r>
              <a:rPr lang="zh-CN" altLang="en-US"/>
              <a:t>：先枚举</a:t>
            </a:r>
            <a:r>
              <a:rPr lang="en-US" altLang="zh-CN"/>
              <a:t>C[0]=0</a:t>
            </a:r>
            <a:r>
              <a:rPr lang="zh-CN" altLang="en-US"/>
              <a:t>，后面</a:t>
            </a:r>
            <a:r>
              <a:rPr lang="en-US" altLang="zh-CN"/>
              <a:t>C[1]</a:t>
            </a:r>
            <a:r>
              <a:rPr lang="zh-CN" altLang="en-US"/>
              <a:t>可选取</a:t>
            </a:r>
            <a:r>
              <a:rPr lang="en-US" altLang="zh-CN"/>
              <a:t>{1,2,3}</a:t>
            </a:r>
            <a:r>
              <a:rPr lang="zh-CN" altLang="en-US"/>
              <a:t>中的任意一个元素。</a:t>
            </a:r>
            <a:endParaRPr lang="zh-CN" altLang="en-US" dirty="0"/>
          </a:p>
        </p:txBody>
      </p:sp>
      <p:pic>
        <p:nvPicPr>
          <p:cNvPr id="9" name="图片 8"/>
          <p:cNvPicPr>
            <a:picLocks noChangeAspect="1"/>
          </p:cNvPicPr>
          <p:nvPr/>
        </p:nvPicPr>
        <p:blipFill>
          <a:blip r:embed="rId2"/>
          <a:stretch>
            <a:fillRect/>
          </a:stretch>
        </p:blipFill>
        <p:spPr>
          <a:xfrm>
            <a:off x="1545814" y="2964052"/>
            <a:ext cx="2827455" cy="2604235"/>
          </a:xfrm>
          <a:prstGeom prst="rect">
            <a:avLst/>
          </a:prstGeom>
        </p:spPr>
      </p:pic>
      <p:sp>
        <p:nvSpPr>
          <p:cNvPr id="10" name="矩形 9"/>
          <p:cNvSpPr/>
          <p:nvPr/>
        </p:nvSpPr>
        <p:spPr>
          <a:xfrm>
            <a:off x="2209580" y="5621024"/>
            <a:ext cx="1774209" cy="461665"/>
          </a:xfrm>
          <a:prstGeom prst="rect">
            <a:avLst/>
          </a:prstGeom>
        </p:spPr>
        <p:txBody>
          <a:bodyPr wrap="square">
            <a:spAutoFit/>
          </a:bodyPr>
          <a:lstStyle/>
          <a:p>
            <a:r>
              <a:rPr lang="en-US" altLang="zh-CN" sz="2400" b="1" dirty="0"/>
              <a:t>C[0]=0</a:t>
            </a:r>
            <a:r>
              <a:rPr lang="zh-CN" altLang="en-US" sz="2400" b="1" dirty="0"/>
              <a:t>时</a:t>
            </a:r>
            <a:endParaRPr lang="zh-CN" altLang="en-US" sz="2400" b="1" dirty="0"/>
          </a:p>
        </p:txBody>
      </p:sp>
      <p:sp>
        <p:nvSpPr>
          <p:cNvPr id="11" name="矩形 10"/>
          <p:cNvSpPr/>
          <p:nvPr/>
        </p:nvSpPr>
        <p:spPr>
          <a:xfrm>
            <a:off x="5226778" y="2835008"/>
            <a:ext cx="5512652" cy="2862322"/>
          </a:xfrm>
          <a:prstGeom prst="rect">
            <a:avLst/>
          </a:prstGeom>
        </p:spPr>
        <p:txBody>
          <a:bodyPr wrap="square">
            <a:spAutoFit/>
          </a:bodyPr>
          <a:lstStyle/>
          <a:p>
            <a:pPr>
              <a:lnSpc>
                <a:spcPct val="150000"/>
              </a:lnSpc>
            </a:pPr>
            <a:r>
              <a:rPr lang="zh-CN" altLang="en-US" sz="2400" dirty="0"/>
              <a:t>发现利用验证条件判断当</a:t>
            </a:r>
            <a:r>
              <a:rPr lang="en-US" altLang="zh-CN" sz="2400" dirty="0"/>
              <a:t>C[0]=0</a:t>
            </a:r>
            <a:r>
              <a:rPr lang="zh-CN" altLang="en-US" sz="2400" dirty="0"/>
              <a:t>时，</a:t>
            </a:r>
            <a:r>
              <a:rPr lang="en-US" altLang="zh-CN" sz="2400" dirty="0"/>
              <a:t> </a:t>
            </a:r>
            <a:r>
              <a:rPr lang="en-US" altLang="zh-CN" sz="2400" dirty="0">
                <a:solidFill>
                  <a:srgbClr val="FF0000"/>
                </a:solidFill>
              </a:rPr>
              <a:t>C[1]=1</a:t>
            </a:r>
            <a:r>
              <a:rPr lang="zh-CN" altLang="en-US" sz="2400" dirty="0">
                <a:solidFill>
                  <a:srgbClr val="FF0000"/>
                </a:solidFill>
              </a:rPr>
              <a:t>不可选</a:t>
            </a:r>
            <a:r>
              <a:rPr lang="zh-CN" altLang="en-US" sz="2400" dirty="0"/>
              <a:t>，因此以</a:t>
            </a:r>
            <a:r>
              <a:rPr lang="en-US" altLang="zh-CN" sz="2400" dirty="0"/>
              <a:t>{0,1}</a:t>
            </a:r>
            <a:r>
              <a:rPr lang="zh-CN" altLang="en-US" sz="2400" dirty="0"/>
              <a:t>开头的全排列</a:t>
            </a:r>
            <a:r>
              <a:rPr lang="en-US" altLang="zh-CN" sz="2400" dirty="0">
                <a:solidFill>
                  <a:srgbClr val="FF0000"/>
                </a:solidFill>
              </a:rPr>
              <a:t>{0,1,2,3}</a:t>
            </a:r>
            <a:r>
              <a:rPr lang="zh-CN" altLang="en-US" sz="2400" dirty="0">
                <a:solidFill>
                  <a:srgbClr val="FF0000"/>
                </a:solidFill>
              </a:rPr>
              <a:t>和</a:t>
            </a:r>
            <a:r>
              <a:rPr lang="en-US" altLang="zh-CN" sz="2400" dirty="0">
                <a:solidFill>
                  <a:srgbClr val="FF0000"/>
                </a:solidFill>
              </a:rPr>
              <a:t>{0,1,3,2}</a:t>
            </a:r>
            <a:r>
              <a:rPr lang="zh-CN" altLang="en-US" sz="2400" dirty="0">
                <a:solidFill>
                  <a:srgbClr val="FF0000"/>
                </a:solidFill>
              </a:rPr>
              <a:t>根本就不用枚举</a:t>
            </a:r>
            <a:r>
              <a:rPr lang="zh-CN" altLang="en-US" sz="2400" dirty="0"/>
              <a:t>，不用再进一步递归完成全排列的生成，可以直接开始接着枚举</a:t>
            </a:r>
            <a:r>
              <a:rPr lang="en-US" altLang="zh-CN" sz="2400" dirty="0"/>
              <a:t>C[1]=2</a:t>
            </a:r>
            <a:r>
              <a:rPr lang="zh-CN" altLang="en-US" sz="2400" dirty="0"/>
              <a:t>的情况。</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3922" y="223365"/>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stretch>
            <a:fillRect/>
          </a:stretch>
        </p:blipFill>
        <p:spPr>
          <a:xfrm>
            <a:off x="3215531" y="4007646"/>
            <a:ext cx="1232170" cy="990844"/>
          </a:xfrm>
          <a:prstGeom prst="rect">
            <a:avLst/>
          </a:prstGeom>
        </p:spPr>
      </p:pic>
      <p:pic>
        <p:nvPicPr>
          <p:cNvPr id="35" name="图片 34"/>
          <p:cNvPicPr>
            <a:picLocks noChangeAspect="1"/>
          </p:cNvPicPr>
          <p:nvPr/>
        </p:nvPicPr>
        <p:blipFill>
          <a:blip r:embed="rId3"/>
          <a:stretch>
            <a:fillRect/>
          </a:stretch>
        </p:blipFill>
        <p:spPr>
          <a:xfrm>
            <a:off x="394957" y="3067400"/>
            <a:ext cx="2718396" cy="990844"/>
          </a:xfrm>
          <a:prstGeom prst="rect">
            <a:avLst/>
          </a:prstGeom>
        </p:spPr>
      </p:pic>
      <p:pic>
        <p:nvPicPr>
          <p:cNvPr id="36" name="图片 35"/>
          <p:cNvPicPr>
            <a:picLocks noChangeAspect="1"/>
          </p:cNvPicPr>
          <p:nvPr/>
        </p:nvPicPr>
        <p:blipFill>
          <a:blip r:embed="rId4"/>
          <a:stretch>
            <a:fillRect/>
          </a:stretch>
        </p:blipFill>
        <p:spPr>
          <a:xfrm>
            <a:off x="8786130" y="622491"/>
            <a:ext cx="1810280" cy="1685764"/>
          </a:xfrm>
          <a:prstGeom prst="rect">
            <a:avLst/>
          </a:prstGeom>
        </p:spPr>
      </p:pic>
      <p:pic>
        <p:nvPicPr>
          <p:cNvPr id="37" name="图片 36"/>
          <p:cNvPicPr>
            <a:picLocks noChangeAspect="1"/>
          </p:cNvPicPr>
          <p:nvPr/>
        </p:nvPicPr>
        <p:blipFill>
          <a:blip r:embed="rId5"/>
          <a:stretch>
            <a:fillRect/>
          </a:stretch>
        </p:blipFill>
        <p:spPr>
          <a:xfrm>
            <a:off x="2169722" y="531142"/>
            <a:ext cx="5789018" cy="1596013"/>
          </a:xfrm>
          <a:prstGeom prst="rect">
            <a:avLst/>
          </a:prstGeom>
        </p:spPr>
      </p:pic>
      <p:pic>
        <p:nvPicPr>
          <p:cNvPr id="38" name="图片 37"/>
          <p:cNvPicPr>
            <a:picLocks noChangeAspect="1"/>
          </p:cNvPicPr>
          <p:nvPr/>
        </p:nvPicPr>
        <p:blipFill>
          <a:blip r:embed="rId6"/>
          <a:stretch>
            <a:fillRect/>
          </a:stretch>
        </p:blipFill>
        <p:spPr>
          <a:xfrm>
            <a:off x="922353" y="2060116"/>
            <a:ext cx="1803795" cy="1041656"/>
          </a:xfrm>
          <a:prstGeom prst="rect">
            <a:avLst/>
          </a:prstGeom>
        </p:spPr>
      </p:pic>
      <p:sp>
        <p:nvSpPr>
          <p:cNvPr id="39" name="乘号 38"/>
          <p:cNvSpPr/>
          <p:nvPr/>
        </p:nvSpPr>
        <p:spPr>
          <a:xfrm>
            <a:off x="1064525" y="2725383"/>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7"/>
          <a:stretch>
            <a:fillRect/>
          </a:stretch>
        </p:blipFill>
        <p:spPr>
          <a:xfrm>
            <a:off x="2313634" y="2073763"/>
            <a:ext cx="1232170" cy="1041656"/>
          </a:xfrm>
          <a:prstGeom prst="rect">
            <a:avLst/>
          </a:prstGeom>
        </p:spPr>
      </p:pic>
      <p:pic>
        <p:nvPicPr>
          <p:cNvPr id="41" name="图片 40"/>
          <p:cNvPicPr>
            <a:picLocks noChangeAspect="1"/>
          </p:cNvPicPr>
          <p:nvPr/>
        </p:nvPicPr>
        <p:blipFill>
          <a:blip r:embed="rId8"/>
          <a:stretch>
            <a:fillRect/>
          </a:stretch>
        </p:blipFill>
        <p:spPr>
          <a:xfrm>
            <a:off x="6650756" y="2818052"/>
            <a:ext cx="1887504" cy="1718622"/>
          </a:xfrm>
          <a:prstGeom prst="rect">
            <a:avLst/>
          </a:prstGeom>
        </p:spPr>
      </p:pic>
      <p:sp>
        <p:nvSpPr>
          <p:cNvPr id="42" name="乘号 41"/>
          <p:cNvSpPr/>
          <p:nvPr/>
        </p:nvSpPr>
        <p:spPr>
          <a:xfrm>
            <a:off x="630545" y="3701862"/>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乘号 42"/>
          <p:cNvSpPr/>
          <p:nvPr/>
        </p:nvSpPr>
        <p:spPr>
          <a:xfrm>
            <a:off x="2128401" y="3669776"/>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4" name="图片 43"/>
          <p:cNvPicPr>
            <a:picLocks noChangeAspect="1"/>
          </p:cNvPicPr>
          <p:nvPr/>
        </p:nvPicPr>
        <p:blipFill>
          <a:blip r:embed="rId9"/>
          <a:stretch>
            <a:fillRect/>
          </a:stretch>
        </p:blipFill>
        <p:spPr>
          <a:xfrm>
            <a:off x="3215531" y="2060116"/>
            <a:ext cx="1765687" cy="1041656"/>
          </a:xfrm>
          <a:prstGeom prst="rect">
            <a:avLst/>
          </a:prstGeom>
        </p:spPr>
      </p:pic>
      <p:pic>
        <p:nvPicPr>
          <p:cNvPr id="45" name="图片 44"/>
          <p:cNvPicPr>
            <a:picLocks noChangeAspect="1"/>
          </p:cNvPicPr>
          <p:nvPr/>
        </p:nvPicPr>
        <p:blipFill>
          <a:blip r:embed="rId10"/>
          <a:stretch>
            <a:fillRect/>
          </a:stretch>
        </p:blipFill>
        <p:spPr>
          <a:xfrm>
            <a:off x="9240940" y="2827346"/>
            <a:ext cx="1877297" cy="1709328"/>
          </a:xfrm>
          <a:prstGeom prst="rect">
            <a:avLst/>
          </a:prstGeom>
        </p:spPr>
      </p:pic>
      <p:cxnSp>
        <p:nvCxnSpPr>
          <p:cNvPr id="46" name="直接箭头连接符 45"/>
          <p:cNvCxnSpPr>
            <a:endCxn id="45" idx="0"/>
          </p:cNvCxnSpPr>
          <p:nvPr/>
        </p:nvCxnSpPr>
        <p:spPr>
          <a:xfrm>
            <a:off x="10057124" y="2268987"/>
            <a:ext cx="122465" cy="5583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7594508" y="2233050"/>
            <a:ext cx="2010824" cy="869710"/>
            <a:chOff x="7594508" y="1948342"/>
            <a:chExt cx="2010824" cy="869710"/>
          </a:xfrm>
        </p:grpSpPr>
        <p:cxnSp>
          <p:nvCxnSpPr>
            <p:cNvPr id="48" name="直接箭头连接符 47"/>
            <p:cNvCxnSpPr>
              <a:endCxn id="41" idx="0"/>
            </p:cNvCxnSpPr>
            <p:nvPr/>
          </p:nvCxnSpPr>
          <p:spPr>
            <a:xfrm flipH="1">
              <a:off x="7594508" y="2317549"/>
              <a:ext cx="2010824" cy="5005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7662504" y="1948342"/>
              <a:ext cx="987771" cy="369332"/>
            </a:xfrm>
            <a:prstGeom prst="rect">
              <a:avLst/>
            </a:prstGeom>
          </p:spPr>
          <p:txBody>
            <a:bodyPr wrap="none">
              <a:spAutoFit/>
            </a:bodyPr>
            <a:lstStyle/>
            <a:p>
              <a:pPr algn="ctr"/>
              <a:r>
                <a:rPr lang="en-US" altLang="zh-CN" b="1" i="0" u="none" strike="noStrike" baseline="0" dirty="0">
                  <a:solidFill>
                    <a:srgbClr val="C00000"/>
                  </a:solidFill>
                  <a:latin typeface="Calibri" panose="020F0502020204030204" pitchFamily="34" charset="0"/>
                </a:rPr>
                <a:t>{0,2,*,*}</a:t>
              </a:r>
              <a:endParaRPr lang="zh-CN" altLang="en-US" b="1" i="0" u="none" strike="noStrike" baseline="0" dirty="0">
                <a:solidFill>
                  <a:srgbClr val="C00000"/>
                </a:solidFill>
                <a:latin typeface="Calibri" panose="020F0502020204030204" pitchFamily="34" charset="0"/>
              </a:endParaRPr>
            </a:p>
          </p:txBody>
        </p:sp>
      </p:grpSp>
      <p:sp>
        <p:nvSpPr>
          <p:cNvPr id="50" name="矩形 49"/>
          <p:cNvSpPr/>
          <p:nvPr/>
        </p:nvSpPr>
        <p:spPr>
          <a:xfrm>
            <a:off x="10155028" y="2308255"/>
            <a:ext cx="987771" cy="369332"/>
          </a:xfrm>
          <a:prstGeom prst="rect">
            <a:avLst/>
          </a:prstGeom>
        </p:spPr>
        <p:txBody>
          <a:bodyPr wrap="none">
            <a:spAutoFit/>
          </a:bodyPr>
          <a:lstStyle/>
          <a:p>
            <a:r>
              <a:rPr lang="en-US" altLang="zh-CN" b="1" i="0" u="none" strike="noStrike" baseline="0" dirty="0">
                <a:solidFill>
                  <a:srgbClr val="C00000"/>
                </a:solidFill>
                <a:latin typeface="Calibri" panose="020F0502020204030204" pitchFamily="34" charset="0"/>
              </a:rPr>
              <a:t>{0,3,*,*}</a:t>
            </a:r>
            <a:endParaRPr lang="zh-CN" altLang="en-US" b="1" dirty="0">
              <a:solidFill>
                <a:srgbClr val="C00000"/>
              </a:solidFill>
            </a:endParaRPr>
          </a:p>
        </p:txBody>
      </p:sp>
      <p:pic>
        <p:nvPicPr>
          <p:cNvPr id="51" name="图片 50"/>
          <p:cNvPicPr>
            <a:picLocks noChangeAspect="1"/>
          </p:cNvPicPr>
          <p:nvPr/>
        </p:nvPicPr>
        <p:blipFill>
          <a:blip r:embed="rId11"/>
          <a:stretch>
            <a:fillRect/>
          </a:stretch>
        </p:blipFill>
        <p:spPr>
          <a:xfrm>
            <a:off x="3372320" y="3067400"/>
            <a:ext cx="2667585" cy="990844"/>
          </a:xfrm>
          <a:prstGeom prst="rect">
            <a:avLst/>
          </a:prstGeom>
        </p:spPr>
      </p:pic>
      <p:sp>
        <p:nvSpPr>
          <p:cNvPr id="52" name="乘号 51"/>
          <p:cNvSpPr/>
          <p:nvPr/>
        </p:nvSpPr>
        <p:spPr>
          <a:xfrm>
            <a:off x="5064231" y="3709439"/>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2"/>
          <a:stretch>
            <a:fillRect/>
          </a:stretch>
        </p:blipFill>
        <p:spPr>
          <a:xfrm>
            <a:off x="9273983" y="5041038"/>
            <a:ext cx="1901859" cy="1734338"/>
          </a:xfrm>
          <a:prstGeom prst="rect">
            <a:avLst/>
          </a:prstGeom>
        </p:spPr>
      </p:pic>
      <p:cxnSp>
        <p:nvCxnSpPr>
          <p:cNvPr id="54" name="直接箭头连接符 53"/>
          <p:cNvCxnSpPr/>
          <p:nvPr/>
        </p:nvCxnSpPr>
        <p:spPr>
          <a:xfrm>
            <a:off x="10192601" y="4526725"/>
            <a:ext cx="32311" cy="6631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10596410" y="4490967"/>
            <a:ext cx="987771" cy="369332"/>
          </a:xfrm>
          <a:prstGeom prst="rect">
            <a:avLst/>
          </a:prstGeom>
        </p:spPr>
        <p:txBody>
          <a:bodyPr wrap="square">
            <a:spAutoFit/>
          </a:bodyPr>
          <a:lstStyle/>
          <a:p>
            <a:r>
              <a:rPr lang="en-US" altLang="zh-CN" b="1" i="0" u="none" strike="noStrike" baseline="0" dirty="0">
                <a:solidFill>
                  <a:srgbClr val="C00000"/>
                </a:solidFill>
                <a:latin typeface="Calibri" panose="020F0502020204030204" pitchFamily="34" charset="0"/>
              </a:rPr>
              <a:t>{0,3,1,*}</a:t>
            </a:r>
            <a:endParaRPr lang="zh-CN" altLang="en-US" b="1" dirty="0">
              <a:solidFill>
                <a:srgbClr val="C00000"/>
              </a:solidFill>
            </a:endParaRPr>
          </a:p>
        </p:txBody>
      </p:sp>
      <p:sp>
        <p:nvSpPr>
          <p:cNvPr id="56" name="乘号 55"/>
          <p:cNvSpPr/>
          <p:nvPr/>
        </p:nvSpPr>
        <p:spPr>
          <a:xfrm>
            <a:off x="3436961" y="4688748"/>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2" grpId="0" animBg="1"/>
      <p:bldP spid="43" grpId="0" animBg="1"/>
      <p:bldP spid="50" grpId="0"/>
      <p:bldP spid="52" grpId="0" animBg="1"/>
      <p:bldP spid="55" grpId="0"/>
      <p:bldP spid="5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52400" y="-31318"/>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29" name="图片 28"/>
          <p:cNvPicPr>
            <a:picLocks noChangeAspect="1"/>
          </p:cNvPicPr>
          <p:nvPr/>
        </p:nvPicPr>
        <p:blipFill>
          <a:blip r:embed="rId2"/>
          <a:stretch>
            <a:fillRect/>
          </a:stretch>
        </p:blipFill>
        <p:spPr>
          <a:xfrm>
            <a:off x="315321" y="1956976"/>
            <a:ext cx="5436065" cy="1410662"/>
          </a:xfrm>
          <a:prstGeom prst="rect">
            <a:avLst/>
          </a:prstGeom>
        </p:spPr>
      </p:pic>
      <p:pic>
        <p:nvPicPr>
          <p:cNvPr id="30" name="图片 29"/>
          <p:cNvPicPr>
            <a:picLocks noChangeAspect="1"/>
          </p:cNvPicPr>
          <p:nvPr/>
        </p:nvPicPr>
        <p:blipFill>
          <a:blip r:embed="rId3"/>
          <a:stretch>
            <a:fillRect/>
          </a:stretch>
        </p:blipFill>
        <p:spPr>
          <a:xfrm>
            <a:off x="657961" y="386523"/>
            <a:ext cx="5991639" cy="1651875"/>
          </a:xfrm>
          <a:prstGeom prst="rect">
            <a:avLst/>
          </a:prstGeom>
        </p:spPr>
      </p:pic>
      <p:sp>
        <p:nvSpPr>
          <p:cNvPr id="31" name="乘号 30"/>
          <p:cNvSpPr/>
          <p:nvPr/>
        </p:nvSpPr>
        <p:spPr>
          <a:xfrm>
            <a:off x="2396678" y="804816"/>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a:picLocks noChangeAspect="1"/>
          </p:cNvPicPr>
          <p:nvPr/>
        </p:nvPicPr>
        <p:blipFill>
          <a:blip r:embed="rId4"/>
          <a:stretch>
            <a:fillRect/>
          </a:stretch>
        </p:blipFill>
        <p:spPr>
          <a:xfrm>
            <a:off x="6864444" y="269197"/>
            <a:ext cx="2049579" cy="1887770"/>
          </a:xfrm>
          <a:prstGeom prst="rect">
            <a:avLst/>
          </a:prstGeom>
        </p:spPr>
      </p:pic>
      <p:sp>
        <p:nvSpPr>
          <p:cNvPr id="33" name="乘号 32"/>
          <p:cNvSpPr/>
          <p:nvPr/>
        </p:nvSpPr>
        <p:spPr>
          <a:xfrm>
            <a:off x="695281" y="2965627"/>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乘号 33"/>
          <p:cNvSpPr/>
          <p:nvPr/>
        </p:nvSpPr>
        <p:spPr>
          <a:xfrm>
            <a:off x="2568064" y="3004435"/>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p:cNvPicPr>
            <a:picLocks noChangeAspect="1"/>
          </p:cNvPicPr>
          <p:nvPr/>
        </p:nvPicPr>
        <p:blipFill>
          <a:blip r:embed="rId5"/>
          <a:stretch>
            <a:fillRect/>
          </a:stretch>
        </p:blipFill>
        <p:spPr>
          <a:xfrm>
            <a:off x="1810823" y="3282194"/>
            <a:ext cx="3940563" cy="1501207"/>
          </a:xfrm>
          <a:prstGeom prst="rect">
            <a:avLst/>
          </a:prstGeom>
        </p:spPr>
      </p:pic>
      <p:pic>
        <p:nvPicPr>
          <p:cNvPr id="36" name="图片 35"/>
          <p:cNvPicPr>
            <a:picLocks noChangeAspect="1"/>
          </p:cNvPicPr>
          <p:nvPr/>
        </p:nvPicPr>
        <p:blipFill>
          <a:blip r:embed="rId6"/>
          <a:stretch>
            <a:fillRect/>
          </a:stretch>
        </p:blipFill>
        <p:spPr>
          <a:xfrm>
            <a:off x="6864444" y="2511887"/>
            <a:ext cx="2113708" cy="1917591"/>
          </a:xfrm>
          <a:prstGeom prst="rect">
            <a:avLst/>
          </a:prstGeom>
        </p:spPr>
      </p:pic>
      <p:cxnSp>
        <p:nvCxnSpPr>
          <p:cNvPr id="37" name="直接箭头连接符 36"/>
          <p:cNvCxnSpPr/>
          <p:nvPr/>
        </p:nvCxnSpPr>
        <p:spPr>
          <a:xfrm>
            <a:off x="7849027" y="2130769"/>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7896738" y="2156966"/>
            <a:ext cx="1678302"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{1,3,*,*}</a:t>
            </a:r>
            <a:endParaRPr lang="zh-CN" altLang="en-US" sz="2400" b="1" dirty="0">
              <a:solidFill>
                <a:srgbClr val="C00000"/>
              </a:solidFill>
            </a:endParaRPr>
          </a:p>
        </p:txBody>
      </p:sp>
      <p:sp>
        <p:nvSpPr>
          <p:cNvPr id="39" name="乘号 38"/>
          <p:cNvSpPr/>
          <p:nvPr/>
        </p:nvSpPr>
        <p:spPr>
          <a:xfrm>
            <a:off x="4430398" y="4419786"/>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7"/>
          <a:stretch>
            <a:fillRect/>
          </a:stretch>
        </p:blipFill>
        <p:spPr>
          <a:xfrm>
            <a:off x="6867744" y="4784398"/>
            <a:ext cx="2110408" cy="1923549"/>
          </a:xfrm>
          <a:prstGeom prst="rect">
            <a:avLst/>
          </a:prstGeom>
        </p:spPr>
      </p:pic>
      <p:cxnSp>
        <p:nvCxnSpPr>
          <p:cNvPr id="41" name="直接箭头连接符 40"/>
          <p:cNvCxnSpPr/>
          <p:nvPr/>
        </p:nvCxnSpPr>
        <p:spPr>
          <a:xfrm>
            <a:off x="7901621" y="4429478"/>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8009703" y="4371399"/>
            <a:ext cx="1257075" cy="461665"/>
          </a:xfrm>
          <a:prstGeom prst="rect">
            <a:avLst/>
          </a:prstGeom>
        </p:spPr>
        <p:txBody>
          <a:bodyPr wrap="none">
            <a:spAutoFit/>
          </a:bodyPr>
          <a:lstStyle/>
          <a:p>
            <a:r>
              <a:rPr lang="en-US" altLang="zh-CN" sz="2400" b="1" i="0" u="none" strike="noStrike" baseline="0" dirty="0">
                <a:solidFill>
                  <a:srgbClr val="C00000"/>
                </a:solidFill>
                <a:latin typeface="Calibri" panose="020F0502020204030204" pitchFamily="34" charset="0"/>
              </a:rPr>
              <a:t>{1,3,0,*}</a:t>
            </a:r>
            <a:endParaRPr lang="zh-CN" altLang="en-US" sz="2400" b="1" dirty="0">
              <a:solidFill>
                <a:srgbClr val="C00000"/>
              </a:solidFill>
            </a:endParaRPr>
          </a:p>
        </p:txBody>
      </p:sp>
      <p:pic>
        <p:nvPicPr>
          <p:cNvPr id="43" name="图片 42"/>
          <p:cNvPicPr>
            <a:picLocks noChangeAspect="1"/>
          </p:cNvPicPr>
          <p:nvPr/>
        </p:nvPicPr>
        <p:blipFill>
          <a:blip r:embed="rId8"/>
          <a:stretch>
            <a:fillRect/>
          </a:stretch>
        </p:blipFill>
        <p:spPr>
          <a:xfrm>
            <a:off x="1508805" y="4689918"/>
            <a:ext cx="1843547" cy="1482480"/>
          </a:xfrm>
          <a:prstGeom prst="rect">
            <a:avLst/>
          </a:prstGeom>
        </p:spPr>
      </p:pic>
      <p:pic>
        <p:nvPicPr>
          <p:cNvPr id="44" name="图片 43"/>
          <p:cNvPicPr>
            <a:picLocks noChangeAspect="1"/>
          </p:cNvPicPr>
          <p:nvPr/>
        </p:nvPicPr>
        <p:blipFill>
          <a:blip r:embed="rId9"/>
          <a:stretch>
            <a:fillRect/>
          </a:stretch>
        </p:blipFill>
        <p:spPr>
          <a:xfrm>
            <a:off x="10030226" y="4810883"/>
            <a:ext cx="2053566" cy="1924546"/>
          </a:xfrm>
          <a:prstGeom prst="rect">
            <a:avLst/>
          </a:prstGeom>
        </p:spPr>
      </p:pic>
      <p:cxnSp>
        <p:nvCxnSpPr>
          <p:cNvPr id="45" name="直接箭头连接符 44"/>
          <p:cNvCxnSpPr/>
          <p:nvPr/>
        </p:nvCxnSpPr>
        <p:spPr>
          <a:xfrm flipV="1">
            <a:off x="8978152" y="5854890"/>
            <a:ext cx="1093896" cy="6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8884509" y="5344391"/>
            <a:ext cx="1258678" cy="461665"/>
          </a:xfrm>
          <a:prstGeom prst="rect">
            <a:avLst/>
          </a:prstGeom>
        </p:spPr>
        <p:txBody>
          <a:bodyPr wrap="none">
            <a:spAutoFit/>
          </a:bodyPr>
          <a:lstStyle/>
          <a:p>
            <a:r>
              <a:rPr lang="en-US" altLang="zh-CN" sz="2400" b="1" i="0" u="none" strike="noStrike" baseline="0" dirty="0">
                <a:solidFill>
                  <a:srgbClr val="C00000"/>
                </a:solidFill>
                <a:latin typeface="Calibri" panose="020F0502020204030204" pitchFamily="34" charset="0"/>
              </a:rPr>
              <a:t>{1,3,0,2}</a:t>
            </a:r>
            <a:endParaRPr lang="zh-CN" altLang="en-US" sz="2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8" grpId="0"/>
      <p:bldP spid="39" grpId="0" animBg="1"/>
      <p:bldP spid="42"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7" name="组合 36"/>
          <p:cNvGrpSpPr/>
          <p:nvPr/>
        </p:nvGrpSpPr>
        <p:grpSpPr>
          <a:xfrm>
            <a:off x="143922" y="223365"/>
            <a:ext cx="11887200" cy="307777"/>
            <a:chOff x="143922" y="775815"/>
            <a:chExt cx="11887200" cy="307777"/>
          </a:xfrm>
        </p:grpSpPr>
        <p:sp>
          <p:nvSpPr>
            <p:cNvPr id="38"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简单枚举</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3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318182" y="674400"/>
            <a:ext cx="9555636" cy="5574603"/>
          </a:xfrm>
          <a:prstGeom prst="rect">
            <a:avLst/>
          </a:prstGeom>
        </p:spPr>
        <p:txBody>
          <a:bodyPr wrap="square">
            <a:spAutoFit/>
          </a:bodyPr>
          <a:lstStyle/>
          <a:p>
            <a:pPr>
              <a:lnSpc>
                <a:spcPct val="150000"/>
              </a:lnSpc>
            </a:pPr>
            <a:r>
              <a:rPr lang="zh-CN" altLang="en-US" sz="2400" b="1" dirty="0">
                <a:solidFill>
                  <a:srgbClr val="000000"/>
                </a:solidFill>
                <a:ea typeface="微软雅黑 Light" panose="020B0502040204020203" pitchFamily="34" charset="-122"/>
              </a:rPr>
              <a:t>基本思想：</a:t>
            </a:r>
            <a:endParaRPr lang="zh-CN" altLang="en-US" sz="2400" b="1" dirty="0">
              <a:solidFill>
                <a:srgbClr val="000000"/>
              </a:solidFill>
              <a:ea typeface="微软雅黑 Light" panose="020B0502040204020203" pitchFamily="34" charset="-122"/>
            </a:endParaRPr>
          </a:p>
          <a:p>
            <a:pPr>
              <a:lnSpc>
                <a:spcPct val="150000"/>
              </a:lnSpc>
              <a:buFont typeface="+mj-lt"/>
              <a:buAutoNum type="arabicPeriod"/>
            </a:pPr>
            <a:r>
              <a:rPr lang="zh-CN" altLang="en-US" sz="2400" dirty="0">
                <a:solidFill>
                  <a:srgbClr val="000000"/>
                </a:solidFill>
                <a:ea typeface="微软雅黑 Light" panose="020B0502040204020203" pitchFamily="34" charset="-122"/>
              </a:rPr>
              <a:t>枚举也称作穷举，指的是从问题所有可能的解的集合中一一枚举各元素。</a:t>
            </a:r>
            <a:endParaRPr lang="zh-CN" altLang="en-US" sz="2400" dirty="0">
              <a:solidFill>
                <a:srgbClr val="000000"/>
              </a:solidFill>
              <a:ea typeface="微软雅黑 Light" panose="020B0502040204020203" pitchFamily="34" charset="-122"/>
            </a:endParaRPr>
          </a:p>
          <a:p>
            <a:pPr>
              <a:lnSpc>
                <a:spcPct val="150000"/>
              </a:lnSpc>
              <a:buFont typeface="+mj-lt"/>
              <a:buAutoNum type="arabicPeriod"/>
            </a:pPr>
            <a:r>
              <a:rPr lang="zh-CN" altLang="en-US" sz="2400" dirty="0">
                <a:solidFill>
                  <a:srgbClr val="000000"/>
                </a:solidFill>
                <a:ea typeface="微软雅黑 Light" panose="020B0502040204020203" pitchFamily="34" charset="-122"/>
              </a:rPr>
              <a:t>用题目中给定的检验条件判定哪些是无用的，哪些是有用的。能使命题成立。即为其解。</a:t>
            </a:r>
            <a:endParaRPr lang="en-US" altLang="zh-CN" sz="2400" dirty="0">
              <a:solidFill>
                <a:srgbClr val="000000"/>
              </a:solidFill>
              <a:ea typeface="微软雅黑 Light" panose="020B0502040204020203" pitchFamily="34" charset="-122"/>
            </a:endParaRPr>
          </a:p>
          <a:p>
            <a:pPr>
              <a:lnSpc>
                <a:spcPct val="150000"/>
              </a:lnSpc>
            </a:pPr>
            <a:endParaRPr lang="zh-CN" altLang="en-US" sz="2400" dirty="0">
              <a:solidFill>
                <a:srgbClr val="000000"/>
              </a:solidFill>
              <a:ea typeface="微软雅黑 Light" panose="020B0502040204020203" pitchFamily="34" charset="-122"/>
            </a:endParaRPr>
          </a:p>
          <a:p>
            <a:pPr>
              <a:lnSpc>
                <a:spcPct val="150000"/>
              </a:lnSpc>
            </a:pPr>
            <a:r>
              <a:rPr lang="zh-CN" altLang="en-US" sz="2400" b="1" dirty="0">
                <a:solidFill>
                  <a:srgbClr val="000000"/>
                </a:solidFill>
                <a:ea typeface="微软雅黑 Light" panose="020B0502040204020203" pitchFamily="34" charset="-122"/>
              </a:rPr>
              <a:t>枚举法优缺点：</a:t>
            </a:r>
            <a:endParaRPr lang="zh-CN" altLang="en-US" sz="2400" b="1" dirty="0">
              <a:solidFill>
                <a:srgbClr val="000000"/>
              </a:solidFill>
              <a:ea typeface="微软雅黑 Light" panose="020B0502040204020203" pitchFamily="34" charset="-122"/>
            </a:endParaRPr>
          </a:p>
          <a:p>
            <a:pPr>
              <a:lnSpc>
                <a:spcPct val="150000"/>
              </a:lnSpc>
            </a:pPr>
            <a:r>
              <a:rPr lang="zh-CN" altLang="en-US" sz="2400" dirty="0">
                <a:solidFill>
                  <a:srgbClr val="000000"/>
                </a:solidFill>
                <a:ea typeface="微软雅黑 Light" panose="020B0502040204020203" pitchFamily="34" charset="-122"/>
              </a:rPr>
              <a:t>　　优点：算法简单，在局部地方使用枚举法，效果会十分的好</a:t>
            </a:r>
            <a:endParaRPr lang="zh-CN" altLang="en-US" sz="2400" dirty="0">
              <a:solidFill>
                <a:srgbClr val="000000"/>
              </a:solidFill>
              <a:ea typeface="微软雅黑 Light" panose="020B0502040204020203" pitchFamily="34" charset="-122"/>
            </a:endParaRPr>
          </a:p>
          <a:p>
            <a:pPr>
              <a:lnSpc>
                <a:spcPct val="150000"/>
              </a:lnSpc>
            </a:pPr>
            <a:r>
              <a:rPr lang="zh-CN" altLang="en-US" sz="2400" dirty="0">
                <a:solidFill>
                  <a:srgbClr val="000000"/>
                </a:solidFill>
                <a:ea typeface="微软雅黑 Light" panose="020B0502040204020203" pitchFamily="34" charset="-122"/>
              </a:rPr>
              <a:t>　　缺点：运算量过大，当问题的规模变大的时候，循环的阶数越大，执行速度越慢。计算量容易过大。</a:t>
            </a:r>
            <a:endParaRPr lang="zh-CN" altLang="en-US" sz="2400" b="0" i="0" dirty="0">
              <a:solidFill>
                <a:srgbClr val="000000"/>
              </a:solidFill>
              <a:effectLst/>
              <a:ea typeface="微软雅黑 Light" panose="020B0502040204020203"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52400" y="5969"/>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2"/>
          <a:stretch>
            <a:fillRect/>
          </a:stretch>
        </p:blipFill>
        <p:spPr>
          <a:xfrm>
            <a:off x="465641" y="331290"/>
            <a:ext cx="6156017" cy="5741964"/>
          </a:xfrm>
          <a:prstGeom prst="rect">
            <a:avLst/>
          </a:prstGeom>
        </p:spPr>
      </p:pic>
      <p:pic>
        <p:nvPicPr>
          <p:cNvPr id="7" name="图片 6"/>
          <p:cNvPicPr>
            <a:picLocks noChangeAspect="1"/>
          </p:cNvPicPr>
          <p:nvPr/>
        </p:nvPicPr>
        <p:blipFill>
          <a:blip r:embed="rId3"/>
          <a:stretch>
            <a:fillRect/>
          </a:stretch>
        </p:blipFill>
        <p:spPr>
          <a:xfrm>
            <a:off x="6913253" y="16015"/>
            <a:ext cx="2095191" cy="1920591"/>
          </a:xfrm>
          <a:prstGeom prst="rect">
            <a:avLst/>
          </a:prstGeom>
        </p:spPr>
      </p:pic>
      <p:sp>
        <p:nvSpPr>
          <p:cNvPr id="8" name="乘号 7"/>
          <p:cNvSpPr/>
          <p:nvPr/>
        </p:nvSpPr>
        <p:spPr>
          <a:xfrm>
            <a:off x="2355735" y="803867"/>
            <a:ext cx="759725" cy="73488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4"/>
          <a:stretch>
            <a:fillRect/>
          </a:stretch>
        </p:blipFill>
        <p:spPr>
          <a:xfrm>
            <a:off x="2189687" y="2250158"/>
            <a:ext cx="4634772" cy="1270964"/>
          </a:xfrm>
          <a:prstGeom prst="rect">
            <a:avLst/>
          </a:prstGeom>
        </p:spPr>
      </p:pic>
      <p:sp>
        <p:nvSpPr>
          <p:cNvPr id="10" name="乘号 9"/>
          <p:cNvSpPr/>
          <p:nvPr/>
        </p:nvSpPr>
        <p:spPr>
          <a:xfrm>
            <a:off x="4242486" y="3177179"/>
            <a:ext cx="759725" cy="5989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乘号 10"/>
          <p:cNvSpPr/>
          <p:nvPr/>
        </p:nvSpPr>
        <p:spPr>
          <a:xfrm>
            <a:off x="5713196" y="3202272"/>
            <a:ext cx="728547" cy="5989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a:stretch>
            <a:fillRect/>
          </a:stretch>
        </p:blipFill>
        <p:spPr>
          <a:xfrm>
            <a:off x="6913253" y="2463181"/>
            <a:ext cx="2095191" cy="1930647"/>
          </a:xfrm>
          <a:prstGeom prst="rect">
            <a:avLst/>
          </a:prstGeom>
        </p:spPr>
      </p:pic>
      <p:cxnSp>
        <p:nvCxnSpPr>
          <p:cNvPr id="13" name="直接箭头连接符 12"/>
          <p:cNvCxnSpPr/>
          <p:nvPr/>
        </p:nvCxnSpPr>
        <p:spPr>
          <a:xfrm>
            <a:off x="7935117" y="1948280"/>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137917" y="1937226"/>
            <a:ext cx="1339975"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{2,0,*,*}</a:t>
            </a:r>
            <a:endParaRPr lang="zh-CN" altLang="en-US" sz="2400" b="1" dirty="0">
              <a:solidFill>
                <a:srgbClr val="C00000"/>
              </a:solidFill>
            </a:endParaRPr>
          </a:p>
        </p:txBody>
      </p:sp>
      <p:pic>
        <p:nvPicPr>
          <p:cNvPr id="19" name="图片 18"/>
          <p:cNvPicPr>
            <a:picLocks noChangeAspect="1"/>
          </p:cNvPicPr>
          <p:nvPr/>
        </p:nvPicPr>
        <p:blipFill>
          <a:blip r:embed="rId6"/>
          <a:stretch>
            <a:fillRect/>
          </a:stretch>
        </p:blipFill>
        <p:spPr>
          <a:xfrm>
            <a:off x="1991711" y="3457249"/>
            <a:ext cx="3918962" cy="1264877"/>
          </a:xfrm>
          <a:prstGeom prst="rect">
            <a:avLst/>
          </a:prstGeom>
        </p:spPr>
      </p:pic>
      <p:sp>
        <p:nvSpPr>
          <p:cNvPr id="20" name="乘号 19"/>
          <p:cNvSpPr/>
          <p:nvPr/>
        </p:nvSpPr>
        <p:spPr>
          <a:xfrm>
            <a:off x="2355735" y="4359322"/>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7"/>
          <a:stretch>
            <a:fillRect/>
          </a:stretch>
        </p:blipFill>
        <p:spPr>
          <a:xfrm>
            <a:off x="6913253" y="4908729"/>
            <a:ext cx="2095191" cy="1929781"/>
          </a:xfrm>
          <a:prstGeom prst="rect">
            <a:avLst/>
          </a:prstGeom>
        </p:spPr>
      </p:pic>
      <p:cxnSp>
        <p:nvCxnSpPr>
          <p:cNvPr id="22" name="直接箭头连接符 21"/>
          <p:cNvCxnSpPr/>
          <p:nvPr/>
        </p:nvCxnSpPr>
        <p:spPr>
          <a:xfrm>
            <a:off x="7935117" y="4423031"/>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137917" y="4411977"/>
            <a:ext cx="1339975"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{2,0,3,*}</a:t>
            </a:r>
            <a:endParaRPr lang="zh-CN" altLang="en-US" sz="2400" b="1" dirty="0">
              <a:solidFill>
                <a:srgbClr val="C00000"/>
              </a:solidFill>
            </a:endParaRPr>
          </a:p>
        </p:txBody>
      </p:sp>
      <p:pic>
        <p:nvPicPr>
          <p:cNvPr id="24" name="图片 23"/>
          <p:cNvPicPr>
            <a:picLocks noChangeAspect="1"/>
          </p:cNvPicPr>
          <p:nvPr/>
        </p:nvPicPr>
        <p:blipFill>
          <a:blip r:embed="rId8"/>
          <a:stretch>
            <a:fillRect/>
          </a:stretch>
        </p:blipFill>
        <p:spPr>
          <a:xfrm>
            <a:off x="3989150" y="4656456"/>
            <a:ext cx="1693792" cy="1362055"/>
          </a:xfrm>
          <a:prstGeom prst="rect">
            <a:avLst/>
          </a:prstGeom>
        </p:spPr>
      </p:pic>
      <p:pic>
        <p:nvPicPr>
          <p:cNvPr id="25" name="图片 24"/>
          <p:cNvPicPr>
            <a:picLocks noChangeAspect="1"/>
          </p:cNvPicPr>
          <p:nvPr/>
        </p:nvPicPr>
        <p:blipFill>
          <a:blip r:embed="rId9"/>
          <a:stretch>
            <a:fillRect/>
          </a:stretch>
        </p:blipFill>
        <p:spPr>
          <a:xfrm>
            <a:off x="10030308" y="4908729"/>
            <a:ext cx="2082419" cy="1929781"/>
          </a:xfrm>
          <a:prstGeom prst="rect">
            <a:avLst/>
          </a:prstGeom>
        </p:spPr>
      </p:pic>
      <p:cxnSp>
        <p:nvCxnSpPr>
          <p:cNvPr id="26" name="直接箭头连接符 25"/>
          <p:cNvCxnSpPr/>
          <p:nvPr/>
        </p:nvCxnSpPr>
        <p:spPr>
          <a:xfrm flipV="1">
            <a:off x="8981636" y="6004243"/>
            <a:ext cx="1093896" cy="6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8887993" y="5493744"/>
            <a:ext cx="1258678" cy="461665"/>
          </a:xfrm>
          <a:prstGeom prst="rect">
            <a:avLst/>
          </a:prstGeom>
        </p:spPr>
        <p:txBody>
          <a:bodyPr wrap="none">
            <a:spAutoFit/>
          </a:bodyPr>
          <a:lstStyle/>
          <a:p>
            <a:r>
              <a:rPr lang="en-US" altLang="zh-CN" sz="2400" b="1" i="0" u="none" strike="noStrike" baseline="0" dirty="0">
                <a:solidFill>
                  <a:srgbClr val="C00000"/>
                </a:solidFill>
                <a:latin typeface="Calibri" panose="020F0502020204030204" pitchFamily="34" charset="0"/>
              </a:rPr>
              <a:t>{2,0,3,1}</a:t>
            </a:r>
            <a:endParaRPr lang="zh-CN" altLang="en-US" sz="2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8" grpId="0"/>
      <p:bldP spid="20" grpId="0" animBg="1"/>
      <p:bldP spid="23"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3922" y="223365"/>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2"/>
          <a:stretch>
            <a:fillRect/>
          </a:stretch>
        </p:blipFill>
        <p:spPr>
          <a:xfrm>
            <a:off x="4011284" y="4093991"/>
            <a:ext cx="1111442" cy="1048333"/>
          </a:xfrm>
          <a:prstGeom prst="rect">
            <a:avLst/>
          </a:prstGeom>
        </p:spPr>
      </p:pic>
      <p:pic>
        <p:nvPicPr>
          <p:cNvPr id="7" name="图片 6"/>
          <p:cNvPicPr>
            <a:picLocks noChangeAspect="1"/>
          </p:cNvPicPr>
          <p:nvPr/>
        </p:nvPicPr>
        <p:blipFill>
          <a:blip r:embed="rId3"/>
          <a:stretch>
            <a:fillRect/>
          </a:stretch>
        </p:blipFill>
        <p:spPr>
          <a:xfrm>
            <a:off x="273731" y="718989"/>
            <a:ext cx="5172567" cy="4388946"/>
          </a:xfrm>
          <a:prstGeom prst="rect">
            <a:avLst/>
          </a:prstGeom>
        </p:spPr>
      </p:pic>
      <p:pic>
        <p:nvPicPr>
          <p:cNvPr id="8" name="图片 7"/>
          <p:cNvPicPr>
            <a:picLocks noChangeAspect="1"/>
          </p:cNvPicPr>
          <p:nvPr/>
        </p:nvPicPr>
        <p:blipFill>
          <a:blip r:embed="rId4"/>
          <a:stretch>
            <a:fillRect/>
          </a:stretch>
        </p:blipFill>
        <p:spPr>
          <a:xfrm>
            <a:off x="8826105" y="330291"/>
            <a:ext cx="1837471" cy="1711749"/>
          </a:xfrm>
          <a:prstGeom prst="rect">
            <a:avLst/>
          </a:prstGeom>
        </p:spPr>
      </p:pic>
      <p:pic>
        <p:nvPicPr>
          <p:cNvPr id="9" name="图片 8"/>
          <p:cNvPicPr>
            <a:picLocks noChangeAspect="1"/>
          </p:cNvPicPr>
          <p:nvPr/>
        </p:nvPicPr>
        <p:blipFill>
          <a:blip r:embed="rId5"/>
          <a:stretch>
            <a:fillRect/>
          </a:stretch>
        </p:blipFill>
        <p:spPr>
          <a:xfrm>
            <a:off x="2890050" y="2085325"/>
            <a:ext cx="3280181" cy="1054849"/>
          </a:xfrm>
          <a:prstGeom prst="rect">
            <a:avLst/>
          </a:prstGeom>
        </p:spPr>
      </p:pic>
      <p:sp>
        <p:nvSpPr>
          <p:cNvPr id="10" name="乘号 9"/>
          <p:cNvSpPr/>
          <p:nvPr/>
        </p:nvSpPr>
        <p:spPr>
          <a:xfrm>
            <a:off x="5476544" y="2806459"/>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乘号 10"/>
          <p:cNvSpPr/>
          <p:nvPr/>
        </p:nvSpPr>
        <p:spPr>
          <a:xfrm>
            <a:off x="1896167" y="1010423"/>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6"/>
          <a:stretch>
            <a:fillRect/>
          </a:stretch>
        </p:blipFill>
        <p:spPr>
          <a:xfrm>
            <a:off x="8052047" y="2605087"/>
            <a:ext cx="1809750" cy="1695450"/>
          </a:xfrm>
          <a:prstGeom prst="rect">
            <a:avLst/>
          </a:prstGeom>
        </p:spPr>
      </p:pic>
      <p:pic>
        <p:nvPicPr>
          <p:cNvPr id="13" name="图片 12"/>
          <p:cNvPicPr>
            <a:picLocks noChangeAspect="1"/>
          </p:cNvPicPr>
          <p:nvPr/>
        </p:nvPicPr>
        <p:blipFill>
          <a:blip r:embed="rId7"/>
          <a:stretch>
            <a:fillRect/>
          </a:stretch>
        </p:blipFill>
        <p:spPr>
          <a:xfrm>
            <a:off x="10149511" y="2605087"/>
            <a:ext cx="1828800" cy="1647825"/>
          </a:xfrm>
          <a:prstGeom prst="rect">
            <a:avLst/>
          </a:prstGeom>
        </p:spPr>
      </p:pic>
      <p:pic>
        <p:nvPicPr>
          <p:cNvPr id="18" name="图片 17"/>
          <p:cNvPicPr>
            <a:picLocks noChangeAspect="1"/>
          </p:cNvPicPr>
          <p:nvPr/>
        </p:nvPicPr>
        <p:blipFill>
          <a:blip r:embed="rId8"/>
          <a:stretch>
            <a:fillRect/>
          </a:stretch>
        </p:blipFill>
        <p:spPr>
          <a:xfrm>
            <a:off x="2785175" y="3070297"/>
            <a:ext cx="2340911" cy="1078401"/>
          </a:xfrm>
          <a:prstGeom prst="rect">
            <a:avLst/>
          </a:prstGeom>
        </p:spPr>
      </p:pic>
      <p:cxnSp>
        <p:nvCxnSpPr>
          <p:cNvPr id="19" name="直接箭头连接符 18"/>
          <p:cNvCxnSpPr>
            <a:endCxn id="12" idx="0"/>
          </p:cNvCxnSpPr>
          <p:nvPr/>
        </p:nvCxnSpPr>
        <p:spPr>
          <a:xfrm flipH="1">
            <a:off x="8956922" y="2055114"/>
            <a:ext cx="500884" cy="54997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950878" y="2042040"/>
            <a:ext cx="1339975"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{3,0,*,*}</a:t>
            </a:r>
            <a:endParaRPr lang="zh-CN" altLang="en-US" sz="2400" b="1" dirty="0">
              <a:solidFill>
                <a:srgbClr val="C00000"/>
              </a:solidFill>
            </a:endParaRPr>
          </a:p>
        </p:txBody>
      </p:sp>
      <p:cxnSp>
        <p:nvCxnSpPr>
          <p:cNvPr id="21" name="直接箭头连接符 20"/>
          <p:cNvCxnSpPr>
            <a:endCxn id="13" idx="0"/>
          </p:cNvCxnSpPr>
          <p:nvPr/>
        </p:nvCxnSpPr>
        <p:spPr>
          <a:xfrm>
            <a:off x="9968116" y="2025896"/>
            <a:ext cx="1095795" cy="5791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81516" y="2013165"/>
            <a:ext cx="1339975"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{3,1,*,*}</a:t>
            </a:r>
            <a:endParaRPr lang="zh-CN" altLang="en-US" sz="2400" b="1" dirty="0">
              <a:solidFill>
                <a:srgbClr val="C00000"/>
              </a:solidFill>
            </a:endParaRPr>
          </a:p>
        </p:txBody>
      </p:sp>
      <p:sp>
        <p:nvSpPr>
          <p:cNvPr id="23" name="乘号 22"/>
          <p:cNvSpPr/>
          <p:nvPr/>
        </p:nvSpPr>
        <p:spPr>
          <a:xfrm>
            <a:off x="3038402" y="3856441"/>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9"/>
          <a:stretch>
            <a:fillRect/>
          </a:stretch>
        </p:blipFill>
        <p:spPr>
          <a:xfrm>
            <a:off x="8052047" y="4850510"/>
            <a:ext cx="1819275" cy="1695450"/>
          </a:xfrm>
          <a:prstGeom prst="rect">
            <a:avLst/>
          </a:prstGeom>
        </p:spPr>
      </p:pic>
      <p:cxnSp>
        <p:nvCxnSpPr>
          <p:cNvPr id="25" name="直接箭头连接符 24"/>
          <p:cNvCxnSpPr>
            <a:endCxn id="24" idx="0"/>
          </p:cNvCxnSpPr>
          <p:nvPr/>
        </p:nvCxnSpPr>
        <p:spPr>
          <a:xfrm>
            <a:off x="8952949" y="4299645"/>
            <a:ext cx="8736" cy="5508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813623" y="4253460"/>
            <a:ext cx="1339975" cy="461665"/>
          </a:xfrm>
          <a:prstGeom prst="rect">
            <a:avLst/>
          </a:prstGeom>
        </p:spPr>
        <p:txBody>
          <a:bodyPr wrap="square">
            <a:spAutoFit/>
          </a:bodyPr>
          <a:lstStyle/>
          <a:p>
            <a:r>
              <a:rPr lang="en-US" altLang="zh-CN" sz="2400" b="1" i="0" u="none" strike="noStrike" baseline="0" dirty="0">
                <a:solidFill>
                  <a:srgbClr val="C00000"/>
                </a:solidFill>
                <a:latin typeface="Calibri" panose="020F0502020204030204" pitchFamily="34" charset="0"/>
              </a:rPr>
              <a:t>{3,0,2,*}</a:t>
            </a:r>
            <a:endParaRPr lang="zh-CN" altLang="en-US" sz="2400" b="1" dirty="0">
              <a:solidFill>
                <a:srgbClr val="C00000"/>
              </a:solidFill>
            </a:endParaRPr>
          </a:p>
        </p:txBody>
      </p:sp>
      <p:sp>
        <p:nvSpPr>
          <p:cNvPr id="27" name="乘号 26"/>
          <p:cNvSpPr/>
          <p:nvPr/>
        </p:nvSpPr>
        <p:spPr>
          <a:xfrm>
            <a:off x="4281191" y="4919988"/>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10"/>
          <a:stretch>
            <a:fillRect/>
          </a:stretch>
        </p:blipFill>
        <p:spPr>
          <a:xfrm>
            <a:off x="4353427" y="3056194"/>
            <a:ext cx="3467860" cy="1108958"/>
          </a:xfrm>
          <a:prstGeom prst="rect">
            <a:avLst/>
          </a:prstGeom>
        </p:spPr>
      </p:pic>
      <p:sp>
        <p:nvSpPr>
          <p:cNvPr id="29" name="乘号 28"/>
          <p:cNvSpPr/>
          <p:nvPr/>
        </p:nvSpPr>
        <p:spPr>
          <a:xfrm>
            <a:off x="5539492" y="3877714"/>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乘号 29"/>
          <p:cNvSpPr/>
          <p:nvPr/>
        </p:nvSpPr>
        <p:spPr>
          <a:xfrm>
            <a:off x="6949856" y="3920067"/>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85328" y="4535806"/>
            <a:ext cx="1220106" cy="489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03480" y="4524003"/>
            <a:ext cx="1245178" cy="5449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p:bldP spid="22" grpId="0"/>
      <p:bldP spid="23" grpId="0" animBg="1"/>
      <p:bldP spid="26" grpId="0"/>
      <p:bldP spid="27" grpId="0" animBg="1"/>
      <p:bldP spid="29"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3922" y="223365"/>
            <a:ext cx="11887200" cy="307777"/>
            <a:chOff x="143922" y="775815"/>
            <a:chExt cx="11887200" cy="307777"/>
          </a:xfrm>
        </p:grpSpPr>
        <p:sp>
          <p:nvSpPr>
            <p:cNvPr id="15"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四皇后</a:t>
              </a:r>
              <a:endParaRPr lang="en-US" altLang="zh-CN"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16"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7"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0337" y="938463"/>
            <a:ext cx="4692316" cy="369332"/>
          </a:xfrm>
          <a:prstGeom prst="rect">
            <a:avLst/>
          </a:prstGeom>
          <a:noFill/>
        </p:spPr>
        <p:txBody>
          <a:bodyPr wrap="square" rtlCol="0">
            <a:spAutoFit/>
          </a:bodyPr>
          <a:lstStyle/>
          <a:p>
            <a:r>
              <a:rPr lang="zh-CN" altLang="en-US" dirty="0"/>
              <a:t>贴代码</a:t>
            </a:r>
            <a:endParaRPr lang="zh-CN" altLang="en-US" dirty="0"/>
          </a:p>
        </p:txBody>
      </p:sp>
      <p:pic>
        <p:nvPicPr>
          <p:cNvPr id="3" name="图片 2"/>
          <p:cNvPicPr>
            <a:picLocks noChangeAspect="1"/>
          </p:cNvPicPr>
          <p:nvPr/>
        </p:nvPicPr>
        <p:blipFill>
          <a:blip r:embed="rId2"/>
          <a:stretch>
            <a:fillRect/>
          </a:stretch>
        </p:blipFill>
        <p:spPr>
          <a:xfrm>
            <a:off x="667029" y="531142"/>
            <a:ext cx="8867775" cy="4600575"/>
          </a:xfrm>
          <a:prstGeom prst="rect">
            <a:avLst/>
          </a:prstGeom>
        </p:spPr>
      </p:pic>
      <p:pic>
        <p:nvPicPr>
          <p:cNvPr id="4" name="图片 3"/>
          <p:cNvPicPr>
            <a:picLocks noChangeAspect="1"/>
          </p:cNvPicPr>
          <p:nvPr/>
        </p:nvPicPr>
        <p:blipFill>
          <a:blip r:embed="rId3"/>
          <a:stretch>
            <a:fillRect/>
          </a:stretch>
        </p:blipFill>
        <p:spPr>
          <a:xfrm>
            <a:off x="667029" y="5033712"/>
            <a:ext cx="8020050" cy="1771650"/>
          </a:xfrm>
          <a:prstGeom prst="rect">
            <a:avLst/>
          </a:prstGeom>
        </p:spPr>
      </p:pic>
      <p:sp>
        <p:nvSpPr>
          <p:cNvPr id="5" name="文本框 4"/>
          <p:cNvSpPr txBox="1"/>
          <p:nvPr/>
        </p:nvSpPr>
        <p:spPr>
          <a:xfrm>
            <a:off x="1914949" y="6368534"/>
            <a:ext cx="555812" cy="369332"/>
          </a:xfrm>
          <a:prstGeom prst="rect">
            <a:avLst/>
          </a:prstGeom>
          <a:noFill/>
        </p:spPr>
        <p:txBody>
          <a:bodyPr wrap="square" rtlCol="0">
            <a:spAutoFit/>
          </a:bodyPr>
          <a:lstStyle/>
          <a:p>
            <a:r>
              <a:rPr lang="en-US" altLang="zh-CN" dirty="0"/>
              <a:t>}</a:t>
            </a:r>
            <a:endParaRPr lang="zh-CN" altLang="en-US" dirty="0"/>
          </a:p>
        </p:txBody>
      </p:sp>
      <p:sp>
        <p:nvSpPr>
          <p:cNvPr id="10" name="矩形 9"/>
          <p:cNvSpPr/>
          <p:nvPr/>
        </p:nvSpPr>
        <p:spPr>
          <a:xfrm>
            <a:off x="8328706" y="5854416"/>
            <a:ext cx="3466531" cy="646331"/>
          </a:xfrm>
          <a:prstGeom prst="rect">
            <a:avLst/>
          </a:prstGeom>
        </p:spPr>
        <p:txBody>
          <a:bodyPr wrap="square">
            <a:spAutoFit/>
          </a:bodyPr>
          <a:lstStyle/>
          <a:p>
            <a:r>
              <a:rPr lang="zh-CN" altLang="en-US" dirty="0">
                <a:solidFill>
                  <a:srgbClr val="FF0000"/>
                </a:solidFill>
              </a:rPr>
              <a:t>注意：该代码还可以进一步优化，具体请参考刘汝佳粉书</a:t>
            </a:r>
            <a:r>
              <a:rPr lang="en-US" altLang="zh-CN" dirty="0">
                <a:solidFill>
                  <a:srgbClr val="FF0000"/>
                </a:solidFill>
              </a:rPr>
              <a:t>P193</a:t>
            </a:r>
            <a:endParaRPr lang="zh-CN" alt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43922" y="223365"/>
            <a:ext cx="11887200" cy="307777"/>
            <a:chOff x="143922" y="775815"/>
            <a:chExt cx="11887200" cy="307777"/>
          </a:xfrm>
        </p:grpSpPr>
        <p:sp>
          <p:nvSpPr>
            <p:cNvPr id="38"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简单枚举</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3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7" name="Text Box 2"/>
          <p:cNvSpPr txBox="1">
            <a:spLocks noChangeArrowheads="1"/>
          </p:cNvSpPr>
          <p:nvPr/>
        </p:nvSpPr>
        <p:spPr bwMode="auto">
          <a:xfrm>
            <a:off x="770965" y="764024"/>
            <a:ext cx="10139082" cy="636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ctr">
              <a:spcBef>
                <a:spcPct val="50000"/>
              </a:spcBef>
            </a:pPr>
            <a:r>
              <a:rPr lang="zh-CN" altLang="zh-CN" sz="2800" dirty="0"/>
              <a:t>适用枚举法求解的问题必须满足两个条件：</a:t>
            </a:r>
            <a:endParaRPr lang="zh-CN" altLang="zh-CN" sz="2800" dirty="0"/>
          </a:p>
          <a:p>
            <a:pPr fontAlgn="ctr">
              <a:spcBef>
                <a:spcPct val="50000"/>
              </a:spcBef>
            </a:pPr>
            <a:br>
              <a:rPr lang="zh-CN" altLang="zh-CN" sz="2000" dirty="0"/>
            </a:br>
            <a:r>
              <a:rPr lang="zh-CN" altLang="zh-CN" sz="2000" dirty="0"/>
              <a:t>      </a:t>
            </a:r>
            <a:r>
              <a:rPr lang="zh-CN" altLang="zh-CN" sz="2400" dirty="0"/>
              <a:t> ⑴可预先确定每个状态的元素个数n；</a:t>
            </a:r>
            <a:endParaRPr lang="zh-CN" altLang="zh-CN" sz="2400" dirty="0"/>
          </a:p>
          <a:p>
            <a:pPr fontAlgn="ctr">
              <a:spcBef>
                <a:spcPct val="50000"/>
              </a:spcBef>
            </a:pPr>
            <a:r>
              <a:rPr lang="zh-CN" altLang="zh-CN" sz="2400" dirty="0"/>
              <a:t>       ⑵状态元素a</a:t>
            </a:r>
            <a:r>
              <a:rPr lang="zh-CN" altLang="zh-CN" sz="2400" baseline="-30000" dirty="0"/>
              <a:t>1</a:t>
            </a:r>
            <a:r>
              <a:rPr lang="zh-CN" altLang="zh-CN" sz="2400" dirty="0"/>
              <a:t>，a</a:t>
            </a:r>
            <a:r>
              <a:rPr lang="zh-CN" altLang="zh-CN" sz="2400" baseline="-30000" dirty="0"/>
              <a:t>2</a:t>
            </a:r>
            <a:r>
              <a:rPr lang="zh-CN" altLang="zh-CN" sz="2400" dirty="0"/>
              <a:t>，…，a</a:t>
            </a:r>
            <a:r>
              <a:rPr lang="zh-CN" altLang="zh-CN" sz="2400" baseline="-30000" dirty="0"/>
              <a:t>n</a:t>
            </a:r>
            <a:r>
              <a:rPr lang="zh-CN" altLang="zh-CN" sz="2400" dirty="0"/>
              <a:t>的可能值为一个连续的值域。</a:t>
            </a:r>
            <a:endParaRPr lang="zh-CN" altLang="zh-CN" sz="2400" dirty="0"/>
          </a:p>
          <a:p>
            <a:pPr algn="just" fontAlgn="ctr">
              <a:spcBef>
                <a:spcPct val="50000"/>
              </a:spcBef>
            </a:pPr>
            <a:r>
              <a:rPr lang="zh-CN" altLang="zh-CN" sz="2000" dirty="0"/>
              <a:t>设</a:t>
            </a:r>
            <a:endParaRPr lang="zh-CN" altLang="zh-CN" sz="2000" i="1" dirty="0"/>
          </a:p>
          <a:p>
            <a:pPr algn="just" fontAlgn="ctr">
              <a:spcBef>
                <a:spcPct val="50000"/>
              </a:spcBef>
            </a:pPr>
            <a:r>
              <a:rPr lang="zh-CN" altLang="zh-CN" sz="2000" dirty="0"/>
              <a:t>   a</a:t>
            </a:r>
            <a:r>
              <a:rPr lang="zh-CN" altLang="zh-CN" sz="2000" baseline="-30000" dirty="0"/>
              <a:t>i1</a:t>
            </a:r>
            <a:r>
              <a:rPr lang="zh-CN" altLang="zh-CN" sz="2000" dirty="0"/>
              <a:t>—状态元素a</a:t>
            </a:r>
            <a:r>
              <a:rPr lang="zh-CN" altLang="zh-CN" sz="2000" baseline="-30000" dirty="0"/>
              <a:t>i</a:t>
            </a:r>
            <a:r>
              <a:rPr lang="zh-CN" altLang="zh-CN" sz="2000" dirty="0"/>
              <a:t>的最小值；a</a:t>
            </a:r>
            <a:r>
              <a:rPr lang="zh-CN" altLang="zh-CN" sz="2000" baseline="-30000" dirty="0"/>
              <a:t>ik</a:t>
            </a:r>
            <a:r>
              <a:rPr lang="zh-CN" altLang="zh-CN" sz="2000" dirty="0"/>
              <a:t>—状态元素a</a:t>
            </a:r>
            <a:r>
              <a:rPr lang="zh-CN" altLang="zh-CN" sz="2000" baseline="-30000" dirty="0"/>
              <a:t>i</a:t>
            </a:r>
            <a:r>
              <a:rPr lang="zh-CN" altLang="zh-CN" sz="2000" dirty="0"/>
              <a:t>的最大值(1≤i≤n)，即a</a:t>
            </a:r>
            <a:r>
              <a:rPr lang="zh-CN" altLang="zh-CN" sz="2000" baseline="-30000" dirty="0"/>
              <a:t>11</a:t>
            </a:r>
            <a:r>
              <a:rPr lang="zh-CN" altLang="zh-CN" sz="2000" dirty="0"/>
              <a:t>≤a</a:t>
            </a:r>
            <a:r>
              <a:rPr lang="zh-CN" altLang="zh-CN" sz="2000" baseline="-30000" dirty="0"/>
              <a:t>1</a:t>
            </a:r>
            <a:r>
              <a:rPr lang="zh-CN" altLang="zh-CN" sz="2000" dirty="0"/>
              <a:t>≤a</a:t>
            </a:r>
            <a:r>
              <a:rPr lang="zh-CN" altLang="zh-CN" sz="2000" baseline="-30000" dirty="0"/>
              <a:t>1k</a:t>
            </a:r>
            <a:r>
              <a:rPr lang="zh-CN" altLang="zh-CN" sz="2000" dirty="0"/>
              <a:t>，a</a:t>
            </a:r>
            <a:r>
              <a:rPr lang="zh-CN" altLang="zh-CN" sz="2000" baseline="-30000" dirty="0"/>
              <a:t>21</a:t>
            </a:r>
            <a:r>
              <a:rPr lang="zh-CN" altLang="zh-CN" sz="2000" dirty="0"/>
              <a:t>≤a</a:t>
            </a:r>
            <a:r>
              <a:rPr lang="zh-CN" altLang="zh-CN" sz="2000" baseline="-30000" dirty="0"/>
              <a:t>2</a:t>
            </a:r>
            <a:r>
              <a:rPr lang="zh-CN" altLang="zh-CN" sz="2000" dirty="0"/>
              <a:t>≤a</a:t>
            </a:r>
            <a:r>
              <a:rPr lang="zh-CN" altLang="zh-CN" sz="2000" baseline="-30000" dirty="0"/>
              <a:t>2k</a:t>
            </a:r>
            <a:r>
              <a:rPr lang="zh-CN" altLang="zh-CN" sz="2000" dirty="0"/>
              <a:t>， a</a:t>
            </a:r>
            <a:r>
              <a:rPr lang="zh-CN" altLang="zh-CN" sz="2000" baseline="-30000" dirty="0"/>
              <a:t>i1</a:t>
            </a:r>
            <a:r>
              <a:rPr lang="zh-CN" altLang="zh-CN" sz="2000" dirty="0"/>
              <a:t>≤a</a:t>
            </a:r>
            <a:r>
              <a:rPr lang="zh-CN" altLang="zh-CN" sz="2000" baseline="-30000" dirty="0"/>
              <a:t>i</a:t>
            </a:r>
            <a:r>
              <a:rPr lang="zh-CN" altLang="zh-CN" sz="2000" dirty="0"/>
              <a:t>≤a</a:t>
            </a:r>
            <a:r>
              <a:rPr lang="zh-CN" altLang="zh-CN" sz="2000" baseline="-30000" dirty="0"/>
              <a:t>ik</a:t>
            </a:r>
            <a:r>
              <a:rPr lang="zh-CN" altLang="zh-CN" sz="2000" dirty="0"/>
              <a:t>，……，a</a:t>
            </a:r>
            <a:r>
              <a:rPr lang="zh-CN" altLang="zh-CN" sz="2000" baseline="-30000" dirty="0"/>
              <a:t>n1</a:t>
            </a:r>
            <a:r>
              <a:rPr lang="zh-CN" altLang="zh-CN" sz="2000" dirty="0"/>
              <a:t>≤a</a:t>
            </a:r>
            <a:r>
              <a:rPr lang="zh-CN" altLang="zh-CN" sz="2000" baseline="-30000" dirty="0"/>
              <a:t>n</a:t>
            </a:r>
            <a:r>
              <a:rPr lang="zh-CN" altLang="zh-CN" sz="2000" dirty="0"/>
              <a:t>≤a</a:t>
            </a:r>
            <a:r>
              <a:rPr lang="zh-CN" altLang="zh-CN" sz="2000" baseline="-30000" dirty="0"/>
              <a:t>nk</a:t>
            </a:r>
            <a:endParaRPr lang="zh-CN" altLang="zh-CN" sz="2000" baseline="-30000" dirty="0"/>
          </a:p>
          <a:p>
            <a:pPr algn="just" fontAlgn="ctr">
              <a:spcBef>
                <a:spcPct val="50000"/>
              </a:spcBef>
            </a:pPr>
            <a:r>
              <a:rPr lang="zh-CN" altLang="zh-CN" sz="2000" dirty="0"/>
              <a:t>for a</a:t>
            </a:r>
            <a:r>
              <a:rPr lang="zh-CN" altLang="zh-CN" sz="2000" baseline="-30000" dirty="0"/>
              <a:t>1</a:t>
            </a:r>
            <a:r>
              <a:rPr lang="zh-CN" altLang="zh-CN" sz="2000" dirty="0"/>
              <a:t>←a</a:t>
            </a:r>
            <a:r>
              <a:rPr lang="zh-CN" altLang="zh-CN" sz="2000" baseline="-30000" dirty="0"/>
              <a:t>11</a:t>
            </a:r>
            <a:r>
              <a:rPr lang="zh-CN" altLang="zh-CN" sz="2000" dirty="0"/>
              <a:t> to a</a:t>
            </a:r>
            <a:r>
              <a:rPr lang="zh-CN" altLang="zh-CN" sz="2000" baseline="-30000" dirty="0"/>
              <a:t>1k</a:t>
            </a:r>
            <a:r>
              <a:rPr lang="zh-CN" altLang="zh-CN" sz="2000" dirty="0"/>
              <a:t> do </a:t>
            </a:r>
            <a:endParaRPr lang="zh-CN" altLang="zh-CN" sz="2000" dirty="0"/>
          </a:p>
          <a:p>
            <a:pPr algn="just" fontAlgn="ctr">
              <a:spcBef>
                <a:spcPct val="50000"/>
              </a:spcBef>
            </a:pPr>
            <a:r>
              <a:rPr lang="zh-CN" altLang="zh-CN" sz="2000" dirty="0"/>
              <a:t>     fo</a:t>
            </a:r>
            <a:r>
              <a:rPr lang="en-US" altLang="zh-CN" sz="2000" dirty="0"/>
              <a:t>r</a:t>
            </a:r>
            <a:r>
              <a:rPr lang="zh-CN" altLang="zh-CN" sz="2000" dirty="0"/>
              <a:t> a</a:t>
            </a:r>
            <a:r>
              <a:rPr lang="zh-CN" altLang="zh-CN" sz="2000" baseline="-30000" dirty="0"/>
              <a:t>2</a:t>
            </a:r>
            <a:r>
              <a:rPr lang="zh-CN" altLang="zh-CN" sz="2000" dirty="0"/>
              <a:t>←a</a:t>
            </a:r>
            <a:r>
              <a:rPr lang="zh-CN" altLang="zh-CN" sz="2000" baseline="-30000" dirty="0"/>
              <a:t>21</a:t>
            </a:r>
            <a:r>
              <a:rPr lang="zh-CN" altLang="zh-CN" sz="2000" dirty="0"/>
              <a:t> to a</a:t>
            </a:r>
            <a:r>
              <a:rPr lang="zh-CN" altLang="zh-CN" sz="2000" baseline="-30000" dirty="0"/>
              <a:t>2k</a:t>
            </a:r>
            <a:r>
              <a:rPr lang="zh-CN" altLang="zh-CN" sz="2000" dirty="0"/>
              <a:t> do       ……………………</a:t>
            </a:r>
            <a:endParaRPr lang="zh-CN" altLang="zh-CN" sz="2000" dirty="0"/>
          </a:p>
          <a:p>
            <a:pPr algn="just" fontAlgn="ctr">
              <a:spcBef>
                <a:spcPct val="50000"/>
              </a:spcBef>
            </a:pPr>
            <a:r>
              <a:rPr lang="zh-CN" altLang="zh-CN" sz="2000" dirty="0"/>
              <a:t>        for a</a:t>
            </a:r>
            <a:r>
              <a:rPr lang="zh-CN" altLang="zh-CN" sz="2000" baseline="-30000" dirty="0"/>
              <a:t>i</a:t>
            </a:r>
            <a:r>
              <a:rPr lang="zh-CN" altLang="zh-CN" sz="2000" dirty="0"/>
              <a:t>←a</a:t>
            </a:r>
            <a:r>
              <a:rPr lang="zh-CN" altLang="zh-CN" sz="2000" baseline="-30000" dirty="0"/>
              <a:t>i1</a:t>
            </a:r>
            <a:r>
              <a:rPr lang="zh-CN" altLang="zh-CN" sz="2000" dirty="0"/>
              <a:t> to a</a:t>
            </a:r>
            <a:r>
              <a:rPr lang="zh-CN" altLang="zh-CN" sz="2000" baseline="-30000" dirty="0"/>
              <a:t>ik</a:t>
            </a:r>
            <a:r>
              <a:rPr lang="zh-CN" altLang="zh-CN" sz="2000" dirty="0"/>
              <a:t> do         ……………………</a:t>
            </a:r>
            <a:endParaRPr lang="zh-CN" altLang="zh-CN" sz="2000" dirty="0"/>
          </a:p>
          <a:p>
            <a:pPr algn="just" fontAlgn="ctr">
              <a:spcBef>
                <a:spcPct val="50000"/>
              </a:spcBef>
            </a:pPr>
            <a:r>
              <a:rPr lang="zh-CN" altLang="zh-CN" sz="2000" dirty="0"/>
              <a:t>          for a</a:t>
            </a:r>
            <a:r>
              <a:rPr lang="zh-CN" altLang="zh-CN" sz="2000" baseline="-30000" dirty="0"/>
              <a:t>n</a:t>
            </a:r>
            <a:r>
              <a:rPr lang="zh-CN" altLang="zh-CN" sz="2000" dirty="0"/>
              <a:t>←a</a:t>
            </a:r>
            <a:r>
              <a:rPr lang="zh-CN" altLang="zh-CN" sz="2000" baseline="-30000" dirty="0"/>
              <a:t>n1</a:t>
            </a:r>
            <a:r>
              <a:rPr lang="zh-CN" altLang="zh-CN" sz="2000" dirty="0"/>
              <a:t> to a</a:t>
            </a:r>
            <a:r>
              <a:rPr lang="zh-CN" altLang="zh-CN" sz="2000" baseline="-30000" dirty="0"/>
              <a:t>nk</a:t>
            </a:r>
            <a:r>
              <a:rPr lang="zh-CN" altLang="zh-CN" sz="2000" dirty="0"/>
              <a:t> do </a:t>
            </a:r>
            <a:endParaRPr lang="zh-CN" altLang="zh-CN" sz="2000" dirty="0"/>
          </a:p>
          <a:p>
            <a:pPr algn="just" fontAlgn="ctr">
              <a:spcBef>
                <a:spcPct val="50000"/>
              </a:spcBef>
            </a:pPr>
            <a:r>
              <a:rPr lang="zh-CN" altLang="zh-CN" sz="2000" dirty="0"/>
              <a:t>            if 状态(a</a:t>
            </a:r>
            <a:r>
              <a:rPr lang="zh-CN" altLang="zh-CN" sz="2000" baseline="-30000" dirty="0"/>
              <a:t>1</a:t>
            </a:r>
            <a:r>
              <a:rPr lang="zh-CN" altLang="zh-CN" sz="2000" dirty="0"/>
              <a:t>，…，a</a:t>
            </a:r>
            <a:r>
              <a:rPr lang="zh-CN" altLang="zh-CN" sz="2000" i="1" baseline="-30000" dirty="0"/>
              <a:t>i</a:t>
            </a:r>
            <a:r>
              <a:rPr lang="zh-CN" altLang="zh-CN" sz="2000" dirty="0"/>
              <a:t>，…，a</a:t>
            </a:r>
            <a:r>
              <a:rPr lang="zh-CN" altLang="zh-CN" sz="2000" baseline="-30000" dirty="0"/>
              <a:t>n</a:t>
            </a:r>
            <a:r>
              <a:rPr lang="zh-CN" altLang="zh-CN" sz="2000" dirty="0"/>
              <a:t>)满足检验条件 </a:t>
            </a:r>
            <a:endParaRPr lang="zh-CN" altLang="zh-CN" sz="2000" dirty="0"/>
          </a:p>
          <a:p>
            <a:pPr algn="just" fontAlgn="ctr">
              <a:spcBef>
                <a:spcPct val="50000"/>
              </a:spcBef>
            </a:pPr>
            <a:r>
              <a:rPr lang="zh-CN" altLang="zh-CN" sz="2000" dirty="0"/>
              <a:t>then 输出问题的解；</a:t>
            </a:r>
            <a:endParaRPr lang="zh-CN" altLang="zh-CN" sz="2000" dirty="0"/>
          </a:p>
          <a:p>
            <a:pPr fontAlgn="ctr">
              <a:spcBef>
                <a:spcPct val="50000"/>
              </a:spcBef>
            </a:pPr>
            <a:endParaRPr lang="zh-CN"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67000">
              <a:srgbClr val="F0F1F3"/>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6" name="组合 15"/>
          <p:cNvGrpSpPr/>
          <p:nvPr/>
        </p:nvGrpSpPr>
        <p:grpSpPr>
          <a:xfrm>
            <a:off x="143922" y="223365"/>
            <a:ext cx="11887200" cy="307777"/>
            <a:chOff x="143922" y="775815"/>
            <a:chExt cx="11887200" cy="307777"/>
          </a:xfrm>
        </p:grpSpPr>
        <p:sp>
          <p:nvSpPr>
            <p:cNvPr id="17"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sym typeface="Arial" panose="020B0604020202020204" pitchFamily="34" charset="0"/>
                </a:rPr>
                <a:t>简单枚举</a:t>
              </a:r>
              <a:endParaRPr lang="zh-CN" altLang="en-US" sz="2000" dirty="0">
                <a:solidFill>
                  <a:schemeClr val="bg2">
                    <a:lumMod val="10000"/>
                  </a:schemeClr>
                </a:solidFill>
                <a:latin typeface="等线" panose="02010600030101010101" pitchFamily="2" charset="-122"/>
                <a:sym typeface="Arial" panose="020B0604020202020204" pitchFamily="34" charset="0"/>
              </a:endParaRPr>
            </a:p>
          </p:txBody>
        </p:sp>
        <p:cxnSp>
          <p:nvCxnSpPr>
            <p:cNvPr id="1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2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21" name="内容占位符 2"/>
          <p:cNvSpPr txBox="1"/>
          <p:nvPr/>
        </p:nvSpPr>
        <p:spPr>
          <a:xfrm>
            <a:off x="1225897" y="1459661"/>
            <a:ext cx="9740206" cy="5181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ea typeface="微软雅黑" panose="020B0503020204020204" pitchFamily="34" charset="-122"/>
              </a:rPr>
              <a:t>题目：编写算法解如下数字迷（</a:t>
            </a:r>
            <a:r>
              <a:rPr lang="en-US" altLang="zh-CN" sz="2400" b="1" dirty="0">
                <a:ea typeface="微软雅黑" panose="020B0503020204020204" pitchFamily="34" charset="-122"/>
              </a:rPr>
              <a:t>A</a:t>
            </a:r>
            <a:r>
              <a:rPr lang="zh-CN" altLang="en-US" sz="2400" b="1" dirty="0">
                <a:ea typeface="微软雅黑" panose="020B0503020204020204" pitchFamily="34" charset="-122"/>
              </a:rPr>
              <a:t>、</a:t>
            </a:r>
            <a:r>
              <a:rPr lang="en-US" altLang="zh-CN" sz="2400" b="1" dirty="0">
                <a:ea typeface="微软雅黑" panose="020B0503020204020204" pitchFamily="34" charset="-122"/>
              </a:rPr>
              <a:t>B</a:t>
            </a:r>
            <a:r>
              <a:rPr lang="zh-CN" altLang="en-US" sz="2400" b="1" dirty="0">
                <a:ea typeface="微软雅黑" panose="020B0503020204020204" pitchFamily="34" charset="-122"/>
              </a:rPr>
              <a:t>、</a:t>
            </a:r>
            <a:r>
              <a:rPr lang="en-US" altLang="zh-CN" sz="2400" b="1" dirty="0">
                <a:ea typeface="微软雅黑" panose="020B0503020204020204" pitchFamily="34" charset="-122"/>
              </a:rPr>
              <a:t>C</a:t>
            </a:r>
            <a:r>
              <a:rPr lang="zh-CN" altLang="en-US" sz="2400" b="1" dirty="0">
                <a:ea typeface="微软雅黑" panose="020B0503020204020204" pitchFamily="34" charset="-122"/>
              </a:rPr>
              <a:t>、</a:t>
            </a:r>
            <a:r>
              <a:rPr lang="en-US" altLang="zh-CN" sz="2400" b="1" dirty="0">
                <a:ea typeface="微软雅黑" panose="020B0503020204020204" pitchFamily="34" charset="-122"/>
              </a:rPr>
              <a:t>D</a:t>
            </a:r>
            <a:r>
              <a:rPr lang="zh-CN" altLang="en-US" sz="2400" b="1" dirty="0">
                <a:ea typeface="微软雅黑" panose="020B0503020204020204" pitchFamily="34" charset="-122"/>
              </a:rPr>
              <a:t>均为</a:t>
            </a:r>
            <a:r>
              <a:rPr lang="en-US" altLang="zh-CN" sz="2400" b="1" dirty="0">
                <a:ea typeface="微软雅黑" panose="020B0503020204020204" pitchFamily="34" charset="-122"/>
              </a:rPr>
              <a:t>0~9</a:t>
            </a:r>
            <a:r>
              <a:rPr lang="zh-CN" altLang="en-US" sz="2400" b="1" dirty="0">
                <a:ea typeface="微软雅黑" panose="020B0503020204020204" pitchFamily="34" charset="-122"/>
              </a:rPr>
              <a:t>之间的数字）</a:t>
            </a:r>
            <a:r>
              <a:rPr lang="en-US" altLang="zh-CN" sz="2400" b="1" dirty="0">
                <a:ea typeface="微软雅黑" panose="020B0503020204020204" pitchFamily="34" charset="-122"/>
              </a:rPr>
              <a:t>	ABCAB</a:t>
            </a:r>
            <a:r>
              <a:rPr lang="zh-CN" altLang="en-US" sz="2400" b="1" dirty="0">
                <a:ea typeface="微软雅黑" panose="020B0503020204020204" pitchFamily="34" charset="-122"/>
              </a:rPr>
              <a:t>*</a:t>
            </a:r>
            <a:r>
              <a:rPr lang="en-US" altLang="zh-CN" sz="2400" b="1" dirty="0">
                <a:ea typeface="微软雅黑" panose="020B0503020204020204" pitchFamily="34" charset="-122"/>
              </a:rPr>
              <a:t>A = DDDDDD</a:t>
            </a:r>
            <a:r>
              <a:rPr lang="zh-CN" altLang="en-US" sz="2400" b="1" dirty="0">
                <a:ea typeface="微软雅黑" panose="020B0503020204020204" pitchFamily="34" charset="-122"/>
              </a:rPr>
              <a:t>；</a:t>
            </a:r>
            <a:endParaRPr lang="zh-CN" altLang="en-US" sz="2400" b="1" dirty="0">
              <a:ea typeface="微软雅黑" panose="020B0503020204020204" pitchFamily="34" charset="-122"/>
            </a:endParaRPr>
          </a:p>
          <a:p>
            <a:pPr marL="0" indent="0">
              <a:lnSpc>
                <a:spcPct val="150000"/>
              </a:lnSpc>
              <a:buNone/>
            </a:pPr>
            <a:r>
              <a:rPr lang="zh-CN" altLang="en-US" sz="2400" dirty="0">
                <a:ea typeface="微软雅黑" panose="020B0503020204020204" pitchFamily="34" charset="-122"/>
              </a:rPr>
              <a:t>分析</a:t>
            </a:r>
            <a:r>
              <a:rPr lang="en-US" altLang="zh-CN" sz="2400" dirty="0">
                <a:ea typeface="微软雅黑" panose="020B0503020204020204" pitchFamily="34" charset="-122"/>
              </a:rPr>
              <a:t>1</a:t>
            </a:r>
            <a:r>
              <a:rPr lang="zh-CN" altLang="en-US" sz="2400" dirty="0">
                <a:ea typeface="微软雅黑" panose="020B0503020204020204" pitchFamily="34" charset="-122"/>
              </a:rPr>
              <a:t>：枚举</a:t>
            </a:r>
            <a:r>
              <a:rPr lang="en-US" altLang="zh-CN" sz="2400" dirty="0">
                <a:ea typeface="微软雅黑" panose="020B0503020204020204" pitchFamily="34" charset="-122"/>
              </a:rPr>
              <a:t>ABC</a:t>
            </a:r>
            <a:r>
              <a:rPr lang="zh-CN" altLang="en-US" sz="2400" dirty="0">
                <a:ea typeface="微软雅黑" panose="020B0503020204020204" pitchFamily="34" charset="-122"/>
              </a:rPr>
              <a:t>，判断是否结果为</a:t>
            </a:r>
            <a:r>
              <a:rPr lang="en-US" altLang="zh-CN" sz="2400" dirty="0">
                <a:ea typeface="微软雅黑" panose="020B0503020204020204" pitchFamily="34" charset="-122"/>
              </a:rPr>
              <a:t>DDDDDD</a:t>
            </a:r>
            <a:r>
              <a:rPr lang="zh-CN" altLang="en-US" sz="2400" dirty="0">
                <a:ea typeface="微软雅黑" panose="020B0503020204020204" pitchFamily="34" charset="-122"/>
              </a:rPr>
              <a:t>形式</a:t>
            </a:r>
            <a:endParaRPr lang="zh-CN" altLang="en-US" sz="2400" dirty="0">
              <a:ea typeface="微软雅黑" panose="020B0503020204020204" pitchFamily="34" charset="-122"/>
            </a:endParaRPr>
          </a:p>
          <a:p>
            <a:pPr marL="0" indent="0">
              <a:lnSpc>
                <a:spcPct val="150000"/>
              </a:lnSpc>
              <a:buFont typeface="Arial" panose="020B0604020202020204" pitchFamily="34" charset="0"/>
              <a:buNone/>
            </a:pPr>
            <a:r>
              <a:rPr lang="en-US" altLang="zh-CN" sz="2400" dirty="0">
                <a:ea typeface="微软雅黑" panose="020B0503020204020204" pitchFamily="34" charset="-122"/>
              </a:rPr>
              <a:t>             </a:t>
            </a:r>
            <a:r>
              <a:rPr lang="zh-CN" altLang="en-US" sz="2400" dirty="0">
                <a:ea typeface="微软雅黑" panose="020B0503020204020204" pitchFamily="34" charset="-122"/>
              </a:rPr>
              <a:t>枚举范围：Ａ</a:t>
            </a:r>
            <a:r>
              <a:rPr lang="en-US" altLang="zh-CN" sz="2400" dirty="0">
                <a:ea typeface="微软雅黑" panose="020B0503020204020204" pitchFamily="34" charset="-122"/>
              </a:rPr>
              <a:t>:</a:t>
            </a:r>
            <a:r>
              <a:rPr lang="zh-CN" altLang="en-US" sz="2400" dirty="0">
                <a:ea typeface="等线" panose="02010600030101010101" pitchFamily="2" charset="-122"/>
              </a:rPr>
              <a:t>３</a:t>
            </a:r>
            <a:r>
              <a:rPr lang="en-US" altLang="zh-CN" sz="2400" dirty="0">
                <a:ea typeface="微软雅黑" panose="020B0503020204020204" pitchFamily="34" charset="-122"/>
              </a:rPr>
              <a:t>-9     B: 0-9    C: 0-9</a:t>
            </a:r>
            <a:r>
              <a:rPr lang="zh-CN" altLang="en-US" sz="2400" dirty="0">
                <a:ea typeface="微软雅黑" panose="020B0503020204020204" pitchFamily="34" charset="-122"/>
              </a:rPr>
              <a:t>，共枚举</a:t>
            </a:r>
            <a:r>
              <a:rPr lang="en-US" altLang="zh-CN" sz="2400" dirty="0">
                <a:ea typeface="微软雅黑" panose="020B0503020204020204" pitchFamily="34" charset="-122"/>
              </a:rPr>
              <a:t>700</a:t>
            </a:r>
            <a:r>
              <a:rPr lang="zh-CN" altLang="en-US" sz="2400" dirty="0">
                <a:ea typeface="微软雅黑" panose="020B0503020204020204" pitchFamily="34" charset="-122"/>
              </a:rPr>
              <a:t>次</a:t>
            </a:r>
            <a:endParaRPr lang="zh-CN" altLang="en-US" sz="2400" dirty="0">
              <a:ea typeface="微软雅黑" panose="020B0503020204020204" pitchFamily="34" charset="-122"/>
            </a:endParaRPr>
          </a:p>
          <a:p>
            <a:pPr marL="0" indent="0">
              <a:lnSpc>
                <a:spcPct val="150000"/>
              </a:lnSpc>
              <a:buNone/>
            </a:pPr>
            <a:r>
              <a:rPr lang="zh-CN" altLang="en-US" sz="2400" dirty="0">
                <a:ea typeface="微软雅黑" panose="020B0503020204020204" pitchFamily="34" charset="-122"/>
              </a:rPr>
              <a:t>分析</a:t>
            </a:r>
            <a:r>
              <a:rPr lang="en-US" altLang="zh-CN" sz="2400" dirty="0">
                <a:ea typeface="微软雅黑" panose="020B0503020204020204" pitchFamily="34" charset="-122"/>
              </a:rPr>
              <a:t>2</a:t>
            </a:r>
            <a:r>
              <a:rPr lang="zh-CN" altLang="en-US" sz="2400" dirty="0">
                <a:ea typeface="微软雅黑" panose="020B0503020204020204" pitchFamily="34" charset="-122"/>
              </a:rPr>
              <a:t>：将算式变形为除法</a:t>
            </a:r>
            <a:r>
              <a:rPr lang="en-US" altLang="zh-CN" sz="2400" dirty="0">
                <a:ea typeface="微软雅黑" panose="020B0503020204020204" pitchFamily="34" charset="-122"/>
              </a:rPr>
              <a:t>DDDDDD/A = ABCAB</a:t>
            </a:r>
            <a:r>
              <a:rPr lang="zh-CN" altLang="en-US" sz="2400" dirty="0">
                <a:ea typeface="微软雅黑" panose="020B0503020204020204" pitchFamily="34" charset="-122"/>
              </a:rPr>
              <a:t>，枚举</a:t>
            </a:r>
            <a:r>
              <a:rPr lang="en-US" altLang="zh-CN" sz="2400" dirty="0">
                <a:ea typeface="微软雅黑" panose="020B0503020204020204" pitchFamily="34" charset="-122"/>
              </a:rPr>
              <a:t>D</a:t>
            </a:r>
            <a:r>
              <a:rPr lang="zh-CN" altLang="en-US" sz="2400" dirty="0">
                <a:ea typeface="微软雅黑" panose="020B0503020204020204" pitchFamily="34" charset="-122"/>
              </a:rPr>
              <a:t>和</a:t>
            </a:r>
            <a:r>
              <a:rPr lang="en-US" altLang="zh-CN" sz="2400" dirty="0">
                <a:ea typeface="微软雅黑" panose="020B0503020204020204" pitchFamily="34" charset="-122"/>
              </a:rPr>
              <a:t>A</a:t>
            </a:r>
            <a:r>
              <a:rPr lang="zh-CN" altLang="en-US" sz="2400" dirty="0">
                <a:ea typeface="微软雅黑" panose="020B0503020204020204" pitchFamily="34" charset="-122"/>
              </a:rPr>
              <a:t>，判断是否     </a:t>
            </a:r>
            <a:r>
              <a:rPr lang="en-US" altLang="zh-CN" sz="2400" dirty="0">
                <a:ea typeface="微软雅黑" panose="020B0503020204020204" pitchFamily="34" charset="-122"/>
              </a:rPr>
              <a:t>	  </a:t>
            </a:r>
            <a:r>
              <a:rPr lang="zh-CN" altLang="en-US" sz="2400" dirty="0">
                <a:ea typeface="微软雅黑" panose="020B0503020204020204" pitchFamily="34" charset="-122"/>
              </a:rPr>
              <a:t>结果为</a:t>
            </a:r>
            <a:r>
              <a:rPr lang="en-US" altLang="zh-CN" sz="2400" dirty="0">
                <a:ea typeface="微软雅黑" panose="020B0503020204020204" pitchFamily="34" charset="-122"/>
              </a:rPr>
              <a:t>ABCAB</a:t>
            </a:r>
            <a:r>
              <a:rPr lang="zh-CN" altLang="en-US" sz="2400" dirty="0">
                <a:ea typeface="微软雅黑" panose="020B0503020204020204" pitchFamily="34" charset="-122"/>
              </a:rPr>
              <a:t>形式</a:t>
            </a:r>
            <a:endParaRPr lang="zh-CN" altLang="en-US" sz="2400" dirty="0">
              <a:ea typeface="微软雅黑" panose="020B0503020204020204" pitchFamily="34" charset="-122"/>
            </a:endParaRPr>
          </a:p>
          <a:p>
            <a:pPr marL="0" indent="0">
              <a:lnSpc>
                <a:spcPct val="150000"/>
              </a:lnSpc>
              <a:buFont typeface="Arial" panose="020B0604020202020204" pitchFamily="34" charset="0"/>
              <a:buNone/>
            </a:pPr>
            <a:r>
              <a:rPr lang="en-US" altLang="zh-CN" sz="2400" dirty="0">
                <a:ea typeface="微软雅黑" panose="020B0503020204020204" pitchFamily="34" charset="-122"/>
              </a:rPr>
              <a:t>             </a:t>
            </a:r>
            <a:r>
              <a:rPr lang="zh-CN" altLang="en-US" sz="2400" dirty="0">
                <a:ea typeface="微软雅黑" panose="020B0503020204020204" pitchFamily="34" charset="-122"/>
              </a:rPr>
              <a:t>枚举范围：Ａ</a:t>
            </a:r>
            <a:r>
              <a:rPr lang="en-US" altLang="zh-CN" sz="2400" dirty="0">
                <a:ea typeface="微软雅黑" panose="020B0503020204020204" pitchFamily="34" charset="-122"/>
              </a:rPr>
              <a:t>:</a:t>
            </a:r>
            <a:r>
              <a:rPr lang="zh-CN" altLang="en-US" sz="2400" dirty="0">
                <a:ea typeface="微软雅黑" panose="020B0503020204020204" pitchFamily="34" charset="-122"/>
              </a:rPr>
              <a:t>３</a:t>
            </a:r>
            <a:r>
              <a:rPr lang="en-US" altLang="zh-CN" sz="2400" dirty="0">
                <a:ea typeface="微软雅黑" panose="020B0503020204020204" pitchFamily="34" charset="-122"/>
              </a:rPr>
              <a:t>-9     D: 1-9</a:t>
            </a:r>
            <a:r>
              <a:rPr lang="zh-CN" altLang="en-US" sz="2400" dirty="0">
                <a:ea typeface="微软雅黑" panose="020B0503020204020204" pitchFamily="34" charset="-122"/>
              </a:rPr>
              <a:t>，共枚举</a:t>
            </a:r>
            <a:r>
              <a:rPr lang="en-US" altLang="zh-CN" sz="2400" dirty="0">
                <a:ea typeface="微软雅黑" panose="020B0503020204020204" pitchFamily="34" charset="-122"/>
              </a:rPr>
              <a:t>63</a:t>
            </a:r>
            <a:r>
              <a:rPr lang="zh-CN" altLang="en-US" sz="2400" dirty="0">
                <a:ea typeface="微软雅黑" panose="020B0503020204020204" pitchFamily="34" charset="-122"/>
              </a:rPr>
              <a:t>次</a:t>
            </a:r>
            <a:endParaRPr lang="zh-CN" altLang="en-US" sz="2400" dirty="0">
              <a:ea typeface="微软雅黑" panose="020B0503020204020204" pitchFamily="34" charset="-122"/>
            </a:endParaRPr>
          </a:p>
          <a:p>
            <a:endParaRPr lang="zh-CN" altLang="en-US" sz="2400" dirty="0">
              <a:ea typeface="微软雅黑" panose="020B0503020204020204" pitchFamily="34" charset="-122"/>
            </a:endParaRPr>
          </a:p>
        </p:txBody>
      </p:sp>
      <p:sp>
        <p:nvSpPr>
          <p:cNvPr id="22" name="标题 1"/>
          <p:cNvSpPr txBox="1"/>
          <p:nvPr/>
        </p:nvSpPr>
        <p:spPr>
          <a:xfrm>
            <a:off x="460859" y="637293"/>
            <a:ext cx="4299284" cy="5590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latin typeface="幼圆" panose="02010509060101010101" pitchFamily="49" charset="-122"/>
                <a:ea typeface="幼圆" panose="02010509060101010101" pitchFamily="49" charset="-122"/>
              </a:rPr>
              <a:t>样例：数字迷</a:t>
            </a:r>
            <a:r>
              <a:rPr lang="en-US" altLang="zh-CN" sz="3600" dirty="0">
                <a:latin typeface="幼圆" panose="02010509060101010101" pitchFamily="49" charset="-122"/>
                <a:ea typeface="幼圆" panose="02010509060101010101" pitchFamily="49" charset="-122"/>
              </a:rPr>
              <a:t> </a:t>
            </a:r>
            <a:endParaRPr lang="en-US" altLang="zh-CN" sz="36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43922" y="223365"/>
            <a:ext cx="11887200" cy="307777"/>
            <a:chOff x="143922" y="775815"/>
            <a:chExt cx="11887200" cy="307777"/>
          </a:xfrm>
        </p:grpSpPr>
        <p:sp>
          <p:nvSpPr>
            <p:cNvPr id="38"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简单枚举</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3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7" name="标题 1"/>
          <p:cNvSpPr txBox="1"/>
          <p:nvPr/>
        </p:nvSpPr>
        <p:spPr>
          <a:xfrm>
            <a:off x="620496" y="728363"/>
            <a:ext cx="3481137" cy="5590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t>样例：除法</a:t>
            </a:r>
            <a:r>
              <a:rPr lang="en-US" altLang="zh-CN" sz="4000" dirty="0"/>
              <a:t> </a:t>
            </a:r>
            <a:endParaRPr lang="en-US" altLang="zh-CN" sz="4000" dirty="0"/>
          </a:p>
        </p:txBody>
      </p:sp>
      <p:sp>
        <p:nvSpPr>
          <p:cNvPr id="8" name="内容占位符 2"/>
          <p:cNvSpPr txBox="1"/>
          <p:nvPr/>
        </p:nvSpPr>
        <p:spPr>
          <a:xfrm>
            <a:off x="1421030" y="1641801"/>
            <a:ext cx="9740265" cy="41090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b="1" dirty="0"/>
              <a:t>题目：输入正整数</a:t>
            </a:r>
            <a:r>
              <a:rPr lang="en-US" altLang="zh-CN" b="1" dirty="0"/>
              <a:t>n</a:t>
            </a:r>
            <a:r>
              <a:rPr lang="zh-CN" altLang="en-US" b="1" dirty="0"/>
              <a:t>，按照从小到大的顺序输出所有形如</a:t>
            </a:r>
            <a:r>
              <a:rPr lang="en-US" altLang="zh-CN" b="1" dirty="0" err="1"/>
              <a:t>abcde</a:t>
            </a:r>
            <a:r>
              <a:rPr lang="en-US" altLang="zh-CN" b="1" dirty="0"/>
              <a:t>/</a:t>
            </a:r>
            <a:r>
              <a:rPr lang="en-US" altLang="zh-CN" b="1" dirty="0" err="1"/>
              <a:t>fghij</a:t>
            </a:r>
            <a:r>
              <a:rPr lang="en-US" altLang="zh-CN" b="1" dirty="0"/>
              <a:t>=n </a:t>
            </a:r>
            <a:r>
              <a:rPr lang="zh-CN" altLang="en-US" b="1" dirty="0"/>
              <a:t>的表达式，其中</a:t>
            </a:r>
            <a:r>
              <a:rPr lang="en-US" altLang="zh-CN" b="1" dirty="0" err="1"/>
              <a:t>a~j</a:t>
            </a:r>
            <a:r>
              <a:rPr lang="zh-CN" altLang="en-US" b="1" dirty="0"/>
              <a:t>恰好为数字</a:t>
            </a:r>
            <a:r>
              <a:rPr lang="en-US" altLang="zh-CN" b="1" dirty="0"/>
              <a:t>0~9</a:t>
            </a:r>
            <a:r>
              <a:rPr lang="zh-CN" altLang="en-US" b="1" dirty="0"/>
              <a:t>的一个排列（可以有前导</a:t>
            </a:r>
            <a:r>
              <a:rPr lang="en-US" altLang="zh-CN" b="1" dirty="0"/>
              <a:t>0</a:t>
            </a:r>
            <a:r>
              <a:rPr lang="zh-CN" altLang="en-US" b="1" dirty="0"/>
              <a:t>），</a:t>
            </a:r>
            <a:r>
              <a:rPr lang="en-US" altLang="zh-CN" b="1" dirty="0"/>
              <a:t>2&lt;=n&lt;=79;</a:t>
            </a:r>
            <a:endParaRPr lang="en-US" altLang="zh-CN" b="1" dirty="0"/>
          </a:p>
          <a:p>
            <a:pPr marL="0" indent="0">
              <a:lnSpc>
                <a:spcPct val="100000"/>
              </a:lnSpc>
              <a:buNone/>
            </a:pPr>
            <a:endParaRPr lang="en-US" altLang="zh-CN" b="1" dirty="0"/>
          </a:p>
          <a:p>
            <a:pPr>
              <a:lnSpc>
                <a:spcPct val="150000"/>
              </a:lnSpc>
            </a:pPr>
            <a:r>
              <a:rPr lang="zh-CN" altLang="en-US" dirty="0"/>
              <a:t>分析</a:t>
            </a:r>
            <a:r>
              <a:rPr lang="en-US" altLang="zh-CN" dirty="0"/>
              <a:t>1</a:t>
            </a:r>
            <a:r>
              <a:rPr lang="zh-CN" altLang="en-US" dirty="0"/>
              <a:t>：枚举</a:t>
            </a:r>
            <a:r>
              <a:rPr lang="en-US" altLang="zh-CN" dirty="0"/>
              <a:t>0~9</a:t>
            </a:r>
            <a:r>
              <a:rPr lang="zh-CN" altLang="en-US" dirty="0"/>
              <a:t>的所有排列 </a:t>
            </a:r>
            <a:r>
              <a:rPr lang="en-US" altLang="zh-CN" dirty="0"/>
              <a:t>[10!=3628800]</a:t>
            </a:r>
            <a:endParaRPr lang="zh-CN" altLang="en-US" dirty="0"/>
          </a:p>
          <a:p>
            <a:pPr>
              <a:lnSpc>
                <a:spcPct val="150000"/>
              </a:lnSpc>
            </a:pPr>
            <a:r>
              <a:rPr lang="zh-CN" altLang="en-US" dirty="0"/>
              <a:t>分析</a:t>
            </a:r>
            <a:r>
              <a:rPr lang="en-US" altLang="zh-CN" dirty="0"/>
              <a:t>2</a:t>
            </a:r>
            <a:r>
              <a:rPr lang="zh-CN" altLang="en-US" dirty="0"/>
              <a:t>：枚举</a:t>
            </a:r>
            <a:r>
              <a:rPr lang="en-US" altLang="zh-CN" dirty="0" err="1"/>
              <a:t>fghij</a:t>
            </a:r>
            <a:r>
              <a:rPr lang="zh-CN" altLang="en-US" dirty="0"/>
              <a:t>；</a:t>
            </a:r>
            <a:r>
              <a:rPr lang="en-US" altLang="zh-CN" dirty="0" err="1"/>
              <a:t>abcde</a:t>
            </a:r>
            <a:r>
              <a:rPr lang="en-US" altLang="zh-CN" dirty="0"/>
              <a:t>=</a:t>
            </a:r>
            <a:r>
              <a:rPr lang="en-US" altLang="zh-CN" dirty="0" err="1"/>
              <a:t>fghij</a:t>
            </a:r>
            <a:r>
              <a:rPr lang="en-US" altLang="zh-CN" dirty="0"/>
              <a:t>*n</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52548" y="223365"/>
            <a:ext cx="11887200" cy="307777"/>
            <a:chOff x="143922" y="775815"/>
            <a:chExt cx="11887200" cy="307777"/>
          </a:xfrm>
        </p:grpSpPr>
        <p:sp>
          <p:nvSpPr>
            <p:cNvPr id="38"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简单枚举</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3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7" name="标题 1"/>
          <p:cNvSpPr txBox="1"/>
          <p:nvPr/>
        </p:nvSpPr>
        <p:spPr>
          <a:xfrm>
            <a:off x="461816" y="91086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t>样例：分数拆分</a:t>
            </a:r>
            <a:r>
              <a:rPr lang="en-US" altLang="zh-CN" sz="4000" dirty="0"/>
              <a:t> </a:t>
            </a:r>
            <a:endParaRPr lang="en-US" altLang="zh-CN" sz="4000" dirty="0"/>
          </a:p>
        </p:txBody>
      </p:sp>
      <p:sp>
        <p:nvSpPr>
          <p:cNvPr id="8" name="内容占位符 2"/>
          <p:cNvSpPr txBox="1"/>
          <p:nvPr/>
        </p:nvSpPr>
        <p:spPr>
          <a:xfrm>
            <a:off x="1098115" y="2150315"/>
            <a:ext cx="9740265" cy="11397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3200" b="1" dirty="0"/>
              <a:t>题目：</a:t>
            </a:r>
            <a:r>
              <a:rPr lang="zh-CN" sz="3200" b="1" dirty="0"/>
              <a:t>输入正整数</a:t>
            </a:r>
            <a:r>
              <a:rPr lang="en-US" altLang="zh-CN" sz="3200" b="1" dirty="0"/>
              <a:t>k,</a:t>
            </a:r>
            <a:r>
              <a:rPr lang="zh-CN" altLang="en-US" sz="3200" b="1" dirty="0"/>
              <a:t>找到所有正整数</a:t>
            </a:r>
            <a:r>
              <a:rPr lang="en-US" altLang="zh-CN" sz="3200" b="1" dirty="0"/>
              <a:t>x&gt;=y</a:t>
            </a:r>
            <a:r>
              <a:rPr lang="zh-CN" altLang="en-US" sz="3200" b="1" dirty="0"/>
              <a:t>，使得</a:t>
            </a:r>
            <a:endParaRPr lang="en-US" altLang="zh-CN" sz="3200" b="1" dirty="0"/>
          </a:p>
          <a:p>
            <a:pPr>
              <a:lnSpc>
                <a:spcPct val="100000"/>
              </a:lnSpc>
            </a:pPr>
            <a:r>
              <a:rPr lang="en-US" altLang="zh-CN" sz="3200" b="1" dirty="0"/>
              <a:t>1/k = 1/x+1/y;</a:t>
            </a:r>
            <a:endParaRPr lang="en-US" altLang="zh-CN" sz="3200" b="1" dirty="0"/>
          </a:p>
          <a:p>
            <a:pPr marL="0" indent="0">
              <a:lnSpc>
                <a:spcPct val="100000"/>
              </a:lnSpc>
              <a:buNone/>
            </a:pPr>
            <a:endParaRPr lang="en-US" altLang="zh-CN" sz="3200" dirty="0"/>
          </a:p>
          <a:p>
            <a:pPr marL="0" indent="0">
              <a:lnSpc>
                <a:spcPct val="100000"/>
              </a:lnSpc>
              <a:buNone/>
            </a:pPr>
            <a:endParaRPr lang="zh-CN" altLang="en-US" sz="3200" dirty="0"/>
          </a:p>
        </p:txBody>
      </p:sp>
      <p:pic>
        <p:nvPicPr>
          <p:cNvPr id="3" name="图片 2"/>
          <p:cNvPicPr>
            <a:picLocks noChangeAspect="1"/>
          </p:cNvPicPr>
          <p:nvPr/>
        </p:nvPicPr>
        <p:blipFill>
          <a:blip r:embed="rId2"/>
          <a:stretch>
            <a:fillRect/>
          </a:stretch>
        </p:blipFill>
        <p:spPr>
          <a:xfrm>
            <a:off x="947141" y="3475878"/>
            <a:ext cx="10030275" cy="17230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52548" y="223365"/>
            <a:ext cx="11887200" cy="307777"/>
            <a:chOff x="143922" y="775815"/>
            <a:chExt cx="11887200" cy="307777"/>
          </a:xfrm>
        </p:grpSpPr>
        <p:sp>
          <p:nvSpPr>
            <p:cNvPr id="38" name="MH_Entry_1"/>
            <p:cNvSpPr/>
            <p:nvPr>
              <p:custDataLst>
                <p:tags r:id="rId1"/>
              </p:custDataLst>
            </p:nvPr>
          </p:nvSpPr>
          <p:spPr>
            <a:xfrm>
              <a:off x="4539167" y="775815"/>
              <a:ext cx="275161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简单枚举</a:t>
              </a:r>
              <a:endParaRPr lang="zh-CN" altLang="en-US" sz="20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39"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40"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
        <p:nvSpPr>
          <p:cNvPr id="9" name="副标题 2"/>
          <p:cNvSpPr txBox="1"/>
          <p:nvPr/>
        </p:nvSpPr>
        <p:spPr>
          <a:xfrm>
            <a:off x="399745" y="595900"/>
            <a:ext cx="7948723" cy="1859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rgbClr val="002060"/>
                </a:solidFill>
              </a:rPr>
              <a:t>例：</a:t>
            </a:r>
            <a:r>
              <a:rPr lang="en-US" altLang="zh-CN" sz="2000" dirty="0">
                <a:solidFill>
                  <a:srgbClr val="002060"/>
                </a:solidFill>
              </a:rPr>
              <a:t>TC</a:t>
            </a:r>
            <a:r>
              <a:rPr lang="zh-CN" altLang="en-US" sz="2000" dirty="0">
                <a:solidFill>
                  <a:srgbClr val="002060"/>
                </a:solidFill>
              </a:rPr>
              <a:t>多校专场 </a:t>
            </a:r>
            <a:r>
              <a:rPr lang="en-US" altLang="zh-CN" sz="2000" dirty="0">
                <a:solidFill>
                  <a:srgbClr val="002060"/>
                </a:solidFill>
              </a:rPr>
              <a:t>500</a:t>
            </a:r>
            <a:endParaRPr lang="en-US" altLang="zh-CN" sz="2000" dirty="0">
              <a:solidFill>
                <a:srgbClr val="002060"/>
              </a:solidFill>
            </a:endParaRPr>
          </a:p>
          <a:p>
            <a:r>
              <a:rPr lang="zh-CN" altLang="en-US" sz="2000" dirty="0">
                <a:solidFill>
                  <a:srgbClr val="002060"/>
                </a:solidFill>
              </a:rPr>
              <a:t>给一个数</a:t>
            </a:r>
            <a:r>
              <a:rPr lang="en-US" altLang="zh-CN" sz="2000" dirty="0">
                <a:solidFill>
                  <a:srgbClr val="002060"/>
                </a:solidFill>
              </a:rPr>
              <a:t>n (n&lt;10^18)</a:t>
            </a:r>
            <a:r>
              <a:rPr lang="zh-CN" altLang="en-US" sz="2000" dirty="0">
                <a:solidFill>
                  <a:srgbClr val="002060"/>
                </a:solidFill>
              </a:rPr>
              <a:t>，问满足：</a:t>
            </a:r>
            <a:endParaRPr lang="en-US" altLang="zh-CN" sz="2000" dirty="0">
              <a:solidFill>
                <a:srgbClr val="002060"/>
              </a:solidFill>
            </a:endParaRPr>
          </a:p>
          <a:p>
            <a:r>
              <a:rPr lang="en-US" altLang="zh-CN" sz="2000" dirty="0">
                <a:solidFill>
                  <a:srgbClr val="002060"/>
                </a:solidFill>
              </a:rPr>
              <a:t>1</a:t>
            </a:r>
            <a:r>
              <a:rPr lang="zh-CN" altLang="en-US" sz="2000" dirty="0">
                <a:solidFill>
                  <a:srgbClr val="002060"/>
                </a:solidFill>
              </a:rPr>
              <a:t>、</a:t>
            </a:r>
            <a:r>
              <a:rPr lang="en-US" altLang="zh-CN" sz="2000" dirty="0">
                <a:solidFill>
                  <a:srgbClr val="002060"/>
                </a:solidFill>
              </a:rPr>
              <a:t>x</a:t>
            </a:r>
            <a:r>
              <a:rPr lang="zh-CN" altLang="en-US" sz="2000" dirty="0">
                <a:solidFill>
                  <a:srgbClr val="002060"/>
                </a:solidFill>
              </a:rPr>
              <a:t>是</a:t>
            </a:r>
            <a:r>
              <a:rPr lang="en-US" altLang="zh-CN" sz="2000" dirty="0">
                <a:solidFill>
                  <a:srgbClr val="002060"/>
                </a:solidFill>
              </a:rPr>
              <a:t>n</a:t>
            </a:r>
            <a:r>
              <a:rPr lang="zh-CN" altLang="en-US" sz="2000" dirty="0">
                <a:solidFill>
                  <a:srgbClr val="002060"/>
                </a:solidFill>
              </a:rPr>
              <a:t>的除数</a:t>
            </a:r>
            <a:endParaRPr lang="en-US" altLang="zh-CN" sz="2000" dirty="0">
              <a:solidFill>
                <a:srgbClr val="002060"/>
              </a:solidFill>
            </a:endParaRPr>
          </a:p>
          <a:p>
            <a:r>
              <a:rPr lang="en-US" altLang="zh-CN" sz="2000" dirty="0">
                <a:solidFill>
                  <a:srgbClr val="002060"/>
                </a:solidFill>
              </a:rPr>
              <a:t>2</a:t>
            </a:r>
            <a:r>
              <a:rPr lang="zh-CN" altLang="en-US" sz="2000" dirty="0">
                <a:solidFill>
                  <a:srgbClr val="002060"/>
                </a:solidFill>
              </a:rPr>
              <a:t>、存在</a:t>
            </a:r>
            <a:r>
              <a:rPr lang="en-US" altLang="zh-CN" sz="2000" dirty="0">
                <a:solidFill>
                  <a:srgbClr val="002060"/>
                </a:solidFill>
              </a:rPr>
              <a:t>y</a:t>
            </a:r>
            <a:r>
              <a:rPr lang="zh-CN" altLang="en-US" sz="2000" dirty="0">
                <a:solidFill>
                  <a:srgbClr val="002060"/>
                </a:solidFill>
              </a:rPr>
              <a:t>满足 </a:t>
            </a:r>
            <a:r>
              <a:rPr lang="en-US" altLang="zh-CN" sz="2000" dirty="0">
                <a:solidFill>
                  <a:srgbClr val="002060"/>
                </a:solidFill>
              </a:rPr>
              <a:t>x</a:t>
            </a:r>
            <a:r>
              <a:rPr lang="zh-CN" altLang="en-US" sz="2000" dirty="0">
                <a:solidFill>
                  <a:srgbClr val="002060"/>
                </a:solidFill>
              </a:rPr>
              <a:t> </a:t>
            </a:r>
            <a:r>
              <a:rPr lang="en-US" altLang="zh-CN" sz="2000" dirty="0">
                <a:solidFill>
                  <a:srgbClr val="002060"/>
                </a:solidFill>
              </a:rPr>
              <a:t>= y * y</a:t>
            </a:r>
            <a:endParaRPr lang="en-US" altLang="zh-CN" sz="2000" dirty="0">
              <a:solidFill>
                <a:srgbClr val="002060"/>
              </a:solidFill>
            </a:endParaRPr>
          </a:p>
          <a:p>
            <a:r>
              <a:rPr lang="zh-CN" altLang="en-US" sz="2000" dirty="0">
                <a:solidFill>
                  <a:srgbClr val="002060"/>
                </a:solidFill>
              </a:rPr>
              <a:t>求解满足条件的最大</a:t>
            </a:r>
            <a:r>
              <a:rPr lang="en-US" altLang="zh-CN" sz="2000" dirty="0">
                <a:solidFill>
                  <a:srgbClr val="002060"/>
                </a:solidFill>
              </a:rPr>
              <a:t>x</a:t>
            </a:r>
            <a:endParaRPr lang="en-US" altLang="zh-CN" sz="2000" dirty="0">
              <a:solidFill>
                <a:srgbClr val="002060"/>
              </a:solidFill>
            </a:endParaRPr>
          </a:p>
          <a:p>
            <a:endParaRPr lang="zh-CN" altLang="en-US" dirty="0">
              <a:solidFill>
                <a:srgbClr val="002060"/>
              </a:solidFill>
            </a:endParaRPr>
          </a:p>
        </p:txBody>
      </p:sp>
      <p:sp>
        <p:nvSpPr>
          <p:cNvPr id="10" name="TextBox 6"/>
          <p:cNvSpPr txBox="1"/>
          <p:nvPr/>
        </p:nvSpPr>
        <p:spPr>
          <a:xfrm>
            <a:off x="310098" y="2623097"/>
            <a:ext cx="8269126" cy="923330"/>
          </a:xfrm>
          <a:prstGeom prst="rect">
            <a:avLst/>
          </a:prstGeom>
          <a:noFill/>
        </p:spPr>
        <p:txBody>
          <a:bodyPr wrap="square" rtlCol="0">
            <a:spAutoFit/>
          </a:bodyPr>
          <a:lstStyle/>
          <a:p>
            <a:r>
              <a:rPr lang="zh-CN" altLang="en-US" dirty="0">
                <a:solidFill>
                  <a:srgbClr val="002060"/>
                </a:solidFill>
              </a:rPr>
              <a:t>分析</a:t>
            </a:r>
            <a:r>
              <a:rPr lang="en-US" altLang="zh-CN" dirty="0">
                <a:solidFill>
                  <a:srgbClr val="002060"/>
                </a:solidFill>
              </a:rPr>
              <a:t>1</a:t>
            </a:r>
            <a:r>
              <a:rPr lang="zh-CN" altLang="en-US" dirty="0">
                <a:solidFill>
                  <a:srgbClr val="002060"/>
                </a:solidFill>
              </a:rPr>
              <a:t>：</a:t>
            </a:r>
            <a:endParaRPr lang="en-US" altLang="zh-CN" dirty="0">
              <a:solidFill>
                <a:srgbClr val="002060"/>
              </a:solidFill>
            </a:endParaRPr>
          </a:p>
          <a:p>
            <a:r>
              <a:rPr lang="en-US" altLang="zh-CN" dirty="0">
                <a:solidFill>
                  <a:srgbClr val="002060"/>
                </a:solidFill>
              </a:rPr>
              <a:t>       </a:t>
            </a:r>
            <a:r>
              <a:rPr lang="zh-CN" altLang="en-US" dirty="0">
                <a:solidFill>
                  <a:srgbClr val="002060"/>
                </a:solidFill>
              </a:rPr>
              <a:t>最初想法，枚举</a:t>
            </a:r>
            <a:r>
              <a:rPr lang="en-US" altLang="zh-CN" dirty="0">
                <a:solidFill>
                  <a:srgbClr val="002060"/>
                </a:solidFill>
              </a:rPr>
              <a:t>y -&gt; (1,10^9)</a:t>
            </a:r>
            <a:r>
              <a:rPr lang="zh-CN" altLang="en-US" dirty="0">
                <a:solidFill>
                  <a:srgbClr val="002060"/>
                </a:solidFill>
              </a:rPr>
              <a:t>，看</a:t>
            </a:r>
            <a:r>
              <a:rPr lang="en-US" altLang="zh-CN" dirty="0">
                <a:solidFill>
                  <a:srgbClr val="002060"/>
                </a:solidFill>
              </a:rPr>
              <a:t>x</a:t>
            </a:r>
            <a:r>
              <a:rPr lang="zh-CN" altLang="en-US" dirty="0">
                <a:solidFill>
                  <a:srgbClr val="002060"/>
                </a:solidFill>
              </a:rPr>
              <a:t>是否除数即可，超时</a:t>
            </a:r>
            <a:endParaRPr lang="en-US" altLang="zh-CN" dirty="0">
              <a:solidFill>
                <a:srgbClr val="002060"/>
              </a:solidFill>
            </a:endParaRPr>
          </a:p>
          <a:p>
            <a:endParaRPr lang="zh-CN" altLang="en-US" dirty="0"/>
          </a:p>
        </p:txBody>
      </p:sp>
      <p:sp>
        <p:nvSpPr>
          <p:cNvPr id="11" name="TextBox 7"/>
          <p:cNvSpPr txBox="1"/>
          <p:nvPr/>
        </p:nvSpPr>
        <p:spPr>
          <a:xfrm>
            <a:off x="310098" y="3306967"/>
            <a:ext cx="8422258" cy="1200329"/>
          </a:xfrm>
          <a:prstGeom prst="rect">
            <a:avLst/>
          </a:prstGeom>
          <a:noFill/>
        </p:spPr>
        <p:txBody>
          <a:bodyPr wrap="square" rtlCol="0">
            <a:spAutoFit/>
          </a:bodyPr>
          <a:lstStyle/>
          <a:p>
            <a:r>
              <a:rPr lang="zh-CN" altLang="en-US" dirty="0">
                <a:solidFill>
                  <a:srgbClr val="002060"/>
                </a:solidFill>
              </a:rPr>
              <a:t>分析</a:t>
            </a:r>
            <a:r>
              <a:rPr lang="en-US" altLang="zh-CN" dirty="0">
                <a:solidFill>
                  <a:srgbClr val="002060"/>
                </a:solidFill>
              </a:rPr>
              <a:t>2</a:t>
            </a:r>
            <a:r>
              <a:rPr lang="zh-CN" altLang="en-US" dirty="0">
                <a:solidFill>
                  <a:srgbClr val="002060"/>
                </a:solidFill>
              </a:rPr>
              <a:t>：</a:t>
            </a:r>
            <a:endParaRPr lang="en-US" altLang="zh-CN" dirty="0">
              <a:solidFill>
                <a:srgbClr val="002060"/>
              </a:solidFill>
            </a:endParaRPr>
          </a:p>
          <a:p>
            <a:r>
              <a:rPr lang="en-US" altLang="zh-CN" dirty="0">
                <a:solidFill>
                  <a:srgbClr val="002060"/>
                </a:solidFill>
              </a:rPr>
              <a:t>       n = z * (y * y) = z * x</a:t>
            </a:r>
            <a:r>
              <a:rPr lang="zh-CN" altLang="en-US" dirty="0">
                <a:solidFill>
                  <a:srgbClr val="002060"/>
                </a:solidFill>
              </a:rPr>
              <a:t>，枚举</a:t>
            </a:r>
            <a:r>
              <a:rPr lang="en-US" altLang="zh-CN" dirty="0">
                <a:solidFill>
                  <a:srgbClr val="002060"/>
                </a:solidFill>
              </a:rPr>
              <a:t>z -&gt; (1~10^6)</a:t>
            </a:r>
            <a:r>
              <a:rPr lang="zh-CN" altLang="en-US" dirty="0">
                <a:solidFill>
                  <a:srgbClr val="002060"/>
                </a:solidFill>
              </a:rPr>
              <a:t>，</a:t>
            </a:r>
            <a:endParaRPr lang="en-US" altLang="zh-CN" dirty="0">
              <a:solidFill>
                <a:srgbClr val="002060"/>
              </a:solidFill>
            </a:endParaRPr>
          </a:p>
          <a:p>
            <a:r>
              <a:rPr lang="en-US" altLang="zh-CN" dirty="0">
                <a:solidFill>
                  <a:srgbClr val="002060"/>
                </a:solidFill>
              </a:rPr>
              <a:t>      </a:t>
            </a:r>
            <a:r>
              <a:rPr lang="zh-CN" altLang="en-US" dirty="0">
                <a:solidFill>
                  <a:srgbClr val="002060"/>
                </a:solidFill>
              </a:rPr>
              <a:t>看</a:t>
            </a:r>
            <a:r>
              <a:rPr lang="en-US" altLang="zh-CN" dirty="0">
                <a:solidFill>
                  <a:srgbClr val="002060"/>
                </a:solidFill>
              </a:rPr>
              <a:t>n / z </a:t>
            </a:r>
            <a:r>
              <a:rPr lang="zh-CN" altLang="en-US" dirty="0">
                <a:solidFill>
                  <a:srgbClr val="002060"/>
                </a:solidFill>
              </a:rPr>
              <a:t>是否等于 </a:t>
            </a:r>
            <a:r>
              <a:rPr lang="en-US" altLang="zh-CN" dirty="0">
                <a:solidFill>
                  <a:srgbClr val="002060"/>
                </a:solidFill>
              </a:rPr>
              <a:t>y * y</a:t>
            </a:r>
            <a:r>
              <a:rPr lang="zh-CN" altLang="en-US" dirty="0">
                <a:solidFill>
                  <a:srgbClr val="002060"/>
                </a:solidFill>
              </a:rPr>
              <a:t>，但是</a:t>
            </a:r>
            <a:r>
              <a:rPr lang="en-US" altLang="zh-CN" dirty="0">
                <a:solidFill>
                  <a:srgbClr val="002060"/>
                </a:solidFill>
              </a:rPr>
              <a:t>n = 1000001 * 2 * 2 </a:t>
            </a:r>
            <a:r>
              <a:rPr lang="zh-CN" altLang="en-US" dirty="0">
                <a:solidFill>
                  <a:srgbClr val="002060"/>
                </a:solidFill>
              </a:rPr>
              <a:t>还是不正确</a:t>
            </a:r>
            <a:endParaRPr lang="en-US" altLang="zh-CN" dirty="0">
              <a:solidFill>
                <a:srgbClr val="002060"/>
              </a:solidFill>
            </a:endParaRPr>
          </a:p>
          <a:p>
            <a:endParaRPr lang="zh-CN" altLang="en-US" dirty="0"/>
          </a:p>
        </p:txBody>
      </p:sp>
      <p:sp>
        <p:nvSpPr>
          <p:cNvPr id="12" name="TextBox 8"/>
          <p:cNvSpPr txBox="1"/>
          <p:nvPr/>
        </p:nvSpPr>
        <p:spPr>
          <a:xfrm>
            <a:off x="386664" y="4507296"/>
            <a:ext cx="8269126" cy="1754326"/>
          </a:xfrm>
          <a:prstGeom prst="rect">
            <a:avLst/>
          </a:prstGeom>
          <a:noFill/>
        </p:spPr>
        <p:txBody>
          <a:bodyPr wrap="square" rtlCol="0">
            <a:spAutoFit/>
          </a:bodyPr>
          <a:lstStyle/>
          <a:p>
            <a:r>
              <a:rPr lang="zh-CN" altLang="en-US" dirty="0">
                <a:solidFill>
                  <a:srgbClr val="002060"/>
                </a:solidFill>
              </a:rPr>
              <a:t>分析</a:t>
            </a:r>
            <a:r>
              <a:rPr lang="en-US" altLang="zh-CN" dirty="0">
                <a:solidFill>
                  <a:srgbClr val="002060"/>
                </a:solidFill>
              </a:rPr>
              <a:t>3</a:t>
            </a:r>
            <a:r>
              <a:rPr lang="zh-CN" altLang="en-US" dirty="0">
                <a:solidFill>
                  <a:srgbClr val="002060"/>
                </a:solidFill>
              </a:rPr>
              <a:t>：</a:t>
            </a:r>
            <a:endParaRPr lang="en-US" altLang="zh-CN" dirty="0">
              <a:solidFill>
                <a:srgbClr val="002060"/>
              </a:solidFill>
            </a:endParaRPr>
          </a:p>
          <a:p>
            <a:r>
              <a:rPr lang="en-US" altLang="zh-CN" dirty="0">
                <a:solidFill>
                  <a:srgbClr val="002060"/>
                </a:solidFill>
              </a:rPr>
              <a:t>       </a:t>
            </a:r>
            <a:r>
              <a:rPr lang="zh-CN" altLang="en-US" dirty="0">
                <a:solidFill>
                  <a:srgbClr val="002060"/>
                </a:solidFill>
              </a:rPr>
              <a:t>结果要么是一个大数</a:t>
            </a:r>
            <a:r>
              <a:rPr lang="en-US" altLang="zh-CN" dirty="0">
                <a:solidFill>
                  <a:srgbClr val="002060"/>
                </a:solidFill>
              </a:rPr>
              <a:t>(&gt;=10^6)</a:t>
            </a:r>
            <a:r>
              <a:rPr lang="zh-CN" altLang="en-US" dirty="0">
                <a:solidFill>
                  <a:srgbClr val="002060"/>
                </a:solidFill>
              </a:rPr>
              <a:t>乘以某个数</a:t>
            </a:r>
            <a:r>
              <a:rPr lang="en-US" altLang="zh-CN" dirty="0">
                <a:solidFill>
                  <a:srgbClr val="002060"/>
                </a:solidFill>
              </a:rPr>
              <a:t>(&lt;=10^6)</a:t>
            </a:r>
            <a:r>
              <a:rPr lang="zh-CN" altLang="en-US" dirty="0">
                <a:solidFill>
                  <a:srgbClr val="002060"/>
                </a:solidFill>
              </a:rPr>
              <a:t>的平方</a:t>
            </a:r>
            <a:r>
              <a:rPr lang="en-US" altLang="zh-CN" dirty="0">
                <a:solidFill>
                  <a:srgbClr val="002060"/>
                </a:solidFill>
              </a:rPr>
              <a:t>;</a:t>
            </a:r>
            <a:endParaRPr lang="en-US" altLang="zh-CN" dirty="0">
              <a:solidFill>
                <a:srgbClr val="002060"/>
              </a:solidFill>
            </a:endParaRPr>
          </a:p>
          <a:p>
            <a:r>
              <a:rPr lang="en-US" altLang="zh-CN" dirty="0">
                <a:solidFill>
                  <a:srgbClr val="002060"/>
                </a:solidFill>
              </a:rPr>
              <a:t>	</a:t>
            </a:r>
            <a:r>
              <a:rPr lang="zh-CN" altLang="en-US" dirty="0">
                <a:solidFill>
                  <a:srgbClr val="002060"/>
                </a:solidFill>
              </a:rPr>
              <a:t>要么是一个小数</a:t>
            </a:r>
            <a:r>
              <a:rPr lang="en-US" altLang="zh-CN" dirty="0">
                <a:solidFill>
                  <a:srgbClr val="002060"/>
                </a:solidFill>
              </a:rPr>
              <a:t>(&lt;=10^6)</a:t>
            </a:r>
            <a:r>
              <a:rPr lang="zh-CN" altLang="en-US" dirty="0">
                <a:solidFill>
                  <a:srgbClr val="002060"/>
                </a:solidFill>
              </a:rPr>
              <a:t>乘以某个数</a:t>
            </a:r>
            <a:r>
              <a:rPr lang="en-US" altLang="zh-CN" dirty="0">
                <a:solidFill>
                  <a:srgbClr val="002060"/>
                </a:solidFill>
              </a:rPr>
              <a:t>(1~10^9)</a:t>
            </a:r>
            <a:r>
              <a:rPr lang="zh-CN" altLang="en-US" dirty="0">
                <a:solidFill>
                  <a:srgbClr val="002060"/>
                </a:solidFill>
              </a:rPr>
              <a:t>的平方</a:t>
            </a:r>
            <a:r>
              <a:rPr lang="en-US" altLang="zh-CN" dirty="0">
                <a:solidFill>
                  <a:srgbClr val="002060"/>
                </a:solidFill>
              </a:rPr>
              <a:t>;</a:t>
            </a:r>
            <a:endParaRPr lang="en-US" altLang="zh-CN" dirty="0">
              <a:solidFill>
                <a:srgbClr val="002060"/>
              </a:solidFill>
            </a:endParaRPr>
          </a:p>
          <a:p>
            <a:r>
              <a:rPr lang="en-US" altLang="zh-CN" dirty="0">
                <a:solidFill>
                  <a:srgbClr val="002060"/>
                </a:solidFill>
              </a:rPr>
              <a:t>       </a:t>
            </a:r>
            <a:r>
              <a:rPr lang="zh-CN" altLang="en-US" dirty="0">
                <a:solidFill>
                  <a:srgbClr val="002060"/>
                </a:solidFill>
              </a:rPr>
              <a:t>故分两步枚举，我们先枚举 </a:t>
            </a:r>
            <a:r>
              <a:rPr lang="en-US" altLang="zh-CN" dirty="0">
                <a:solidFill>
                  <a:srgbClr val="002060"/>
                </a:solidFill>
              </a:rPr>
              <a:t>1~10^6 </a:t>
            </a:r>
            <a:r>
              <a:rPr lang="zh-CN" altLang="en-US" dirty="0">
                <a:solidFill>
                  <a:srgbClr val="002060"/>
                </a:solidFill>
              </a:rPr>
              <a:t>的 </a:t>
            </a:r>
            <a:r>
              <a:rPr lang="en-US" altLang="zh-CN" dirty="0">
                <a:solidFill>
                  <a:srgbClr val="002060"/>
                </a:solidFill>
              </a:rPr>
              <a:t>y</a:t>
            </a:r>
            <a:r>
              <a:rPr lang="zh-CN" altLang="en-US" dirty="0">
                <a:solidFill>
                  <a:srgbClr val="002060"/>
                </a:solidFill>
              </a:rPr>
              <a:t>，看结果；</a:t>
            </a:r>
            <a:endParaRPr lang="en-US" altLang="zh-CN" dirty="0">
              <a:solidFill>
                <a:srgbClr val="002060"/>
              </a:solidFill>
            </a:endParaRPr>
          </a:p>
          <a:p>
            <a:r>
              <a:rPr lang="zh-CN" altLang="en-US" dirty="0">
                <a:solidFill>
                  <a:srgbClr val="002060"/>
                </a:solidFill>
              </a:rPr>
              <a:t>再按枚举 </a:t>
            </a:r>
            <a:r>
              <a:rPr lang="en-US" altLang="zh-CN" dirty="0">
                <a:solidFill>
                  <a:srgbClr val="002060"/>
                </a:solidFill>
              </a:rPr>
              <a:t>1~10^6 </a:t>
            </a:r>
            <a:r>
              <a:rPr lang="zh-CN" altLang="en-US" dirty="0">
                <a:solidFill>
                  <a:srgbClr val="002060"/>
                </a:solidFill>
              </a:rPr>
              <a:t>的</a:t>
            </a:r>
            <a:r>
              <a:rPr lang="en-US" altLang="zh-CN" dirty="0">
                <a:solidFill>
                  <a:srgbClr val="002060"/>
                </a:solidFill>
              </a:rPr>
              <a:t>z</a:t>
            </a:r>
            <a:r>
              <a:rPr lang="zh-CN" altLang="en-US" dirty="0">
                <a:solidFill>
                  <a:srgbClr val="002060"/>
                </a:solidFill>
              </a:rPr>
              <a:t>，看结果；综上两结果即为最终解。</a:t>
            </a:r>
            <a:endParaRPr lang="en-US" altLang="zh-CN" dirty="0">
              <a:solidFill>
                <a:srgbClr val="002060"/>
              </a:solidFill>
            </a:endParaRPr>
          </a:p>
          <a:p>
            <a:endParaRPr lang="zh-CN" altLang="en-US" dirty="0"/>
          </a:p>
        </p:txBody>
      </p:sp>
      <p:pic>
        <p:nvPicPr>
          <p:cNvPr id="13" name="Picture 2"/>
          <p:cNvPicPr>
            <a:picLocks noChangeAspect="1" noChangeArrowheads="1"/>
          </p:cNvPicPr>
          <p:nvPr/>
        </p:nvPicPr>
        <p:blipFill>
          <a:blip r:embed="rId2"/>
          <a:srcRect/>
          <a:stretch>
            <a:fillRect/>
          </a:stretch>
        </p:blipFill>
        <p:spPr bwMode="auto">
          <a:xfrm>
            <a:off x="6910960" y="716845"/>
            <a:ext cx="5281039" cy="539364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 calcmode="lin" valueType="num">
                                      <p:cBhvr additive="base">
                                        <p:cTn id="2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anim calcmode="lin" valueType="num">
                                      <p:cBhvr additive="base">
                                        <p:cTn id="3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anim calcmode="lin" valueType="num">
                                      <p:cBhvr additive="base">
                                        <p:cTn id="3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anim calcmode="lin" valueType="num">
                                      <p:cBhvr additive="base">
                                        <p:cTn id="4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anim calcmode="lin" valueType="num">
                                      <p:cBhvr additive="base">
                                        <p:cTn id="4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1" grpId="0" build="allAtOnce"/>
      <p:bldP spid="1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4656667" y="2070076"/>
            <a:ext cx="2878667" cy="748988"/>
          </a:xfrm>
          <a:prstGeom prst="rect">
            <a:avLst/>
          </a:prstGeom>
          <a:noFill/>
          <a:ln>
            <a:noFill/>
          </a:ln>
        </p:spPr>
        <p:txBody>
          <a:bodyPr wrap="square" rtlCol="0">
            <a:spAutoFit/>
          </a:bodyPr>
          <a:lstStyle/>
          <a:p>
            <a:pPr algn="ctr"/>
            <a:r>
              <a:rPr lang="en-US" altLang="zh-CN" sz="4265" dirty="0">
                <a:latin typeface="Myriad Pro Light" panose="020B0603030403020204" pitchFamily="34" charset="0"/>
              </a:rPr>
              <a:t>Part two</a:t>
            </a:r>
            <a:endParaRPr lang="zh-CN" altLang="en-US" sz="4265" dirty="0">
              <a:latin typeface="Myriad Pro Light" panose="020B0603030403020204" pitchFamily="34" charset="0"/>
            </a:endParaRPr>
          </a:p>
        </p:txBody>
      </p:sp>
      <p:sp>
        <p:nvSpPr>
          <p:cNvPr id="5" name="矩形 4"/>
          <p:cNvSpPr/>
          <p:nvPr/>
        </p:nvSpPr>
        <p:spPr>
          <a:xfrm>
            <a:off x="3875314" y="3023989"/>
            <a:ext cx="4295964" cy="584775"/>
          </a:xfrm>
          <a:prstGeom prst="rect">
            <a:avLst/>
          </a:prstGeom>
          <a:ln>
            <a:noFill/>
          </a:ln>
        </p:spPr>
        <p:txBody>
          <a:bodyPr wrap="square">
            <a:spAutoFit/>
          </a:bodyPr>
          <a:lstStyle/>
          <a:p>
            <a:pPr algn="ctr"/>
            <a:r>
              <a:rPr lang="zh-CN" altLang="en-US" sz="3200" dirty="0">
                <a:latin typeface="+mn-ea"/>
              </a:rPr>
              <a:t>枚举排列</a:t>
            </a:r>
            <a:endParaRPr lang="zh-CN" altLang="en-US" sz="3200" dirty="0">
              <a:latin typeface="+mn-ea"/>
            </a:endParaRPr>
          </a:p>
        </p:txBody>
      </p:sp>
      <p:grpSp>
        <p:nvGrpSpPr>
          <p:cNvPr id="6" name="组合 5"/>
          <p:cNvGrpSpPr/>
          <p:nvPr/>
        </p:nvGrpSpPr>
        <p:grpSpPr>
          <a:xfrm>
            <a:off x="3875314" y="2444568"/>
            <a:ext cx="4295963" cy="871810"/>
            <a:chOff x="2906485" y="1833428"/>
            <a:chExt cx="3221971" cy="653859"/>
          </a:xfrm>
        </p:grpSpPr>
        <p:cxnSp>
          <p:nvCxnSpPr>
            <p:cNvPr id="7" name="肘形连接符 6"/>
            <p:cNvCxnSpPr>
              <a:stCxn id="4" idx="3"/>
              <a:endCxn id="5" idx="3"/>
            </p:cNvCxnSpPr>
            <p:nvPr/>
          </p:nvCxnSpPr>
          <p:spPr>
            <a:xfrm>
              <a:off x="5651498" y="1833430"/>
              <a:ext cx="476958" cy="653857"/>
            </a:xfrm>
            <a:prstGeom prst="bentConnector3">
              <a:avLst>
                <a:gd name="adj1" fmla="val 135947"/>
              </a:avLst>
            </a:prstGeom>
            <a:ln>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1"/>
              <a:endCxn id="5" idx="1"/>
            </p:cNvCxnSpPr>
            <p:nvPr/>
          </p:nvCxnSpPr>
          <p:spPr>
            <a:xfrm rot="10800000" flipV="1">
              <a:off x="2906485" y="1833428"/>
              <a:ext cx="586014" cy="653856"/>
            </a:xfrm>
            <a:prstGeom prst="bentConnector3">
              <a:avLst>
                <a:gd name="adj1" fmla="val 129257"/>
              </a:avLst>
            </a:prstGeom>
            <a:ln>
              <a:solidFill>
                <a:srgbClr val="132E4A"/>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3558693" y="3510130"/>
            <a:ext cx="1053892" cy="1053892"/>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693439" y="3690256"/>
            <a:ext cx="2552199" cy="1414704"/>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388774" y="908721"/>
            <a:ext cx="2233591" cy="1238100"/>
          </a:xfrm>
          <a:prstGeom prst="line">
            <a:avLst/>
          </a:prstGeom>
          <a:ln w="9525">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896201" y="1733013"/>
            <a:ext cx="893679" cy="495377"/>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5885978" y="5394218"/>
            <a:ext cx="420047" cy="690077"/>
          </a:xfrm>
          <a:prstGeom prst="chevron">
            <a:avLst>
              <a:gd name="adj" fmla="val 92744"/>
            </a:avLst>
          </a:prstGeom>
          <a:solidFill>
            <a:srgbClr val="132E4A"/>
          </a:solidFill>
          <a:ln w="9525">
            <a:solidFill>
              <a:srgbClr val="13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6000"/>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tags/tag1.xml><?xml version="1.0" encoding="utf-8"?>
<p:tagLst xmlns:p="http://schemas.openxmlformats.org/presentationml/2006/main">
  <p:tag name="PA" val="v3.1.0"/>
</p:tagLst>
</file>

<file path=ppt/tags/tag10.xml><?xml version="1.0" encoding="utf-8"?>
<p:tagLst xmlns:p="http://schemas.openxmlformats.org/presentationml/2006/main">
  <p:tag name="MH" val="20160830110146"/>
  <p:tag name="MH_LIBRARY" val="CONTENTS"/>
  <p:tag name="MH_TYPE" val="ENTRY"/>
  <p:tag name="ID" val="553512"/>
  <p:tag name="MH_ORDER" val="1"/>
</p:tagLst>
</file>

<file path=ppt/tags/tag11.xml><?xml version="1.0" encoding="utf-8"?>
<p:tagLst xmlns:p="http://schemas.openxmlformats.org/presentationml/2006/main">
  <p:tag name="MH" val="20160830110146"/>
  <p:tag name="MH_LIBRARY" val="CONTENTS"/>
  <p:tag name="MH_TYPE" val="ENTRY"/>
  <p:tag name="ID" val="553512"/>
  <p:tag name="MH_ORDER" val="1"/>
</p:tagLst>
</file>

<file path=ppt/tags/tag12.xml><?xml version="1.0" encoding="utf-8"?>
<p:tagLst xmlns:p="http://schemas.openxmlformats.org/presentationml/2006/main">
  <p:tag name="MH" val="20160830110146"/>
  <p:tag name="MH_LIBRARY" val="CONTENTS"/>
  <p:tag name="MH_TYPE" val="ENTRY"/>
  <p:tag name="ID" val="553512"/>
  <p:tag name="MH_ORDER" val="1"/>
</p:tagLst>
</file>

<file path=ppt/tags/tag13.xml><?xml version="1.0" encoding="utf-8"?>
<p:tagLst xmlns:p="http://schemas.openxmlformats.org/presentationml/2006/main">
  <p:tag name="MH" val="20160830110146"/>
  <p:tag name="MH_LIBRARY" val="CONTENTS"/>
  <p:tag name="MH_TYPE" val="ENTRY"/>
  <p:tag name="ID" val="553512"/>
  <p:tag name="MH_ORDER" val="1"/>
</p:tagLst>
</file>

<file path=ppt/tags/tag14.xml><?xml version="1.0" encoding="utf-8"?>
<p:tagLst xmlns:p="http://schemas.openxmlformats.org/presentationml/2006/main">
  <p:tag name="MH" val="20160830110146"/>
  <p:tag name="MH_LIBRARY" val="CONTENTS"/>
  <p:tag name="MH_TYPE" val="ENTRY"/>
  <p:tag name="ID" val="553512"/>
  <p:tag name="MH_ORDER" val="1"/>
</p:tagLst>
</file>

<file path=ppt/tags/tag15.xml><?xml version="1.0" encoding="utf-8"?>
<p:tagLst xmlns:p="http://schemas.openxmlformats.org/presentationml/2006/main">
  <p:tag name="MH" val="20160830110146"/>
  <p:tag name="MH_LIBRARY" val="CONTENTS"/>
  <p:tag name="MH_TYPE" val="ENTRY"/>
  <p:tag name="ID" val="553512"/>
  <p:tag name="MH_ORDER" val="1"/>
</p:tagLst>
</file>

<file path=ppt/tags/tag16.xml><?xml version="1.0" encoding="utf-8"?>
<p:tagLst xmlns:p="http://schemas.openxmlformats.org/presentationml/2006/main">
  <p:tag name="MH" val="20160830110146"/>
  <p:tag name="MH_LIBRARY" val="CONTENTS"/>
  <p:tag name="MH_TYPE" val="ENTRY"/>
  <p:tag name="ID" val="553512"/>
  <p:tag name="MH_ORDER" val="1"/>
</p:tagLst>
</file>

<file path=ppt/tags/tag17.xml><?xml version="1.0" encoding="utf-8"?>
<p:tagLst xmlns:p="http://schemas.openxmlformats.org/presentationml/2006/main">
  <p:tag name="MH" val="20160830110146"/>
  <p:tag name="MH_LIBRARY" val="CONTENTS"/>
  <p:tag name="MH_TYPE" val="ENTRY"/>
  <p:tag name="ID" val="553512"/>
  <p:tag name="MH_ORDER" val="1"/>
</p:tagLst>
</file>

<file path=ppt/tags/tag18.xml><?xml version="1.0" encoding="utf-8"?>
<p:tagLst xmlns:p="http://schemas.openxmlformats.org/presentationml/2006/main">
  <p:tag name="MH" val="20160830110146"/>
  <p:tag name="MH_LIBRARY" val="CONTENTS"/>
  <p:tag name="MH_TYPE" val="ENTRY"/>
  <p:tag name="ID" val="553512"/>
  <p:tag name="MH_ORDER" val="1"/>
</p:tagLst>
</file>

<file path=ppt/tags/tag19.xml><?xml version="1.0" encoding="utf-8"?>
<p:tagLst xmlns:p="http://schemas.openxmlformats.org/presentationml/2006/main">
  <p:tag name="MH" val="20160830110146"/>
  <p:tag name="MH_LIBRARY" val="CONTENTS"/>
  <p:tag name="MH_TYPE" val="ENTRY"/>
  <p:tag name="ID" val="553512"/>
  <p:tag name="MH_ORDER" val="1"/>
</p:tagLst>
</file>

<file path=ppt/tags/tag2.xml><?xml version="1.0" encoding="utf-8"?>
<p:tagLst xmlns:p="http://schemas.openxmlformats.org/presentationml/2006/main">
  <p:tag name="PA" val="v3.1.0"/>
</p:tagLst>
</file>

<file path=ppt/tags/tag20.xml><?xml version="1.0" encoding="utf-8"?>
<p:tagLst xmlns:p="http://schemas.openxmlformats.org/presentationml/2006/main">
  <p:tag name="MH" val="20160830110146"/>
  <p:tag name="MH_LIBRARY" val="CONTENTS"/>
  <p:tag name="MH_TYPE" val="ENTRY"/>
  <p:tag name="ID" val="553512"/>
  <p:tag name="MH_ORDER" val="1"/>
</p:tagLst>
</file>

<file path=ppt/tags/tag21.xml><?xml version="1.0" encoding="utf-8"?>
<p:tagLst xmlns:p="http://schemas.openxmlformats.org/presentationml/2006/main">
  <p:tag name="MH" val="20160830110146"/>
  <p:tag name="MH_LIBRARY" val="CONTENTS"/>
  <p:tag name="MH_TYPE" val="ENTRY"/>
  <p:tag name="ID" val="553512"/>
  <p:tag name="MH_ORDER" val="1"/>
</p:tagLst>
</file>

<file path=ppt/tags/tag22.xml><?xml version="1.0" encoding="utf-8"?>
<p:tagLst xmlns:p="http://schemas.openxmlformats.org/presentationml/2006/main">
  <p:tag name="MH" val="20160830110146"/>
  <p:tag name="MH_LIBRARY" val="CONTENTS"/>
  <p:tag name="MH_TYPE" val="ENTRY"/>
  <p:tag name="ID" val="553512"/>
  <p:tag name="MH_ORDER" val="1"/>
</p:tagLst>
</file>

<file path=ppt/tags/tag23.xml><?xml version="1.0" encoding="utf-8"?>
<p:tagLst xmlns:p="http://schemas.openxmlformats.org/presentationml/2006/main">
  <p:tag name="MH" val="20160830110146"/>
  <p:tag name="MH_LIBRARY" val="CONTENTS"/>
  <p:tag name="MH_TYPE" val="ENTRY"/>
  <p:tag name="ID" val="553512"/>
  <p:tag name="MH_ORDER" val="1"/>
</p:tagLst>
</file>

<file path=ppt/tags/tag24.xml><?xml version="1.0" encoding="utf-8"?>
<p:tagLst xmlns:p="http://schemas.openxmlformats.org/presentationml/2006/main">
  <p:tag name="MH" val="20160830110146"/>
  <p:tag name="MH_LIBRARY" val="CONTENTS"/>
  <p:tag name="MH_TYPE" val="ENTRY"/>
  <p:tag name="ID" val="553512"/>
  <p:tag name="MH_ORDER" val="1"/>
</p:tagLst>
</file>

<file path=ppt/tags/tag25.xml><?xml version="1.0" encoding="utf-8"?>
<p:tagLst xmlns:p="http://schemas.openxmlformats.org/presentationml/2006/main">
  <p:tag name="MH" val="20160830110146"/>
  <p:tag name="MH_LIBRARY" val="CONTENTS"/>
  <p:tag name="MH_TYPE" val="ENTRY"/>
  <p:tag name="ID" val="553512"/>
  <p:tag name="MH_ORDER" val="1"/>
</p:tagLst>
</file>

<file path=ppt/tags/tag26.xml><?xml version="1.0" encoding="utf-8"?>
<p:tagLst xmlns:p="http://schemas.openxmlformats.org/presentationml/2006/main">
  <p:tag name="MH" val="20160830110146"/>
  <p:tag name="MH_LIBRARY" val="CONTENTS"/>
  <p:tag name="MH_TYPE" val="ENTRY"/>
  <p:tag name="ID" val="553512"/>
  <p:tag name="MH_ORDER" val="1"/>
</p:tagLst>
</file>

<file path=ppt/tags/tag27.xml><?xml version="1.0" encoding="utf-8"?>
<p:tagLst xmlns:p="http://schemas.openxmlformats.org/presentationml/2006/main">
  <p:tag name="MH" val="20160830110146"/>
  <p:tag name="MH_LIBRARY" val="CONTENTS"/>
  <p:tag name="MH_TYPE" val="ENTRY"/>
  <p:tag name="ID" val="553512"/>
  <p:tag name="MH_ORDER" val="1"/>
</p:tagLst>
</file>

<file path=ppt/tags/tag28.xml><?xml version="1.0" encoding="utf-8"?>
<p:tagLst xmlns:p="http://schemas.openxmlformats.org/presentationml/2006/main">
  <p:tag name="MH" val="20160830110146"/>
  <p:tag name="MH_LIBRARY" val="CONTENTS"/>
  <p:tag name="MH_TYPE" val="ENTRY"/>
  <p:tag name="ID" val="553512"/>
  <p:tag name="MH_ORDER" val="1"/>
</p:tagLst>
</file>

<file path=ppt/tags/tag29.xml><?xml version="1.0" encoding="utf-8"?>
<p:tagLst xmlns:p="http://schemas.openxmlformats.org/presentationml/2006/main">
  <p:tag name="MH" val="20160830110146"/>
  <p:tag name="MH_LIBRARY" val="CONTENTS"/>
  <p:tag name="MH_TYPE" val="ENTRY"/>
  <p:tag name="ID" val="553512"/>
  <p:tag name="MH_ORDER" val="1"/>
</p:tagLst>
</file>

<file path=ppt/tags/tag3.xml><?xml version="1.0" encoding="utf-8"?>
<p:tagLst xmlns:p="http://schemas.openxmlformats.org/presentationml/2006/main">
  <p:tag name="PA" val="v3.1.0"/>
</p:tagLst>
</file>

<file path=ppt/tags/tag30.xml><?xml version="1.0" encoding="utf-8"?>
<p:tagLst xmlns:p="http://schemas.openxmlformats.org/presentationml/2006/main">
  <p:tag name="KSO_WM_DOC_GUID" val="{25851cc0-faf2-4350-a91b-4bcc8dd5e510}"/>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MH" val="20160830110146"/>
  <p:tag name="MH_LIBRARY" val="CONTENTS"/>
  <p:tag name="MH_TYPE" val="ENTRY"/>
  <p:tag name="ID" val="553512"/>
  <p:tag name="MH_ORDER" val="1"/>
</p:tagLst>
</file>

<file path=ppt/tags/tag6.xml><?xml version="1.0" encoding="utf-8"?>
<p:tagLst xmlns:p="http://schemas.openxmlformats.org/presentationml/2006/main">
  <p:tag name="MH" val="20160830110146"/>
  <p:tag name="MH_LIBRARY" val="CONTENTS"/>
  <p:tag name="MH_TYPE" val="ENTRY"/>
  <p:tag name="ID" val="553512"/>
  <p:tag name="MH_ORDER" val="1"/>
</p:tagLst>
</file>

<file path=ppt/tags/tag7.xml><?xml version="1.0" encoding="utf-8"?>
<p:tagLst xmlns:p="http://schemas.openxmlformats.org/presentationml/2006/main">
  <p:tag name="MH" val="20160830110146"/>
  <p:tag name="MH_LIBRARY" val="CONTENTS"/>
  <p:tag name="MH_TYPE" val="ENTRY"/>
  <p:tag name="ID" val="553512"/>
  <p:tag name="MH_ORDER" val="1"/>
</p:tagLst>
</file>

<file path=ppt/tags/tag8.xml><?xml version="1.0" encoding="utf-8"?>
<p:tagLst xmlns:p="http://schemas.openxmlformats.org/presentationml/2006/main">
  <p:tag name="MH" val="20160830110146"/>
  <p:tag name="MH_LIBRARY" val="CONTENTS"/>
  <p:tag name="MH_TYPE" val="ENTRY"/>
  <p:tag name="ID" val="553512"/>
  <p:tag name="MH_ORDER" val="1"/>
</p:tagLst>
</file>

<file path=ppt/tags/tag9.xml><?xml version="1.0" encoding="utf-8"?>
<p:tagLst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3373</Words>
  <Application>WPS 演示</Application>
  <PresentationFormat>宽屏</PresentationFormat>
  <Paragraphs>267</Paragraphs>
  <Slides>32</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32</vt:i4>
      </vt:variant>
    </vt:vector>
  </HeadingPairs>
  <TitlesOfParts>
    <vt:vector size="48" baseType="lpstr">
      <vt:lpstr>Arial</vt:lpstr>
      <vt:lpstr>宋体</vt:lpstr>
      <vt:lpstr>Wingdings</vt:lpstr>
      <vt:lpstr>Calibri</vt:lpstr>
      <vt:lpstr>等线 Light</vt:lpstr>
      <vt:lpstr>iekie-Weilaiti</vt:lpstr>
      <vt:lpstr>Kozuka Mincho Pro M</vt:lpstr>
      <vt:lpstr>Myriad Pro Light</vt:lpstr>
      <vt:lpstr>等线</vt:lpstr>
      <vt:lpstr>微软雅黑 Light</vt:lpstr>
      <vt:lpstr>微软雅黑</vt:lpstr>
      <vt:lpstr>幼圆</vt:lpstr>
      <vt:lpstr>Arial Unicode MS</vt:lpstr>
      <vt:lpstr>Wingdings 2</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1增量构造法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点线商务模板</dc:title>
  <dc:creator>第一PPT</dc:creator>
  <cp:keywords>www.1ppt.com</cp:keywords>
  <dc:description>第一PPT，www.1ppt.com</dc:description>
  <cp:lastModifiedBy>对方正在输入...</cp:lastModifiedBy>
  <cp:revision>174</cp:revision>
  <dcterms:created xsi:type="dcterms:W3CDTF">2018-05-08T08:49:00Z</dcterms:created>
  <dcterms:modified xsi:type="dcterms:W3CDTF">2019-03-15T12:49:53Z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